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A435ED-D654-4811-B1BD-36008D4AE376}" v="6" dt="2019-02-04T12:44:38.5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9" d="100"/>
          <a:sy n="49" d="100"/>
        </p:scale>
        <p:origin x="48" y="4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 Tierney" userId="98ae919e-0f69-4050-89a6-75b9e3bee043" providerId="ADAL" clId="{99A435ED-D654-4811-B1BD-36008D4AE376}"/>
    <pc:docChg chg="modSld">
      <pc:chgData name="Tom Tierney" userId="98ae919e-0f69-4050-89a6-75b9e3bee043" providerId="ADAL" clId="{99A435ED-D654-4811-B1BD-36008D4AE376}" dt="2019-02-04T12:44:38.541" v="5"/>
      <pc:docMkLst>
        <pc:docMk/>
      </pc:docMkLst>
      <pc:sldChg chg="modAnim">
        <pc:chgData name="Tom Tierney" userId="98ae919e-0f69-4050-89a6-75b9e3bee043" providerId="ADAL" clId="{99A435ED-D654-4811-B1BD-36008D4AE376}" dt="2019-02-04T12:44:24.075" v="3"/>
        <pc:sldMkLst>
          <pc:docMk/>
          <pc:sldMk cId="3453982079" sldId="258"/>
        </pc:sldMkLst>
      </pc:sldChg>
      <pc:sldChg chg="modAnim">
        <pc:chgData name="Tom Tierney" userId="98ae919e-0f69-4050-89a6-75b9e3bee043" providerId="ADAL" clId="{99A435ED-D654-4811-B1BD-36008D4AE376}" dt="2019-02-04T12:44:38.541" v="5"/>
        <pc:sldMkLst>
          <pc:docMk/>
          <pc:sldMk cId="1493123442" sldId="26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C7B6D-21BD-4840-BCAA-413C6B49D2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AA26FCF-DE3B-4CB8-9EC3-45D4C4BA99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FFEF0B0-D551-4F1B-8017-C5BAEC89DFE6}"/>
              </a:ext>
            </a:extLst>
          </p:cNvPr>
          <p:cNvSpPr>
            <a:spLocks noGrp="1"/>
          </p:cNvSpPr>
          <p:nvPr>
            <p:ph type="dt" sz="half" idx="10"/>
          </p:nvPr>
        </p:nvSpPr>
        <p:spPr/>
        <p:txBody>
          <a:bodyPr/>
          <a:lstStyle/>
          <a:p>
            <a:fld id="{20346473-668C-4AC5-ABA0-7E8FC1F82B7E}" type="datetimeFigureOut">
              <a:rPr lang="en-GB" smtClean="0"/>
              <a:t>04/02/2019</a:t>
            </a:fld>
            <a:endParaRPr lang="en-GB"/>
          </a:p>
        </p:txBody>
      </p:sp>
      <p:sp>
        <p:nvSpPr>
          <p:cNvPr id="5" name="Footer Placeholder 4">
            <a:extLst>
              <a:ext uri="{FF2B5EF4-FFF2-40B4-BE49-F238E27FC236}">
                <a16:creationId xmlns:a16="http://schemas.microsoft.com/office/drawing/2014/main" id="{7B54D37A-E878-4EC9-A0A9-4893646893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246E04-41A4-44D7-947C-1FDD9F1DA4EF}"/>
              </a:ext>
            </a:extLst>
          </p:cNvPr>
          <p:cNvSpPr>
            <a:spLocks noGrp="1"/>
          </p:cNvSpPr>
          <p:nvPr>
            <p:ph type="sldNum" sz="quarter" idx="12"/>
          </p:nvPr>
        </p:nvSpPr>
        <p:spPr/>
        <p:txBody>
          <a:bodyPr/>
          <a:lstStyle/>
          <a:p>
            <a:fld id="{41C846F1-EA10-4472-925B-6841AE359535}" type="slidenum">
              <a:rPr lang="en-GB" smtClean="0"/>
              <a:t>‹#›</a:t>
            </a:fld>
            <a:endParaRPr lang="en-GB"/>
          </a:p>
        </p:txBody>
      </p:sp>
    </p:spTree>
    <p:extLst>
      <p:ext uri="{BB962C8B-B14F-4D97-AF65-F5344CB8AC3E}">
        <p14:creationId xmlns:p14="http://schemas.microsoft.com/office/powerpoint/2010/main" val="3498234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E4767-4146-4A80-9772-C862892079B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4ECA20F-9C3B-4DD1-A554-802746A89B6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FE57F1-EB38-47FE-B691-58020E75DA5F}"/>
              </a:ext>
            </a:extLst>
          </p:cNvPr>
          <p:cNvSpPr>
            <a:spLocks noGrp="1"/>
          </p:cNvSpPr>
          <p:nvPr>
            <p:ph type="dt" sz="half" idx="10"/>
          </p:nvPr>
        </p:nvSpPr>
        <p:spPr/>
        <p:txBody>
          <a:bodyPr/>
          <a:lstStyle/>
          <a:p>
            <a:fld id="{20346473-668C-4AC5-ABA0-7E8FC1F82B7E}" type="datetimeFigureOut">
              <a:rPr lang="en-GB" smtClean="0"/>
              <a:t>04/02/2019</a:t>
            </a:fld>
            <a:endParaRPr lang="en-GB"/>
          </a:p>
        </p:txBody>
      </p:sp>
      <p:sp>
        <p:nvSpPr>
          <p:cNvPr id="5" name="Footer Placeholder 4">
            <a:extLst>
              <a:ext uri="{FF2B5EF4-FFF2-40B4-BE49-F238E27FC236}">
                <a16:creationId xmlns:a16="http://schemas.microsoft.com/office/drawing/2014/main" id="{6DEDF177-F60C-4D4D-ACCA-5FC10ECCB8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64DFF0-7974-4708-A00F-0EF31070303E}"/>
              </a:ext>
            </a:extLst>
          </p:cNvPr>
          <p:cNvSpPr>
            <a:spLocks noGrp="1"/>
          </p:cNvSpPr>
          <p:nvPr>
            <p:ph type="sldNum" sz="quarter" idx="12"/>
          </p:nvPr>
        </p:nvSpPr>
        <p:spPr/>
        <p:txBody>
          <a:bodyPr/>
          <a:lstStyle/>
          <a:p>
            <a:fld id="{41C846F1-EA10-4472-925B-6841AE359535}" type="slidenum">
              <a:rPr lang="en-GB" smtClean="0"/>
              <a:t>‹#›</a:t>
            </a:fld>
            <a:endParaRPr lang="en-GB"/>
          </a:p>
        </p:txBody>
      </p:sp>
    </p:spTree>
    <p:extLst>
      <p:ext uri="{BB962C8B-B14F-4D97-AF65-F5344CB8AC3E}">
        <p14:creationId xmlns:p14="http://schemas.microsoft.com/office/powerpoint/2010/main" val="703604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EA7DAA-929C-44A1-9D4D-16690F53B92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E1C1427-2D77-41B6-B6AB-FBE2D418B81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CC10B3-2D8B-4BDD-B14B-2EDD13403A19}"/>
              </a:ext>
            </a:extLst>
          </p:cNvPr>
          <p:cNvSpPr>
            <a:spLocks noGrp="1"/>
          </p:cNvSpPr>
          <p:nvPr>
            <p:ph type="dt" sz="half" idx="10"/>
          </p:nvPr>
        </p:nvSpPr>
        <p:spPr/>
        <p:txBody>
          <a:bodyPr/>
          <a:lstStyle/>
          <a:p>
            <a:fld id="{20346473-668C-4AC5-ABA0-7E8FC1F82B7E}" type="datetimeFigureOut">
              <a:rPr lang="en-GB" smtClean="0"/>
              <a:t>04/02/2019</a:t>
            </a:fld>
            <a:endParaRPr lang="en-GB"/>
          </a:p>
        </p:txBody>
      </p:sp>
      <p:sp>
        <p:nvSpPr>
          <p:cNvPr id="5" name="Footer Placeholder 4">
            <a:extLst>
              <a:ext uri="{FF2B5EF4-FFF2-40B4-BE49-F238E27FC236}">
                <a16:creationId xmlns:a16="http://schemas.microsoft.com/office/drawing/2014/main" id="{0F88FCDF-0825-4EEC-9229-CF3F1D895B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7BF1BE-E1AE-47F2-A936-47198598D63F}"/>
              </a:ext>
            </a:extLst>
          </p:cNvPr>
          <p:cNvSpPr>
            <a:spLocks noGrp="1"/>
          </p:cNvSpPr>
          <p:nvPr>
            <p:ph type="sldNum" sz="quarter" idx="12"/>
          </p:nvPr>
        </p:nvSpPr>
        <p:spPr/>
        <p:txBody>
          <a:bodyPr/>
          <a:lstStyle/>
          <a:p>
            <a:fld id="{41C846F1-EA10-4472-925B-6841AE359535}" type="slidenum">
              <a:rPr lang="en-GB" smtClean="0"/>
              <a:t>‹#›</a:t>
            </a:fld>
            <a:endParaRPr lang="en-GB"/>
          </a:p>
        </p:txBody>
      </p:sp>
    </p:spTree>
    <p:extLst>
      <p:ext uri="{BB962C8B-B14F-4D97-AF65-F5344CB8AC3E}">
        <p14:creationId xmlns:p14="http://schemas.microsoft.com/office/powerpoint/2010/main" val="2322008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869A2-D271-4EEC-8572-C5442DC8CF1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F969242-1FCD-447F-805D-433299FC9C8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EB22E2A-A6B9-49D6-BC10-91F95569063C}"/>
              </a:ext>
            </a:extLst>
          </p:cNvPr>
          <p:cNvSpPr>
            <a:spLocks noGrp="1"/>
          </p:cNvSpPr>
          <p:nvPr>
            <p:ph type="dt" sz="half" idx="10"/>
          </p:nvPr>
        </p:nvSpPr>
        <p:spPr/>
        <p:txBody>
          <a:bodyPr/>
          <a:lstStyle/>
          <a:p>
            <a:fld id="{20346473-668C-4AC5-ABA0-7E8FC1F82B7E}" type="datetimeFigureOut">
              <a:rPr lang="en-GB" smtClean="0"/>
              <a:t>04/02/2019</a:t>
            </a:fld>
            <a:endParaRPr lang="en-GB"/>
          </a:p>
        </p:txBody>
      </p:sp>
      <p:sp>
        <p:nvSpPr>
          <p:cNvPr id="5" name="Footer Placeholder 4">
            <a:extLst>
              <a:ext uri="{FF2B5EF4-FFF2-40B4-BE49-F238E27FC236}">
                <a16:creationId xmlns:a16="http://schemas.microsoft.com/office/drawing/2014/main" id="{B5FA31BC-AD10-4171-8965-530F0453DA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B441E8-5B70-43F0-83DA-E27DCE66A113}"/>
              </a:ext>
            </a:extLst>
          </p:cNvPr>
          <p:cNvSpPr>
            <a:spLocks noGrp="1"/>
          </p:cNvSpPr>
          <p:nvPr>
            <p:ph type="sldNum" sz="quarter" idx="12"/>
          </p:nvPr>
        </p:nvSpPr>
        <p:spPr/>
        <p:txBody>
          <a:bodyPr/>
          <a:lstStyle/>
          <a:p>
            <a:fld id="{41C846F1-EA10-4472-925B-6841AE359535}" type="slidenum">
              <a:rPr lang="en-GB" smtClean="0"/>
              <a:t>‹#›</a:t>
            </a:fld>
            <a:endParaRPr lang="en-GB"/>
          </a:p>
        </p:txBody>
      </p:sp>
    </p:spTree>
    <p:extLst>
      <p:ext uri="{BB962C8B-B14F-4D97-AF65-F5344CB8AC3E}">
        <p14:creationId xmlns:p14="http://schemas.microsoft.com/office/powerpoint/2010/main" val="2032009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2AF13-1D80-4DFC-A7BE-77FFED4B4E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2799D6B-6A1E-4F5A-8C98-5A40CBA342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8236504-5C3D-44CF-9FD0-4BBDACF48983}"/>
              </a:ext>
            </a:extLst>
          </p:cNvPr>
          <p:cNvSpPr>
            <a:spLocks noGrp="1"/>
          </p:cNvSpPr>
          <p:nvPr>
            <p:ph type="dt" sz="half" idx="10"/>
          </p:nvPr>
        </p:nvSpPr>
        <p:spPr/>
        <p:txBody>
          <a:bodyPr/>
          <a:lstStyle/>
          <a:p>
            <a:fld id="{20346473-668C-4AC5-ABA0-7E8FC1F82B7E}" type="datetimeFigureOut">
              <a:rPr lang="en-GB" smtClean="0"/>
              <a:t>04/02/2019</a:t>
            </a:fld>
            <a:endParaRPr lang="en-GB"/>
          </a:p>
        </p:txBody>
      </p:sp>
      <p:sp>
        <p:nvSpPr>
          <p:cNvPr id="5" name="Footer Placeholder 4">
            <a:extLst>
              <a:ext uri="{FF2B5EF4-FFF2-40B4-BE49-F238E27FC236}">
                <a16:creationId xmlns:a16="http://schemas.microsoft.com/office/drawing/2014/main" id="{D3164C2E-5AEA-4C2E-8D4B-B17CC76972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862EBF-0AFD-4FFE-896C-14E4392060C7}"/>
              </a:ext>
            </a:extLst>
          </p:cNvPr>
          <p:cNvSpPr>
            <a:spLocks noGrp="1"/>
          </p:cNvSpPr>
          <p:nvPr>
            <p:ph type="sldNum" sz="quarter" idx="12"/>
          </p:nvPr>
        </p:nvSpPr>
        <p:spPr/>
        <p:txBody>
          <a:bodyPr/>
          <a:lstStyle/>
          <a:p>
            <a:fld id="{41C846F1-EA10-4472-925B-6841AE359535}" type="slidenum">
              <a:rPr lang="en-GB" smtClean="0"/>
              <a:t>‹#›</a:t>
            </a:fld>
            <a:endParaRPr lang="en-GB"/>
          </a:p>
        </p:txBody>
      </p:sp>
    </p:spTree>
    <p:extLst>
      <p:ext uri="{BB962C8B-B14F-4D97-AF65-F5344CB8AC3E}">
        <p14:creationId xmlns:p14="http://schemas.microsoft.com/office/powerpoint/2010/main" val="682098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83002-402E-4909-8502-163995ABB12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A75EB60-F590-418A-B39A-36191239EDB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C79FB7C-6317-4B2F-B725-AC14D014416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AD7B6D6-C993-4858-91A5-5A3F5AA7870A}"/>
              </a:ext>
            </a:extLst>
          </p:cNvPr>
          <p:cNvSpPr>
            <a:spLocks noGrp="1"/>
          </p:cNvSpPr>
          <p:nvPr>
            <p:ph type="dt" sz="half" idx="10"/>
          </p:nvPr>
        </p:nvSpPr>
        <p:spPr/>
        <p:txBody>
          <a:bodyPr/>
          <a:lstStyle/>
          <a:p>
            <a:fld id="{20346473-668C-4AC5-ABA0-7E8FC1F82B7E}" type="datetimeFigureOut">
              <a:rPr lang="en-GB" smtClean="0"/>
              <a:t>04/02/2019</a:t>
            </a:fld>
            <a:endParaRPr lang="en-GB"/>
          </a:p>
        </p:txBody>
      </p:sp>
      <p:sp>
        <p:nvSpPr>
          <p:cNvPr id="6" name="Footer Placeholder 5">
            <a:extLst>
              <a:ext uri="{FF2B5EF4-FFF2-40B4-BE49-F238E27FC236}">
                <a16:creationId xmlns:a16="http://schemas.microsoft.com/office/drawing/2014/main" id="{AF514D74-3AC6-48DE-AEC1-895C50769B7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871754E-5B77-41D5-8195-82B1ACC77349}"/>
              </a:ext>
            </a:extLst>
          </p:cNvPr>
          <p:cNvSpPr>
            <a:spLocks noGrp="1"/>
          </p:cNvSpPr>
          <p:nvPr>
            <p:ph type="sldNum" sz="quarter" idx="12"/>
          </p:nvPr>
        </p:nvSpPr>
        <p:spPr/>
        <p:txBody>
          <a:bodyPr/>
          <a:lstStyle/>
          <a:p>
            <a:fld id="{41C846F1-EA10-4472-925B-6841AE359535}" type="slidenum">
              <a:rPr lang="en-GB" smtClean="0"/>
              <a:t>‹#›</a:t>
            </a:fld>
            <a:endParaRPr lang="en-GB"/>
          </a:p>
        </p:txBody>
      </p:sp>
    </p:spTree>
    <p:extLst>
      <p:ext uri="{BB962C8B-B14F-4D97-AF65-F5344CB8AC3E}">
        <p14:creationId xmlns:p14="http://schemas.microsoft.com/office/powerpoint/2010/main" val="1460870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DFAC4-1FD7-43A7-807F-29E89B19676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6F38AA9-830D-48A1-9C3B-E88859B1EF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213A660-98CE-4503-9265-DB0E9B6989A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B5DC946-BD95-4EB9-BD4E-5BCBA36966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E38ECE4-482B-49C0-9895-6E88899E5B0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23EEE27-20B9-4DC4-8139-72C88E03C9AF}"/>
              </a:ext>
            </a:extLst>
          </p:cNvPr>
          <p:cNvSpPr>
            <a:spLocks noGrp="1"/>
          </p:cNvSpPr>
          <p:nvPr>
            <p:ph type="dt" sz="half" idx="10"/>
          </p:nvPr>
        </p:nvSpPr>
        <p:spPr/>
        <p:txBody>
          <a:bodyPr/>
          <a:lstStyle/>
          <a:p>
            <a:fld id="{20346473-668C-4AC5-ABA0-7E8FC1F82B7E}" type="datetimeFigureOut">
              <a:rPr lang="en-GB" smtClean="0"/>
              <a:t>04/02/2019</a:t>
            </a:fld>
            <a:endParaRPr lang="en-GB"/>
          </a:p>
        </p:txBody>
      </p:sp>
      <p:sp>
        <p:nvSpPr>
          <p:cNvPr id="8" name="Footer Placeholder 7">
            <a:extLst>
              <a:ext uri="{FF2B5EF4-FFF2-40B4-BE49-F238E27FC236}">
                <a16:creationId xmlns:a16="http://schemas.microsoft.com/office/drawing/2014/main" id="{20423200-DE42-49EB-84A8-023BCB8B59B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BF86C65-FFC5-44F2-B69F-2535B5C49F28}"/>
              </a:ext>
            </a:extLst>
          </p:cNvPr>
          <p:cNvSpPr>
            <a:spLocks noGrp="1"/>
          </p:cNvSpPr>
          <p:nvPr>
            <p:ph type="sldNum" sz="quarter" idx="12"/>
          </p:nvPr>
        </p:nvSpPr>
        <p:spPr/>
        <p:txBody>
          <a:bodyPr/>
          <a:lstStyle/>
          <a:p>
            <a:fld id="{41C846F1-EA10-4472-925B-6841AE359535}" type="slidenum">
              <a:rPr lang="en-GB" smtClean="0"/>
              <a:t>‹#›</a:t>
            </a:fld>
            <a:endParaRPr lang="en-GB"/>
          </a:p>
        </p:txBody>
      </p:sp>
    </p:spTree>
    <p:extLst>
      <p:ext uri="{BB962C8B-B14F-4D97-AF65-F5344CB8AC3E}">
        <p14:creationId xmlns:p14="http://schemas.microsoft.com/office/powerpoint/2010/main" val="1588593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7FBD8-64FA-4B6A-8289-3B9717F6F02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E794DD9-F1A8-4A2C-ABDD-1F7440FEFF16}"/>
              </a:ext>
            </a:extLst>
          </p:cNvPr>
          <p:cNvSpPr>
            <a:spLocks noGrp="1"/>
          </p:cNvSpPr>
          <p:nvPr>
            <p:ph type="dt" sz="half" idx="10"/>
          </p:nvPr>
        </p:nvSpPr>
        <p:spPr/>
        <p:txBody>
          <a:bodyPr/>
          <a:lstStyle/>
          <a:p>
            <a:fld id="{20346473-668C-4AC5-ABA0-7E8FC1F82B7E}" type="datetimeFigureOut">
              <a:rPr lang="en-GB" smtClean="0"/>
              <a:t>04/02/2019</a:t>
            </a:fld>
            <a:endParaRPr lang="en-GB"/>
          </a:p>
        </p:txBody>
      </p:sp>
      <p:sp>
        <p:nvSpPr>
          <p:cNvPr id="4" name="Footer Placeholder 3">
            <a:extLst>
              <a:ext uri="{FF2B5EF4-FFF2-40B4-BE49-F238E27FC236}">
                <a16:creationId xmlns:a16="http://schemas.microsoft.com/office/drawing/2014/main" id="{3373CEA6-F102-4EB5-9EF9-EB1F5E5012B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6F568E1-15B8-406C-921C-FF898708C004}"/>
              </a:ext>
            </a:extLst>
          </p:cNvPr>
          <p:cNvSpPr>
            <a:spLocks noGrp="1"/>
          </p:cNvSpPr>
          <p:nvPr>
            <p:ph type="sldNum" sz="quarter" idx="12"/>
          </p:nvPr>
        </p:nvSpPr>
        <p:spPr/>
        <p:txBody>
          <a:bodyPr/>
          <a:lstStyle/>
          <a:p>
            <a:fld id="{41C846F1-EA10-4472-925B-6841AE359535}" type="slidenum">
              <a:rPr lang="en-GB" smtClean="0"/>
              <a:t>‹#›</a:t>
            </a:fld>
            <a:endParaRPr lang="en-GB"/>
          </a:p>
        </p:txBody>
      </p:sp>
    </p:spTree>
    <p:extLst>
      <p:ext uri="{BB962C8B-B14F-4D97-AF65-F5344CB8AC3E}">
        <p14:creationId xmlns:p14="http://schemas.microsoft.com/office/powerpoint/2010/main" val="2649443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59DD05-01B4-4797-99D0-6818694C59EB}"/>
              </a:ext>
            </a:extLst>
          </p:cNvPr>
          <p:cNvSpPr>
            <a:spLocks noGrp="1"/>
          </p:cNvSpPr>
          <p:nvPr>
            <p:ph type="dt" sz="half" idx="10"/>
          </p:nvPr>
        </p:nvSpPr>
        <p:spPr/>
        <p:txBody>
          <a:bodyPr/>
          <a:lstStyle/>
          <a:p>
            <a:fld id="{20346473-668C-4AC5-ABA0-7E8FC1F82B7E}" type="datetimeFigureOut">
              <a:rPr lang="en-GB" smtClean="0"/>
              <a:t>04/02/2019</a:t>
            </a:fld>
            <a:endParaRPr lang="en-GB"/>
          </a:p>
        </p:txBody>
      </p:sp>
      <p:sp>
        <p:nvSpPr>
          <p:cNvPr id="3" name="Footer Placeholder 2">
            <a:extLst>
              <a:ext uri="{FF2B5EF4-FFF2-40B4-BE49-F238E27FC236}">
                <a16:creationId xmlns:a16="http://schemas.microsoft.com/office/drawing/2014/main" id="{38B2DAFE-6333-4887-9CDF-AB2CB483FE8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43F3753-AA7B-4379-954A-937B9B5B689E}"/>
              </a:ext>
            </a:extLst>
          </p:cNvPr>
          <p:cNvSpPr>
            <a:spLocks noGrp="1"/>
          </p:cNvSpPr>
          <p:nvPr>
            <p:ph type="sldNum" sz="quarter" idx="12"/>
          </p:nvPr>
        </p:nvSpPr>
        <p:spPr/>
        <p:txBody>
          <a:bodyPr/>
          <a:lstStyle/>
          <a:p>
            <a:fld id="{41C846F1-EA10-4472-925B-6841AE359535}" type="slidenum">
              <a:rPr lang="en-GB" smtClean="0"/>
              <a:t>‹#›</a:t>
            </a:fld>
            <a:endParaRPr lang="en-GB"/>
          </a:p>
        </p:txBody>
      </p:sp>
    </p:spTree>
    <p:extLst>
      <p:ext uri="{BB962C8B-B14F-4D97-AF65-F5344CB8AC3E}">
        <p14:creationId xmlns:p14="http://schemas.microsoft.com/office/powerpoint/2010/main" val="1666291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39336-7633-4697-8E94-FFCE878CED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88BC21-8B56-400F-AB27-5C74F6F607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3F0B99A-35BE-4AFD-BB21-5B79909339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071EF92-E784-43C0-B20F-87F2A6FA44B0}"/>
              </a:ext>
            </a:extLst>
          </p:cNvPr>
          <p:cNvSpPr>
            <a:spLocks noGrp="1"/>
          </p:cNvSpPr>
          <p:nvPr>
            <p:ph type="dt" sz="half" idx="10"/>
          </p:nvPr>
        </p:nvSpPr>
        <p:spPr/>
        <p:txBody>
          <a:bodyPr/>
          <a:lstStyle/>
          <a:p>
            <a:fld id="{20346473-668C-4AC5-ABA0-7E8FC1F82B7E}" type="datetimeFigureOut">
              <a:rPr lang="en-GB" smtClean="0"/>
              <a:t>04/02/2019</a:t>
            </a:fld>
            <a:endParaRPr lang="en-GB"/>
          </a:p>
        </p:txBody>
      </p:sp>
      <p:sp>
        <p:nvSpPr>
          <p:cNvPr id="6" name="Footer Placeholder 5">
            <a:extLst>
              <a:ext uri="{FF2B5EF4-FFF2-40B4-BE49-F238E27FC236}">
                <a16:creationId xmlns:a16="http://schemas.microsoft.com/office/drawing/2014/main" id="{4B71708E-81E1-403F-AF32-B4ACB124BBC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B89D10A-AC1B-4C54-93A3-958B55176BEA}"/>
              </a:ext>
            </a:extLst>
          </p:cNvPr>
          <p:cNvSpPr>
            <a:spLocks noGrp="1"/>
          </p:cNvSpPr>
          <p:nvPr>
            <p:ph type="sldNum" sz="quarter" idx="12"/>
          </p:nvPr>
        </p:nvSpPr>
        <p:spPr/>
        <p:txBody>
          <a:bodyPr/>
          <a:lstStyle/>
          <a:p>
            <a:fld id="{41C846F1-EA10-4472-925B-6841AE359535}" type="slidenum">
              <a:rPr lang="en-GB" smtClean="0"/>
              <a:t>‹#›</a:t>
            </a:fld>
            <a:endParaRPr lang="en-GB"/>
          </a:p>
        </p:txBody>
      </p:sp>
    </p:spTree>
    <p:extLst>
      <p:ext uri="{BB962C8B-B14F-4D97-AF65-F5344CB8AC3E}">
        <p14:creationId xmlns:p14="http://schemas.microsoft.com/office/powerpoint/2010/main" val="1531591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498B9-6F82-4392-BD82-92D3752E52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6CA6B21-5D26-422E-9E8D-BFD04E3942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F6D0D09-F274-4A4D-A3E8-0B254BD30B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8AC198F-6E75-4BDC-B06D-DF4B25E3EB46}"/>
              </a:ext>
            </a:extLst>
          </p:cNvPr>
          <p:cNvSpPr>
            <a:spLocks noGrp="1"/>
          </p:cNvSpPr>
          <p:nvPr>
            <p:ph type="dt" sz="half" idx="10"/>
          </p:nvPr>
        </p:nvSpPr>
        <p:spPr/>
        <p:txBody>
          <a:bodyPr/>
          <a:lstStyle/>
          <a:p>
            <a:fld id="{20346473-668C-4AC5-ABA0-7E8FC1F82B7E}" type="datetimeFigureOut">
              <a:rPr lang="en-GB" smtClean="0"/>
              <a:t>04/02/2019</a:t>
            </a:fld>
            <a:endParaRPr lang="en-GB"/>
          </a:p>
        </p:txBody>
      </p:sp>
      <p:sp>
        <p:nvSpPr>
          <p:cNvPr id="6" name="Footer Placeholder 5">
            <a:extLst>
              <a:ext uri="{FF2B5EF4-FFF2-40B4-BE49-F238E27FC236}">
                <a16:creationId xmlns:a16="http://schemas.microsoft.com/office/drawing/2014/main" id="{652EA364-C981-4FED-9CB2-4BDA4CB8C3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8B5B447-72AE-48B6-9EE6-631EC02D5999}"/>
              </a:ext>
            </a:extLst>
          </p:cNvPr>
          <p:cNvSpPr>
            <a:spLocks noGrp="1"/>
          </p:cNvSpPr>
          <p:nvPr>
            <p:ph type="sldNum" sz="quarter" idx="12"/>
          </p:nvPr>
        </p:nvSpPr>
        <p:spPr/>
        <p:txBody>
          <a:bodyPr/>
          <a:lstStyle/>
          <a:p>
            <a:fld id="{41C846F1-EA10-4472-925B-6841AE359535}" type="slidenum">
              <a:rPr lang="en-GB" smtClean="0"/>
              <a:t>‹#›</a:t>
            </a:fld>
            <a:endParaRPr lang="en-GB"/>
          </a:p>
        </p:txBody>
      </p:sp>
    </p:spTree>
    <p:extLst>
      <p:ext uri="{BB962C8B-B14F-4D97-AF65-F5344CB8AC3E}">
        <p14:creationId xmlns:p14="http://schemas.microsoft.com/office/powerpoint/2010/main" val="2037337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D97BC6-AC0D-47DA-9B8D-217C5153EC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15DCF47-8A76-4BE7-AE51-167AD31104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694473-D7C4-4D9F-9894-5E40ADA39C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346473-668C-4AC5-ABA0-7E8FC1F82B7E}" type="datetimeFigureOut">
              <a:rPr lang="en-GB" smtClean="0"/>
              <a:t>04/02/2019</a:t>
            </a:fld>
            <a:endParaRPr lang="en-GB"/>
          </a:p>
        </p:txBody>
      </p:sp>
      <p:sp>
        <p:nvSpPr>
          <p:cNvPr id="5" name="Footer Placeholder 4">
            <a:extLst>
              <a:ext uri="{FF2B5EF4-FFF2-40B4-BE49-F238E27FC236}">
                <a16:creationId xmlns:a16="http://schemas.microsoft.com/office/drawing/2014/main" id="{474DFC5B-3DC1-4681-913A-4CF35FE20E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40E2724-BF97-413D-806A-B436039A07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C846F1-EA10-4472-925B-6841AE359535}" type="slidenum">
              <a:rPr lang="en-GB" smtClean="0"/>
              <a:t>‹#›</a:t>
            </a:fld>
            <a:endParaRPr lang="en-GB"/>
          </a:p>
        </p:txBody>
      </p:sp>
    </p:spTree>
    <p:extLst>
      <p:ext uri="{BB962C8B-B14F-4D97-AF65-F5344CB8AC3E}">
        <p14:creationId xmlns:p14="http://schemas.microsoft.com/office/powerpoint/2010/main" val="2810603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0611A-BED1-4307-926A-BE1E0B9619C1}"/>
              </a:ext>
            </a:extLst>
          </p:cNvPr>
          <p:cNvSpPr>
            <a:spLocks noGrp="1"/>
          </p:cNvSpPr>
          <p:nvPr>
            <p:ph type="ctrTitle"/>
          </p:nvPr>
        </p:nvSpPr>
        <p:spPr/>
        <p:txBody>
          <a:bodyPr/>
          <a:lstStyle/>
          <a:p>
            <a:r>
              <a:rPr lang="en-GB" dirty="0"/>
              <a:t>2016 q9</a:t>
            </a:r>
          </a:p>
        </p:txBody>
      </p:sp>
      <p:sp>
        <p:nvSpPr>
          <p:cNvPr id="3" name="Subtitle 2">
            <a:extLst>
              <a:ext uri="{FF2B5EF4-FFF2-40B4-BE49-F238E27FC236}">
                <a16:creationId xmlns:a16="http://schemas.microsoft.com/office/drawing/2014/main" id="{9A2535F3-06AD-4D6A-9F7C-666C6F093F3C}"/>
              </a:ext>
            </a:extLst>
          </p:cNvPr>
          <p:cNvSpPr>
            <a:spLocks noGrp="1"/>
          </p:cNvSpPr>
          <p:nvPr>
            <p:ph type="subTitle" idx="1"/>
          </p:nvPr>
        </p:nvSpPr>
        <p:spPr/>
        <p:txBody>
          <a:bodyPr/>
          <a:lstStyle/>
          <a:p>
            <a:r>
              <a:rPr lang="en-GB" dirty="0"/>
              <a:t>Radioactivity and Fission</a:t>
            </a:r>
          </a:p>
        </p:txBody>
      </p:sp>
    </p:spTree>
    <p:extLst>
      <p:ext uri="{BB962C8B-B14F-4D97-AF65-F5344CB8AC3E}">
        <p14:creationId xmlns:p14="http://schemas.microsoft.com/office/powerpoint/2010/main" val="2511359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C792DA3-7426-40D8-96C6-67D6AC8DDE6D}"/>
              </a:ext>
            </a:extLst>
          </p:cNvPr>
          <p:cNvSpPr/>
          <p:nvPr/>
        </p:nvSpPr>
        <p:spPr>
          <a:xfrm>
            <a:off x="644166" y="632441"/>
            <a:ext cx="8113336" cy="5781583"/>
          </a:xfrm>
          <a:prstGeom prst="rect">
            <a:avLst/>
          </a:prstGeom>
        </p:spPr>
        <p:txBody>
          <a:bodyPr wrap="square">
            <a:spAutoFit/>
          </a:bodyPr>
          <a:lstStyle/>
          <a:p>
            <a:pPr>
              <a:lnSpc>
                <a:spcPct val="115000"/>
              </a:lnSpc>
              <a:spcAft>
                <a:spcPts val="0"/>
              </a:spcAft>
            </a:pPr>
            <a:r>
              <a:rPr lang="en-IE" sz="2000" b="1" dirty="0" err="1">
                <a:latin typeface="Verdana" panose="020B0604030504040204" pitchFamily="34" charset="0"/>
                <a:ea typeface="Calibri" panose="020F0502020204030204" pitchFamily="34" charset="0"/>
                <a:cs typeface="TimesNewRomanPSMT"/>
              </a:rPr>
              <a:t>Lise</a:t>
            </a:r>
            <a:r>
              <a:rPr lang="en-IE" sz="2000" b="1" dirty="0">
                <a:latin typeface="Verdana" panose="020B0604030504040204" pitchFamily="34" charset="0"/>
                <a:ea typeface="Calibri" panose="020F0502020204030204" pitchFamily="34" charset="0"/>
                <a:cs typeface="TimesNewRomanPSMT"/>
              </a:rPr>
              <a:t> Meitner and Marie Curie are the only women scientists to have elements named after them.</a:t>
            </a:r>
          </a:p>
          <a:p>
            <a:pPr>
              <a:lnSpc>
                <a:spcPct val="115000"/>
              </a:lnSpc>
              <a:spcAft>
                <a:spcPts val="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endParaRPr lang="en-IE" sz="2000" b="1" dirty="0">
              <a:latin typeface="Verdana" panose="020B0604030504040204" pitchFamily="34" charset="0"/>
              <a:ea typeface="Calibri" panose="020F0502020204030204" pitchFamily="34" charset="0"/>
              <a:cs typeface="TimesNewRomanPSMT"/>
            </a:endParaRPr>
          </a:p>
          <a:p>
            <a:pPr>
              <a:lnSpc>
                <a:spcPct val="115000"/>
              </a:lnSpc>
              <a:spcAft>
                <a:spcPts val="0"/>
              </a:spcAft>
            </a:pPr>
            <a:endParaRPr lang="en-IE" sz="2000" b="1" dirty="0">
              <a:latin typeface="Verdana" panose="020B0604030504040204" pitchFamily="34" charset="0"/>
              <a:ea typeface="Calibri" panose="020F0502020204030204" pitchFamily="34" charset="0"/>
              <a:cs typeface="TimesNewRomanPSMT"/>
            </a:endParaRPr>
          </a:p>
          <a:p>
            <a:pPr>
              <a:lnSpc>
                <a:spcPct val="115000"/>
              </a:lnSpc>
              <a:spcAft>
                <a:spcPts val="0"/>
              </a:spcAft>
            </a:pPr>
            <a:r>
              <a:rPr lang="en-IE" sz="2000" b="1" dirty="0">
                <a:latin typeface="Verdana" panose="020B0604030504040204" pitchFamily="34" charset="0"/>
                <a:ea typeface="Calibri" panose="020F0502020204030204" pitchFamily="34" charset="0"/>
                <a:cs typeface="TimesNewRomanPSMT"/>
              </a:rPr>
              <a:t>In the case of Meitner this was for her work on </a:t>
            </a:r>
            <a:r>
              <a:rPr lang="en-IE" sz="2000" b="1" u="sng" dirty="0">
                <a:latin typeface="Verdana" panose="020B0604030504040204" pitchFamily="34" charset="0"/>
                <a:ea typeface="Calibri" panose="020F0502020204030204" pitchFamily="34" charset="0"/>
                <a:cs typeface="TimesNewRomanPSMT"/>
              </a:rPr>
              <a:t>fission </a:t>
            </a:r>
            <a:r>
              <a:rPr lang="en-IE" sz="2000" b="1" dirty="0">
                <a:latin typeface="Verdana" panose="020B0604030504040204" pitchFamily="34" charset="0"/>
                <a:ea typeface="Calibri" panose="020F0502020204030204" pitchFamily="34" charset="0"/>
                <a:cs typeface="TimesNewRomanPSMT"/>
              </a:rPr>
              <a:t>and in the case of Curie it was for her discovery of radium and her work on </a:t>
            </a:r>
            <a:r>
              <a:rPr lang="en-IE" sz="2000" b="1" u="sng" dirty="0">
                <a:latin typeface="Verdana" panose="020B0604030504040204" pitchFamily="34" charset="0"/>
                <a:ea typeface="Calibri" panose="020F0502020204030204" pitchFamily="34" charset="0"/>
                <a:cs typeface="TimesNewRomanPSMT"/>
              </a:rPr>
              <a:t>radioactivity</a:t>
            </a:r>
            <a:r>
              <a:rPr lang="en-IE" sz="2000" b="1" dirty="0">
                <a:latin typeface="Verdana" panose="020B0604030504040204" pitchFamily="34" charset="0"/>
                <a:ea typeface="Calibri" panose="020F0502020204030204" pitchFamily="34" charset="0"/>
                <a:cs typeface="TimesNewRomanPSMT"/>
              </a:rPr>
              <a:t>. Explain the underlined terms. (12)</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IE" sz="2000" b="1" dirty="0">
                <a:latin typeface="Verdana" panose="020B0604030504040204" pitchFamily="34" charset="0"/>
                <a:ea typeface="Calibri" panose="020F0502020204030204" pitchFamily="34" charset="0"/>
                <a:cs typeface="TimesNewRomanPSMT"/>
              </a:rPr>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GB" sz="2000" dirty="0">
                <a:latin typeface="Verdana" panose="020B0604030504040204" pitchFamily="34" charset="0"/>
                <a:ea typeface="Times New Roman" panose="02020603050405020304" pitchFamily="18" charset="0"/>
                <a:cs typeface="Times New Roman" panose="02020603050405020304" pitchFamily="18" charset="0"/>
              </a:rPr>
              <a:t>Nuclear Fission is the breaking up of a large nucleus into two smaller nuclei of similar size with the release of energy</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IE" sz="2000" dirty="0">
                <a:latin typeface="Verdana" panose="020B0604030504040204" pitchFamily="34" charset="0"/>
                <a:ea typeface="Calibri" panose="020F0502020204030204" pitchFamily="34" charset="0"/>
                <a:cs typeface="TimesNewRomanPSMT"/>
              </a:rPr>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GB" sz="2000" dirty="0">
                <a:latin typeface="Verdana" panose="020B0604030504040204" pitchFamily="34" charset="0"/>
                <a:ea typeface="Times New Roman" panose="02020603050405020304" pitchFamily="18" charset="0"/>
                <a:cs typeface="Times New Roman" panose="02020603050405020304" pitchFamily="18" charset="0"/>
              </a:rPr>
              <a:t>Radioactivity is the emission of either particles or electromagnetic radiation from the nucleus of an atom</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1E1C9A16-D3F2-4F90-8B4E-0014C64A5813}"/>
              </a:ext>
            </a:extLst>
          </p:cNvPr>
          <p:cNvPicPr>
            <a:picLocks noChangeAspect="1"/>
          </p:cNvPicPr>
          <p:nvPr/>
        </p:nvPicPr>
        <p:blipFill>
          <a:blip r:embed="rId2"/>
          <a:stretch>
            <a:fillRect/>
          </a:stretch>
        </p:blipFill>
        <p:spPr>
          <a:xfrm>
            <a:off x="9404709" y="754989"/>
            <a:ext cx="2143125" cy="2143125"/>
          </a:xfrm>
          <a:prstGeom prst="rect">
            <a:avLst/>
          </a:prstGeom>
        </p:spPr>
      </p:pic>
      <p:pic>
        <p:nvPicPr>
          <p:cNvPr id="6" name="Picture 5">
            <a:extLst>
              <a:ext uri="{FF2B5EF4-FFF2-40B4-BE49-F238E27FC236}">
                <a16:creationId xmlns:a16="http://schemas.microsoft.com/office/drawing/2014/main" id="{75113BE8-E725-45DE-ADB1-2A77FCB41DA6}"/>
              </a:ext>
            </a:extLst>
          </p:cNvPr>
          <p:cNvPicPr>
            <a:picLocks noChangeAspect="1"/>
          </p:cNvPicPr>
          <p:nvPr/>
        </p:nvPicPr>
        <p:blipFill>
          <a:blip r:embed="rId3"/>
          <a:stretch>
            <a:fillRect/>
          </a:stretch>
        </p:blipFill>
        <p:spPr>
          <a:xfrm>
            <a:off x="9619021" y="3737499"/>
            <a:ext cx="1714500" cy="2676525"/>
          </a:xfrm>
          <a:prstGeom prst="rect">
            <a:avLst/>
          </a:prstGeom>
        </p:spPr>
      </p:pic>
      <p:sp>
        <p:nvSpPr>
          <p:cNvPr id="7" name="TextBox 6">
            <a:extLst>
              <a:ext uri="{FF2B5EF4-FFF2-40B4-BE49-F238E27FC236}">
                <a16:creationId xmlns:a16="http://schemas.microsoft.com/office/drawing/2014/main" id="{D5AEF643-F337-4BE5-9F45-1C74ACB1C464}"/>
              </a:ext>
            </a:extLst>
          </p:cNvPr>
          <p:cNvSpPr txBox="1"/>
          <p:nvPr/>
        </p:nvSpPr>
        <p:spPr>
          <a:xfrm>
            <a:off x="9833334" y="3016577"/>
            <a:ext cx="1941921" cy="369332"/>
          </a:xfrm>
          <a:prstGeom prst="rect">
            <a:avLst/>
          </a:prstGeom>
          <a:noFill/>
        </p:spPr>
        <p:txBody>
          <a:bodyPr wrap="square" rtlCol="0">
            <a:spAutoFit/>
          </a:bodyPr>
          <a:lstStyle/>
          <a:p>
            <a:r>
              <a:rPr lang="en-GB" dirty="0"/>
              <a:t>Marie Curie</a:t>
            </a:r>
          </a:p>
        </p:txBody>
      </p:sp>
      <p:sp>
        <p:nvSpPr>
          <p:cNvPr id="8" name="TextBox 7">
            <a:extLst>
              <a:ext uri="{FF2B5EF4-FFF2-40B4-BE49-F238E27FC236}">
                <a16:creationId xmlns:a16="http://schemas.microsoft.com/office/drawing/2014/main" id="{0BA666AF-847C-4A3C-B94C-CFADCDAB8EDE}"/>
              </a:ext>
            </a:extLst>
          </p:cNvPr>
          <p:cNvSpPr txBox="1"/>
          <p:nvPr/>
        </p:nvSpPr>
        <p:spPr>
          <a:xfrm>
            <a:off x="9889255" y="6414024"/>
            <a:ext cx="1941921" cy="369332"/>
          </a:xfrm>
          <a:prstGeom prst="rect">
            <a:avLst/>
          </a:prstGeom>
          <a:noFill/>
        </p:spPr>
        <p:txBody>
          <a:bodyPr wrap="square" rtlCol="0">
            <a:spAutoFit/>
          </a:bodyPr>
          <a:lstStyle/>
          <a:p>
            <a:r>
              <a:rPr lang="en-GB" dirty="0" err="1"/>
              <a:t>Lise</a:t>
            </a:r>
            <a:r>
              <a:rPr lang="en-GB" dirty="0"/>
              <a:t> Meitner</a:t>
            </a:r>
          </a:p>
        </p:txBody>
      </p:sp>
    </p:spTree>
    <p:extLst>
      <p:ext uri="{BB962C8B-B14F-4D97-AF65-F5344CB8AC3E}">
        <p14:creationId xmlns:p14="http://schemas.microsoft.com/office/powerpoint/2010/main" val="3546649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animEffect transition="in" filter="fade">
                                      <p:cBhvr>
                                        <p:cTn id="21" dur="500"/>
                                        <p:tgtEl>
                                          <p:spTgt spid="4">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4">
                                            <p:txEl>
                                              <p:pRg st="8" end="8"/>
                                            </p:txEl>
                                          </p:spTgt>
                                        </p:tgtEl>
                                        <p:attrNameLst>
                                          <p:attrName>style.visibility</p:attrName>
                                        </p:attrNameLst>
                                      </p:cBhvr>
                                      <p:to>
                                        <p:strVal val="visible"/>
                                      </p:to>
                                    </p:set>
                                    <p:animEffect transition="in" filter="fade">
                                      <p:cBhvr>
                                        <p:cTn id="26"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1CCA849-C76D-4834-9F40-3B1F40A1D32C}"/>
              </a:ext>
            </a:extLst>
          </p:cNvPr>
          <p:cNvSpPr/>
          <p:nvPr/>
        </p:nvSpPr>
        <p:spPr>
          <a:xfrm>
            <a:off x="685799" y="493750"/>
            <a:ext cx="10906125" cy="389402"/>
          </a:xfrm>
          <a:prstGeom prst="rect">
            <a:avLst/>
          </a:prstGeom>
        </p:spPr>
        <p:txBody>
          <a:bodyPr wrap="square">
            <a:spAutoFit/>
          </a:bodyPr>
          <a:lstStyle/>
          <a:p>
            <a:pPr>
              <a:lnSpc>
                <a:spcPct val="115000"/>
              </a:lnSpc>
              <a:spcAft>
                <a:spcPts val="0"/>
              </a:spcAft>
            </a:pPr>
            <a:r>
              <a:rPr lang="en-IE" b="1" dirty="0">
                <a:latin typeface="Verdana" panose="020B0604030504040204" pitchFamily="34" charset="0"/>
                <a:ea typeface="Calibri" panose="020F0502020204030204" pitchFamily="34" charset="0"/>
                <a:cs typeface="TimesNewRomanPSMT"/>
              </a:rPr>
              <a:t>The following is the nuclear equation of a fission reaction explained by Meitner.</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9862FF7D-D838-4D9A-9F29-A82D8E95D737}"/>
              </a:ext>
            </a:extLst>
          </p:cNvPr>
          <p:cNvPicPr>
            <a:picLocks noChangeAspect="1"/>
          </p:cNvPicPr>
          <p:nvPr/>
        </p:nvPicPr>
        <p:blipFill>
          <a:blip r:embed="rId2"/>
          <a:stretch>
            <a:fillRect/>
          </a:stretch>
        </p:blipFill>
        <p:spPr>
          <a:xfrm>
            <a:off x="3695700" y="1019175"/>
            <a:ext cx="4400550" cy="781050"/>
          </a:xfrm>
          <a:prstGeom prst="rect">
            <a:avLst/>
          </a:prstGeom>
        </p:spPr>
      </p:pic>
      <p:sp>
        <p:nvSpPr>
          <p:cNvPr id="9" name="Rectangle 8">
            <a:extLst>
              <a:ext uri="{FF2B5EF4-FFF2-40B4-BE49-F238E27FC236}">
                <a16:creationId xmlns:a16="http://schemas.microsoft.com/office/drawing/2014/main" id="{A005374B-EE3E-4B99-9D78-5EB4A74F3B37}"/>
              </a:ext>
            </a:extLst>
          </p:cNvPr>
          <p:cNvSpPr/>
          <p:nvPr/>
        </p:nvSpPr>
        <p:spPr>
          <a:xfrm>
            <a:off x="771525" y="1733550"/>
            <a:ext cx="7981950" cy="707951"/>
          </a:xfrm>
          <a:prstGeom prst="rect">
            <a:avLst/>
          </a:prstGeom>
        </p:spPr>
        <p:txBody>
          <a:bodyPr wrap="square">
            <a:spAutoFit/>
          </a:bodyPr>
          <a:lstStyle/>
          <a:p>
            <a:pPr>
              <a:lnSpc>
                <a:spcPct val="115000"/>
              </a:lnSpc>
              <a:spcAft>
                <a:spcPts val="0"/>
              </a:spcAft>
            </a:pPr>
            <a:r>
              <a:rPr lang="en-IE" b="1" i="1" dirty="0">
                <a:latin typeface="Verdana" panose="020B0604030504040204" pitchFamily="34" charset="0"/>
                <a:ea typeface="Calibri" panose="020F0502020204030204" pitchFamily="34" charset="0"/>
                <a:cs typeface="TimesNewRomanPS-ItalicMT"/>
              </a:rPr>
              <a:t>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IE" b="1" dirty="0">
                <a:latin typeface="Verdana" panose="020B0604030504040204" pitchFamily="34" charset="0"/>
                <a:ea typeface="Calibri" panose="020F0502020204030204" pitchFamily="34" charset="0"/>
                <a:cs typeface="TimesNewRomanPSMT"/>
              </a:rPr>
              <a:t>Calculate the energy released during this reaction.</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a:extLst>
              <a:ext uri="{FF2B5EF4-FFF2-40B4-BE49-F238E27FC236}">
                <a16:creationId xmlns:a16="http://schemas.microsoft.com/office/drawing/2014/main" id="{4FDFBFBC-7741-4500-A669-E17C0BD3AA09}"/>
              </a:ext>
            </a:extLst>
          </p:cNvPr>
          <p:cNvPicPr>
            <a:picLocks noChangeAspect="1"/>
          </p:cNvPicPr>
          <p:nvPr/>
        </p:nvPicPr>
        <p:blipFill>
          <a:blip r:embed="rId3"/>
          <a:stretch>
            <a:fillRect/>
          </a:stretch>
        </p:blipFill>
        <p:spPr>
          <a:xfrm>
            <a:off x="1604962" y="2514600"/>
            <a:ext cx="7019925" cy="1066800"/>
          </a:xfrm>
          <a:prstGeom prst="rect">
            <a:avLst/>
          </a:prstGeom>
        </p:spPr>
      </p:pic>
      <p:pic>
        <p:nvPicPr>
          <p:cNvPr id="12" name="Picture 11">
            <a:extLst>
              <a:ext uri="{FF2B5EF4-FFF2-40B4-BE49-F238E27FC236}">
                <a16:creationId xmlns:a16="http://schemas.microsoft.com/office/drawing/2014/main" id="{3B1E184A-3719-4B24-80B4-D5068D9A32FA}"/>
              </a:ext>
            </a:extLst>
          </p:cNvPr>
          <p:cNvPicPr>
            <a:picLocks noChangeAspect="1"/>
          </p:cNvPicPr>
          <p:nvPr/>
        </p:nvPicPr>
        <p:blipFill>
          <a:blip r:embed="rId4"/>
          <a:stretch>
            <a:fillRect/>
          </a:stretch>
        </p:blipFill>
        <p:spPr>
          <a:xfrm>
            <a:off x="1633537" y="3581400"/>
            <a:ext cx="9315450" cy="914400"/>
          </a:xfrm>
          <a:prstGeom prst="rect">
            <a:avLst/>
          </a:prstGeom>
        </p:spPr>
      </p:pic>
      <p:pic>
        <p:nvPicPr>
          <p:cNvPr id="13" name="Picture 12">
            <a:extLst>
              <a:ext uri="{FF2B5EF4-FFF2-40B4-BE49-F238E27FC236}">
                <a16:creationId xmlns:a16="http://schemas.microsoft.com/office/drawing/2014/main" id="{D4D5B64A-D725-4EA5-B182-0D748F335689}"/>
              </a:ext>
            </a:extLst>
          </p:cNvPr>
          <p:cNvPicPr>
            <a:picLocks noChangeAspect="1"/>
          </p:cNvPicPr>
          <p:nvPr/>
        </p:nvPicPr>
        <p:blipFill>
          <a:blip r:embed="rId5"/>
          <a:stretch>
            <a:fillRect/>
          </a:stretch>
        </p:blipFill>
        <p:spPr>
          <a:xfrm>
            <a:off x="1633537" y="4486275"/>
            <a:ext cx="5553075" cy="628650"/>
          </a:xfrm>
          <a:prstGeom prst="rect">
            <a:avLst/>
          </a:prstGeom>
        </p:spPr>
      </p:pic>
      <p:pic>
        <p:nvPicPr>
          <p:cNvPr id="14" name="Picture 13">
            <a:extLst>
              <a:ext uri="{FF2B5EF4-FFF2-40B4-BE49-F238E27FC236}">
                <a16:creationId xmlns:a16="http://schemas.microsoft.com/office/drawing/2014/main" id="{75C532A6-02C6-434C-88D5-C2B127046471}"/>
              </a:ext>
            </a:extLst>
          </p:cNvPr>
          <p:cNvPicPr>
            <a:picLocks noChangeAspect="1"/>
          </p:cNvPicPr>
          <p:nvPr/>
        </p:nvPicPr>
        <p:blipFill>
          <a:blip r:embed="rId6"/>
          <a:stretch>
            <a:fillRect/>
          </a:stretch>
        </p:blipFill>
        <p:spPr>
          <a:xfrm>
            <a:off x="1633537" y="5260473"/>
            <a:ext cx="8020050" cy="1019175"/>
          </a:xfrm>
          <a:prstGeom prst="rect">
            <a:avLst/>
          </a:prstGeom>
        </p:spPr>
      </p:pic>
    </p:spTree>
    <p:extLst>
      <p:ext uri="{BB962C8B-B14F-4D97-AF65-F5344CB8AC3E}">
        <p14:creationId xmlns:p14="http://schemas.microsoft.com/office/powerpoint/2010/main" val="3453982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D5F9DDF-8349-4AFC-A381-1FAA386CD55B}"/>
              </a:ext>
            </a:extLst>
          </p:cNvPr>
          <p:cNvSpPr/>
          <p:nvPr/>
        </p:nvSpPr>
        <p:spPr>
          <a:xfrm>
            <a:off x="485774" y="577902"/>
            <a:ext cx="11572875" cy="1484252"/>
          </a:xfrm>
          <a:prstGeom prst="rect">
            <a:avLst/>
          </a:prstGeom>
        </p:spPr>
        <p:txBody>
          <a:bodyPr wrap="square">
            <a:spAutoFit/>
          </a:bodyPr>
          <a:lstStyle/>
          <a:p>
            <a:pPr>
              <a:lnSpc>
                <a:spcPct val="115000"/>
              </a:lnSpc>
              <a:spcAft>
                <a:spcPts val="0"/>
              </a:spcAft>
            </a:pPr>
            <a:r>
              <a:rPr lang="en-IE" sz="2000" b="1" dirty="0">
                <a:latin typeface="Verdana" panose="020B0604030504040204" pitchFamily="34" charset="0"/>
                <a:ea typeface="Calibri" panose="020F0502020204030204" pitchFamily="34" charset="0"/>
                <a:cs typeface="TimesNewRomanPSMT"/>
              </a:rPr>
              <a:t>How many of the neutrons emitted in a fission reaction must, on average, cause a further fission so that the reaction is self-sustaining and safe? </a:t>
            </a:r>
          </a:p>
          <a:p>
            <a:pPr>
              <a:lnSpc>
                <a:spcPct val="115000"/>
              </a:lnSpc>
              <a:spcAft>
                <a:spcPts val="0"/>
              </a:spcAft>
            </a:pPr>
            <a:r>
              <a:rPr lang="en-IE" sz="2000" b="1" dirty="0">
                <a:latin typeface="Verdana" panose="020B0604030504040204" pitchFamily="34" charset="0"/>
                <a:ea typeface="Calibri" panose="020F0502020204030204" pitchFamily="34" charset="0"/>
                <a:cs typeface="TimesNewRomanPSMT"/>
              </a:rPr>
              <a:t>Explain your answer.</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IE" sz="2000" b="1" dirty="0">
                <a:latin typeface="Verdana" panose="020B0604030504040204" pitchFamily="34" charset="0"/>
                <a:ea typeface="Calibri" panose="020F0502020204030204" pitchFamily="34" charset="0"/>
                <a:cs typeface="TimesNewRomanPSMT"/>
              </a:rPr>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7CD79C38-296A-4017-96FB-4BB4C1ED5A29}"/>
              </a:ext>
            </a:extLst>
          </p:cNvPr>
          <p:cNvSpPr/>
          <p:nvPr/>
        </p:nvSpPr>
        <p:spPr>
          <a:xfrm>
            <a:off x="876299" y="1742602"/>
            <a:ext cx="10829927" cy="1345048"/>
          </a:xfrm>
          <a:prstGeom prst="rect">
            <a:avLst/>
          </a:prstGeom>
        </p:spPr>
        <p:txBody>
          <a:bodyPr wrap="square">
            <a:spAutoFit/>
          </a:bodyPr>
          <a:lstStyle/>
          <a:p>
            <a:pPr>
              <a:lnSpc>
                <a:spcPct val="115000"/>
              </a:lnSpc>
              <a:spcAft>
                <a:spcPts val="0"/>
              </a:spcAft>
            </a:pPr>
            <a:r>
              <a:rPr lang="en-IE" dirty="0">
                <a:latin typeface="Verdana" panose="020B0604030504040204" pitchFamily="34" charset="0"/>
                <a:ea typeface="Calibri" panose="020F0502020204030204" pitchFamily="34" charset="0"/>
                <a:cs typeface="TimesNewRomanPSMT"/>
              </a:rPr>
              <a:t>On average, one neutron must cause further fission to sustain the reaction. </a:t>
            </a:r>
          </a:p>
          <a:p>
            <a:pPr>
              <a:lnSpc>
                <a:spcPct val="115000"/>
              </a:lnSpc>
              <a:spcAft>
                <a:spcPts val="0"/>
              </a:spcAft>
            </a:pPr>
            <a:r>
              <a:rPr lang="en-IE" dirty="0">
                <a:latin typeface="Verdana" panose="020B0604030504040204" pitchFamily="34" charset="0"/>
                <a:ea typeface="Calibri" panose="020F0502020204030204" pitchFamily="34" charset="0"/>
                <a:cs typeface="TimesNewRomanPSMT"/>
              </a:rPr>
              <a:t>If it less than one on average, the reaction would die out. </a:t>
            </a:r>
          </a:p>
          <a:p>
            <a:pPr>
              <a:lnSpc>
                <a:spcPct val="115000"/>
              </a:lnSpc>
              <a:spcAft>
                <a:spcPts val="0"/>
              </a:spcAft>
            </a:pPr>
            <a:r>
              <a:rPr lang="en-IE" dirty="0">
                <a:latin typeface="Verdana" panose="020B0604030504040204" pitchFamily="34" charset="0"/>
                <a:ea typeface="Calibri" panose="020F0502020204030204" pitchFamily="34" charset="0"/>
                <a:cs typeface="TimesNewRomanPSMT"/>
              </a:rPr>
              <a:t>If it is more than one the reaction will quickly grow and become unsafe – almost inevitably leading to a nuclear explosion.</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EA4972B3-C60A-4293-8656-3DEF5E4C0E50}"/>
              </a:ext>
            </a:extLst>
          </p:cNvPr>
          <p:cNvSpPr/>
          <p:nvPr/>
        </p:nvSpPr>
        <p:spPr>
          <a:xfrm>
            <a:off x="400049" y="3331209"/>
            <a:ext cx="11220452" cy="3574889"/>
          </a:xfrm>
          <a:prstGeom prst="rect">
            <a:avLst/>
          </a:prstGeom>
        </p:spPr>
        <p:txBody>
          <a:bodyPr wrap="square">
            <a:spAutoFit/>
          </a:bodyPr>
          <a:lstStyle/>
          <a:p>
            <a:pPr>
              <a:lnSpc>
                <a:spcPct val="115000"/>
              </a:lnSpc>
              <a:spcAft>
                <a:spcPts val="0"/>
              </a:spcAft>
            </a:pPr>
            <a:r>
              <a:rPr lang="en-IE" b="1" dirty="0">
                <a:latin typeface="Verdana" panose="020B0604030504040204" pitchFamily="34" charset="0"/>
                <a:ea typeface="Calibri" panose="020F0502020204030204" pitchFamily="34" charset="0"/>
                <a:cs typeface="TimesNewRomanPSMT"/>
              </a:rPr>
              <a:t>The neutrons emitted are sometimes passed through a moderator. Explain the function of the moderator. (24)</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IE" b="1" dirty="0">
                <a:latin typeface="Verdana" panose="020B0604030504040204" pitchFamily="34" charset="0"/>
                <a:ea typeface="Calibri" panose="020F0502020204030204" pitchFamily="34" charset="0"/>
                <a:cs typeface="TimesNewRomanPSMT"/>
              </a:rPr>
              <a:t>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IE" dirty="0">
                <a:latin typeface="Verdana" panose="020B0604030504040204" pitchFamily="34" charset="0"/>
                <a:ea typeface="Calibri" panose="020F0502020204030204" pitchFamily="34" charset="0"/>
                <a:cs typeface="TimesNewRomanPSMT"/>
              </a:rPr>
              <a:t>	Neutrons emitted during fission are usually travelling at very high speed. If these 	neutrons collide with the nuclei of other atoms, they do not lead to further fissions and 	the reaction could begin to die out.   Ideally, the neutrons should be travelling a lot 	slower in order to maintain a chain reaction.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IE" dirty="0">
                <a:latin typeface="Verdana" panose="020B0604030504040204" pitchFamily="34" charset="0"/>
                <a:ea typeface="Calibri" panose="020F0502020204030204" pitchFamily="34" charset="0"/>
                <a:cs typeface="TimesNewRomanPSMT"/>
              </a:rPr>
              <a:t>	The moderator is a material which reduces the speed of the neutrons as they pass 	through, so that they are travelling at an optimal speed for the chain reaction to be 	maintained.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IE" b="1" dirty="0">
                <a:latin typeface="Verdana" panose="020B0604030504040204" pitchFamily="34" charset="0"/>
                <a:ea typeface="Calibri" panose="020F0502020204030204" pitchFamily="34" charset="0"/>
                <a:cs typeface="TimesNewRomanPSMT"/>
              </a:rPr>
              <a:t>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03965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animEffect transition="in" filter="fade">
                                      <p:cBhvr>
                                        <p:cTn id="15"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668A827-F911-4249-BD53-E00F8D3E6434}"/>
              </a:ext>
            </a:extLst>
          </p:cNvPr>
          <p:cNvSpPr/>
          <p:nvPr/>
        </p:nvSpPr>
        <p:spPr>
          <a:xfrm>
            <a:off x="581024" y="496401"/>
            <a:ext cx="11268075" cy="707951"/>
          </a:xfrm>
          <a:prstGeom prst="rect">
            <a:avLst/>
          </a:prstGeom>
        </p:spPr>
        <p:txBody>
          <a:bodyPr wrap="square">
            <a:spAutoFit/>
          </a:bodyPr>
          <a:lstStyle/>
          <a:p>
            <a:pPr>
              <a:lnSpc>
                <a:spcPct val="115000"/>
              </a:lnSpc>
              <a:spcAft>
                <a:spcPts val="0"/>
              </a:spcAft>
            </a:pPr>
            <a:r>
              <a:rPr lang="en-IE" b="1" dirty="0">
                <a:latin typeface="Verdana" panose="020B0604030504040204" pitchFamily="34" charset="0"/>
                <a:ea typeface="Calibri" panose="020F0502020204030204" pitchFamily="34" charset="0"/>
                <a:cs typeface="TimesNewRomanPSMT"/>
              </a:rPr>
              <a:t>Radium–225 is a radioactive isotope that decays into an isotope of actinium. </a:t>
            </a:r>
          </a:p>
          <a:p>
            <a:pPr>
              <a:lnSpc>
                <a:spcPct val="115000"/>
              </a:lnSpc>
              <a:spcAft>
                <a:spcPts val="0"/>
              </a:spcAft>
            </a:pPr>
            <a:r>
              <a:rPr lang="en-IE" b="1" dirty="0">
                <a:latin typeface="Verdana" panose="020B0604030504040204" pitchFamily="34" charset="0"/>
                <a:ea typeface="Calibri" panose="020F0502020204030204" pitchFamily="34" charset="0"/>
                <a:cs typeface="TimesNewRomanPSMT"/>
              </a:rPr>
              <a:t>Write a nuclear equation for the decay of radium–225</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CD8A7ECD-CDE0-4827-A9E9-477B9C123DF2}"/>
              </a:ext>
            </a:extLst>
          </p:cNvPr>
          <p:cNvPicPr>
            <a:picLocks noChangeAspect="1"/>
          </p:cNvPicPr>
          <p:nvPr/>
        </p:nvPicPr>
        <p:blipFill>
          <a:blip r:embed="rId2"/>
          <a:stretch>
            <a:fillRect/>
          </a:stretch>
        </p:blipFill>
        <p:spPr>
          <a:xfrm>
            <a:off x="3100387" y="1285875"/>
            <a:ext cx="3457575" cy="914400"/>
          </a:xfrm>
          <a:prstGeom prst="rect">
            <a:avLst/>
          </a:prstGeom>
        </p:spPr>
      </p:pic>
    </p:spTree>
    <p:extLst>
      <p:ext uri="{BB962C8B-B14F-4D97-AF65-F5344CB8AC3E}">
        <p14:creationId xmlns:p14="http://schemas.microsoft.com/office/powerpoint/2010/main" val="3902047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2D0285B-A9E8-4C5B-AE8F-71A4BD5C7000}"/>
              </a:ext>
            </a:extLst>
          </p:cNvPr>
          <p:cNvSpPr/>
          <p:nvPr/>
        </p:nvSpPr>
        <p:spPr>
          <a:xfrm>
            <a:off x="1519646" y="1935370"/>
            <a:ext cx="10485120" cy="1200329"/>
          </a:xfrm>
          <a:prstGeom prst="rect">
            <a:avLst/>
          </a:prstGeom>
        </p:spPr>
        <p:txBody>
          <a:bodyPr wrap="square">
            <a:spAutoFit/>
          </a:bodyPr>
          <a:lstStyle/>
          <a:p>
            <a:pPr algn="r"/>
            <a:r>
              <a:rPr lang="en-IE" b="1" i="1" dirty="0">
                <a:latin typeface="Verdana" panose="020B0604030504040204" pitchFamily="34" charset="0"/>
                <a:ea typeface="Calibri" panose="020F0502020204030204" pitchFamily="34" charset="0"/>
                <a:cs typeface="TimesNewRomanPS-ItalicMT"/>
              </a:rPr>
              <a:t>Nuclear masses: </a:t>
            </a:r>
          </a:p>
          <a:p>
            <a:pPr algn="r"/>
            <a:r>
              <a:rPr lang="en-IE" b="1" i="1" dirty="0">
                <a:latin typeface="Verdana" panose="020B0604030504040204" pitchFamily="34" charset="0"/>
                <a:ea typeface="Calibri" panose="020F0502020204030204" pitchFamily="34" charset="0"/>
                <a:cs typeface="TimesNewRomanPS-ItalicMT"/>
              </a:rPr>
              <a:t>U–238 = 3.9529 ×10</a:t>
            </a:r>
            <a:r>
              <a:rPr lang="en-IE" b="1" i="1" baseline="30000" dirty="0">
                <a:latin typeface="Verdana" panose="020B0604030504040204" pitchFamily="34" charset="0"/>
                <a:ea typeface="Calibri" panose="020F0502020204030204" pitchFamily="34" charset="0"/>
                <a:cs typeface="TimesNewRomanPS-ItalicMT"/>
              </a:rPr>
              <a:t>–25</a:t>
            </a:r>
            <a:r>
              <a:rPr lang="en-IE" b="1" i="1" dirty="0">
                <a:latin typeface="Verdana" panose="020B0604030504040204" pitchFamily="34" charset="0"/>
                <a:ea typeface="Calibri" panose="020F0502020204030204" pitchFamily="34" charset="0"/>
                <a:cs typeface="TimesNewRomanPS-ItalicMT"/>
              </a:rPr>
              <a:t> kg; </a:t>
            </a:r>
          </a:p>
          <a:p>
            <a:pPr algn="r"/>
            <a:r>
              <a:rPr lang="en-IE" b="1" i="1" dirty="0">
                <a:latin typeface="Verdana" panose="020B0604030504040204" pitchFamily="34" charset="0"/>
                <a:ea typeface="Calibri" panose="020F0502020204030204" pitchFamily="34" charset="0"/>
                <a:cs typeface="TimesNewRomanPS-ItalicMT"/>
              </a:rPr>
              <a:t>Ba–139 = 2.3066 ×10</a:t>
            </a:r>
            <a:r>
              <a:rPr lang="en-IE" b="1" i="1" baseline="30000" dirty="0">
                <a:latin typeface="Verdana" panose="020B0604030504040204" pitchFamily="34" charset="0"/>
                <a:ea typeface="Calibri" panose="020F0502020204030204" pitchFamily="34" charset="0"/>
                <a:cs typeface="TimesNewRomanPS-ItalicMT"/>
              </a:rPr>
              <a:t>–25</a:t>
            </a:r>
            <a:r>
              <a:rPr lang="en-IE" b="1" i="1" dirty="0">
                <a:latin typeface="Verdana" panose="020B0604030504040204" pitchFamily="34" charset="0"/>
                <a:ea typeface="Calibri" panose="020F0502020204030204" pitchFamily="34" charset="0"/>
                <a:cs typeface="TimesNewRomanPS-ItalicMT"/>
              </a:rPr>
              <a:t> kg;  </a:t>
            </a:r>
          </a:p>
          <a:p>
            <a:pPr algn="r"/>
            <a:r>
              <a:rPr lang="en-IE" b="1" i="1" dirty="0">
                <a:latin typeface="Verdana" panose="020B0604030504040204" pitchFamily="34" charset="0"/>
                <a:ea typeface="Calibri" panose="020F0502020204030204" pitchFamily="34" charset="0"/>
                <a:cs typeface="TimesNewRomanPS-ItalicMT"/>
              </a:rPr>
              <a:t>Kr–97 = 1.6099 ×10</a:t>
            </a:r>
            <a:r>
              <a:rPr lang="en-IE" b="1" i="1" baseline="30000" dirty="0">
                <a:latin typeface="Verdana" panose="020B0604030504040204" pitchFamily="34" charset="0"/>
                <a:ea typeface="Calibri" panose="020F0502020204030204" pitchFamily="34" charset="0"/>
                <a:cs typeface="TimesNewRomanPS-ItalicMT"/>
              </a:rPr>
              <a:t>–25</a:t>
            </a:r>
            <a:r>
              <a:rPr lang="en-IE" b="1" i="1" dirty="0">
                <a:latin typeface="Verdana" panose="020B0604030504040204" pitchFamily="34" charset="0"/>
                <a:ea typeface="Calibri" panose="020F0502020204030204" pitchFamily="34" charset="0"/>
                <a:cs typeface="TimesNewRomanPS-ItalicMT"/>
              </a:rPr>
              <a:t> kg</a:t>
            </a:r>
            <a:endParaRPr lang="en-GB" dirty="0"/>
          </a:p>
        </p:txBody>
      </p:sp>
      <p:sp>
        <p:nvSpPr>
          <p:cNvPr id="5" name="Rectangle 4">
            <a:extLst>
              <a:ext uri="{FF2B5EF4-FFF2-40B4-BE49-F238E27FC236}">
                <a16:creationId xmlns:a16="http://schemas.microsoft.com/office/drawing/2014/main" id="{CF53D560-891A-430C-9C54-C88B38E754B5}"/>
              </a:ext>
            </a:extLst>
          </p:cNvPr>
          <p:cNvSpPr/>
          <p:nvPr/>
        </p:nvSpPr>
        <p:spPr>
          <a:xfrm>
            <a:off x="450394" y="361558"/>
            <a:ext cx="10496551" cy="1451231"/>
          </a:xfrm>
          <a:prstGeom prst="rect">
            <a:avLst/>
          </a:prstGeom>
        </p:spPr>
        <p:txBody>
          <a:bodyPr wrap="square">
            <a:spAutoFit/>
          </a:bodyPr>
          <a:lstStyle/>
          <a:p>
            <a:pPr>
              <a:lnSpc>
                <a:spcPct val="115000"/>
              </a:lnSpc>
              <a:spcAft>
                <a:spcPts val="0"/>
              </a:spcAft>
            </a:pPr>
            <a:r>
              <a:rPr lang="en-IE" b="1" dirty="0">
                <a:latin typeface="Verdana" panose="020B0604030504040204" pitchFamily="34" charset="0"/>
                <a:ea typeface="Calibri" panose="020F0502020204030204" pitchFamily="34" charset="0"/>
                <a:cs typeface="TimesNewRomanPSMT"/>
              </a:rPr>
              <a:t>Radium–225 has a half-life of 14.9 days.</a:t>
            </a:r>
          </a:p>
          <a:p>
            <a:pPr>
              <a:lnSpc>
                <a:spcPct val="115000"/>
              </a:lnSpc>
              <a:spcAft>
                <a:spcPts val="0"/>
              </a:spcAf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IE" b="1" dirty="0">
                <a:latin typeface="Verdana" panose="020B0604030504040204" pitchFamily="34" charset="0"/>
                <a:ea typeface="Calibri" panose="020F0502020204030204" pitchFamily="34" charset="0"/>
                <a:cs typeface="TimesNewRomanPSMT"/>
              </a:rPr>
              <a:t>Calculate the number of radium–225 nuclei in a sample that has an activity of 5600 </a:t>
            </a:r>
            <a:r>
              <a:rPr lang="en-IE" b="1" dirty="0" err="1">
                <a:latin typeface="Verdana" panose="020B0604030504040204" pitchFamily="34" charset="0"/>
                <a:ea typeface="Calibri" panose="020F0502020204030204" pitchFamily="34" charset="0"/>
                <a:cs typeface="TimesNewRomanPSMT"/>
              </a:rPr>
              <a:t>Bq</a:t>
            </a:r>
            <a:r>
              <a:rPr lang="en-IE" b="1" dirty="0">
                <a:latin typeface="Verdana" panose="020B0604030504040204" pitchFamily="34" charset="0"/>
                <a:ea typeface="Calibri" panose="020F0502020204030204" pitchFamily="34" charset="0"/>
                <a:cs typeface="TimesNewRomanPSMT"/>
              </a:rPr>
              <a:t>. (20)</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0031C4FA-0A36-4991-AFFC-1BFA32AA7417}"/>
              </a:ext>
            </a:extLst>
          </p:cNvPr>
          <p:cNvPicPr>
            <a:picLocks noChangeAspect="1"/>
          </p:cNvPicPr>
          <p:nvPr/>
        </p:nvPicPr>
        <p:blipFill>
          <a:blip r:embed="rId2"/>
          <a:stretch>
            <a:fillRect/>
          </a:stretch>
        </p:blipFill>
        <p:spPr>
          <a:xfrm>
            <a:off x="1932621" y="2949552"/>
            <a:ext cx="6286500" cy="1571625"/>
          </a:xfrm>
          <a:prstGeom prst="rect">
            <a:avLst/>
          </a:prstGeom>
        </p:spPr>
      </p:pic>
      <p:pic>
        <p:nvPicPr>
          <p:cNvPr id="7" name="Picture 6">
            <a:extLst>
              <a:ext uri="{FF2B5EF4-FFF2-40B4-BE49-F238E27FC236}">
                <a16:creationId xmlns:a16="http://schemas.microsoft.com/office/drawing/2014/main" id="{EC12C446-7DFB-485A-A20E-044061946323}"/>
              </a:ext>
            </a:extLst>
          </p:cNvPr>
          <p:cNvPicPr>
            <a:picLocks noChangeAspect="1"/>
          </p:cNvPicPr>
          <p:nvPr/>
        </p:nvPicPr>
        <p:blipFill>
          <a:blip r:embed="rId3"/>
          <a:stretch>
            <a:fillRect/>
          </a:stretch>
        </p:blipFill>
        <p:spPr>
          <a:xfrm>
            <a:off x="3395662" y="5222080"/>
            <a:ext cx="5400675" cy="1393031"/>
          </a:xfrm>
          <a:prstGeom prst="rect">
            <a:avLst/>
          </a:prstGeom>
        </p:spPr>
      </p:pic>
    </p:spTree>
    <p:extLst>
      <p:ext uri="{BB962C8B-B14F-4D97-AF65-F5344CB8AC3E}">
        <p14:creationId xmlns:p14="http://schemas.microsoft.com/office/powerpoint/2010/main" val="1493123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269</Words>
  <Application>Microsoft Office PowerPoint</Application>
  <PresentationFormat>Widescreen</PresentationFormat>
  <Paragraphs>36</Paragraphs>
  <Slides>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Calibri</vt:lpstr>
      <vt:lpstr>Calibri Light</vt:lpstr>
      <vt:lpstr>Times New Roman</vt:lpstr>
      <vt:lpstr>TimesNewRomanPS-ItalicMT</vt:lpstr>
      <vt:lpstr>TimesNewRomanPSMT</vt:lpstr>
      <vt:lpstr>Verdana</vt:lpstr>
      <vt:lpstr>Office Theme</vt:lpstr>
      <vt:lpstr>2016 q9</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2016 q9</dc:title>
  <dc:creator>Tom Tierney</dc:creator>
  <cp:lastModifiedBy>Tom Tierney</cp:lastModifiedBy>
  <cp:revision>3</cp:revision>
  <dcterms:created xsi:type="dcterms:W3CDTF">2019-02-04T12:21:04Z</dcterms:created>
  <dcterms:modified xsi:type="dcterms:W3CDTF">2019-02-04T12:44:41Z</dcterms:modified>
</cp:coreProperties>
</file>