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410" r:id="rId6"/>
    <p:sldId id="411" r:id="rId7"/>
    <p:sldId id="259" r:id="rId8"/>
    <p:sldId id="40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Tierney" userId="98ae919e-0f69-4050-89a6-75b9e3bee043" providerId="ADAL" clId="{63C31DA5-0744-4A8E-B264-1F93896817DD}"/>
    <pc:docChg chg="modSld">
      <pc:chgData name="Tom Tierney" userId="98ae919e-0f69-4050-89a6-75b9e3bee043" providerId="ADAL" clId="{63C31DA5-0744-4A8E-B264-1F93896817DD}" dt="2023-01-26T15:24:08.708" v="0" actId="1036"/>
      <pc:docMkLst>
        <pc:docMk/>
      </pc:docMkLst>
      <pc:sldChg chg="modSp">
        <pc:chgData name="Tom Tierney" userId="98ae919e-0f69-4050-89a6-75b9e3bee043" providerId="ADAL" clId="{63C31DA5-0744-4A8E-B264-1F93896817DD}" dt="2023-01-26T15:24:08.708" v="0" actId="1036"/>
        <pc:sldMkLst>
          <pc:docMk/>
          <pc:sldMk cId="2990990076" sldId="410"/>
        </pc:sldMkLst>
        <pc:picChg chg="mod">
          <ac:chgData name="Tom Tierney" userId="98ae919e-0f69-4050-89a6-75b9e3bee043" providerId="ADAL" clId="{63C31DA5-0744-4A8E-B264-1F93896817DD}" dt="2023-01-26T15:24:08.708" v="0" actId="1036"/>
          <ac:picMkLst>
            <pc:docMk/>
            <pc:sldMk cId="2990990076" sldId="410"/>
            <ac:picMk id="4" creationId="{12836003-41DE-406E-A9BF-A7EA666218F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299F-DBC6-4AE4-B355-84242E01E6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7862A3E5-ABFB-4F84-A357-B1B394D97B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427C63B-C6C5-4D13-A9FB-7AD38DE59832}"/>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5" name="Footer Placeholder 4">
            <a:extLst>
              <a:ext uri="{FF2B5EF4-FFF2-40B4-BE49-F238E27FC236}">
                <a16:creationId xmlns:a16="http://schemas.microsoft.com/office/drawing/2014/main" id="{F920625D-D0B5-41E3-9FD8-65C265A66BC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3054BF1-F21C-4F44-BE2F-D4857B04C5C5}"/>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1828744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4427-A307-460E-BEF4-306AADEF07A4}"/>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B5719C3-D260-4EE6-817F-B470A64C37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17E7B98-D998-4F42-8E1E-2BF75FB25C2D}"/>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5" name="Footer Placeholder 4">
            <a:extLst>
              <a:ext uri="{FF2B5EF4-FFF2-40B4-BE49-F238E27FC236}">
                <a16:creationId xmlns:a16="http://schemas.microsoft.com/office/drawing/2014/main" id="{5CF5D8BF-7A44-4C2A-8730-A03ECEE6C80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91DEB92-CE04-4163-A3FD-E961746E5C0F}"/>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73916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DE56BF-413F-4EEA-A821-243809FD75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2FB8B5D-6E25-429C-9A86-BA5A1F7370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2AD4993-A4E9-49C9-B837-C4AF7D55825B}"/>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5" name="Footer Placeholder 4">
            <a:extLst>
              <a:ext uri="{FF2B5EF4-FFF2-40B4-BE49-F238E27FC236}">
                <a16:creationId xmlns:a16="http://schemas.microsoft.com/office/drawing/2014/main" id="{21BEECB1-0A66-4FA7-BC14-F6EEEF82B2B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242DEF8-D115-4103-B76E-E79FB37A82C1}"/>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4124545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9BAF-4029-408C-9DF2-37C486E17C9E}"/>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1DE2A2E-0F1B-4769-8D3D-EE89E25D84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7684CAB-962C-41D7-BF90-07ADF9AB6D64}"/>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5" name="Footer Placeholder 4">
            <a:extLst>
              <a:ext uri="{FF2B5EF4-FFF2-40B4-BE49-F238E27FC236}">
                <a16:creationId xmlns:a16="http://schemas.microsoft.com/office/drawing/2014/main" id="{ED010267-6327-4F62-A2B5-E609B12AC62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F8D5823-BBF0-42DB-8788-A27C85926C51}"/>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204551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122D-FED7-4272-A23C-834883D18C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1EF1327C-6E27-489C-BB12-BA14E76250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B62226-7A5E-4E45-BE3C-B18F57092D83}"/>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5" name="Footer Placeholder 4">
            <a:extLst>
              <a:ext uri="{FF2B5EF4-FFF2-40B4-BE49-F238E27FC236}">
                <a16:creationId xmlns:a16="http://schemas.microsoft.com/office/drawing/2014/main" id="{EDB9C6E4-58D2-4C67-8122-99D776E38E6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7BA604C-0EE1-4FB7-AE8F-2EF77358A50A}"/>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195020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18C9-0E4D-4F46-880E-4080BD074D2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3FD31A6-C14E-4788-8F08-87EFC338DB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18B0F2E0-59F5-45FE-BFFC-63214F8DBC9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44EE7EB-55C2-4E01-8EB2-4C61EB42A093}"/>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6" name="Footer Placeholder 5">
            <a:extLst>
              <a:ext uri="{FF2B5EF4-FFF2-40B4-BE49-F238E27FC236}">
                <a16:creationId xmlns:a16="http://schemas.microsoft.com/office/drawing/2014/main" id="{A9C055FC-6B6C-40DE-B08C-39E5882A711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7E9E502-4044-4780-8E3C-0EE0D664AC28}"/>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195358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C9ED2-5B15-4446-951B-639B2C66952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3DAA727-E361-4FF5-BF65-ECE2D47CC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3C0DB8-BB36-4965-B885-CE57477E2F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A8AE544-4D83-444D-BF5C-9DFEAE6DD8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F4D63D7-D10A-442D-8F30-24903E89C0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F8B36C0-F8D2-45C3-9C15-1E32FD12987C}"/>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8" name="Footer Placeholder 7">
            <a:extLst>
              <a:ext uri="{FF2B5EF4-FFF2-40B4-BE49-F238E27FC236}">
                <a16:creationId xmlns:a16="http://schemas.microsoft.com/office/drawing/2014/main" id="{EB0D6F11-3C62-417B-86EA-4275E43F3FD0}"/>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1F83E00D-1269-4925-9D42-13C64A6B8D19}"/>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91003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62BC-DA7B-40AA-B186-EB1B3D9E8AE3}"/>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6173993-B867-4BC9-B8FD-17050EA555AE}"/>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4" name="Footer Placeholder 3">
            <a:extLst>
              <a:ext uri="{FF2B5EF4-FFF2-40B4-BE49-F238E27FC236}">
                <a16:creationId xmlns:a16="http://schemas.microsoft.com/office/drawing/2014/main" id="{31724923-EA3D-4CF1-A0A9-5A9266FF9596}"/>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1FE4D42-5A20-4E53-8E90-3611ECB67A40}"/>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78506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A921E-CDB7-41E7-93C0-D5428AF458A0}"/>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3" name="Footer Placeholder 2">
            <a:extLst>
              <a:ext uri="{FF2B5EF4-FFF2-40B4-BE49-F238E27FC236}">
                <a16:creationId xmlns:a16="http://schemas.microsoft.com/office/drawing/2014/main" id="{9E7E9CD6-BAA4-40D1-974C-0908F1DAF97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5DF49C80-8F22-4082-8F9A-9F5AC0A2326A}"/>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265150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6DDA-55C9-4EBE-BD86-6630FCB6D4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19C5E0FE-9428-4524-8402-FD036B9548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F83DBF2-CA91-48AA-AA27-BD0F0DEDE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B2645B-BD7B-4E7B-B1C4-C2D2D2DFE9CC}"/>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6" name="Footer Placeholder 5">
            <a:extLst>
              <a:ext uri="{FF2B5EF4-FFF2-40B4-BE49-F238E27FC236}">
                <a16:creationId xmlns:a16="http://schemas.microsoft.com/office/drawing/2014/main" id="{BF7AE6FD-AD54-44DB-B91A-0798495BAF5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2DE5A63-5ECC-4F2B-AFB2-4F2AD229064E}"/>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13458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A6A76-503A-4D22-ADBD-7AA6008944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E9D82722-42A0-4181-A483-ED009B8FAD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358B1E1C-4B24-4F64-9E23-D1F3F2E474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32D865-2C92-481A-97FB-1A2BCDD2B588}"/>
              </a:ext>
            </a:extLst>
          </p:cNvPr>
          <p:cNvSpPr>
            <a:spLocks noGrp="1"/>
          </p:cNvSpPr>
          <p:nvPr>
            <p:ph type="dt" sz="half" idx="10"/>
          </p:nvPr>
        </p:nvSpPr>
        <p:spPr/>
        <p:txBody>
          <a:bodyPr/>
          <a:lstStyle/>
          <a:p>
            <a:fld id="{027EE59A-A80B-44FB-A3C7-013575C0F744}" type="datetimeFigureOut">
              <a:rPr lang="en-IE" smtClean="0"/>
              <a:t>26/01/2023</a:t>
            </a:fld>
            <a:endParaRPr lang="en-IE"/>
          </a:p>
        </p:txBody>
      </p:sp>
      <p:sp>
        <p:nvSpPr>
          <p:cNvPr id="6" name="Footer Placeholder 5">
            <a:extLst>
              <a:ext uri="{FF2B5EF4-FFF2-40B4-BE49-F238E27FC236}">
                <a16:creationId xmlns:a16="http://schemas.microsoft.com/office/drawing/2014/main" id="{25849BAC-268A-400F-828D-82BC08E8B6A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878A365-94CF-4714-84A5-D8271E590A83}"/>
              </a:ext>
            </a:extLst>
          </p:cNvPr>
          <p:cNvSpPr>
            <a:spLocks noGrp="1"/>
          </p:cNvSpPr>
          <p:nvPr>
            <p:ph type="sldNum" sz="quarter" idx="12"/>
          </p:nvPr>
        </p:nvSpPr>
        <p:spPr/>
        <p:txBody>
          <a:bodyPr/>
          <a:lstStyle/>
          <a:p>
            <a:fld id="{8761BEAF-5950-4008-BB68-FBBD1E0B40BD}" type="slidenum">
              <a:rPr lang="en-IE" smtClean="0"/>
              <a:t>‹#›</a:t>
            </a:fld>
            <a:endParaRPr lang="en-IE"/>
          </a:p>
        </p:txBody>
      </p:sp>
    </p:spTree>
    <p:extLst>
      <p:ext uri="{BB962C8B-B14F-4D97-AF65-F5344CB8AC3E}">
        <p14:creationId xmlns:p14="http://schemas.microsoft.com/office/powerpoint/2010/main" val="182784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47A4F5-E476-4183-9EB8-E961744595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1027832-7B38-45E4-8C42-8CACB084BA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4A37FC1-66E2-4B53-998C-CBD02A1DE8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EE59A-A80B-44FB-A3C7-013575C0F744}" type="datetimeFigureOut">
              <a:rPr lang="en-IE" smtClean="0"/>
              <a:t>26/01/2023</a:t>
            </a:fld>
            <a:endParaRPr lang="en-IE"/>
          </a:p>
        </p:txBody>
      </p:sp>
      <p:sp>
        <p:nvSpPr>
          <p:cNvPr id="5" name="Footer Placeholder 4">
            <a:extLst>
              <a:ext uri="{FF2B5EF4-FFF2-40B4-BE49-F238E27FC236}">
                <a16:creationId xmlns:a16="http://schemas.microsoft.com/office/drawing/2014/main" id="{42268595-1CA3-436F-9D43-4F17B700C6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6DCCEBBB-A62B-4400-AACA-AF911C4AB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1BEAF-5950-4008-BB68-FBBD1E0B40BD}" type="slidenum">
              <a:rPr lang="en-IE" smtClean="0"/>
              <a:t>‹#›</a:t>
            </a:fld>
            <a:endParaRPr lang="en-IE"/>
          </a:p>
        </p:txBody>
      </p:sp>
    </p:spTree>
    <p:extLst>
      <p:ext uri="{BB962C8B-B14F-4D97-AF65-F5344CB8AC3E}">
        <p14:creationId xmlns:p14="http://schemas.microsoft.com/office/powerpoint/2010/main" val="3903784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TkyLnWm1iC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WxJY1WX4oyM"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washingtonpost.com/news/wonk/wp/2013/10/21/heres-what-gravity-gets-right-and-wrong-about-spa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D8375-0C35-4DED-A41C-53EF2CB44F68}"/>
              </a:ext>
            </a:extLst>
          </p:cNvPr>
          <p:cNvSpPr>
            <a:spLocks noGrp="1"/>
          </p:cNvSpPr>
          <p:nvPr>
            <p:ph type="ctrTitle"/>
          </p:nvPr>
        </p:nvSpPr>
        <p:spPr/>
        <p:txBody>
          <a:bodyPr/>
          <a:lstStyle/>
          <a:p>
            <a:r>
              <a:rPr lang="en-GB" dirty="0"/>
              <a:t>Science Fiction</a:t>
            </a:r>
            <a:endParaRPr lang="en-IE" dirty="0"/>
          </a:p>
        </p:txBody>
      </p:sp>
      <p:sp>
        <p:nvSpPr>
          <p:cNvPr id="3" name="Subtitle 2">
            <a:extLst>
              <a:ext uri="{FF2B5EF4-FFF2-40B4-BE49-F238E27FC236}">
                <a16:creationId xmlns:a16="http://schemas.microsoft.com/office/drawing/2014/main" id="{4E018B40-2081-4ED8-91A2-B9F0A02BBB71}"/>
              </a:ext>
            </a:extLst>
          </p:cNvPr>
          <p:cNvSpPr>
            <a:spLocks noGrp="1"/>
          </p:cNvSpPr>
          <p:nvPr>
            <p:ph type="subTitle" idx="1"/>
          </p:nvPr>
        </p:nvSpPr>
        <p:spPr/>
        <p:txBody>
          <a:bodyPr/>
          <a:lstStyle/>
          <a:p>
            <a:r>
              <a:rPr lang="en-IE"/>
              <a:t>Newton’s 3</a:t>
            </a:r>
            <a:r>
              <a:rPr lang="en-IE" baseline="30000"/>
              <a:t>rd</a:t>
            </a:r>
            <a:r>
              <a:rPr lang="en-IE"/>
              <a:t> Law</a:t>
            </a:r>
            <a:endParaRPr lang="en-IE" dirty="0"/>
          </a:p>
        </p:txBody>
      </p:sp>
    </p:spTree>
    <p:extLst>
      <p:ext uri="{BB962C8B-B14F-4D97-AF65-F5344CB8AC3E}">
        <p14:creationId xmlns:p14="http://schemas.microsoft.com/office/powerpoint/2010/main" val="238329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86D2-22F2-40F0-9678-A82D4AB33242}"/>
              </a:ext>
            </a:extLst>
          </p:cNvPr>
          <p:cNvSpPr>
            <a:spLocks noGrp="1"/>
          </p:cNvSpPr>
          <p:nvPr>
            <p:ph type="title"/>
          </p:nvPr>
        </p:nvSpPr>
        <p:spPr/>
        <p:txBody>
          <a:bodyPr/>
          <a:lstStyle/>
          <a:p>
            <a:r>
              <a:rPr lang="en-GB" dirty="0"/>
              <a:t>Newton’s Third Law (Back to the Future 2)</a:t>
            </a:r>
            <a:endParaRPr lang="en-IE" dirty="0"/>
          </a:p>
        </p:txBody>
      </p:sp>
      <p:pic>
        <p:nvPicPr>
          <p:cNvPr id="4" name="Online Media 3" title="Back to the Future Part 2 (3/12) Movie CLIP - Hover Board Chase (1989) HD">
            <a:hlinkClick r:id="" action="ppaction://media"/>
            <a:extLst>
              <a:ext uri="{FF2B5EF4-FFF2-40B4-BE49-F238E27FC236}">
                <a16:creationId xmlns:a16="http://schemas.microsoft.com/office/drawing/2014/main" id="{12836003-41DE-406E-A9BF-A7EA666218F3}"/>
              </a:ext>
            </a:extLst>
          </p:cNvPr>
          <p:cNvPicPr>
            <a:picLocks noGrp="1" noRot="1" noChangeAspect="1"/>
          </p:cNvPicPr>
          <p:nvPr>
            <p:ph idx="1"/>
            <a:videoFile r:link="rId1"/>
          </p:nvPr>
        </p:nvPicPr>
        <p:blipFill>
          <a:blip r:embed="rId3"/>
          <a:stretch>
            <a:fillRect/>
          </a:stretch>
        </p:blipFill>
        <p:spPr>
          <a:xfrm>
            <a:off x="922713" y="1571783"/>
            <a:ext cx="7653250" cy="4304953"/>
          </a:xfrm>
          <a:prstGeom prst="rect">
            <a:avLst/>
          </a:prstGeom>
        </p:spPr>
      </p:pic>
    </p:spTree>
    <p:extLst>
      <p:ext uri="{BB962C8B-B14F-4D97-AF65-F5344CB8AC3E}">
        <p14:creationId xmlns:p14="http://schemas.microsoft.com/office/powerpoint/2010/main" val="2990990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84027E-D8EE-44FB-B86C-FE49E2E4403A}"/>
              </a:ext>
            </a:extLst>
          </p:cNvPr>
          <p:cNvSpPr>
            <a:spLocks noGrp="1"/>
          </p:cNvSpPr>
          <p:nvPr>
            <p:ph idx="1"/>
          </p:nvPr>
        </p:nvSpPr>
        <p:spPr/>
        <p:txBody>
          <a:bodyPr/>
          <a:lstStyle/>
          <a:p>
            <a:pPr marL="0" indent="0">
              <a:buNone/>
            </a:pPr>
            <a:r>
              <a:rPr lang="en-GB" sz="2000" b="1" dirty="0"/>
              <a:t>Is this plausible?</a:t>
            </a:r>
          </a:p>
          <a:p>
            <a:pPr marL="0" indent="0">
              <a:buNone/>
            </a:pPr>
            <a:r>
              <a:rPr lang="en-GB" sz="2000" b="1" dirty="0"/>
              <a:t>What could hold the hover board of the ground?</a:t>
            </a:r>
          </a:p>
          <a:p>
            <a:r>
              <a:rPr lang="en-GB" sz="2000" dirty="0"/>
              <a:t>A jet of some sort? </a:t>
            </a:r>
          </a:p>
          <a:p>
            <a:pPr lvl="1"/>
            <a:r>
              <a:rPr lang="en-GB" sz="2000" dirty="0"/>
              <a:t>But we’d see its effect on the ground, and particularly on the water – so it’s not that</a:t>
            </a:r>
          </a:p>
          <a:p>
            <a:r>
              <a:rPr lang="en-GB" sz="2000" dirty="0"/>
              <a:t>Magnets?</a:t>
            </a:r>
          </a:p>
          <a:p>
            <a:pPr lvl="1"/>
            <a:r>
              <a:rPr lang="en-GB" sz="2000" dirty="0"/>
              <a:t>But the whole square would have to be covered with magnets to create repulsion. Unlikely…</a:t>
            </a:r>
          </a:p>
          <a:p>
            <a:endParaRPr lang="en-GB" sz="2000" b="1" dirty="0"/>
          </a:p>
          <a:p>
            <a:pPr marL="0" indent="0">
              <a:buNone/>
            </a:pPr>
            <a:endParaRPr lang="en-GB" sz="2000" b="1" dirty="0"/>
          </a:p>
          <a:p>
            <a:pPr marL="0" indent="0">
              <a:buNone/>
            </a:pPr>
            <a:endParaRPr lang="en-IE" dirty="0"/>
          </a:p>
        </p:txBody>
      </p:sp>
      <p:sp>
        <p:nvSpPr>
          <p:cNvPr id="4" name="Title 1">
            <a:extLst>
              <a:ext uri="{FF2B5EF4-FFF2-40B4-BE49-F238E27FC236}">
                <a16:creationId xmlns:a16="http://schemas.microsoft.com/office/drawing/2014/main" id="{537F78A3-72CD-4F9C-8919-F719A443F609}"/>
              </a:ext>
            </a:extLst>
          </p:cNvPr>
          <p:cNvSpPr>
            <a:spLocks noGrp="1"/>
          </p:cNvSpPr>
          <p:nvPr>
            <p:ph type="title"/>
          </p:nvPr>
        </p:nvSpPr>
        <p:spPr>
          <a:xfrm>
            <a:off x="838200" y="365125"/>
            <a:ext cx="10515600" cy="1325563"/>
          </a:xfrm>
        </p:spPr>
        <p:txBody>
          <a:bodyPr/>
          <a:lstStyle/>
          <a:p>
            <a:r>
              <a:rPr lang="en-GB" dirty="0"/>
              <a:t>Newton’s Third Law (Back to the Future 2)</a:t>
            </a:r>
            <a:endParaRPr lang="en-IE" dirty="0"/>
          </a:p>
        </p:txBody>
      </p:sp>
    </p:spTree>
    <p:extLst>
      <p:ext uri="{BB962C8B-B14F-4D97-AF65-F5344CB8AC3E}">
        <p14:creationId xmlns:p14="http://schemas.microsoft.com/office/powerpoint/2010/main" val="72384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E015F-E53C-4680-B34A-DBDDB4451260}"/>
              </a:ext>
            </a:extLst>
          </p:cNvPr>
          <p:cNvSpPr>
            <a:spLocks noGrp="1"/>
          </p:cNvSpPr>
          <p:nvPr>
            <p:ph type="title"/>
          </p:nvPr>
        </p:nvSpPr>
        <p:spPr/>
        <p:txBody>
          <a:bodyPr/>
          <a:lstStyle/>
          <a:p>
            <a:r>
              <a:rPr lang="en-GB" dirty="0"/>
              <a:t>Newton’s First Law? (from Gravity)</a:t>
            </a:r>
            <a:endParaRPr lang="en-IE" dirty="0"/>
          </a:p>
        </p:txBody>
      </p:sp>
      <p:pic>
        <p:nvPicPr>
          <p:cNvPr id="19" name="Online Media 18" title="Gravity Kowalski dies">
            <a:hlinkClick r:id="" action="ppaction://media"/>
            <a:extLst>
              <a:ext uri="{FF2B5EF4-FFF2-40B4-BE49-F238E27FC236}">
                <a16:creationId xmlns:a16="http://schemas.microsoft.com/office/drawing/2014/main" id="{23CF56B7-3BBD-479F-B589-4FD3DFB91669}"/>
              </a:ext>
            </a:extLst>
          </p:cNvPr>
          <p:cNvPicPr>
            <a:picLocks noGrp="1" noRot="1" noChangeAspect="1"/>
          </p:cNvPicPr>
          <p:nvPr>
            <p:ph idx="1"/>
            <a:videoFile r:link="rId1"/>
          </p:nvPr>
        </p:nvPicPr>
        <p:blipFill>
          <a:blip r:embed="rId3"/>
          <a:stretch>
            <a:fillRect/>
          </a:stretch>
        </p:blipFill>
        <p:spPr>
          <a:xfrm>
            <a:off x="978196" y="1527101"/>
            <a:ext cx="7687339" cy="4324128"/>
          </a:xfrm>
          <a:prstGeom prst="rect">
            <a:avLst/>
          </a:prstGeom>
        </p:spPr>
      </p:pic>
    </p:spTree>
    <p:extLst>
      <p:ext uri="{BB962C8B-B14F-4D97-AF65-F5344CB8AC3E}">
        <p14:creationId xmlns:p14="http://schemas.microsoft.com/office/powerpoint/2010/main" val="1057237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29EB241-76DB-4D0A-A88F-B69527D9A13E}"/>
              </a:ext>
            </a:extLst>
          </p:cNvPr>
          <p:cNvSpPr>
            <a:spLocks noGrp="1"/>
          </p:cNvSpPr>
          <p:nvPr>
            <p:ph idx="1"/>
          </p:nvPr>
        </p:nvSpPr>
        <p:spPr>
          <a:xfrm>
            <a:off x="838200" y="1825625"/>
            <a:ext cx="10515600" cy="4351338"/>
          </a:xfrm>
        </p:spPr>
        <p:txBody>
          <a:bodyPr>
            <a:normAutofit/>
          </a:bodyPr>
          <a:lstStyle/>
          <a:p>
            <a:pPr marL="0" indent="0">
              <a:buNone/>
            </a:pPr>
            <a:r>
              <a:rPr lang="en-GB" sz="2000" b="1" dirty="0"/>
              <a:t>Is this plausible?</a:t>
            </a:r>
          </a:p>
          <a:p>
            <a:pPr marL="0" indent="0">
              <a:buNone/>
            </a:pPr>
            <a:endParaRPr lang="en-GB" sz="2000" b="1" dirty="0"/>
          </a:p>
          <a:p>
            <a:pPr marL="0" indent="0">
              <a:buNone/>
            </a:pPr>
            <a:r>
              <a:rPr lang="en-GB" sz="2000" dirty="0"/>
              <a:t>Probably not.</a:t>
            </a:r>
          </a:p>
          <a:p>
            <a:r>
              <a:rPr lang="en-GB" sz="2000" dirty="0"/>
              <a:t>When he lets go of the strap, is there are any force acting on him?</a:t>
            </a:r>
          </a:p>
          <a:p>
            <a:r>
              <a:rPr lang="en-GB" sz="2000" dirty="0"/>
              <a:t>If there is no force, there should be no acceleration. He would remain in place beside the strap, whether or not he was holding on to it.</a:t>
            </a:r>
          </a:p>
          <a:p>
            <a:endParaRPr lang="en-GB" sz="2000" dirty="0"/>
          </a:p>
          <a:p>
            <a:r>
              <a:rPr lang="en-GB" sz="2000" dirty="0"/>
              <a:t>But, there is some argument about this. If he is still accelerating as he lets go, he would continue to move away (but it should still have been very easy for him to hold on).</a:t>
            </a:r>
          </a:p>
          <a:p>
            <a:pPr marL="0" indent="0">
              <a:buNone/>
            </a:pPr>
            <a:r>
              <a:rPr lang="en-GB" sz="2000" dirty="0">
                <a:hlinkClick r:id="rId2"/>
              </a:rPr>
              <a:t>Here’s what ‘Gravity’ gets right and wrong about space - The Washington Post</a:t>
            </a:r>
            <a:endParaRPr lang="en-GB" sz="2000" dirty="0"/>
          </a:p>
          <a:p>
            <a:pPr marL="0" indent="0">
              <a:buNone/>
            </a:pPr>
            <a:endParaRPr lang="en-GB" sz="2000" dirty="0"/>
          </a:p>
        </p:txBody>
      </p:sp>
      <p:sp>
        <p:nvSpPr>
          <p:cNvPr id="5" name="Title 1">
            <a:extLst>
              <a:ext uri="{FF2B5EF4-FFF2-40B4-BE49-F238E27FC236}">
                <a16:creationId xmlns:a16="http://schemas.microsoft.com/office/drawing/2014/main" id="{3D7B6494-D590-425A-A246-E70F79700CE1}"/>
              </a:ext>
            </a:extLst>
          </p:cNvPr>
          <p:cNvSpPr>
            <a:spLocks noGrp="1"/>
          </p:cNvSpPr>
          <p:nvPr>
            <p:ph type="title"/>
          </p:nvPr>
        </p:nvSpPr>
        <p:spPr>
          <a:xfrm>
            <a:off x="838200" y="365125"/>
            <a:ext cx="10515600" cy="1325563"/>
          </a:xfrm>
        </p:spPr>
        <p:txBody>
          <a:bodyPr/>
          <a:lstStyle/>
          <a:p>
            <a:r>
              <a:rPr lang="en-GB" dirty="0"/>
              <a:t>Newton’s First Law? (from Gravity)</a:t>
            </a:r>
            <a:endParaRPr lang="en-IE" dirty="0"/>
          </a:p>
        </p:txBody>
      </p:sp>
    </p:spTree>
    <p:extLst>
      <p:ext uri="{BB962C8B-B14F-4D97-AF65-F5344CB8AC3E}">
        <p14:creationId xmlns:p14="http://schemas.microsoft.com/office/powerpoint/2010/main" val="85439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CEFFAC40E5954F9A9E01A5E873C56A" ma:contentTypeVersion="14" ma:contentTypeDescription="Create a new document." ma:contentTypeScope="" ma:versionID="2a42c496c0f92f657bebb44c77e975b8">
  <xsd:schema xmlns:xsd="http://www.w3.org/2001/XMLSchema" xmlns:xs="http://www.w3.org/2001/XMLSchema" xmlns:p="http://schemas.microsoft.com/office/2006/metadata/properties" xmlns:ns3="11802992-a67b-4895-bf87-1ec05fd96432" xmlns:ns4="bbb143a9-e604-4eea-bcde-aa80cf463ef4" targetNamespace="http://schemas.microsoft.com/office/2006/metadata/properties" ma:root="true" ma:fieldsID="51f6621264e054d6851ff2ee9fe8e372" ns3:_="" ns4:_="">
    <xsd:import namespace="11802992-a67b-4895-bf87-1ec05fd96432"/>
    <xsd:import namespace="bbb143a9-e604-4eea-bcde-aa80cf463ef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802992-a67b-4895-bf87-1ec05fd964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b143a9-e604-4eea-bcde-aa80cf463ef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9F7CCE-B4FA-4F0E-8438-ACDD667A7715}">
  <ds:schemaRefs>
    <ds:schemaRef ds:uri="11802992-a67b-4895-bf87-1ec05fd96432"/>
    <ds:schemaRef ds:uri="http://purl.org/dc/elements/1.1/"/>
    <ds:schemaRef ds:uri="http://schemas.microsoft.com/office/2006/metadata/properties"/>
    <ds:schemaRef ds:uri="http://purl.org/dc/terms/"/>
    <ds:schemaRef ds:uri="bbb143a9-e604-4eea-bcde-aa80cf463ef4"/>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9B358EB-5D72-43B7-A808-2B7A5B0A54FA}">
  <ds:schemaRefs>
    <ds:schemaRef ds:uri="http://schemas.microsoft.com/sharepoint/v3/contenttype/forms"/>
  </ds:schemaRefs>
</ds:datastoreItem>
</file>

<file path=customXml/itemProps3.xml><?xml version="1.0" encoding="utf-8"?>
<ds:datastoreItem xmlns:ds="http://schemas.openxmlformats.org/officeDocument/2006/customXml" ds:itemID="{C7EE9B3E-B6C3-437B-A088-7DE8A1D7F5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802992-a67b-4895-bf87-1ec05fd96432"/>
    <ds:schemaRef ds:uri="bbb143a9-e604-4eea-bcde-aa80cf463e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209</Words>
  <Application>Microsoft Office PowerPoint</Application>
  <PresentationFormat>Widescreen</PresentationFormat>
  <Paragraphs>21</Paragraphs>
  <Slides>5</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Science Fiction</vt:lpstr>
      <vt:lpstr>Newton’s Third Law (Back to the Future 2)</vt:lpstr>
      <vt:lpstr>Newton’s Third Law (Back to the Future 2)</vt:lpstr>
      <vt:lpstr>Newton’s First Law? (from Gravity)</vt:lpstr>
      <vt:lpstr>Newton’s First Law? (from Gravity)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Fiction</dc:title>
  <dc:creator>Tom Tierney</dc:creator>
  <cp:lastModifiedBy>Tom Tierney</cp:lastModifiedBy>
  <cp:revision>2</cp:revision>
  <dcterms:created xsi:type="dcterms:W3CDTF">2022-03-22T15:24:43Z</dcterms:created>
  <dcterms:modified xsi:type="dcterms:W3CDTF">2023-01-26T15:58:52Z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0x0101007BCEFFAC40E5954F9A9E01A5E873C56A</vt:lpwstr>
  </property>
</Properties>
</file>