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8067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2027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6474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301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5651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2504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11428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216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219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03372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43795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AC0D0-183B-4A31-B359-FFAD15A1D6A9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29131-1BC2-4E8E-BDEE-D1495B2B0CD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0796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smtClean="0"/>
              <a:t>2006 q3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3509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47850" y="765176"/>
            <a:ext cx="8280400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A cylindrical column of air closed at one end and three different tuning forks were used in an experiment to measure the speed of sound in air. A tuning fork of frequency </a:t>
            </a:r>
            <a:r>
              <a:rPr lang="en-IE" altLang="en-US" sz="1800" b="1" i="1"/>
              <a:t>f </a:t>
            </a:r>
            <a:r>
              <a:rPr lang="en-IE" altLang="en-US" sz="1800" b="1"/>
              <a:t>was set vibrating and held over the column of air.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The length of the column of air was adjusted until it was vibrating at its first harmonic and its length </a:t>
            </a:r>
            <a:r>
              <a:rPr lang="en-IE" altLang="en-US" sz="1800" b="1" i="1"/>
              <a:t>l </a:t>
            </a:r>
            <a:r>
              <a:rPr lang="en-IE" altLang="en-US" sz="1800" b="1"/>
              <a:t>was then measured. This procedure was repeated for each tuning fork.  Finally, the diameter of the column of air was measured.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The following data was recorded.</a:t>
            </a:r>
          </a:p>
        </p:txBody>
      </p:sp>
      <p:sp>
        <p:nvSpPr>
          <p:cNvPr id="43011" name="TextBox 4"/>
          <p:cNvSpPr txBox="1">
            <a:spLocks noChangeArrowheads="1"/>
          </p:cNvSpPr>
          <p:nvPr/>
        </p:nvSpPr>
        <p:spPr bwMode="auto">
          <a:xfrm>
            <a:off x="1847851" y="188913"/>
            <a:ext cx="51847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b="1"/>
              <a:t>2006 q.3,   speed of sound in air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b="1"/>
              <a:t> </a:t>
            </a:r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650" y="2795589"/>
            <a:ext cx="3352800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25651" y="4152900"/>
            <a:ext cx="8247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Describe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(i) how the length of the column of air was adjusted;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(ii) how the frequency of the column of air was measured;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(iii) how the diameter of the column of air was measured. (16)</a:t>
            </a:r>
          </a:p>
        </p:txBody>
      </p:sp>
    </p:spTree>
    <p:extLst>
      <p:ext uri="{BB962C8B-B14F-4D97-AF65-F5344CB8AC3E}">
        <p14:creationId xmlns:p14="http://schemas.microsoft.com/office/powerpoint/2010/main" val="153149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Box 3"/>
          <p:cNvSpPr txBox="1">
            <a:spLocks noChangeArrowheads="1"/>
          </p:cNvSpPr>
          <p:nvPr/>
        </p:nvSpPr>
        <p:spPr bwMode="auto">
          <a:xfrm>
            <a:off x="1847851" y="188913"/>
            <a:ext cx="52562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b="1"/>
              <a:t>2006 q.3, speed of sound in air</a:t>
            </a:r>
          </a:p>
        </p:txBody>
      </p:sp>
      <p:sp>
        <p:nvSpPr>
          <p:cNvPr id="44035" name="Rectangle 4"/>
          <p:cNvSpPr>
            <a:spLocks noChangeArrowheads="1"/>
          </p:cNvSpPr>
          <p:nvPr/>
        </p:nvSpPr>
        <p:spPr bwMode="auto">
          <a:xfrm>
            <a:off x="1847851" y="765175"/>
            <a:ext cx="8247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Describe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(i)   how the length of the column of air was adjusted;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(ii)  how the frequency of the column of air was measured;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(iii) how the diameter of the column of air was measured.                     (16)</a:t>
            </a:r>
          </a:p>
        </p:txBody>
      </p:sp>
      <p:grpSp>
        <p:nvGrpSpPr>
          <p:cNvPr id="82944" name="Group 82943"/>
          <p:cNvGrpSpPr>
            <a:grpSpLocks/>
          </p:cNvGrpSpPr>
          <p:nvPr/>
        </p:nvGrpSpPr>
        <p:grpSpPr bwMode="auto">
          <a:xfrm>
            <a:off x="1758950" y="2674938"/>
            <a:ext cx="3619500" cy="3948112"/>
            <a:chOff x="235743" y="2675608"/>
            <a:chExt cx="3619500" cy="3948113"/>
          </a:xfrm>
        </p:grpSpPr>
        <p:sp>
          <p:nvSpPr>
            <p:cNvPr id="44043" name="AutoShape 4"/>
            <p:cNvSpPr>
              <a:spLocks noChangeArrowheads="1"/>
            </p:cNvSpPr>
            <p:nvPr/>
          </p:nvSpPr>
          <p:spPr bwMode="auto">
            <a:xfrm>
              <a:off x="2064543" y="3167733"/>
              <a:ext cx="342900" cy="2514600"/>
            </a:xfrm>
            <a:prstGeom prst="can">
              <a:avLst>
                <a:gd name="adj" fmla="val 27772"/>
              </a:avLst>
            </a:prstGeom>
            <a:solidFill>
              <a:srgbClr val="FFFFFF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IE" altLang="en-US" sz="2400"/>
            </a:p>
          </p:txBody>
        </p:sp>
        <p:sp>
          <p:nvSpPr>
            <p:cNvPr id="44044" name="AutoShape 6"/>
            <p:cNvSpPr>
              <a:spLocks noChangeArrowheads="1"/>
            </p:cNvSpPr>
            <p:nvPr/>
          </p:nvSpPr>
          <p:spPr bwMode="auto">
            <a:xfrm>
              <a:off x="1721643" y="3685258"/>
              <a:ext cx="914400" cy="2628900"/>
            </a:xfrm>
            <a:prstGeom prst="can">
              <a:avLst>
                <a:gd name="adj" fmla="val 12152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50195"/>
                    </a:srgbClr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IE" altLang="en-US" sz="2400"/>
            </a:p>
          </p:txBody>
        </p:sp>
        <p:sp>
          <p:nvSpPr>
            <p:cNvPr id="44045" name="AutoShape 7"/>
            <p:cNvSpPr>
              <a:spLocks noChangeArrowheads="1"/>
            </p:cNvSpPr>
            <p:nvPr/>
          </p:nvSpPr>
          <p:spPr bwMode="auto">
            <a:xfrm>
              <a:off x="1721643" y="4042446"/>
              <a:ext cx="914400" cy="2581275"/>
            </a:xfrm>
            <a:prstGeom prst="can">
              <a:avLst>
                <a:gd name="adj" fmla="val 8978"/>
              </a:avLst>
            </a:prstGeom>
            <a:solidFill>
              <a:srgbClr val="C0C0C0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IE" altLang="en-US" sz="2400"/>
            </a:p>
          </p:txBody>
        </p:sp>
        <p:sp>
          <p:nvSpPr>
            <p:cNvPr id="44046" name="Line 8"/>
            <p:cNvSpPr>
              <a:spLocks noChangeShapeType="1"/>
            </p:cNvSpPr>
            <p:nvPr/>
          </p:nvSpPr>
          <p:spPr bwMode="auto">
            <a:xfrm flipV="1">
              <a:off x="1264443" y="6541171"/>
              <a:ext cx="2400300" cy="206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47" name="Line 9"/>
            <p:cNvSpPr>
              <a:spLocks noChangeShapeType="1"/>
            </p:cNvSpPr>
            <p:nvPr/>
          </p:nvSpPr>
          <p:spPr bwMode="auto">
            <a:xfrm flipV="1">
              <a:off x="3207543" y="2675608"/>
              <a:ext cx="0" cy="38862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48" name="Line 10"/>
            <p:cNvSpPr>
              <a:spLocks noChangeShapeType="1"/>
            </p:cNvSpPr>
            <p:nvPr/>
          </p:nvSpPr>
          <p:spPr bwMode="auto">
            <a:xfrm flipH="1">
              <a:off x="2407443" y="3475708"/>
              <a:ext cx="8001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49" name="Line 11"/>
            <p:cNvSpPr>
              <a:spLocks noChangeShapeType="1"/>
            </p:cNvSpPr>
            <p:nvPr/>
          </p:nvSpPr>
          <p:spPr bwMode="auto">
            <a:xfrm flipH="1">
              <a:off x="1493043" y="3475708"/>
              <a:ext cx="5715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50" name="Line 12"/>
            <p:cNvSpPr>
              <a:spLocks noChangeShapeType="1"/>
            </p:cNvSpPr>
            <p:nvPr/>
          </p:nvSpPr>
          <p:spPr bwMode="auto">
            <a:xfrm>
              <a:off x="1035843" y="2789908"/>
              <a:ext cx="5715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51" name="Line 13"/>
            <p:cNvSpPr>
              <a:spLocks noChangeShapeType="1"/>
            </p:cNvSpPr>
            <p:nvPr/>
          </p:nvSpPr>
          <p:spPr bwMode="auto">
            <a:xfrm flipV="1">
              <a:off x="1607343" y="2675608"/>
              <a:ext cx="114300" cy="114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52" name="Line 14"/>
            <p:cNvSpPr>
              <a:spLocks noChangeShapeType="1"/>
            </p:cNvSpPr>
            <p:nvPr/>
          </p:nvSpPr>
          <p:spPr bwMode="auto">
            <a:xfrm>
              <a:off x="1721643" y="2675608"/>
              <a:ext cx="5715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53" name="Line 15"/>
            <p:cNvSpPr>
              <a:spLocks noChangeShapeType="1"/>
            </p:cNvSpPr>
            <p:nvPr/>
          </p:nvSpPr>
          <p:spPr bwMode="auto">
            <a:xfrm>
              <a:off x="1721643" y="2904208"/>
              <a:ext cx="5715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54" name="Line 16"/>
            <p:cNvSpPr>
              <a:spLocks noChangeShapeType="1"/>
            </p:cNvSpPr>
            <p:nvPr/>
          </p:nvSpPr>
          <p:spPr bwMode="auto">
            <a:xfrm>
              <a:off x="1607343" y="2789908"/>
              <a:ext cx="114300" cy="114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55" name="Line 17"/>
            <p:cNvSpPr>
              <a:spLocks noChangeShapeType="1"/>
            </p:cNvSpPr>
            <p:nvPr/>
          </p:nvSpPr>
          <p:spPr bwMode="auto">
            <a:xfrm>
              <a:off x="1923256" y="3096296"/>
              <a:ext cx="0" cy="946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56" name="Text Box 18"/>
            <p:cNvSpPr txBox="1">
              <a:spLocks noChangeArrowheads="1"/>
            </p:cNvSpPr>
            <p:nvPr/>
          </p:nvSpPr>
          <p:spPr bwMode="auto">
            <a:xfrm>
              <a:off x="1721643" y="3461421"/>
              <a:ext cx="346075" cy="371475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 b="1" i="1"/>
                <a:t>l</a:t>
              </a:r>
            </a:p>
          </p:txBody>
        </p:sp>
        <p:sp>
          <p:nvSpPr>
            <p:cNvPr id="44057" name="Text Box 19"/>
            <p:cNvSpPr txBox="1">
              <a:spLocks noChangeArrowheads="1"/>
            </p:cNvSpPr>
            <p:nvPr/>
          </p:nvSpPr>
          <p:spPr bwMode="auto">
            <a:xfrm>
              <a:off x="807243" y="2904208"/>
              <a:ext cx="12573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200"/>
                <a:t>Tuning fork</a:t>
              </a:r>
            </a:p>
          </p:txBody>
        </p:sp>
        <p:sp>
          <p:nvSpPr>
            <p:cNvPr id="44058" name="Text Box 20"/>
            <p:cNvSpPr txBox="1">
              <a:spLocks noChangeArrowheads="1"/>
            </p:cNvSpPr>
            <p:nvPr/>
          </p:nvSpPr>
          <p:spPr bwMode="auto">
            <a:xfrm>
              <a:off x="235743" y="4618708"/>
              <a:ext cx="18288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200"/>
                <a:t> Large graduated cylinder</a:t>
              </a:r>
            </a:p>
          </p:txBody>
        </p:sp>
        <p:sp>
          <p:nvSpPr>
            <p:cNvPr id="44059" name="Text Box 21"/>
            <p:cNvSpPr txBox="1">
              <a:spLocks noChangeArrowheads="1"/>
            </p:cNvSpPr>
            <p:nvPr/>
          </p:nvSpPr>
          <p:spPr bwMode="auto">
            <a:xfrm>
              <a:off x="2521743" y="3132808"/>
              <a:ext cx="1257300" cy="228600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200"/>
                <a:t> Resonance  tube</a:t>
              </a:r>
            </a:p>
          </p:txBody>
        </p:sp>
        <p:sp>
          <p:nvSpPr>
            <p:cNvPr id="44060" name="Line 22"/>
            <p:cNvSpPr>
              <a:spLocks noChangeShapeType="1"/>
            </p:cNvSpPr>
            <p:nvPr/>
          </p:nvSpPr>
          <p:spPr bwMode="auto">
            <a:xfrm flipV="1">
              <a:off x="2407443" y="3361408"/>
              <a:ext cx="457200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61" name="Rectangle 24"/>
            <p:cNvSpPr>
              <a:spLocks noChangeArrowheads="1"/>
            </p:cNvSpPr>
            <p:nvPr/>
          </p:nvSpPr>
          <p:spPr bwMode="auto">
            <a:xfrm>
              <a:off x="2064543" y="3590008"/>
              <a:ext cx="342900" cy="114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IE" altLang="en-US" sz="2400"/>
            </a:p>
          </p:txBody>
        </p:sp>
        <p:sp>
          <p:nvSpPr>
            <p:cNvPr id="44062" name="Line 25"/>
            <p:cNvSpPr>
              <a:spLocks noChangeShapeType="1"/>
            </p:cNvSpPr>
            <p:nvPr/>
          </p:nvSpPr>
          <p:spPr bwMode="auto">
            <a:xfrm>
              <a:off x="2064543" y="3361408"/>
              <a:ext cx="0" cy="571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63" name="Rectangle 29"/>
            <p:cNvSpPr>
              <a:spLocks noChangeArrowheads="1"/>
            </p:cNvSpPr>
            <p:nvPr/>
          </p:nvSpPr>
          <p:spPr bwMode="auto">
            <a:xfrm>
              <a:off x="3474243" y="3609058"/>
              <a:ext cx="381000" cy="533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IE" altLang="en-US" sz="2400"/>
            </a:p>
          </p:txBody>
        </p:sp>
        <p:sp>
          <p:nvSpPr>
            <p:cNvPr id="44064" name="Line 30"/>
            <p:cNvSpPr>
              <a:spLocks noChangeShapeType="1"/>
            </p:cNvSpPr>
            <p:nvPr/>
          </p:nvSpPr>
          <p:spPr bwMode="auto">
            <a:xfrm>
              <a:off x="2026443" y="5285458"/>
              <a:ext cx="381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E"/>
            </a:p>
          </p:txBody>
        </p:sp>
        <p:sp>
          <p:nvSpPr>
            <p:cNvPr id="44065" name="Text Box 31"/>
            <p:cNvSpPr txBox="1">
              <a:spLocks noChangeArrowheads="1"/>
            </p:cNvSpPr>
            <p:nvPr/>
          </p:nvSpPr>
          <p:spPr bwMode="auto">
            <a:xfrm>
              <a:off x="2102643" y="4980658"/>
              <a:ext cx="3429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50195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 b="1" i="1"/>
                <a:t>d</a:t>
              </a:r>
            </a:p>
          </p:txBody>
        </p:sp>
      </p:grp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414" y="5332413"/>
            <a:ext cx="7172325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Text Box 35"/>
          <p:cNvSpPr txBox="1">
            <a:spLocks noChangeArrowheads="1"/>
          </p:cNvSpPr>
          <p:nvPr/>
        </p:nvSpPr>
        <p:spPr bwMode="auto">
          <a:xfrm>
            <a:off x="5187951" y="2278063"/>
            <a:ext cx="51863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/>
              <a:t>Strike tuning fork and hold it above the resonance tube</a:t>
            </a:r>
            <a:endParaRPr lang="en-GB" altLang="en-US" sz="1800"/>
          </a:p>
        </p:txBody>
      </p:sp>
      <p:sp>
        <p:nvSpPr>
          <p:cNvPr id="35" name="Text Box 36"/>
          <p:cNvSpPr txBox="1">
            <a:spLocks noChangeArrowheads="1"/>
          </p:cNvSpPr>
          <p:nvPr/>
        </p:nvSpPr>
        <p:spPr bwMode="auto">
          <a:xfrm>
            <a:off x="5187951" y="3013075"/>
            <a:ext cx="51863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/>
              <a:t>Move the tube up until a clear note is heard</a:t>
            </a:r>
            <a:endParaRPr lang="en-GB" altLang="en-US" sz="1800"/>
          </a:p>
        </p:txBody>
      </p:sp>
      <p:sp>
        <p:nvSpPr>
          <p:cNvPr id="36" name="Text Box 37"/>
          <p:cNvSpPr txBox="1">
            <a:spLocks noChangeArrowheads="1"/>
          </p:cNvSpPr>
          <p:nvPr/>
        </p:nvSpPr>
        <p:spPr bwMode="auto">
          <a:xfrm>
            <a:off x="5187951" y="3562350"/>
            <a:ext cx="471011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/>
              <a:t>Measure l, as shown</a:t>
            </a:r>
            <a:endParaRPr lang="en-GB" altLang="en-US" sz="1800">
              <a:sym typeface="Symbol" panose="05050102010706020507" pitchFamily="18" charset="2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5187951" y="4056063"/>
            <a:ext cx="47101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sym typeface="Symbol" panose="05050102010706020507" pitchFamily="18" charset="2"/>
              </a:rPr>
              <a:t>Read the frequency from the tuning fork</a:t>
            </a:r>
            <a:endParaRPr lang="en-GB" altLang="en-US" sz="1800">
              <a:sym typeface="Symbol" panose="05050102010706020507" pitchFamily="18" charset="2"/>
            </a:endParaRPr>
          </a:p>
        </p:txBody>
      </p: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5294313" y="4725988"/>
            <a:ext cx="4710112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sym typeface="Symbol" panose="05050102010706020507" pitchFamily="18" charset="2"/>
              </a:rPr>
              <a:t>Measure ‘</a:t>
            </a:r>
            <a:r>
              <a:rPr lang="en-IE" altLang="en-US" sz="1800" i="1">
                <a:sym typeface="Symbol" panose="05050102010706020507" pitchFamily="18" charset="2"/>
              </a:rPr>
              <a:t>d</a:t>
            </a:r>
            <a:r>
              <a:rPr lang="en-IE" altLang="en-US" sz="1800">
                <a:sym typeface="Symbol" panose="05050102010706020507" pitchFamily="18" charset="2"/>
              </a:rPr>
              <a:t>’ using a vernier callipers</a:t>
            </a:r>
            <a:endParaRPr lang="en-GB" altLang="en-US" sz="180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0090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Box 3"/>
          <p:cNvSpPr txBox="1">
            <a:spLocks noChangeArrowheads="1"/>
          </p:cNvSpPr>
          <p:nvPr/>
        </p:nvSpPr>
        <p:spPr bwMode="auto">
          <a:xfrm>
            <a:off x="1847851" y="188913"/>
            <a:ext cx="52562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b="1"/>
              <a:t>2006 q.3, speed of sound in air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92313" y="1030288"/>
            <a:ext cx="7848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How was it known that the air column was vibrating at its first harmonic? (9)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135188" y="1709739"/>
            <a:ext cx="7200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/>
              <a:t>We know the air is vibrating because we can hear it clearly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46300" y="2636839"/>
            <a:ext cx="7200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/>
              <a:t>We know that it is the first harmonic because it is the: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316163" y="3030539"/>
            <a:ext cx="7199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IE" altLang="en-US" sz="1800"/>
              <a:t>loudest sound heard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316163" y="3400426"/>
            <a:ext cx="71993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IE" altLang="en-US" sz="1800"/>
              <a:t>The first place resonance is encountered when raising the tube from a short length</a:t>
            </a:r>
          </a:p>
        </p:txBody>
      </p:sp>
    </p:spTree>
    <p:extLst>
      <p:ext uri="{BB962C8B-B14F-4D97-AF65-F5344CB8AC3E}">
        <p14:creationId xmlns:p14="http://schemas.microsoft.com/office/powerpoint/2010/main" val="191101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1" y="2489200"/>
            <a:ext cx="7129463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919288" y="654050"/>
            <a:ext cx="7848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b="1"/>
              <a:t>Using all of the data, calculate the speed of sound in air. (15)</a:t>
            </a:r>
          </a:p>
        </p:txBody>
      </p:sp>
      <p:sp>
        <p:nvSpPr>
          <p:cNvPr id="46084" name="TextBox 5"/>
          <p:cNvSpPr txBox="1">
            <a:spLocks noChangeArrowheads="1"/>
          </p:cNvSpPr>
          <p:nvPr/>
        </p:nvSpPr>
        <p:spPr bwMode="auto">
          <a:xfrm>
            <a:off x="1847851" y="188913"/>
            <a:ext cx="52562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2400" b="1"/>
              <a:t>2006 q.3, speed of sound in air</a:t>
            </a:r>
          </a:p>
        </p:txBody>
      </p:sp>
      <p:pic>
        <p:nvPicPr>
          <p:cNvPr id="4608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663" y="1041400"/>
            <a:ext cx="337185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955801" y="4941889"/>
            <a:ext cx="2519363" cy="50323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2400"/>
          </a:p>
        </p:txBody>
      </p:sp>
      <p:sp>
        <p:nvSpPr>
          <p:cNvPr id="30" name="Freeform 29"/>
          <p:cNvSpPr>
            <a:spLocks/>
          </p:cNvSpPr>
          <p:nvPr/>
        </p:nvSpPr>
        <p:spPr bwMode="auto">
          <a:xfrm>
            <a:off x="1974851" y="4981576"/>
            <a:ext cx="7764463" cy="493713"/>
          </a:xfrm>
          <a:custGeom>
            <a:avLst/>
            <a:gdLst>
              <a:gd name="T0" fmla="*/ 0 w 7765576"/>
              <a:gd name="T1" fmla="*/ 191026 h 493778"/>
              <a:gd name="T2" fmla="*/ 2492176 w 7765576"/>
              <a:gd name="T3" fmla="*/ 333 h 493778"/>
              <a:gd name="T4" fmla="*/ 4153627 w 7765576"/>
              <a:gd name="T5" fmla="*/ 231880 h 493778"/>
              <a:gd name="T6" fmla="*/ 6073829 w 7765576"/>
              <a:gd name="T7" fmla="*/ 490677 h 493778"/>
              <a:gd name="T8" fmla="*/ 7748897 w 7765576"/>
              <a:gd name="T9" fmla="*/ 82054 h 4937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765576" h="493778">
                <a:moveTo>
                  <a:pt x="0" y="191401"/>
                </a:moveTo>
                <a:cubicBezTo>
                  <a:pt x="901889" y="92455"/>
                  <a:pt x="1803779" y="-6491"/>
                  <a:pt x="2497540" y="333"/>
                </a:cubicBezTo>
                <a:cubicBezTo>
                  <a:pt x="3191301" y="7157"/>
                  <a:pt x="4162567" y="232345"/>
                  <a:pt x="4162567" y="232345"/>
                </a:cubicBezTo>
                <a:cubicBezTo>
                  <a:pt x="4760794" y="314232"/>
                  <a:pt x="5486401" y="516673"/>
                  <a:pt x="6086902" y="491652"/>
                </a:cubicBezTo>
                <a:cubicBezTo>
                  <a:pt x="6687404" y="466631"/>
                  <a:pt x="7226490" y="274425"/>
                  <a:pt x="7765576" y="8221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3" name="Freeform 32"/>
          <p:cNvSpPr>
            <a:spLocks/>
          </p:cNvSpPr>
          <p:nvPr/>
        </p:nvSpPr>
        <p:spPr bwMode="auto">
          <a:xfrm flipV="1">
            <a:off x="1974851" y="4921251"/>
            <a:ext cx="7764463" cy="500063"/>
          </a:xfrm>
          <a:custGeom>
            <a:avLst/>
            <a:gdLst>
              <a:gd name="T0" fmla="*/ 0 w 7765576"/>
              <a:gd name="T1" fmla="*/ 233903 h 493778"/>
              <a:gd name="T2" fmla="*/ 2492176 w 7765576"/>
              <a:gd name="T3" fmla="*/ 407 h 493778"/>
              <a:gd name="T4" fmla="*/ 4153627 w 7765576"/>
              <a:gd name="T5" fmla="*/ 283939 h 493778"/>
              <a:gd name="T6" fmla="*/ 6073829 w 7765576"/>
              <a:gd name="T7" fmla="*/ 600823 h 493778"/>
              <a:gd name="T8" fmla="*/ 7748897 w 7765576"/>
              <a:gd name="T9" fmla="*/ 100476 h 4937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765576" h="493778">
                <a:moveTo>
                  <a:pt x="0" y="191401"/>
                </a:moveTo>
                <a:cubicBezTo>
                  <a:pt x="901889" y="92455"/>
                  <a:pt x="1803779" y="-6491"/>
                  <a:pt x="2497540" y="333"/>
                </a:cubicBezTo>
                <a:cubicBezTo>
                  <a:pt x="3191301" y="7157"/>
                  <a:pt x="4162567" y="232345"/>
                  <a:pt x="4162567" y="232345"/>
                </a:cubicBezTo>
                <a:cubicBezTo>
                  <a:pt x="4760794" y="314232"/>
                  <a:pt x="5486401" y="516673"/>
                  <a:pt x="6086902" y="491652"/>
                </a:cubicBezTo>
                <a:cubicBezTo>
                  <a:pt x="6687404" y="466631"/>
                  <a:pt x="7226490" y="274425"/>
                  <a:pt x="7765576" y="8221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46089" name="Rectangle 30"/>
          <p:cNvSpPr>
            <a:spLocks noChangeArrowheads="1"/>
          </p:cNvSpPr>
          <p:nvPr/>
        </p:nvSpPr>
        <p:spPr bwMode="auto">
          <a:xfrm>
            <a:off x="9336088" y="4921250"/>
            <a:ext cx="647700" cy="66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2400"/>
          </a:p>
        </p:txBody>
      </p:sp>
      <p:sp>
        <p:nvSpPr>
          <p:cNvPr id="40970" name="TextBox 31"/>
          <p:cNvSpPr txBox="1">
            <a:spLocks noChangeArrowheads="1"/>
          </p:cNvSpPr>
          <p:nvPr/>
        </p:nvSpPr>
        <p:spPr bwMode="auto">
          <a:xfrm>
            <a:off x="2154239" y="5535613"/>
            <a:ext cx="2122487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IE" altLang="en-US" sz="1800" i="1"/>
              <a:t>l</a:t>
            </a:r>
          </a:p>
        </p:txBody>
      </p:sp>
      <p:cxnSp>
        <p:nvCxnSpPr>
          <p:cNvPr id="35" name="Straight Arrow Connector 34"/>
          <p:cNvCxnSpPr>
            <a:cxnSpLocks noChangeShapeType="1"/>
            <a:stCxn id="40970" idx="1"/>
            <a:endCxn id="40970" idx="3"/>
          </p:cNvCxnSpPr>
          <p:nvPr/>
        </p:nvCxnSpPr>
        <p:spPr bwMode="auto">
          <a:xfrm>
            <a:off x="2154239" y="5719763"/>
            <a:ext cx="212248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Arrow Connector 43"/>
          <p:cNvCxnSpPr>
            <a:cxnSpLocks noChangeShapeType="1"/>
          </p:cNvCxnSpPr>
          <p:nvPr/>
        </p:nvCxnSpPr>
        <p:spPr bwMode="auto">
          <a:xfrm>
            <a:off x="1974850" y="6092825"/>
            <a:ext cx="736123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5016500" y="5843588"/>
            <a:ext cx="1366838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n-US" sz="2400"/>
              <a:t>λ</a:t>
            </a:r>
            <a:r>
              <a:rPr lang="en-IE" altLang="en-US" sz="2400"/>
              <a:t> = 4</a:t>
            </a:r>
            <a:r>
              <a:rPr lang="en-IE" altLang="en-US" sz="2400" i="1"/>
              <a:t>l</a:t>
            </a: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1974850" y="2781301"/>
            <a:ext cx="7793038" cy="20161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2400"/>
          </a:p>
        </p:txBody>
      </p:sp>
    </p:spTree>
    <p:extLst>
      <p:ext uri="{BB962C8B-B14F-4D97-AF65-F5344CB8AC3E}">
        <p14:creationId xmlns:p14="http://schemas.microsoft.com/office/powerpoint/2010/main" val="241658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40970" grpId="0" animBg="1"/>
      <p:bldP spid="45" grpId="0" animBg="1"/>
      <p:bldP spid="4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356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 New Roman</vt:lpstr>
      <vt:lpstr>Office Theme</vt:lpstr>
      <vt:lpstr>2006 q3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2006 q3</dc:title>
  <dc:creator>Tom Tierney</dc:creator>
  <cp:lastModifiedBy>Tom Tierney</cp:lastModifiedBy>
  <cp:revision>1</cp:revision>
  <dcterms:created xsi:type="dcterms:W3CDTF">2019-01-21T15:38:16Z</dcterms:created>
  <dcterms:modified xsi:type="dcterms:W3CDTF">2019-01-21T15:39:18Z</dcterms:modified>
</cp:coreProperties>
</file>