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40"/>
  </p:notesMasterIdLst>
  <p:handoutMasterIdLst>
    <p:handoutMasterId r:id="rId141"/>
  </p:handoutMasterIdLst>
  <p:sldIdLst>
    <p:sldId id="256" r:id="rId2"/>
    <p:sldId id="390" r:id="rId3"/>
    <p:sldId id="446" r:id="rId4"/>
    <p:sldId id="270" r:id="rId5"/>
    <p:sldId id="292" r:id="rId6"/>
    <p:sldId id="271" r:id="rId7"/>
    <p:sldId id="391" r:id="rId8"/>
    <p:sldId id="367" r:id="rId9"/>
    <p:sldId id="272" r:id="rId10"/>
    <p:sldId id="295" r:id="rId11"/>
    <p:sldId id="297" r:id="rId12"/>
    <p:sldId id="298" r:id="rId13"/>
    <p:sldId id="335" r:id="rId14"/>
    <p:sldId id="336" r:id="rId15"/>
    <p:sldId id="337" r:id="rId16"/>
    <p:sldId id="339" r:id="rId17"/>
    <p:sldId id="279" r:id="rId18"/>
    <p:sldId id="340" r:id="rId19"/>
    <p:sldId id="342" r:id="rId20"/>
    <p:sldId id="341" r:id="rId21"/>
    <p:sldId id="344" r:id="rId22"/>
    <p:sldId id="346" r:id="rId23"/>
    <p:sldId id="448" r:id="rId24"/>
    <p:sldId id="394" r:id="rId25"/>
    <p:sldId id="447" r:id="rId26"/>
    <p:sldId id="280" r:id="rId27"/>
    <p:sldId id="368" r:id="rId28"/>
    <p:sldId id="347" r:id="rId29"/>
    <p:sldId id="443" r:id="rId30"/>
    <p:sldId id="281" r:id="rId31"/>
    <p:sldId id="348" r:id="rId32"/>
    <p:sldId id="273" r:id="rId33"/>
    <p:sldId id="359" r:id="rId34"/>
    <p:sldId id="357" r:id="rId35"/>
    <p:sldId id="360" r:id="rId36"/>
    <p:sldId id="362" r:id="rId37"/>
    <p:sldId id="363" r:id="rId38"/>
    <p:sldId id="366" r:id="rId39"/>
    <p:sldId id="299" r:id="rId40"/>
    <p:sldId id="444" r:id="rId41"/>
    <p:sldId id="290" r:id="rId42"/>
    <p:sldId id="300" r:id="rId43"/>
    <p:sldId id="282" r:id="rId44"/>
    <p:sldId id="356" r:id="rId45"/>
    <p:sldId id="263" r:id="rId46"/>
    <p:sldId id="449" r:id="rId47"/>
    <p:sldId id="450" r:id="rId48"/>
    <p:sldId id="349" r:id="rId49"/>
    <p:sldId id="441" r:id="rId50"/>
    <p:sldId id="398" r:id="rId51"/>
    <p:sldId id="399" r:id="rId52"/>
    <p:sldId id="352" r:id="rId53"/>
    <p:sldId id="354" r:id="rId54"/>
    <p:sldId id="401" r:id="rId55"/>
    <p:sldId id="392" r:id="rId56"/>
    <p:sldId id="396" r:id="rId57"/>
    <p:sldId id="393" r:id="rId58"/>
    <p:sldId id="361" r:id="rId59"/>
    <p:sldId id="369" r:id="rId60"/>
    <p:sldId id="397" r:id="rId61"/>
    <p:sldId id="453" r:id="rId62"/>
    <p:sldId id="454" r:id="rId63"/>
    <p:sldId id="258" r:id="rId64"/>
    <p:sldId id="439" r:id="rId65"/>
    <p:sldId id="440" r:id="rId66"/>
    <p:sldId id="407" r:id="rId67"/>
    <p:sldId id="329" r:id="rId68"/>
    <p:sldId id="451" r:id="rId69"/>
    <p:sldId id="452" r:id="rId70"/>
    <p:sldId id="307" r:id="rId71"/>
    <p:sldId id="409" r:id="rId72"/>
    <p:sldId id="410" r:id="rId73"/>
    <p:sldId id="411" r:id="rId74"/>
    <p:sldId id="412" r:id="rId75"/>
    <p:sldId id="293" r:id="rId76"/>
    <p:sldId id="330" r:id="rId77"/>
    <p:sldId id="455" r:id="rId78"/>
    <p:sldId id="438" r:id="rId79"/>
    <p:sldId id="456" r:id="rId80"/>
    <p:sldId id="309" r:id="rId81"/>
    <p:sldId id="457" r:id="rId82"/>
    <p:sldId id="331" r:id="rId83"/>
    <p:sldId id="458" r:id="rId84"/>
    <p:sldId id="332" r:id="rId85"/>
    <p:sldId id="415" r:id="rId86"/>
    <p:sldId id="417" r:id="rId87"/>
    <p:sldId id="418" r:id="rId88"/>
    <p:sldId id="419" r:id="rId89"/>
    <p:sldId id="262" r:id="rId90"/>
    <p:sldId id="364" r:id="rId91"/>
    <p:sldId id="326" r:id="rId92"/>
    <p:sldId id="421" r:id="rId93"/>
    <p:sldId id="286" r:id="rId94"/>
    <p:sldId id="422" r:id="rId95"/>
    <p:sldId id="358" r:id="rId96"/>
    <p:sldId id="365" r:id="rId97"/>
    <p:sldId id="257" r:id="rId98"/>
    <p:sldId id="283" r:id="rId99"/>
    <p:sldId id="370" r:id="rId100"/>
    <p:sldId id="276" r:id="rId101"/>
    <p:sldId id="371" r:id="rId102"/>
    <p:sldId id="304" r:id="rId103"/>
    <p:sldId id="260" r:id="rId104"/>
    <p:sldId id="261" r:id="rId105"/>
    <p:sldId id="318" r:id="rId106"/>
    <p:sldId id="319" r:id="rId107"/>
    <p:sldId id="321" r:id="rId108"/>
    <p:sldId id="264" r:id="rId109"/>
    <p:sldId id="277" r:id="rId110"/>
    <p:sldId id="372" r:id="rId111"/>
    <p:sldId id="373" r:id="rId112"/>
    <p:sldId id="294" r:id="rId113"/>
    <p:sldId id="374" r:id="rId114"/>
    <p:sldId id="375" r:id="rId115"/>
    <p:sldId id="384" r:id="rId116"/>
    <p:sldId id="385" r:id="rId117"/>
    <p:sldId id="386" r:id="rId118"/>
    <p:sldId id="266" r:id="rId119"/>
    <p:sldId id="322" r:id="rId120"/>
    <p:sldId id="306" r:id="rId121"/>
    <p:sldId id="308" r:id="rId122"/>
    <p:sldId id="388" r:id="rId123"/>
    <p:sldId id="267" r:id="rId124"/>
    <p:sldId id="377" r:id="rId125"/>
    <p:sldId id="378" r:id="rId126"/>
    <p:sldId id="301" r:id="rId127"/>
    <p:sldId id="389" r:id="rId128"/>
    <p:sldId id="310" r:id="rId129"/>
    <p:sldId id="311" r:id="rId130"/>
    <p:sldId id="379" r:id="rId131"/>
    <p:sldId id="380" r:id="rId132"/>
    <p:sldId id="302" r:id="rId133"/>
    <p:sldId id="314" r:id="rId134"/>
    <p:sldId id="459" r:id="rId135"/>
    <p:sldId id="383" r:id="rId136"/>
    <p:sldId id="303" r:id="rId137"/>
    <p:sldId id="460" r:id="rId138"/>
    <p:sldId id="320" r:id="rId13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elocity" id="{64E00CCA-00CF-43D4-A7E1-D85B033A93BF}">
          <p14:sldIdLst>
            <p14:sldId id="256"/>
            <p14:sldId id="390"/>
            <p14:sldId id="446"/>
            <p14:sldId id="270"/>
            <p14:sldId id="292"/>
            <p14:sldId id="271"/>
            <p14:sldId id="391"/>
            <p14:sldId id="367"/>
            <p14:sldId id="272"/>
            <p14:sldId id="295"/>
            <p14:sldId id="297"/>
            <p14:sldId id="298"/>
            <p14:sldId id="335"/>
            <p14:sldId id="336"/>
            <p14:sldId id="337"/>
            <p14:sldId id="339"/>
            <p14:sldId id="279"/>
            <p14:sldId id="340"/>
            <p14:sldId id="342"/>
            <p14:sldId id="341"/>
            <p14:sldId id="344"/>
            <p14:sldId id="346"/>
            <p14:sldId id="448"/>
            <p14:sldId id="394"/>
            <p14:sldId id="447"/>
            <p14:sldId id="280"/>
            <p14:sldId id="368"/>
            <p14:sldId id="347"/>
            <p14:sldId id="443"/>
            <p14:sldId id="281"/>
            <p14:sldId id="348"/>
            <p14:sldId id="273"/>
            <p14:sldId id="359"/>
            <p14:sldId id="357"/>
            <p14:sldId id="360"/>
            <p14:sldId id="362"/>
            <p14:sldId id="363"/>
            <p14:sldId id="366"/>
            <p14:sldId id="299"/>
            <p14:sldId id="444"/>
            <p14:sldId id="290"/>
            <p14:sldId id="300"/>
            <p14:sldId id="282"/>
            <p14:sldId id="356"/>
            <p14:sldId id="263"/>
            <p14:sldId id="449"/>
            <p14:sldId id="450"/>
            <p14:sldId id="349"/>
            <p14:sldId id="441"/>
            <p14:sldId id="398"/>
            <p14:sldId id="399"/>
            <p14:sldId id="352"/>
            <p14:sldId id="354"/>
          </p14:sldIdLst>
        </p14:section>
        <p14:section name="Acceleration" id="{FBB52A93-435E-4283-B134-94D7777E90AF}">
          <p14:sldIdLst>
            <p14:sldId id="401"/>
            <p14:sldId id="392"/>
            <p14:sldId id="396"/>
            <p14:sldId id="393"/>
            <p14:sldId id="361"/>
            <p14:sldId id="369"/>
            <p14:sldId id="397"/>
            <p14:sldId id="453"/>
            <p14:sldId id="454"/>
            <p14:sldId id="258"/>
            <p14:sldId id="439"/>
            <p14:sldId id="440"/>
            <p14:sldId id="407"/>
            <p14:sldId id="329"/>
            <p14:sldId id="451"/>
            <p14:sldId id="452"/>
            <p14:sldId id="307"/>
            <p14:sldId id="409"/>
            <p14:sldId id="410"/>
            <p14:sldId id="411"/>
            <p14:sldId id="412"/>
            <p14:sldId id="293"/>
            <p14:sldId id="330"/>
            <p14:sldId id="455"/>
            <p14:sldId id="438"/>
            <p14:sldId id="456"/>
            <p14:sldId id="309"/>
            <p14:sldId id="457"/>
            <p14:sldId id="331"/>
            <p14:sldId id="458"/>
            <p14:sldId id="332"/>
            <p14:sldId id="415"/>
            <p14:sldId id="417"/>
            <p14:sldId id="418"/>
            <p14:sldId id="419"/>
            <p14:sldId id="262"/>
            <p14:sldId id="364"/>
            <p14:sldId id="326"/>
            <p14:sldId id="421"/>
            <p14:sldId id="286"/>
            <p14:sldId id="422"/>
            <p14:sldId id="358"/>
            <p14:sldId id="365"/>
          </p14:sldIdLst>
        </p14:section>
        <p14:section name="Vectors" id="{62F24010-BFD4-4139-953D-7A7D205403E6}">
          <p14:sldIdLst>
            <p14:sldId id="257"/>
            <p14:sldId id="283"/>
            <p14:sldId id="370"/>
            <p14:sldId id="276"/>
            <p14:sldId id="371"/>
            <p14:sldId id="304"/>
            <p14:sldId id="260"/>
            <p14:sldId id="261"/>
            <p14:sldId id="318"/>
            <p14:sldId id="319"/>
            <p14:sldId id="321"/>
            <p14:sldId id="264"/>
            <p14:sldId id="277"/>
            <p14:sldId id="372"/>
            <p14:sldId id="373"/>
            <p14:sldId id="294"/>
            <p14:sldId id="374"/>
            <p14:sldId id="375"/>
            <p14:sldId id="384"/>
            <p14:sldId id="385"/>
            <p14:sldId id="386"/>
            <p14:sldId id="266"/>
            <p14:sldId id="322"/>
            <p14:sldId id="306"/>
            <p14:sldId id="308"/>
            <p14:sldId id="388"/>
            <p14:sldId id="267"/>
            <p14:sldId id="377"/>
            <p14:sldId id="378"/>
            <p14:sldId id="301"/>
            <p14:sldId id="389"/>
            <p14:sldId id="310"/>
            <p14:sldId id="311"/>
            <p14:sldId id="379"/>
            <p14:sldId id="380"/>
            <p14:sldId id="302"/>
            <p14:sldId id="314"/>
            <p14:sldId id="459"/>
            <p14:sldId id="383"/>
            <p14:sldId id="303"/>
            <p14:sldId id="460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FF99"/>
    <a:srgbClr val="B9D8F4"/>
    <a:srgbClr val="CEF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07089-D862-4801-8325-78443C93BEE5}" v="1083" dt="2025-09-14T13:48:49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4" autoAdjust="0"/>
    <p:restoredTop sz="86467" autoAdjust="0"/>
  </p:normalViewPr>
  <p:slideViewPr>
    <p:cSldViewPr snapToGrid="0">
      <p:cViewPr varScale="1">
        <p:scale>
          <a:sx n="54" d="100"/>
          <a:sy n="54" d="100"/>
        </p:scale>
        <p:origin x="1440" y="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652"/>
    </p:cViewPr>
  </p:sorterViewPr>
  <p:notesViewPr>
    <p:cSldViewPr snapToGrid="0">
      <p:cViewPr varScale="1">
        <p:scale>
          <a:sx n="45" d="100"/>
          <a:sy n="45" d="100"/>
        </p:scale>
        <p:origin x="1936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notesMaster" Target="notesMasters/notesMaster1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handoutMaster" Target="handoutMasters/handoutMaster1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font" Target="fonts/font1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137698-C041-1176-181C-1A0AC04C94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288BF-AFDA-E808-C6E5-E5A94F41BB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7EF19-CF41-44CF-B2FF-6D10763E6881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D47D-AAC3-DD38-2038-9FD47AED0C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C5466-F002-A88E-8EA0-FD268976BB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6F0EF-2DA2-4478-87BE-4F12A64AE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1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D0809-8702-4866-AD6B-ECB4CD0DB84C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E0E37-5F31-4073-8F35-FD795A5499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59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54451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52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72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30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96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BDCB-B4C4-194F-8541-1AFFB2712A4E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BDCB-B4C4-194F-8541-1AFFB2712A4E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81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BDCB-B4C4-194F-8541-1AFFB2712A4E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1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E0E37-5F31-4073-8F35-FD795A549926}" type="slidenum">
              <a:rPr lang="en-GB" smtClean="0"/>
              <a:t>114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043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Background for </a:t>
            </a:r>
            <a:r>
              <a:rPr lang="en-GB" dirty="0"/>
              <a:t>taking a video of </a:t>
            </a:r>
            <a:r>
              <a:rPr lang="en-IE" dirty="0"/>
              <a:t>ballistic flight of small 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BDCB-B4C4-194F-8541-1AFFB2712A4E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6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221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0271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00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306B1-FA3C-C91E-8C39-2A5CBB729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3963AC-28DF-6ED3-D5B7-5C39C29AF0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14CB56-282F-EFA9-BA30-DACAB07FFA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7AE33-CDC1-3976-5FE5-83C9852DCC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5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E9C3B-4461-7F3B-054D-5AB698B3C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071D0-ABCE-1D7C-839D-EB3CDB648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0EE92-FF78-F65F-73BF-6FD709445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C9265-4B3F-5863-6379-AB1A22FC0A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4128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539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5D75F6-1D8A-89C6-10BB-8C774EDC4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505A4-16A3-3C62-CFCA-B5CC1FE17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091EBB-A5C0-B929-EBCE-86B6001D2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09D41-952C-4553-2F3F-4E0B94F441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46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1292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98AFB-A34F-BAA0-F3CD-2956D764B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E055CD-3D19-E401-8E69-E42B1C9ECA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31149C-C5DA-C50D-728E-F4A499421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5639F-20FE-1D73-2CFC-73066F6B0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C8F74-67F8-48A5-B9EE-1EFEA0A9E09C}" type="slidenum">
              <a:rPr lang="en-IE" smtClean="0"/>
              <a:t>47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1444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84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" y="189858"/>
            <a:ext cx="8686800" cy="921104"/>
          </a:xfrm>
          <a:ln w="76200" cmpd="thickThin">
            <a:solidFill>
              <a:srgbClr val="C00000">
                <a:alpha val="95000"/>
              </a:srgbClr>
            </a:solidFill>
          </a:ln>
        </p:spPr>
        <p:txBody>
          <a:bodyPr wrap="square" lIns="180000" tIns="180000" rIns="180000" bIns="180000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Definition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44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84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655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65879"/>
            <a:ext cx="86741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97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ment">
    <p:bg>
      <p:bgPr>
        <a:solidFill>
          <a:srgbClr val="CEFA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164B-9D98-7779-255A-E9DCAE09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594137"/>
          </a:xfrm>
        </p:spPr>
        <p:txBody>
          <a:bodyPr wrap="square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63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6166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Input Example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078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C233-D9BE-E225-F7BE-7698F79F30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93" y="-1"/>
            <a:ext cx="6608118" cy="461665"/>
          </a:xfrm>
        </p:spPr>
        <p:txBody>
          <a:bodyPr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Input exercise Number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ED2E70-2916-C899-0337-ABD454C299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292" y="461664"/>
            <a:ext cx="8899415" cy="482633"/>
          </a:xfr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26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5302"/>
          </a:xfrm>
          <a:solidFill>
            <a:srgbClr val="F6A8C1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F6A8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77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L Exam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9" y="1"/>
            <a:ext cx="6740925" cy="424732"/>
          </a:xfrm>
          <a:solidFill>
            <a:srgbClr val="B9D8F4"/>
          </a:solidFill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en-US" sz="240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A2471A4-13BA-2121-F37F-2C8B4AF0EAF6}"/>
              </a:ext>
            </a:extLst>
          </p:cNvPr>
          <p:cNvSpPr/>
          <p:nvPr userDrawn="1"/>
        </p:nvSpPr>
        <p:spPr>
          <a:xfrm>
            <a:off x="8327299" y="0"/>
            <a:ext cx="816701" cy="933856"/>
          </a:xfrm>
          <a:custGeom>
            <a:avLst/>
            <a:gdLst>
              <a:gd name="connsiteX0" fmla="*/ 0 w 816701"/>
              <a:gd name="connsiteY0" fmla="*/ 0 h 933856"/>
              <a:gd name="connsiteX1" fmla="*/ 816701 w 816701"/>
              <a:gd name="connsiteY1" fmla="*/ 0 h 933856"/>
              <a:gd name="connsiteX2" fmla="*/ 816701 w 816701"/>
              <a:gd name="connsiteY2" fmla="*/ 933856 h 933856"/>
              <a:gd name="connsiteX3" fmla="*/ 561489 w 816701"/>
              <a:gd name="connsiteY3" fmla="*/ 933856 h 933856"/>
              <a:gd name="connsiteX4" fmla="*/ 563783 w 816701"/>
              <a:gd name="connsiteY4" fmla="*/ 888636 h 933856"/>
              <a:gd name="connsiteX5" fmla="*/ 45362 w 816701"/>
              <a:gd name="connsiteY5" fmla="*/ 21748 h 933856"/>
              <a:gd name="connsiteX6" fmla="*/ 0 w 816701"/>
              <a:gd name="connsiteY6" fmla="*/ 0 h 93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701" h="933856">
                <a:moveTo>
                  <a:pt x="0" y="0"/>
                </a:moveTo>
                <a:lnTo>
                  <a:pt x="816701" y="0"/>
                </a:lnTo>
                <a:lnTo>
                  <a:pt x="816701" y="933856"/>
                </a:lnTo>
                <a:lnTo>
                  <a:pt x="561489" y="933856"/>
                </a:lnTo>
                <a:lnTo>
                  <a:pt x="563783" y="888636"/>
                </a:lnTo>
                <a:cubicBezTo>
                  <a:pt x="563783" y="514303"/>
                  <a:pt x="354157" y="188696"/>
                  <a:pt x="45362" y="21748"/>
                </a:cubicBezTo>
                <a:lnTo>
                  <a:pt x="0" y="0"/>
                </a:lnTo>
                <a:close/>
              </a:path>
            </a:pathLst>
          </a:custGeom>
          <a:solidFill>
            <a:srgbClr val="B9D8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7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gradFill flip="none" rotWithShape="1">
          <a:gsLst>
            <a:gs pos="0">
              <a:srgbClr val="010207"/>
            </a:gs>
            <a:gs pos="67000">
              <a:srgbClr val="1900FC"/>
            </a:gs>
            <a:gs pos="100000">
              <a:srgbClr val="1900F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364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69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Section">
    <p:bg>
      <p:bgPr>
        <a:gradFill flip="none" rotWithShape="1">
          <a:gsLst>
            <a:gs pos="32000">
              <a:schemeClr val="tx2">
                <a:lumMod val="10000"/>
                <a:lumOff val="90000"/>
              </a:schemeClr>
            </a:gs>
            <a:gs pos="100000">
              <a:schemeClr val="tx2">
                <a:lumMod val="25000"/>
                <a:lumOff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CC173-FD9A-E750-4E92-06C76F94D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1779254"/>
            <a:ext cx="7886700" cy="884202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Sub Section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9549"/>
            <a:ext cx="7886700" cy="88420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22" y="1081345"/>
            <a:ext cx="88555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97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2" r:id="rId2"/>
    <p:sldLayoutId id="2147483683" r:id="rId3"/>
    <p:sldLayoutId id="2147483680" r:id="rId4"/>
    <p:sldLayoutId id="2147483681" r:id="rId5"/>
    <p:sldLayoutId id="2147483695" r:id="rId6"/>
    <p:sldLayoutId id="2147483696" r:id="rId7"/>
    <p:sldLayoutId id="2147483684" r:id="rId8"/>
    <p:sldLayoutId id="2147483689" r:id="rId9"/>
    <p:sldLayoutId id="2147483685" r:id="rId10"/>
    <p:sldLayoutId id="214748367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rker_Solar_Prob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Ambox_globe.sv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7.png"/><Relationship Id="rId5" Type="http://schemas.openxmlformats.org/officeDocument/2006/relationships/image" Target="../media/image206.png"/><Relationship Id="rId4" Type="http://schemas.openxmlformats.org/officeDocument/2006/relationships/image" Target="../media/image205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easure_pipe_thread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mmons.wikimedia.org/wiki/File:Micrometers.jpg" TargetMode="External"/><Relationship Id="rId4" Type="http://schemas.openxmlformats.org/officeDocument/2006/relationships/image" Target="../media/image16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3" Type="http://schemas.openxmlformats.org/officeDocument/2006/relationships/image" Target="../media/image213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Relationship Id="rId14" Type="http://schemas.openxmlformats.org/officeDocument/2006/relationships/image" Target="../media/image224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3" Type="http://schemas.openxmlformats.org/officeDocument/2006/relationships/image" Target="../media/image241.png"/><Relationship Id="rId7" Type="http://schemas.openxmlformats.org/officeDocument/2006/relationships/image" Target="../media/image24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4.png"/><Relationship Id="rId11" Type="http://schemas.openxmlformats.org/officeDocument/2006/relationships/image" Target="../media/image249.png"/><Relationship Id="rId5" Type="http://schemas.openxmlformats.org/officeDocument/2006/relationships/image" Target="../media/image243.png"/><Relationship Id="rId10" Type="http://schemas.openxmlformats.org/officeDocument/2006/relationships/image" Target="../media/image248.png"/><Relationship Id="rId4" Type="http://schemas.openxmlformats.org/officeDocument/2006/relationships/image" Target="../media/image242.png"/><Relationship Id="rId9" Type="http://schemas.openxmlformats.org/officeDocument/2006/relationships/image" Target="../media/image247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4" Type="http://schemas.openxmlformats.org/officeDocument/2006/relationships/image" Target="../media/image254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7" Type="http://schemas.openxmlformats.org/officeDocument/2006/relationships/image" Target="../media/image2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3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5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0.png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VVM_2007_foto_0308.J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JbKieEC49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-xjHLFTQvj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iding_the_Plasma_Wave_-_Flickr_-_NASA_Goddard_Photo_and_Video.jpg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0.png"/><Relationship Id="rId13" Type="http://schemas.openxmlformats.org/officeDocument/2006/relationships/image" Target="../media/image134.png"/><Relationship Id="rId3" Type="http://schemas.openxmlformats.org/officeDocument/2006/relationships/image" Target="../media/image122.png"/><Relationship Id="rId7" Type="http://schemas.openxmlformats.org/officeDocument/2006/relationships/image" Target="../media/image1280.png"/><Relationship Id="rId12" Type="http://schemas.openxmlformats.org/officeDocument/2006/relationships/image" Target="../media/image133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0.png"/><Relationship Id="rId11" Type="http://schemas.openxmlformats.org/officeDocument/2006/relationships/image" Target="../media/image132.png"/><Relationship Id="rId5" Type="http://schemas.openxmlformats.org/officeDocument/2006/relationships/image" Target="../media/image124.png"/><Relationship Id="rId10" Type="http://schemas.openxmlformats.org/officeDocument/2006/relationships/image" Target="../media/image131.png"/><Relationship Id="rId4" Type="http://schemas.openxmlformats.org/officeDocument/2006/relationships/image" Target="../media/image123.png"/><Relationship Id="rId9" Type="http://schemas.openxmlformats.org/officeDocument/2006/relationships/image" Target="../media/image13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7" Type="http://schemas.openxmlformats.org/officeDocument/2006/relationships/image" Target="../media/image67.sv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0.png"/><Relationship Id="rId7" Type="http://schemas.openxmlformats.org/officeDocument/2006/relationships/image" Target="../media/image140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0.png"/><Relationship Id="rId3" Type="http://schemas.openxmlformats.org/officeDocument/2006/relationships/image" Target="../media/image1360.png"/><Relationship Id="rId7" Type="http://schemas.openxmlformats.org/officeDocument/2006/relationships/image" Target="../media/image1470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60.png"/><Relationship Id="rId11" Type="http://schemas.openxmlformats.org/officeDocument/2006/relationships/image" Target="../media/image151.png"/><Relationship Id="rId5" Type="http://schemas.openxmlformats.org/officeDocument/2006/relationships/image" Target="../media/image1450.png"/><Relationship Id="rId10" Type="http://schemas.openxmlformats.org/officeDocument/2006/relationships/image" Target="../media/image150.png"/><Relationship Id="rId4" Type="http://schemas.openxmlformats.org/officeDocument/2006/relationships/image" Target="../media/image137.png"/><Relationship Id="rId9" Type="http://schemas.openxmlformats.org/officeDocument/2006/relationships/image" Target="../media/image149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47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360.png"/><Relationship Id="rId7" Type="http://schemas.openxmlformats.org/officeDocument/2006/relationships/image" Target="../media/image154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0.png"/><Relationship Id="rId5" Type="http://schemas.openxmlformats.org/officeDocument/2006/relationships/image" Target="../media/image1520.png"/><Relationship Id="rId4" Type="http://schemas.openxmlformats.org/officeDocument/2006/relationships/image" Target="../media/image137.png"/><Relationship Id="rId9" Type="http://schemas.openxmlformats.org/officeDocument/2006/relationships/image" Target="../media/image15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EFE2EEC-3E29-BDD0-523B-5268FC128ECF}"/>
              </a:ext>
            </a:extLst>
          </p:cNvPr>
          <p:cNvGrpSpPr/>
          <p:nvPr/>
        </p:nvGrpSpPr>
        <p:grpSpPr>
          <a:xfrm>
            <a:off x="-30509" y="346347"/>
            <a:ext cx="9174509" cy="6165305"/>
            <a:chOff x="-30509" y="692695"/>
            <a:chExt cx="9174509" cy="6165305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0DCEB74-C534-0DA1-B182-E31A0B0B87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8"/>
            <a:stretch>
              <a:fillRect/>
            </a:stretch>
          </p:blipFill>
          <p:spPr bwMode="auto">
            <a:xfrm>
              <a:off x="-30509" y="692695"/>
              <a:ext cx="9174509" cy="6165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hlinkClick r:id="rId3"/>
              <a:extLst>
                <a:ext uri="{FF2B5EF4-FFF2-40B4-BE49-F238E27FC236}">
                  <a16:creationId xmlns:a16="http://schemas.microsoft.com/office/drawing/2014/main" id="{7DEE44CB-B801-3311-3276-CDF76B332B05}"/>
                </a:ext>
              </a:extLst>
            </p:cNvPr>
            <p:cNvSpPr txBox="1"/>
            <p:nvPr/>
          </p:nvSpPr>
          <p:spPr>
            <a:xfrm>
              <a:off x="7936216" y="578713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noProof="0" dirty="0">
                  <a:solidFill>
                    <a:schemeClr val="bg1">
                      <a:lumMod val="75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CC5E3689-C176-26E7-7D3D-DFC7D634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82" y="1087342"/>
            <a:ext cx="3716454" cy="2585323"/>
          </a:xfrm>
        </p:spPr>
        <p:txBody>
          <a:bodyPr/>
          <a:lstStyle/>
          <a:p>
            <a:r>
              <a:rPr lang="en-GB" sz="6000" noProof="0" dirty="0"/>
              <a:t>Velocity and Vectors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CF32C3-2F1A-D8E2-3157-62E98C94C77B}"/>
              </a:ext>
            </a:extLst>
          </p:cNvPr>
          <p:cNvSpPr txBox="1"/>
          <p:nvPr/>
        </p:nvSpPr>
        <p:spPr>
          <a:xfrm>
            <a:off x="301329" y="1087343"/>
            <a:ext cx="3334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>
                <a:solidFill>
                  <a:schemeClr val="bg1"/>
                </a:solidFill>
              </a:rPr>
              <a:t>Parker Solar Probe</a:t>
            </a:r>
            <a:r>
              <a:rPr lang="en-GB" sz="2800" b="0" i="0" noProof="0" dirty="0">
                <a:solidFill>
                  <a:schemeClr val="bg1"/>
                </a:solidFill>
                <a:effectLst/>
                <a:latin typeface="YahooSans VF"/>
              </a:rPr>
              <a:t>.</a:t>
            </a:r>
            <a:endParaRPr lang="en-GB" sz="2800" noProof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1A2656-9EA9-A755-33A8-29E861A8CACD}"/>
              </a:ext>
            </a:extLst>
          </p:cNvPr>
          <p:cNvSpPr txBox="1"/>
          <p:nvPr/>
        </p:nvSpPr>
        <p:spPr>
          <a:xfrm>
            <a:off x="1917959" y="5964004"/>
            <a:ext cx="2305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noProof="0" dirty="0">
                <a:solidFill>
                  <a:schemeClr val="bg1"/>
                </a:solidFill>
              </a:rPr>
              <a:t>191,000 m/s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F2CB5-1E8E-5040-9B76-3486DA123D49}"/>
              </a:ext>
            </a:extLst>
          </p:cNvPr>
          <p:cNvSpPr txBox="1"/>
          <p:nvPr/>
        </p:nvSpPr>
        <p:spPr>
          <a:xfrm>
            <a:off x="1669481" y="5440784"/>
            <a:ext cx="3384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noProof="0" dirty="0">
                <a:solidFill>
                  <a:schemeClr val="bg1"/>
                </a:solidFill>
              </a:rPr>
              <a:t>690,000 km/h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A392AA-85F5-CE62-7CF3-186894CA62B7}"/>
              </a:ext>
            </a:extLst>
          </p:cNvPr>
          <p:cNvSpPr txBox="1"/>
          <p:nvPr/>
        </p:nvSpPr>
        <p:spPr>
          <a:xfrm>
            <a:off x="373463" y="1805155"/>
            <a:ext cx="1894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>
                <a:solidFill>
                  <a:schemeClr val="bg1"/>
                </a:solidFill>
              </a:rPr>
              <a:t>Fastest man-made vehicle</a:t>
            </a:r>
          </a:p>
        </p:txBody>
      </p:sp>
    </p:spTree>
    <p:extLst>
      <p:ext uri="{BB962C8B-B14F-4D97-AF65-F5344CB8AC3E}">
        <p14:creationId xmlns:p14="http://schemas.microsoft.com/office/powerpoint/2010/main" val="2157248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3DF8C6-0C4F-CBEE-D06F-37FC86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History of the Metre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164EA-539F-A207-0CAD-F395A9DE29D8}"/>
                  </a:ext>
                </a:extLst>
              </p:cNvPr>
              <p:cNvSpPr txBox="1"/>
              <p:nvPr/>
            </p:nvSpPr>
            <p:spPr>
              <a:xfrm>
                <a:off x="251520" y="1006571"/>
                <a:ext cx="8435280" cy="4150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noProof="0" dirty="0"/>
                  <a:t>1791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𝑚𝑖𝑙𝑙𝑖𝑜𝑛</m:t>
                        </m:r>
                      </m:den>
                    </m:f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GB" sz="2800" noProof="0" dirty="0"/>
                  <a:t> of equator </a:t>
                </a:r>
              </a:p>
              <a:p>
                <a:pPr algn="l"/>
                <a:r>
                  <a:rPr lang="en-GB" sz="2800" noProof="0" dirty="0"/>
                  <a:t>                                 to North pole.</a:t>
                </a:r>
              </a:p>
              <a:p>
                <a:pPr algn="l"/>
                <a:endParaRPr lang="en-GB" sz="2800" noProof="0" dirty="0"/>
              </a:p>
              <a:p>
                <a:pPr algn="l"/>
                <a:endParaRPr lang="en-GB" sz="2800" noProof="0" dirty="0"/>
              </a:p>
              <a:p>
                <a:pPr algn="l"/>
                <a:r>
                  <a:rPr lang="en-GB" sz="2800" noProof="0" dirty="0"/>
                  <a:t>1799 to 1960 : standard metal bar</a:t>
                </a:r>
              </a:p>
              <a:p>
                <a:pPr algn="l"/>
                <a:endParaRPr lang="en-GB" sz="2800" noProof="0" dirty="0"/>
              </a:p>
              <a:p>
                <a:pPr algn="l"/>
                <a:r>
                  <a:rPr lang="en-GB" sz="2800" noProof="0" dirty="0"/>
                  <a:t>1960  - krypton-86 </a:t>
                </a:r>
              </a:p>
              <a:p>
                <a:pPr algn="l"/>
                <a:endParaRPr lang="en-GB" sz="2800" noProof="0" dirty="0"/>
              </a:p>
              <a:p>
                <a:pPr algn="l"/>
                <a:r>
                  <a:rPr lang="en-GB" sz="2800" noProof="0" dirty="0"/>
                  <a:t>1983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2164EA-539F-A207-0CAD-F395A9DE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06571"/>
                <a:ext cx="8435280" cy="4150495"/>
              </a:xfrm>
              <a:prstGeom prst="rect">
                <a:avLst/>
              </a:prstGeom>
              <a:blipFill>
                <a:blip r:embed="rId2"/>
                <a:stretch>
                  <a:fillRect l="-1445" b="-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A800A4-EF6E-0A83-87A8-5D9B6B99ADF3}"/>
                  </a:ext>
                </a:extLst>
              </p:cNvPr>
              <p:cNvSpPr txBox="1"/>
              <p:nvPr/>
            </p:nvSpPr>
            <p:spPr>
              <a:xfrm>
                <a:off x="1362472" y="4655764"/>
                <a:ext cx="6737920" cy="1134541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noProof="0" dirty="0"/>
                  <a:t>Metre = distance travelled by light in a vacuum in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299 792 458</m:t>
                        </m:r>
                      </m:den>
                    </m:f>
                  </m:oMath>
                </a14:m>
                <a:r>
                  <a:rPr lang="en-GB" sz="2800" b="0" i="0" noProof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of a second</a:t>
                </a:r>
                <a:endParaRPr lang="en-GB" sz="2800" noProof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AA800A4-EF6E-0A83-87A8-5D9B6B99A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472" y="4655764"/>
                <a:ext cx="6737920" cy="1134541"/>
              </a:xfrm>
              <a:prstGeom prst="rect">
                <a:avLst/>
              </a:prstGeom>
              <a:blipFill>
                <a:blip r:embed="rId3"/>
                <a:stretch>
                  <a:fillRect t="-5914" b="-53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be 7">
            <a:extLst>
              <a:ext uri="{FF2B5EF4-FFF2-40B4-BE49-F238E27FC236}">
                <a16:creationId xmlns:a16="http://schemas.microsoft.com/office/drawing/2014/main" id="{0FE5333D-41B0-D220-DD63-E17DDFA00EB5}"/>
              </a:ext>
            </a:extLst>
          </p:cNvPr>
          <p:cNvSpPr/>
          <p:nvPr/>
        </p:nvSpPr>
        <p:spPr>
          <a:xfrm>
            <a:off x="5940152" y="3101217"/>
            <a:ext cx="2345019" cy="286761"/>
          </a:xfrm>
          <a:prstGeom prst="cub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026" name="Picture 2" descr="sine wave graphing application – bobby vonsandwichface">
            <a:extLst>
              <a:ext uri="{FF2B5EF4-FFF2-40B4-BE49-F238E27FC236}">
                <a16:creationId xmlns:a16="http://schemas.microsoft.com/office/drawing/2014/main" id="{FE463930-76BB-1980-9CEB-58763B4251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31" b="15785"/>
          <a:stretch/>
        </p:blipFill>
        <p:spPr bwMode="auto">
          <a:xfrm>
            <a:off x="4067944" y="3839786"/>
            <a:ext cx="4032448" cy="25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11B79F-CA61-0102-0484-CD1306E9794C}"/>
              </a:ext>
            </a:extLst>
          </p:cNvPr>
          <p:cNvCxnSpPr/>
          <p:nvPr/>
        </p:nvCxnSpPr>
        <p:spPr>
          <a:xfrm>
            <a:off x="4376564" y="4221088"/>
            <a:ext cx="357981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4200920-FDE9-427C-CC2F-7AEF4BAF00FF}"/>
              </a:ext>
            </a:extLst>
          </p:cNvPr>
          <p:cNvSpPr/>
          <p:nvPr/>
        </p:nvSpPr>
        <p:spPr>
          <a:xfrm>
            <a:off x="6719681" y="967146"/>
            <a:ext cx="809606" cy="857045"/>
          </a:xfrm>
          <a:custGeom>
            <a:avLst/>
            <a:gdLst>
              <a:gd name="connsiteX0" fmla="*/ 10886 w 859971"/>
              <a:gd name="connsiteY0" fmla="*/ 925286 h 925286"/>
              <a:gd name="connsiteX1" fmla="*/ 0 w 859971"/>
              <a:gd name="connsiteY1" fmla="*/ 21772 h 925286"/>
              <a:gd name="connsiteX2" fmla="*/ 859971 w 859971"/>
              <a:gd name="connsiteY2" fmla="*/ 0 h 925286"/>
              <a:gd name="connsiteX0" fmla="*/ 136307 w 985392"/>
              <a:gd name="connsiteY0" fmla="*/ 1022207 h 1022207"/>
              <a:gd name="connsiteX1" fmla="*/ 125421 w 985392"/>
              <a:gd name="connsiteY1" fmla="*/ 118693 h 1022207"/>
              <a:gd name="connsiteX2" fmla="*/ 985392 w 985392"/>
              <a:gd name="connsiteY2" fmla="*/ 96921 h 1022207"/>
              <a:gd name="connsiteX0" fmla="*/ 15212 w 864297"/>
              <a:gd name="connsiteY0" fmla="*/ 971811 h 971811"/>
              <a:gd name="connsiteX1" fmla="*/ 211154 w 864297"/>
              <a:gd name="connsiteY1" fmla="*/ 144497 h 971811"/>
              <a:gd name="connsiteX2" fmla="*/ 864297 w 864297"/>
              <a:gd name="connsiteY2" fmla="*/ 46525 h 971811"/>
              <a:gd name="connsiteX0" fmla="*/ 8885 w 857970"/>
              <a:gd name="connsiteY0" fmla="*/ 935041 h 935041"/>
              <a:gd name="connsiteX1" fmla="*/ 226599 w 857970"/>
              <a:gd name="connsiteY1" fmla="*/ 183927 h 935041"/>
              <a:gd name="connsiteX2" fmla="*/ 857970 w 857970"/>
              <a:gd name="connsiteY2" fmla="*/ 9755 h 935041"/>
              <a:gd name="connsiteX0" fmla="*/ 778 w 849863"/>
              <a:gd name="connsiteY0" fmla="*/ 925286 h 925286"/>
              <a:gd name="connsiteX1" fmla="*/ 218492 w 849863"/>
              <a:gd name="connsiteY1" fmla="*/ 174172 h 925286"/>
              <a:gd name="connsiteX2" fmla="*/ 849863 w 849863"/>
              <a:gd name="connsiteY2" fmla="*/ 0 h 925286"/>
              <a:gd name="connsiteX0" fmla="*/ 247 w 849332"/>
              <a:gd name="connsiteY0" fmla="*/ 925286 h 925286"/>
              <a:gd name="connsiteX1" fmla="*/ 252215 w 849332"/>
              <a:gd name="connsiteY1" fmla="*/ 209430 h 925286"/>
              <a:gd name="connsiteX2" fmla="*/ 849332 w 849332"/>
              <a:gd name="connsiteY2" fmla="*/ 0 h 925286"/>
              <a:gd name="connsiteX0" fmla="*/ 188 w 849273"/>
              <a:gd name="connsiteY0" fmla="*/ 925286 h 925286"/>
              <a:gd name="connsiteX1" fmla="*/ 265477 w 849273"/>
              <a:gd name="connsiteY1" fmla="*/ 250563 h 925286"/>
              <a:gd name="connsiteX2" fmla="*/ 849273 w 849273"/>
              <a:gd name="connsiteY2" fmla="*/ 0 h 925286"/>
              <a:gd name="connsiteX0" fmla="*/ 102 w 849187"/>
              <a:gd name="connsiteY0" fmla="*/ 925286 h 925286"/>
              <a:gd name="connsiteX1" fmla="*/ 265391 w 849187"/>
              <a:gd name="connsiteY1" fmla="*/ 250563 h 925286"/>
              <a:gd name="connsiteX2" fmla="*/ 849187 w 849187"/>
              <a:gd name="connsiteY2" fmla="*/ 0 h 92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9187" h="925286">
                <a:moveTo>
                  <a:pt x="102" y="925286"/>
                </a:moveTo>
                <a:cubicBezTo>
                  <a:pt x="-3527" y="624115"/>
                  <a:pt x="90671" y="401744"/>
                  <a:pt x="265391" y="250563"/>
                </a:cubicBezTo>
                <a:cubicBezTo>
                  <a:pt x="440111" y="99382"/>
                  <a:pt x="562530" y="7257"/>
                  <a:pt x="849187" y="0"/>
                </a:cubicBezTo>
              </a:path>
            </a:pathLst>
          </a:cu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813800-AC47-E951-847E-4B94BB72A450}"/>
              </a:ext>
            </a:extLst>
          </p:cNvPr>
          <p:cNvCxnSpPr/>
          <p:nvPr/>
        </p:nvCxnSpPr>
        <p:spPr>
          <a:xfrm>
            <a:off x="7529287" y="778950"/>
            <a:ext cx="0" cy="37639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E3BDBA-35C4-CFC6-CDDC-E7E4171E7E54}"/>
              </a:ext>
            </a:extLst>
          </p:cNvPr>
          <p:cNvCxnSpPr>
            <a:cxnSpLocks/>
          </p:cNvCxnSpPr>
          <p:nvPr/>
        </p:nvCxnSpPr>
        <p:spPr>
          <a:xfrm flipV="1">
            <a:off x="6545037" y="1822968"/>
            <a:ext cx="279795" cy="122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763AE-ABBE-10EF-F65F-722A4850CF23}"/>
              </a:ext>
            </a:extLst>
          </p:cNvPr>
          <p:cNvGrpSpPr/>
          <p:nvPr/>
        </p:nvGrpSpPr>
        <p:grpSpPr>
          <a:xfrm>
            <a:off x="6776419" y="1006571"/>
            <a:ext cx="1508406" cy="1508406"/>
            <a:chOff x="6672432" y="1068765"/>
            <a:chExt cx="1508406" cy="1508406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7C00B771-E862-CF1E-3411-7E4A584DD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2432" y="1068765"/>
              <a:ext cx="1508406" cy="1508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hlinkClick r:id="rId6"/>
              <a:extLst>
                <a:ext uri="{FF2B5EF4-FFF2-40B4-BE49-F238E27FC236}">
                  <a16:creationId xmlns:a16="http://schemas.microsoft.com/office/drawing/2014/main" id="{54E58EEC-057A-CAFA-3230-FEA13F50C142}"/>
                </a:ext>
              </a:extLst>
            </p:cNvPr>
            <p:cNvSpPr txBox="1"/>
            <p:nvPr/>
          </p:nvSpPr>
          <p:spPr>
            <a:xfrm>
              <a:off x="6868645" y="2025616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noProof="0" dirty="0">
                  <a:solidFill>
                    <a:schemeClr val="bg1">
                      <a:lumMod val="50000"/>
                    </a:schemeClr>
                  </a:solidFill>
                </a:rPr>
                <a:t>CC0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34660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>
            <a:extLst>
              <a:ext uri="{FF2B5EF4-FFF2-40B4-BE49-F238E27FC236}">
                <a16:creationId xmlns:a16="http://schemas.microsoft.com/office/drawing/2014/main" id="{066E96C8-A66F-8C76-6634-0D41BC5B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36" y="1613118"/>
            <a:ext cx="7841293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noProof="0" dirty="0"/>
              <a:t>A quantity that has magnitude only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0D7D4-4320-D7A3-912B-D6C52BA39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What is a Scalar Quantity?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9504AF-D5CA-DEA1-8533-DF3A1DC9D341}"/>
              </a:ext>
            </a:extLst>
          </p:cNvPr>
          <p:cNvSpPr txBox="1"/>
          <p:nvPr/>
        </p:nvSpPr>
        <p:spPr>
          <a:xfrm>
            <a:off x="1993900" y="2800101"/>
            <a:ext cx="4070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Scalars have no direction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0CB19-0CB2-0E52-02BD-0A8B284A64A5}"/>
              </a:ext>
            </a:extLst>
          </p:cNvPr>
          <p:cNvSpPr txBox="1"/>
          <p:nvPr/>
        </p:nvSpPr>
        <p:spPr>
          <a:xfrm>
            <a:off x="7444288" y="1828561"/>
            <a:ext cx="1521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 2014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5" grpId="1" animBg="1"/>
      <p:bldP spid="4" grpId="0"/>
      <p:bldP spid="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89073E-1699-35F8-73D7-2CD73E019DC4}"/>
              </a:ext>
            </a:extLst>
          </p:cNvPr>
          <p:cNvSpPr txBox="1"/>
          <p:nvPr/>
        </p:nvSpPr>
        <p:spPr>
          <a:xfrm>
            <a:off x="2245359" y="1605280"/>
            <a:ext cx="28527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noProof="0" dirty="0"/>
              <a:t>Time </a:t>
            </a:r>
          </a:p>
          <a:p>
            <a:pPr algn="l"/>
            <a:r>
              <a:rPr lang="en-GB" sz="3200" noProof="0" dirty="0"/>
              <a:t>Temperature</a:t>
            </a:r>
          </a:p>
          <a:p>
            <a:pPr algn="l"/>
            <a:r>
              <a:rPr lang="en-GB" sz="3200" noProof="0" dirty="0"/>
              <a:t>Mass</a:t>
            </a:r>
          </a:p>
          <a:p>
            <a:pPr algn="l"/>
            <a:r>
              <a:rPr lang="en-GB" sz="3200" noProof="0" dirty="0"/>
              <a:t>Volume</a:t>
            </a:r>
          </a:p>
          <a:p>
            <a:pPr algn="l"/>
            <a:r>
              <a:rPr lang="en-GB" sz="3200" noProof="0" dirty="0"/>
              <a:t>Distance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57595F-B29A-F67C-3725-B097197D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Give Examples of Scalar Quantities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>
            <a:extLst>
              <a:ext uri="{FF2B5EF4-FFF2-40B4-BE49-F238E27FC236}">
                <a16:creationId xmlns:a16="http://schemas.microsoft.com/office/drawing/2014/main" id="{F10D8103-E0A7-7F82-B955-D0131A5E4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How do you draw a Vector</a:t>
            </a:r>
          </a:p>
        </p:txBody>
      </p:sp>
      <p:sp>
        <p:nvSpPr>
          <p:cNvPr id="7172" name="Text Box 10">
            <a:extLst>
              <a:ext uri="{FF2B5EF4-FFF2-40B4-BE49-F238E27FC236}">
                <a16:creationId xmlns:a16="http://schemas.microsoft.com/office/drawing/2014/main" id="{8CBB9420-29A9-6040-0EC6-9FF003CF1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4139" y="2692618"/>
            <a:ext cx="42481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sz="2400" noProof="0" dirty="0"/>
          </a:p>
          <a:p>
            <a:pPr eaLnBrk="1" hangingPunct="1"/>
            <a:r>
              <a:rPr lang="en-GB" sz="2800" b="1" noProof="0" dirty="0"/>
              <a:t>Length = Magnitude</a:t>
            </a:r>
            <a:r>
              <a:rPr lang="en-GB" sz="2800" noProof="0" dirty="0"/>
              <a:t>.</a:t>
            </a:r>
          </a:p>
          <a:p>
            <a:pPr eaLnBrk="1" hangingPunct="1"/>
            <a:endParaRPr lang="en-GB" sz="2400" noProof="0" dirty="0"/>
          </a:p>
          <a:p>
            <a:pPr eaLnBrk="1" hangingPunct="1"/>
            <a:r>
              <a:rPr lang="en-GB" sz="2800" b="1" noProof="0" dirty="0"/>
              <a:t>Arrow point = Direction</a:t>
            </a:r>
            <a:endParaRPr lang="en-GB" sz="2400" noProof="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319C2C0-9AD2-A98E-D8B9-E98E527899BE}"/>
              </a:ext>
            </a:extLst>
          </p:cNvPr>
          <p:cNvCxnSpPr/>
          <p:nvPr/>
        </p:nvCxnSpPr>
        <p:spPr>
          <a:xfrm flipV="1">
            <a:off x="3023828" y="1655976"/>
            <a:ext cx="3096344" cy="792088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7347F30-10F1-8ED3-8038-8240E9E6C0B8}"/>
              </a:ext>
            </a:extLst>
          </p:cNvPr>
          <p:cNvSpPr txBox="1"/>
          <p:nvPr/>
        </p:nvSpPr>
        <p:spPr>
          <a:xfrm rot="20750031">
            <a:off x="3383046" y="1363587"/>
            <a:ext cx="2706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noProof="0" dirty="0"/>
              <a:t>An arrow</a:t>
            </a:r>
          </a:p>
        </p:txBody>
      </p:sp>
    </p:spTree>
    <p:extLst>
      <p:ext uri="{BB962C8B-B14F-4D97-AF65-F5344CB8AC3E}">
        <p14:creationId xmlns:p14="http://schemas.microsoft.com/office/powerpoint/2010/main" val="23149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8">
            <a:extLst>
              <a:ext uri="{FF2B5EF4-FFF2-40B4-BE49-F238E27FC236}">
                <a16:creationId xmlns:a16="http://schemas.microsoft.com/office/drawing/2014/main" id="{F10D8103-E0A7-7F82-B955-D0131A5E4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Describe these 3 vectors in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970EF-9EB4-42E2-9C01-42E8114C02B8}"/>
              </a:ext>
            </a:extLst>
          </p:cNvPr>
          <p:cNvSpPr txBox="1"/>
          <p:nvPr/>
        </p:nvSpPr>
        <p:spPr>
          <a:xfrm>
            <a:off x="65446" y="3418758"/>
            <a:ext cx="431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A force of 5 N North-East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E13AE9-AB24-4306-9C73-43C16F1F22B8}"/>
                  </a:ext>
                </a:extLst>
              </p:cNvPr>
              <p:cNvSpPr txBox="1"/>
              <p:nvPr/>
            </p:nvSpPr>
            <p:spPr>
              <a:xfrm>
                <a:off x="5375688" y="1964883"/>
                <a:ext cx="374284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noProof="0" dirty="0"/>
                  <a:t>A velocity of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1.8 </m:t>
                    </m:r>
                    <m:r>
                      <m:rPr>
                        <m:sty m:val="p"/>
                      </m:rPr>
                      <a:rPr lang="en-GB" sz="2800" b="0" i="0" noProof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800" b="0" i="0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noProof="0" dirty="0"/>
                  <a:t> to the right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E13AE9-AB24-4306-9C73-43C16F1F2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688" y="1964883"/>
                <a:ext cx="3742846" cy="954107"/>
              </a:xfrm>
              <a:prstGeom prst="rect">
                <a:avLst/>
              </a:prstGeom>
              <a:blipFill>
                <a:blip r:embed="rId3"/>
                <a:stretch>
                  <a:fillRect l="-3420"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EEB7922C-C91E-184E-E410-764CCC205CD9}"/>
              </a:ext>
            </a:extLst>
          </p:cNvPr>
          <p:cNvGrpSpPr/>
          <p:nvPr/>
        </p:nvGrpSpPr>
        <p:grpSpPr>
          <a:xfrm>
            <a:off x="5386107" y="1118158"/>
            <a:ext cx="2680674" cy="684972"/>
            <a:chOff x="5386107" y="1118158"/>
            <a:chExt cx="2680674" cy="68497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EEE960C-EEDF-DC1A-84E3-F0F125F91A7C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606822-6F0B-9671-E7B1-5CC2D9087BC4}"/>
                    </a:ext>
                  </a:extLst>
                </p:cNvPr>
                <p:cNvSpPr txBox="1"/>
                <p:nvPr/>
              </p:nvSpPr>
              <p:spPr>
                <a:xfrm>
                  <a:off x="6109599" y="1118158"/>
                  <a:ext cx="171723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1.8 </m:t>
                        </m:r>
                        <m:r>
                          <m:rPr>
                            <m:sty m:val="p"/>
                          </m:rP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8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noProof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GB" sz="2800" b="0" i="0" noProof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5606822-6F0B-9671-E7B1-5CC2D9087B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9599" y="1118158"/>
                  <a:ext cx="171723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0D1FBF-7185-8AE6-6F41-C9B06CBAEEE9}"/>
              </a:ext>
            </a:extLst>
          </p:cNvPr>
          <p:cNvGrpSpPr/>
          <p:nvPr/>
        </p:nvGrpSpPr>
        <p:grpSpPr>
          <a:xfrm>
            <a:off x="241300" y="1051103"/>
            <a:ext cx="3208220" cy="2073006"/>
            <a:chOff x="333230" y="1014646"/>
            <a:chExt cx="3208220" cy="20730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4FB2DD-CD87-BF11-F740-32773376BD5F}"/>
                </a:ext>
              </a:extLst>
            </p:cNvPr>
            <p:cNvCxnSpPr>
              <a:cxnSpLocks/>
            </p:cNvCxnSpPr>
            <p:nvPr/>
          </p:nvCxnSpPr>
          <p:spPr>
            <a:xfrm>
              <a:off x="1335446" y="1516154"/>
              <a:ext cx="0" cy="108687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9A5477-AF77-C515-CC4B-5AA11F920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403" y="2025391"/>
              <a:ext cx="102208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F5CEA9-FE99-6953-9B98-3DCDBA9B32D3}"/>
                </a:ext>
              </a:extLst>
            </p:cNvPr>
            <p:cNvSpPr txBox="1"/>
            <p:nvPr/>
          </p:nvSpPr>
          <p:spPr>
            <a:xfrm>
              <a:off x="1113270" y="101464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b="1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19C15D-E61D-B291-1960-F31BC6714A28}"/>
                </a:ext>
              </a:extLst>
            </p:cNvPr>
            <p:cNvSpPr txBox="1"/>
            <p:nvPr/>
          </p:nvSpPr>
          <p:spPr>
            <a:xfrm>
              <a:off x="1869680" y="1736645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b="1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01F706-29EC-976B-3AF1-2BCA240428AE}"/>
                </a:ext>
              </a:extLst>
            </p:cNvPr>
            <p:cNvSpPr txBox="1"/>
            <p:nvPr/>
          </p:nvSpPr>
          <p:spPr>
            <a:xfrm>
              <a:off x="333230" y="1736645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b="1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B8DE65-F2B7-3B52-EDAC-FD3B522A902D}"/>
                </a:ext>
              </a:extLst>
            </p:cNvPr>
            <p:cNvSpPr txBox="1"/>
            <p:nvPr/>
          </p:nvSpPr>
          <p:spPr>
            <a:xfrm>
              <a:off x="1113270" y="256443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b="1" noProof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CE6DDA96-17B0-2D81-C037-C8A79A0013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04241" y="1516154"/>
              <a:ext cx="1557091" cy="1543453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FE3EB5-CD39-DCDC-F7DD-28F1067126B8}"/>
                </a:ext>
              </a:extLst>
            </p:cNvPr>
            <p:cNvSpPr txBox="1"/>
            <p:nvPr/>
          </p:nvSpPr>
          <p:spPr>
            <a:xfrm>
              <a:off x="2699123" y="2259865"/>
              <a:ext cx="8423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5 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651906-A287-187A-07AF-47AD85B86DF3}"/>
                  </a:ext>
                </a:extLst>
              </p:cNvPr>
              <p:cNvSpPr txBox="1"/>
              <p:nvPr/>
            </p:nvSpPr>
            <p:spPr>
              <a:xfrm>
                <a:off x="5173487" y="4997424"/>
                <a:ext cx="374284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noProof="0" dirty="0"/>
                  <a:t>A velocity of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7 </m:t>
                    </m:r>
                    <m:r>
                      <m:rPr>
                        <m:sty m:val="p"/>
                      </m:rPr>
                      <a:rPr lang="en-GB" sz="2800" b="0" i="0" noProof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800" b="0" i="0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noProof="0" dirty="0"/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 noProof="0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GB" sz="2800" i="1" noProof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GB" sz="2800" noProof="0" dirty="0"/>
                  <a:t> to the horizontal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651906-A287-187A-07AF-47AD85B86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87" y="4997424"/>
                <a:ext cx="3742846" cy="1384995"/>
              </a:xfrm>
              <a:prstGeom prst="rect">
                <a:avLst/>
              </a:prstGeom>
              <a:blipFill>
                <a:blip r:embed="rId5"/>
                <a:stretch>
                  <a:fillRect l="-3420" t="-4846" r="-5700" b="-11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339AB57-4AD4-CAC7-D08D-CD6DE1B4AE92}"/>
              </a:ext>
            </a:extLst>
          </p:cNvPr>
          <p:cNvGrpSpPr/>
          <p:nvPr/>
        </p:nvGrpSpPr>
        <p:grpSpPr>
          <a:xfrm>
            <a:off x="5386107" y="3694093"/>
            <a:ext cx="2440722" cy="989044"/>
            <a:chOff x="5386107" y="3694093"/>
            <a:chExt cx="2440722" cy="98904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A13BEE5-3C91-3C2F-14A4-E79FBAAAD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4775" y="3694093"/>
              <a:ext cx="2222054" cy="954107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CCE6C86-9B46-BFBB-F72D-A9D33136C7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6107" y="4648200"/>
              <a:ext cx="164374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F8F51-3F5F-E3FD-2CDD-DFC4F9ADE960}"/>
                </a:ext>
              </a:extLst>
            </p:cNvPr>
            <p:cNvSpPr/>
            <p:nvPr/>
          </p:nvSpPr>
          <p:spPr>
            <a:xfrm>
              <a:off x="6487886" y="4299857"/>
              <a:ext cx="116124" cy="326572"/>
            </a:xfrm>
            <a:custGeom>
              <a:avLst/>
              <a:gdLst>
                <a:gd name="connsiteX0" fmla="*/ 0 w 108857"/>
                <a:gd name="connsiteY0" fmla="*/ 0 h 326572"/>
                <a:gd name="connsiteX1" fmla="*/ 108857 w 108857"/>
                <a:gd name="connsiteY1" fmla="*/ 1850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32509"/>
                <a:gd name="connsiteY0" fmla="*/ 0 h 326572"/>
                <a:gd name="connsiteX1" fmla="*/ 108857 w 132509"/>
                <a:gd name="connsiteY1" fmla="*/ 185057 h 326572"/>
                <a:gd name="connsiteX2" fmla="*/ 108857 w 132509"/>
                <a:gd name="connsiteY2" fmla="*/ 326572 h 326572"/>
                <a:gd name="connsiteX3" fmla="*/ 108857 w 132509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4" h="326572">
                  <a:moveTo>
                    <a:pt x="0" y="0"/>
                  </a:moveTo>
                  <a:cubicBezTo>
                    <a:pt x="36286" y="61686"/>
                    <a:pt x="30238" y="-3629"/>
                    <a:pt x="83457" y="134257"/>
                  </a:cubicBezTo>
                  <a:cubicBezTo>
                    <a:pt x="136676" y="272143"/>
                    <a:pt x="108857" y="279400"/>
                    <a:pt x="108857" y="326572"/>
                  </a:cubicBezTo>
                  <a:lnTo>
                    <a:pt x="108857" y="326572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1F49399-B21A-2E79-2298-88153621E13C}"/>
                    </a:ext>
                  </a:extLst>
                </p:cNvPr>
                <p:cNvSpPr txBox="1"/>
                <p:nvPr/>
              </p:nvSpPr>
              <p:spPr>
                <a:xfrm>
                  <a:off x="6618745" y="4221472"/>
                  <a:ext cx="71917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a14:m>
                  <a:r>
                    <a:rPr lang="en-GB" sz="2400" noProof="0" dirty="0"/>
                    <a:t> 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1F49399-B21A-2E79-2298-88153621E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745" y="4221472"/>
                  <a:ext cx="71917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5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CC7274-AE26-A829-AFBC-364DC4923C01}"/>
              </a:ext>
            </a:extLst>
          </p:cNvPr>
          <p:cNvSpPr txBox="1"/>
          <p:nvPr/>
        </p:nvSpPr>
        <p:spPr>
          <a:xfrm rot="20213093">
            <a:off x="5829529" y="3735365"/>
            <a:ext cx="127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7 m s</a:t>
            </a:r>
            <a:r>
              <a:rPr lang="en-GB" sz="28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3DDD5BF6-7D47-2771-2325-D752421EFD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9858"/>
            <a:ext cx="8686800" cy="862114"/>
          </a:xfrm>
        </p:spPr>
        <p:txBody>
          <a:bodyPr/>
          <a:lstStyle/>
          <a:p>
            <a:r>
              <a:rPr lang="en-GB" sz="3600" noProof="0" dirty="0"/>
              <a:t>What is the Resultant of two Vectors?</a:t>
            </a:r>
          </a:p>
        </p:txBody>
      </p:sp>
      <p:sp>
        <p:nvSpPr>
          <p:cNvPr id="8197" name="Text Box 8">
            <a:extLst>
              <a:ext uri="{FF2B5EF4-FFF2-40B4-BE49-F238E27FC236}">
                <a16:creationId xmlns:a16="http://schemas.microsoft.com/office/drawing/2014/main" id="{DD9A9D66-9B78-EC46-CA21-A53971C54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56792"/>
            <a:ext cx="7993063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sz="3200" noProof="0" dirty="0"/>
              <a:t>A single vector that has the same effect as the original two vectors.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48DBABE-E692-7F34-C2AE-A3ECB532F933}"/>
              </a:ext>
            </a:extLst>
          </p:cNvPr>
          <p:cNvCxnSpPr/>
          <p:nvPr/>
        </p:nvCxnSpPr>
        <p:spPr>
          <a:xfrm flipV="1">
            <a:off x="1432729" y="3558256"/>
            <a:ext cx="1296144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4EE3CDB-9879-8A42-CD7E-E4753673E050}"/>
              </a:ext>
            </a:extLst>
          </p:cNvPr>
          <p:cNvCxnSpPr>
            <a:cxnSpLocks/>
          </p:cNvCxnSpPr>
          <p:nvPr/>
        </p:nvCxnSpPr>
        <p:spPr>
          <a:xfrm>
            <a:off x="1407039" y="4494360"/>
            <a:ext cx="2617978" cy="1440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2E3BE4-601C-ABAC-38C8-991CE5E09CD5}"/>
              </a:ext>
            </a:extLst>
          </p:cNvPr>
          <p:cNvCxnSpPr>
            <a:cxnSpLocks/>
          </p:cNvCxnSpPr>
          <p:nvPr/>
        </p:nvCxnSpPr>
        <p:spPr>
          <a:xfrm flipV="1">
            <a:off x="1407039" y="3702272"/>
            <a:ext cx="3826631" cy="7920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E4718F7-BD25-E391-881D-8D395BBD1444}"/>
              </a:ext>
            </a:extLst>
          </p:cNvPr>
          <p:cNvSpPr txBox="1"/>
          <p:nvPr/>
        </p:nvSpPr>
        <p:spPr>
          <a:xfrm>
            <a:off x="5512066" y="3540808"/>
            <a:ext cx="1803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noProof="0" dirty="0"/>
              <a:t>Resultant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E15FB-D5A7-11A9-2818-E571C712A474}"/>
              </a:ext>
            </a:extLst>
          </p:cNvPr>
          <p:cNvSpPr txBox="1"/>
          <p:nvPr/>
        </p:nvSpPr>
        <p:spPr>
          <a:xfrm rot="19493950">
            <a:off x="1170218" y="3405277"/>
            <a:ext cx="1746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Vector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2D94C-1071-15FF-9265-B11B26FAB243}"/>
              </a:ext>
            </a:extLst>
          </p:cNvPr>
          <p:cNvSpPr txBox="1"/>
          <p:nvPr/>
        </p:nvSpPr>
        <p:spPr>
          <a:xfrm rot="227989">
            <a:off x="1979471" y="4544874"/>
            <a:ext cx="154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Vector 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B3AD9-F45C-D346-8401-D35BFF940FD6}"/>
              </a:ext>
            </a:extLst>
          </p:cNvPr>
          <p:cNvSpPr txBox="1"/>
          <p:nvPr/>
        </p:nvSpPr>
        <p:spPr>
          <a:xfrm>
            <a:off x="5487789" y="4223991"/>
            <a:ext cx="3336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Has the same effect as the combination of A and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11" grpId="0"/>
      <p:bldP spid="6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7745-2861-7BFE-82F7-AF236BD8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 of resultant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F1BF1EE-7488-B312-F3CE-DCAF7593E7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70431"/>
          </a:xfrm>
        </p:spPr>
        <p:txBody>
          <a:bodyPr/>
          <a:lstStyle/>
          <a:p>
            <a:r>
              <a:rPr lang="en-GB" noProof="0" dirty="0"/>
              <a:t>A person walks 20 m north then 20 m east, what is the resultant displacement?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BEFC0-EAE3-2B78-19F2-0022307F1025}"/>
              </a:ext>
            </a:extLst>
          </p:cNvPr>
          <p:cNvSpPr txBox="1"/>
          <p:nvPr/>
        </p:nvSpPr>
        <p:spPr>
          <a:xfrm>
            <a:off x="285750" y="971550"/>
            <a:ext cx="857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noProof="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D57B418-245D-C027-0FE9-FAE805BCE357}"/>
              </a:ext>
            </a:extLst>
          </p:cNvPr>
          <p:cNvCxnSpPr/>
          <p:nvPr/>
        </p:nvCxnSpPr>
        <p:spPr>
          <a:xfrm flipV="1">
            <a:off x="1874520" y="2446020"/>
            <a:ext cx="0" cy="140589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A689D09-2EE8-25F3-EFB0-753402B2159C}"/>
              </a:ext>
            </a:extLst>
          </p:cNvPr>
          <p:cNvCxnSpPr>
            <a:cxnSpLocks/>
          </p:cNvCxnSpPr>
          <p:nvPr/>
        </p:nvCxnSpPr>
        <p:spPr>
          <a:xfrm>
            <a:off x="1874520" y="2446020"/>
            <a:ext cx="1520190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FC31DF-2B3B-1181-7AA3-C7D2A064050B}"/>
              </a:ext>
            </a:extLst>
          </p:cNvPr>
          <p:cNvCxnSpPr>
            <a:cxnSpLocks/>
          </p:cNvCxnSpPr>
          <p:nvPr/>
        </p:nvCxnSpPr>
        <p:spPr>
          <a:xfrm flipV="1">
            <a:off x="1874520" y="2446019"/>
            <a:ext cx="1520190" cy="1419225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446216B-679D-59A2-3382-5993708E0C55}"/>
              </a:ext>
            </a:extLst>
          </p:cNvPr>
          <p:cNvSpPr txBox="1"/>
          <p:nvPr/>
        </p:nvSpPr>
        <p:spPr>
          <a:xfrm>
            <a:off x="2731770" y="2977603"/>
            <a:ext cx="3440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noProof="0" dirty="0"/>
              <a:t>28.3 m North east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09462-1BE5-356B-84FD-240FD0E92E3A}"/>
              </a:ext>
            </a:extLst>
          </p:cNvPr>
          <p:cNvSpPr txBox="1"/>
          <p:nvPr/>
        </p:nvSpPr>
        <p:spPr>
          <a:xfrm>
            <a:off x="788670" y="2894021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20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3344DE-E78D-7E16-0D2E-C8F7B153CC37}"/>
              </a:ext>
            </a:extLst>
          </p:cNvPr>
          <p:cNvSpPr txBox="1"/>
          <p:nvPr/>
        </p:nvSpPr>
        <p:spPr>
          <a:xfrm>
            <a:off x="2159965" y="1912888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20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521FB8-320B-471B-BB46-474CA1E7E4B6}"/>
              </a:ext>
            </a:extLst>
          </p:cNvPr>
          <p:cNvSpPr txBox="1"/>
          <p:nvPr/>
        </p:nvSpPr>
        <p:spPr>
          <a:xfrm>
            <a:off x="948690" y="4697163"/>
            <a:ext cx="6391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How was the magnitude calculated?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113FFB-7ED9-8873-208C-92826AE42AEA}"/>
              </a:ext>
            </a:extLst>
          </p:cNvPr>
          <p:cNvSpPr txBox="1"/>
          <p:nvPr/>
        </p:nvSpPr>
        <p:spPr>
          <a:xfrm>
            <a:off x="2895376" y="5242403"/>
            <a:ext cx="227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Pythagoras</a:t>
            </a:r>
          </a:p>
        </p:txBody>
      </p:sp>
    </p:spTree>
    <p:extLst>
      <p:ext uri="{BB962C8B-B14F-4D97-AF65-F5344CB8AC3E}">
        <p14:creationId xmlns:p14="http://schemas.microsoft.com/office/powerpoint/2010/main" val="25375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7" grpId="0"/>
      <p:bldP spid="8" grpId="0"/>
      <p:bldP spid="10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7745-2861-7BFE-82F7-AF236BD8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 of resultant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CC7F0-43FC-A6B2-C7AD-C5B805AE1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70431"/>
          </a:xfrm>
        </p:spPr>
        <p:txBody>
          <a:bodyPr/>
          <a:lstStyle/>
          <a:p>
            <a:r>
              <a:rPr lang="en-GB" noProof="0" dirty="0"/>
              <a:t>Two forces A and B act on the top of a pole, sketch the resultant.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5C1267-72F4-3734-51A6-631D8099DEAE}"/>
              </a:ext>
            </a:extLst>
          </p:cNvPr>
          <p:cNvSpPr/>
          <p:nvPr/>
        </p:nvSpPr>
        <p:spPr>
          <a:xfrm>
            <a:off x="3200400" y="2686050"/>
            <a:ext cx="160020" cy="27660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6EC354-5DBB-678E-18EC-4D790D350198}"/>
              </a:ext>
            </a:extLst>
          </p:cNvPr>
          <p:cNvCxnSpPr>
            <a:cxnSpLocks/>
            <a:endCxn id="4" idx="0"/>
          </p:cNvCxnSpPr>
          <p:nvPr/>
        </p:nvCxnSpPr>
        <p:spPr>
          <a:xfrm flipV="1">
            <a:off x="1577340" y="2686050"/>
            <a:ext cx="1703070" cy="27660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DC6D749-36A9-B94D-4D30-FFDC6170020D}"/>
              </a:ext>
            </a:extLst>
          </p:cNvPr>
          <p:cNvSpPr/>
          <p:nvPr/>
        </p:nvSpPr>
        <p:spPr>
          <a:xfrm>
            <a:off x="3314700" y="2651760"/>
            <a:ext cx="5817870" cy="845820"/>
          </a:xfrm>
          <a:custGeom>
            <a:avLst/>
            <a:gdLst>
              <a:gd name="connsiteX0" fmla="*/ 0 w 5863590"/>
              <a:gd name="connsiteY0" fmla="*/ 0 h 982980"/>
              <a:gd name="connsiteX1" fmla="*/ 3291840 w 5863590"/>
              <a:gd name="connsiteY1" fmla="*/ 880110 h 982980"/>
              <a:gd name="connsiteX2" fmla="*/ 5863590 w 5863590"/>
              <a:gd name="connsiteY2" fmla="*/ 982980 h 982980"/>
              <a:gd name="connsiteX0" fmla="*/ 0 w 5863590"/>
              <a:gd name="connsiteY0" fmla="*/ 0 h 982980"/>
              <a:gd name="connsiteX1" fmla="*/ 3291840 w 5863590"/>
              <a:gd name="connsiteY1" fmla="*/ 880110 h 982980"/>
              <a:gd name="connsiteX2" fmla="*/ 5863590 w 5863590"/>
              <a:gd name="connsiteY2" fmla="*/ 982980 h 982980"/>
              <a:gd name="connsiteX0" fmla="*/ 0 w 5863590"/>
              <a:gd name="connsiteY0" fmla="*/ 0 h 982980"/>
              <a:gd name="connsiteX1" fmla="*/ 3268980 w 5863590"/>
              <a:gd name="connsiteY1" fmla="*/ 674370 h 982980"/>
              <a:gd name="connsiteX2" fmla="*/ 5863590 w 5863590"/>
              <a:gd name="connsiteY2" fmla="*/ 982980 h 982980"/>
              <a:gd name="connsiteX0" fmla="*/ 0 w 5817870"/>
              <a:gd name="connsiteY0" fmla="*/ 0 h 845820"/>
              <a:gd name="connsiteX1" fmla="*/ 3268980 w 5817870"/>
              <a:gd name="connsiteY1" fmla="*/ 674370 h 845820"/>
              <a:gd name="connsiteX2" fmla="*/ 5817870 w 5817870"/>
              <a:gd name="connsiteY2" fmla="*/ 845820 h 845820"/>
              <a:gd name="connsiteX0" fmla="*/ 0 w 5817870"/>
              <a:gd name="connsiteY0" fmla="*/ 0 h 845820"/>
              <a:gd name="connsiteX1" fmla="*/ 2903220 w 5817870"/>
              <a:gd name="connsiteY1" fmla="*/ 560070 h 845820"/>
              <a:gd name="connsiteX2" fmla="*/ 5817870 w 5817870"/>
              <a:gd name="connsiteY2" fmla="*/ 84582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17870" h="845820">
                <a:moveTo>
                  <a:pt x="0" y="0"/>
                </a:moveTo>
                <a:cubicBezTo>
                  <a:pt x="1097280" y="293370"/>
                  <a:pt x="1933575" y="419100"/>
                  <a:pt x="2903220" y="560070"/>
                </a:cubicBezTo>
                <a:cubicBezTo>
                  <a:pt x="3872865" y="701040"/>
                  <a:pt x="4960620" y="811530"/>
                  <a:pt x="5817870" y="84582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78405C-36DD-3987-3BD6-FD04A2FF8D62}"/>
              </a:ext>
            </a:extLst>
          </p:cNvPr>
          <p:cNvCxnSpPr>
            <a:cxnSpLocks/>
          </p:cNvCxnSpPr>
          <p:nvPr/>
        </p:nvCxnSpPr>
        <p:spPr>
          <a:xfrm flipH="1">
            <a:off x="2366010" y="2548890"/>
            <a:ext cx="868680" cy="141732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3A78C1E-895D-2853-299F-640B64CFC1CC}"/>
              </a:ext>
            </a:extLst>
          </p:cNvPr>
          <p:cNvCxnSpPr>
            <a:cxnSpLocks/>
          </p:cNvCxnSpPr>
          <p:nvPr/>
        </p:nvCxnSpPr>
        <p:spPr>
          <a:xfrm>
            <a:off x="3291840" y="2566035"/>
            <a:ext cx="1554480" cy="39433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989BEA1-538A-7763-7A67-7608846772E7}"/>
              </a:ext>
            </a:extLst>
          </p:cNvPr>
          <p:cNvCxnSpPr>
            <a:cxnSpLocks/>
          </p:cNvCxnSpPr>
          <p:nvPr/>
        </p:nvCxnSpPr>
        <p:spPr>
          <a:xfrm>
            <a:off x="3295650" y="2566035"/>
            <a:ext cx="579120" cy="1594485"/>
          </a:xfrm>
          <a:prstGeom prst="straightConnector1">
            <a:avLst/>
          </a:prstGeom>
          <a:ln w="57150" cap="flat" cmpd="sng" algn="ctr">
            <a:solidFill>
              <a:schemeClr val="accent4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01AB0E8-05D7-FCA8-4DE3-846A0F106021}"/>
              </a:ext>
            </a:extLst>
          </p:cNvPr>
          <p:cNvSpPr txBox="1"/>
          <p:nvPr/>
        </p:nvSpPr>
        <p:spPr>
          <a:xfrm>
            <a:off x="3931920" y="4975056"/>
            <a:ext cx="5017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We will learn how to do this more accurately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79CE73-B3C4-2213-A996-6854178A5025}"/>
              </a:ext>
            </a:extLst>
          </p:cNvPr>
          <p:cNvSpPr txBox="1"/>
          <p:nvPr/>
        </p:nvSpPr>
        <p:spPr>
          <a:xfrm>
            <a:off x="3940919" y="3966210"/>
            <a:ext cx="181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Resultant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A3EE3F-24A4-93A2-6872-736C95FF2760}"/>
              </a:ext>
            </a:extLst>
          </p:cNvPr>
          <p:cNvSpPr txBox="1"/>
          <p:nvPr/>
        </p:nvSpPr>
        <p:spPr>
          <a:xfrm>
            <a:off x="2428875" y="2960370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EB942-1778-4608-8778-980DB0636E7D}"/>
              </a:ext>
            </a:extLst>
          </p:cNvPr>
          <p:cNvSpPr txBox="1"/>
          <p:nvPr/>
        </p:nvSpPr>
        <p:spPr>
          <a:xfrm>
            <a:off x="4023360" y="2128540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920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DBDB-4E05-1B0F-B9CC-0429D19D5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79254"/>
            <a:ext cx="7886700" cy="884202"/>
          </a:xfrm>
        </p:spPr>
        <p:txBody>
          <a:bodyPr/>
          <a:lstStyle/>
          <a:p>
            <a:r>
              <a:rPr lang="en-GB" noProof="0" dirty="0"/>
              <a:t>Adding co-Linear Vectors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021B20-73AD-2271-16BB-DBC4218A86B0}"/>
              </a:ext>
            </a:extLst>
          </p:cNvPr>
          <p:cNvSpPr txBox="1"/>
          <p:nvPr/>
        </p:nvSpPr>
        <p:spPr>
          <a:xfrm>
            <a:off x="1854200" y="3259138"/>
            <a:ext cx="6045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>
                <a:solidFill>
                  <a:srgbClr val="0070C0"/>
                </a:solidFill>
              </a:rPr>
              <a:t>Co linear means along the same line e.g.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9D89DA9-6343-B70B-AACE-986E48AA363F}"/>
              </a:ext>
            </a:extLst>
          </p:cNvPr>
          <p:cNvCxnSpPr>
            <a:cxnSpLocks/>
          </p:cNvCxnSpPr>
          <p:nvPr/>
        </p:nvCxnSpPr>
        <p:spPr>
          <a:xfrm>
            <a:off x="2196125" y="4662410"/>
            <a:ext cx="2680674" cy="0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D0D38F9-9AD0-74C1-D8B7-1C09C4F3852B}"/>
              </a:ext>
            </a:extLst>
          </p:cNvPr>
          <p:cNvCxnSpPr>
            <a:cxnSpLocks/>
          </p:cNvCxnSpPr>
          <p:nvPr/>
        </p:nvCxnSpPr>
        <p:spPr>
          <a:xfrm flipH="1">
            <a:off x="5061074" y="4662410"/>
            <a:ext cx="1454226" cy="0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55CB62-86A5-93C4-B1E6-B686233A6B5B}"/>
              </a:ext>
            </a:extLst>
          </p:cNvPr>
          <p:cNvCxnSpPr>
            <a:cxnSpLocks/>
          </p:cNvCxnSpPr>
          <p:nvPr/>
        </p:nvCxnSpPr>
        <p:spPr>
          <a:xfrm>
            <a:off x="6693100" y="4662410"/>
            <a:ext cx="952300" cy="0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70019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>
            <a:extLst>
              <a:ext uri="{FF2B5EF4-FFF2-40B4-BE49-F238E27FC236}">
                <a16:creationId xmlns:a16="http://schemas.microsoft.com/office/drawing/2014/main" id="{E5728F4E-D048-639D-1598-8BF68DE29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69" y="1851228"/>
            <a:ext cx="3071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displacement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95BF9CF1-F830-8176-A597-443B84CBB7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200" b="1" noProof="0" dirty="0"/>
              <a:t>Finding the Resultant:</a:t>
            </a:r>
            <a:br>
              <a:rPr lang="en-GB" sz="3200" b="1" noProof="0" dirty="0"/>
            </a:br>
            <a:r>
              <a:rPr lang="en-GB" sz="3200" b="1" noProof="0" dirty="0"/>
              <a:t>                          Vectors in same direction</a:t>
            </a: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44EB5426-CB73-5020-C103-E01293E7F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9" y="4330532"/>
            <a:ext cx="21602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force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2F64525-BF1B-2574-2618-206BD9350D84}"/>
              </a:ext>
            </a:extLst>
          </p:cNvPr>
          <p:cNvGrpSpPr/>
          <p:nvPr/>
        </p:nvGrpSpPr>
        <p:grpSpPr>
          <a:xfrm>
            <a:off x="3432178" y="1615879"/>
            <a:ext cx="2680674" cy="526514"/>
            <a:chOff x="5386107" y="1276616"/>
            <a:chExt cx="2680674" cy="52651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5900BB6-A129-DFA4-91DA-5BCEC15D3AB6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39F9135-3C07-90EF-596E-DE7D453014EF}"/>
                    </a:ext>
                  </a:extLst>
                </p:cNvPr>
                <p:cNvSpPr txBox="1"/>
                <p:nvPr/>
              </p:nvSpPr>
              <p:spPr>
                <a:xfrm>
                  <a:off x="5993783" y="1276616"/>
                  <a:ext cx="171723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1.8 </m:t>
                        </m:r>
                        <m:r>
                          <m:rPr>
                            <m:sty m:val="p"/>
                          </m:rP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8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noProof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GB" sz="2800" b="0" i="0" noProof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39F9135-3C07-90EF-596E-DE7D45301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783" y="1276616"/>
                  <a:ext cx="171723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EB2712-D1ED-67F7-DB39-859520814869}"/>
              </a:ext>
            </a:extLst>
          </p:cNvPr>
          <p:cNvGrpSpPr/>
          <p:nvPr/>
        </p:nvGrpSpPr>
        <p:grpSpPr>
          <a:xfrm>
            <a:off x="6112853" y="1627051"/>
            <a:ext cx="1933868" cy="523220"/>
            <a:chOff x="5386107" y="1284494"/>
            <a:chExt cx="2680674" cy="52322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58F5E1F-06AE-CFBD-0267-DE347A579D79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CC9CEB-0B90-9FC4-C561-9399E99B2685}"/>
                    </a:ext>
                  </a:extLst>
                </p:cNvPr>
                <p:cNvSpPr txBox="1"/>
                <p:nvPr/>
              </p:nvSpPr>
              <p:spPr>
                <a:xfrm>
                  <a:off x="5735293" y="1284494"/>
                  <a:ext cx="171723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1.2 </m:t>
                        </m:r>
                        <m:r>
                          <m:rPr>
                            <m:sty m:val="p"/>
                          </m:rP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8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noProof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GB" sz="2800" b="0" i="0" noProof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CCC9CEB-0B90-9FC4-C561-9399E99B26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5293" y="1284494"/>
                  <a:ext cx="1717230" cy="523220"/>
                </a:xfrm>
                <a:prstGeom prst="rect">
                  <a:avLst/>
                </a:prstGeom>
                <a:blipFill>
                  <a:blip r:embed="rId4"/>
                  <a:stretch>
                    <a:fillRect r="-211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7C9DC9-2AF5-18C6-DFCD-F868456A0ADE}"/>
              </a:ext>
            </a:extLst>
          </p:cNvPr>
          <p:cNvGrpSpPr/>
          <p:nvPr/>
        </p:nvGrpSpPr>
        <p:grpSpPr>
          <a:xfrm>
            <a:off x="3432178" y="4450729"/>
            <a:ext cx="3209922" cy="523220"/>
            <a:chOff x="5386107" y="1743216"/>
            <a:chExt cx="3209922" cy="52322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15F6188-7451-DD19-86ED-1B1C81A68302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3209922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AF22021-2467-728D-8BB2-83383E3E8AC4}"/>
                    </a:ext>
                  </a:extLst>
                </p:cNvPr>
                <p:cNvSpPr txBox="1"/>
                <p:nvPr/>
              </p:nvSpPr>
              <p:spPr>
                <a:xfrm>
                  <a:off x="5867829" y="1743216"/>
                  <a:ext cx="171723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AF22021-2467-728D-8BB2-83383E3E8A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829" y="1743216"/>
                  <a:ext cx="171723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B72497-26BA-6601-8FC4-FD2AB20D9EF5}"/>
              </a:ext>
            </a:extLst>
          </p:cNvPr>
          <p:cNvGrpSpPr/>
          <p:nvPr/>
        </p:nvGrpSpPr>
        <p:grpSpPr>
          <a:xfrm>
            <a:off x="3432179" y="3660241"/>
            <a:ext cx="1647821" cy="590014"/>
            <a:chOff x="5386107" y="1213116"/>
            <a:chExt cx="2284163" cy="590014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00F218C-AB40-7E47-C4AC-069B35BA0A72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284163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7A1558-9A63-5314-D9A6-EFDA8B558F5D}"/>
                    </a:ext>
                  </a:extLst>
                </p:cNvPr>
                <p:cNvSpPr txBox="1"/>
                <p:nvPr/>
              </p:nvSpPr>
              <p:spPr>
                <a:xfrm>
                  <a:off x="5738354" y="1213116"/>
                  <a:ext cx="171723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37A1558-9A63-5314-D9A6-EFDA8B558F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8354" y="1213116"/>
                  <a:ext cx="171723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180255-396D-F84F-00FE-0E21B0AD0728}"/>
              </a:ext>
            </a:extLst>
          </p:cNvPr>
          <p:cNvGrpSpPr/>
          <p:nvPr/>
        </p:nvGrpSpPr>
        <p:grpSpPr>
          <a:xfrm>
            <a:off x="3447379" y="2274318"/>
            <a:ext cx="4599341" cy="526514"/>
            <a:chOff x="5386107" y="1276616"/>
            <a:chExt cx="2680674" cy="52651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1F81AE1-0353-FBAA-2541-AC460C8DBCF5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C93574E-1287-6A5E-35BE-1867D3C88FB4}"/>
                    </a:ext>
                  </a:extLst>
                </p:cNvPr>
                <p:cNvSpPr txBox="1"/>
                <p:nvPr/>
              </p:nvSpPr>
              <p:spPr>
                <a:xfrm>
                  <a:off x="6041580" y="1276616"/>
                  <a:ext cx="2025201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2800" b="0" noProof="0" dirty="0"/>
                    <a:t>Resultant = </a:t>
                  </a:r>
                  <a14:m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C93574E-1287-6A5E-35BE-1867D3C88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1580" y="1276616"/>
                  <a:ext cx="2025201" cy="523220"/>
                </a:xfrm>
                <a:prstGeom prst="rect">
                  <a:avLst/>
                </a:prstGeom>
                <a:blipFill>
                  <a:blip r:embed="rId7"/>
                  <a:stretch>
                    <a:fillRect l="-3509" t="-11628" b="-313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4B3E04-C99E-38CF-4AE1-AF8BC1B2804C}"/>
              </a:ext>
            </a:extLst>
          </p:cNvPr>
          <p:cNvGrpSpPr/>
          <p:nvPr/>
        </p:nvGrpSpPr>
        <p:grpSpPr>
          <a:xfrm>
            <a:off x="3432178" y="4723484"/>
            <a:ext cx="4786067" cy="523220"/>
            <a:chOff x="5386107" y="1284493"/>
            <a:chExt cx="2680674" cy="523220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624335B-6122-7D0F-3177-BCB3D010C093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F71BEA3-3C40-50CA-2B8B-94706AA07770}"/>
                    </a:ext>
                  </a:extLst>
                </p:cNvPr>
                <p:cNvSpPr txBox="1"/>
                <p:nvPr/>
              </p:nvSpPr>
              <p:spPr>
                <a:xfrm>
                  <a:off x="6469266" y="1284493"/>
                  <a:ext cx="1501444" cy="523220"/>
                </a:xfrm>
                <a:prstGeom prst="rect">
                  <a:avLst/>
                </a:prstGeom>
                <a:ln w="57150">
                  <a:noFill/>
                  <a:tailEnd type="triangle" w="med" len="lg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  <p:txBody>
                <a:bodyPr wrap="square">
                  <a:spAutoFit/>
                </a:bodyPr>
                <a:lstStyle/>
                <a:p>
                  <a:r>
                    <a:rPr lang="en-GB" sz="2800" noProof="0" dirty="0">
                      <a:latin typeface="Arial" panose="020B0604020202020204" pitchFamily="34" charset="0"/>
                    </a:rPr>
                    <a:t>Resultant</a:t>
                  </a:r>
                  <a:r>
                    <a:rPr lang="en-GB" sz="2800" noProof="0" dirty="0"/>
                    <a:t> =</a:t>
                  </a:r>
                  <a14:m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F71BEA3-3C40-50CA-2B8B-94706AA077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9266" y="1284493"/>
                  <a:ext cx="1501444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4545" t="-12791" b="-31395"/>
                  </a:stretch>
                </a:blipFill>
                <a:ln w="57150">
                  <a:noFill/>
                  <a:tailEnd type="triangle" w="med" len="lg"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>
            <a:extLst>
              <a:ext uri="{FF2B5EF4-FFF2-40B4-BE49-F238E27FC236}">
                <a16:creationId xmlns:a16="http://schemas.microsoft.com/office/drawing/2014/main" id="{2BE277B7-AD27-8B88-4252-1EDBF3D69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52" y="1916113"/>
            <a:ext cx="27237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 noProof="0" dirty="0"/>
              <a:t>…</a:t>
            </a:r>
            <a:r>
              <a:rPr lang="en-GB" sz="2800" noProof="0" dirty="0"/>
              <a:t>subtract….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6D5A2F7-B2E2-662F-792C-7A957D5F8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3200" b="1" noProof="0" dirty="0"/>
              <a:t>Finding the Resultant:</a:t>
            </a:r>
            <a:br>
              <a:rPr lang="en-GB" sz="3200" b="1" noProof="0" dirty="0"/>
            </a:br>
            <a:r>
              <a:rPr lang="en-GB" sz="3200" b="1" noProof="0" dirty="0"/>
              <a:t>             Vectors in the opposite direction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BF08C5C-E0EF-98CE-98CD-7E4DAFAD2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913" y="2507693"/>
            <a:ext cx="27237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direction of the bigger. 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223405B-3F5E-A5FC-BA37-1093947AD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62" y="4315461"/>
            <a:ext cx="27237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 noProof="0" dirty="0"/>
              <a:t>…</a:t>
            </a:r>
            <a:r>
              <a:rPr lang="en-GB" sz="2800" noProof="0" dirty="0"/>
              <a:t>subtract….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7DACAB0-828C-0F25-78AB-D07CDD526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923" y="4907041"/>
            <a:ext cx="27237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direction of the bigger.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3704C3-0B61-93BA-1FA4-7F4519E98BD9}"/>
              </a:ext>
            </a:extLst>
          </p:cNvPr>
          <p:cNvGrpSpPr/>
          <p:nvPr/>
        </p:nvGrpSpPr>
        <p:grpSpPr>
          <a:xfrm>
            <a:off x="3928340" y="1603109"/>
            <a:ext cx="2680674" cy="526514"/>
            <a:chOff x="5386107" y="1276616"/>
            <a:chExt cx="2680674" cy="52651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A796B4-BDDE-7287-2D39-B69E4F74B55F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8F4B8EB-4AC8-EC23-C00F-25F0EF085648}"/>
                    </a:ext>
                  </a:extLst>
                </p:cNvPr>
                <p:cNvSpPr txBox="1"/>
                <p:nvPr/>
              </p:nvSpPr>
              <p:spPr>
                <a:xfrm>
                  <a:off x="5993783" y="1276616"/>
                  <a:ext cx="171723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8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noProof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GB" sz="2800" b="0" i="0" noProof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8F4B8EB-4AC8-EC23-C00F-25F0EF0856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783" y="1276616"/>
                  <a:ext cx="1717230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46EE96-31B4-DBFB-58F4-617009C09FE5}"/>
              </a:ext>
            </a:extLst>
          </p:cNvPr>
          <p:cNvGrpSpPr/>
          <p:nvPr/>
        </p:nvGrpSpPr>
        <p:grpSpPr>
          <a:xfrm flipH="1">
            <a:off x="5109735" y="2247339"/>
            <a:ext cx="1767676" cy="523220"/>
            <a:chOff x="8041250" y="1911909"/>
            <a:chExt cx="2846375" cy="52322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DF87B19-F99F-8731-E042-63F4F1ED1CD0}"/>
                </a:ext>
              </a:extLst>
            </p:cNvPr>
            <p:cNvCxnSpPr>
              <a:cxnSpLocks/>
            </p:cNvCxnSpPr>
            <p:nvPr/>
          </p:nvCxnSpPr>
          <p:spPr>
            <a:xfrm>
              <a:off x="8206951" y="1951323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BEE339C-889E-2A86-27E6-C73B940AE953}"/>
                    </a:ext>
                  </a:extLst>
                </p:cNvPr>
                <p:cNvSpPr txBox="1"/>
                <p:nvPr/>
              </p:nvSpPr>
              <p:spPr>
                <a:xfrm flipH="1">
                  <a:off x="8041250" y="1911909"/>
                  <a:ext cx="2695018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12 </m:t>
                        </m:r>
                        <m:r>
                          <m:rPr>
                            <m:sty m:val="p"/>
                          </m:rP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GB" sz="28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2800" b="0" i="0" noProof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GB" sz="2800" b="0" i="0" noProof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BEE339C-889E-2A86-27E6-C73B940AE9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041250" y="1911909"/>
                  <a:ext cx="269501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AD9BF1-878E-A894-B524-7E4A75C58437}"/>
              </a:ext>
            </a:extLst>
          </p:cNvPr>
          <p:cNvGrpSpPr/>
          <p:nvPr/>
        </p:nvGrpSpPr>
        <p:grpSpPr>
          <a:xfrm>
            <a:off x="4020078" y="2787598"/>
            <a:ext cx="4576204" cy="526514"/>
            <a:chOff x="5386107" y="1276616"/>
            <a:chExt cx="2680674" cy="526514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C0070B6-BD15-BB13-1277-0F3A56D975FA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632119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62C243-CD1E-298F-2188-B34FE74CAED5}"/>
                    </a:ext>
                  </a:extLst>
                </p:cNvPr>
                <p:cNvSpPr txBox="1"/>
                <p:nvPr/>
              </p:nvSpPr>
              <p:spPr>
                <a:xfrm>
                  <a:off x="5446387" y="1276616"/>
                  <a:ext cx="2620394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2800" b="0" noProof="0" dirty="0"/>
                    <a:t>Resultant = </a:t>
                  </a:r>
                  <a14:m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662C243-CD1E-298F-2188-B34FE74CA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387" y="1276616"/>
                  <a:ext cx="2620394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2725" t="-11628" b="-313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4E9538-218B-6295-B4CF-927963EF099C}"/>
              </a:ext>
            </a:extLst>
          </p:cNvPr>
          <p:cNvGrpSpPr/>
          <p:nvPr/>
        </p:nvGrpSpPr>
        <p:grpSpPr>
          <a:xfrm>
            <a:off x="5957787" y="4189197"/>
            <a:ext cx="2680674" cy="526514"/>
            <a:chOff x="5386107" y="1276616"/>
            <a:chExt cx="2680674" cy="526514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F31CFF4-7878-285B-0D83-34DF175FB585}"/>
                </a:ext>
              </a:extLst>
            </p:cNvPr>
            <p:cNvCxnSpPr>
              <a:cxnSpLocks/>
            </p:cNvCxnSpPr>
            <p:nvPr/>
          </p:nvCxnSpPr>
          <p:spPr>
            <a:xfrm>
              <a:off x="5386107" y="1803130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47EAAF-26C7-9C57-E359-7F49134C07F8}"/>
                    </a:ext>
                  </a:extLst>
                </p:cNvPr>
                <p:cNvSpPr txBox="1"/>
                <p:nvPr/>
              </p:nvSpPr>
              <p:spPr>
                <a:xfrm>
                  <a:off x="5993783" y="1276616"/>
                  <a:ext cx="1717230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647EAAF-26C7-9C57-E359-7F49134C0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3783" y="1276616"/>
                  <a:ext cx="171723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9D6C81-283F-A335-AF4D-5644060A3C65}"/>
              </a:ext>
            </a:extLst>
          </p:cNvPr>
          <p:cNvGrpSpPr/>
          <p:nvPr/>
        </p:nvGrpSpPr>
        <p:grpSpPr>
          <a:xfrm flipH="1">
            <a:off x="4372061" y="4200036"/>
            <a:ext cx="1454226" cy="523220"/>
            <a:chOff x="8206951" y="1428103"/>
            <a:chExt cx="2680674" cy="523220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D76A667-4003-0CCE-67DD-C682DEF12F27}"/>
                </a:ext>
              </a:extLst>
            </p:cNvPr>
            <p:cNvCxnSpPr>
              <a:cxnSpLocks/>
            </p:cNvCxnSpPr>
            <p:nvPr/>
          </p:nvCxnSpPr>
          <p:spPr>
            <a:xfrm>
              <a:off x="8206951" y="1951323"/>
              <a:ext cx="2680674" cy="0"/>
            </a:xfrm>
            <a:prstGeom prst="straightConnector1">
              <a:avLst/>
            </a:prstGeom>
            <a:ln w="5080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1522472-7186-46AC-2B2B-EE9556994CE3}"/>
                    </a:ext>
                  </a:extLst>
                </p:cNvPr>
                <p:cNvSpPr txBox="1"/>
                <p:nvPr/>
              </p:nvSpPr>
              <p:spPr>
                <a:xfrm flipH="1">
                  <a:off x="8849179" y="1428103"/>
                  <a:ext cx="1357285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1522472-7186-46AC-2B2B-EE9556994C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849179" y="1428103"/>
                  <a:ext cx="1357285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4B74A6-F246-60A3-E88F-5622D733040C}"/>
              </a:ext>
            </a:extLst>
          </p:cNvPr>
          <p:cNvGrpSpPr/>
          <p:nvPr/>
        </p:nvGrpSpPr>
        <p:grpSpPr>
          <a:xfrm>
            <a:off x="5678394" y="4860582"/>
            <a:ext cx="2680674" cy="540259"/>
            <a:chOff x="5767622" y="1198774"/>
            <a:chExt cx="2040243" cy="540259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4CE3264-6E05-055B-CCED-46B6E9F5EDAB}"/>
                </a:ext>
              </a:extLst>
            </p:cNvPr>
            <p:cNvCxnSpPr>
              <a:cxnSpLocks/>
            </p:cNvCxnSpPr>
            <p:nvPr/>
          </p:nvCxnSpPr>
          <p:spPr>
            <a:xfrm>
              <a:off x="5969748" y="1739033"/>
              <a:ext cx="632119" cy="0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F80B352-D943-E755-8FF1-3DA17457DA71}"/>
                    </a:ext>
                  </a:extLst>
                </p:cNvPr>
                <p:cNvSpPr txBox="1"/>
                <p:nvPr/>
              </p:nvSpPr>
              <p:spPr>
                <a:xfrm>
                  <a:off x="5767622" y="1198774"/>
                  <a:ext cx="204024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2800" b="0" noProof="0" dirty="0"/>
                    <a:t>Resultant = </a:t>
                  </a:r>
                  <a14:m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F80B352-D943-E755-8FF1-3DA17457DA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7622" y="1198774"/>
                  <a:ext cx="2040243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4545" t="-11628" b="-313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3DF8C6-0C4F-CBEE-D06F-37FC86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Spelling of the Metre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5D931B-EEA5-F1D9-2A99-EE866A3DB36A}"/>
              </a:ext>
            </a:extLst>
          </p:cNvPr>
          <p:cNvSpPr txBox="1"/>
          <p:nvPr/>
        </p:nvSpPr>
        <p:spPr>
          <a:xfrm>
            <a:off x="457200" y="1844824"/>
            <a:ext cx="844333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noProof="0" dirty="0"/>
              <a:t>Metre</a:t>
            </a:r>
            <a:r>
              <a:rPr lang="en-GB" sz="2800" noProof="0" dirty="0"/>
              <a:t> is standard English spelling except in the US</a:t>
            </a:r>
          </a:p>
          <a:p>
            <a:pPr algn="l"/>
            <a:endParaRPr lang="en-GB" sz="2800" noProof="0" dirty="0"/>
          </a:p>
          <a:p>
            <a:pPr algn="l"/>
            <a:r>
              <a:rPr lang="en-GB" sz="2800" noProof="0" dirty="0"/>
              <a:t>Measuring devices are called meters (voltmeter etc)</a:t>
            </a:r>
          </a:p>
        </p:txBody>
      </p:sp>
    </p:spTree>
    <p:extLst>
      <p:ext uri="{BB962C8B-B14F-4D97-AF65-F5344CB8AC3E}">
        <p14:creationId xmlns:p14="http://schemas.microsoft.com/office/powerpoint/2010/main" val="9586017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990DF95D-77D9-6F5A-4CC2-06B7DD7B19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79254"/>
            <a:ext cx="7886700" cy="884202"/>
          </a:xfrm>
        </p:spPr>
        <p:txBody>
          <a:bodyPr/>
          <a:lstStyle/>
          <a:p>
            <a:r>
              <a:rPr lang="en-GB" noProof="0" dirty="0"/>
              <a:t>non-collinear vectors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9BB6ACC-97DB-DD3B-516C-92BB64D404C9}"/>
              </a:ext>
            </a:extLst>
          </p:cNvPr>
          <p:cNvCxnSpPr>
            <a:cxnSpLocks/>
          </p:cNvCxnSpPr>
          <p:nvPr/>
        </p:nvCxnSpPr>
        <p:spPr>
          <a:xfrm flipV="1">
            <a:off x="2907325" y="2980690"/>
            <a:ext cx="2020275" cy="1233410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750AC3A-2FF0-624A-443E-A2101298F6EB}"/>
              </a:ext>
            </a:extLst>
          </p:cNvPr>
          <p:cNvCxnSpPr>
            <a:cxnSpLocks/>
          </p:cNvCxnSpPr>
          <p:nvPr/>
        </p:nvCxnSpPr>
        <p:spPr>
          <a:xfrm flipH="1">
            <a:off x="4108574" y="4099800"/>
            <a:ext cx="1454226" cy="0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1DEC4A-1EF8-D74D-8B16-F0F80D3DE54A}"/>
              </a:ext>
            </a:extLst>
          </p:cNvPr>
          <p:cNvCxnSpPr>
            <a:cxnSpLocks/>
          </p:cNvCxnSpPr>
          <p:nvPr/>
        </p:nvCxnSpPr>
        <p:spPr>
          <a:xfrm>
            <a:off x="4108574" y="4099800"/>
            <a:ext cx="520500" cy="849390"/>
          </a:xfrm>
          <a:prstGeom prst="straightConnector1">
            <a:avLst/>
          </a:prstGeom>
          <a:ln w="5080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DEC066D-DC26-7682-7134-EA9B9761451D}"/>
              </a:ext>
            </a:extLst>
          </p:cNvPr>
          <p:cNvSpPr txBox="1"/>
          <p:nvPr/>
        </p:nvSpPr>
        <p:spPr>
          <a:xfrm>
            <a:off x="2354470" y="5126855"/>
            <a:ext cx="4435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Vectors that are not parallel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>
            <a:extLst>
              <a:ext uri="{FF2B5EF4-FFF2-40B4-BE49-F238E27FC236}">
                <a16:creationId xmlns:a16="http://schemas.microsoft.com/office/drawing/2014/main" id="{36B99CE1-6B51-02CF-A020-B24338E95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08" y="3308152"/>
            <a:ext cx="58530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noProof="0" dirty="0"/>
              <a:t>Draw the vectors head to tail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81D2D96-CE8E-C6E3-FCB0-D765E1358EDF}"/>
              </a:ext>
            </a:extLst>
          </p:cNvPr>
          <p:cNvCxnSpPr>
            <a:cxnSpLocks/>
          </p:cNvCxnSpPr>
          <p:nvPr/>
        </p:nvCxnSpPr>
        <p:spPr>
          <a:xfrm flipV="1">
            <a:off x="933669" y="1465909"/>
            <a:ext cx="4289392" cy="8612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3DEE98-9269-127B-8BF7-9EE829BCB868}"/>
              </a:ext>
            </a:extLst>
          </p:cNvPr>
          <p:cNvCxnSpPr>
            <a:cxnSpLocks/>
          </p:cNvCxnSpPr>
          <p:nvPr/>
        </p:nvCxnSpPr>
        <p:spPr>
          <a:xfrm>
            <a:off x="933669" y="2356047"/>
            <a:ext cx="6539022" cy="6458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14EA26C-A33C-9D5E-1F20-5DCB94761A6B}"/>
              </a:ext>
            </a:extLst>
          </p:cNvPr>
          <p:cNvSpPr txBox="1"/>
          <p:nvPr/>
        </p:nvSpPr>
        <p:spPr>
          <a:xfrm rot="11172419" flipV="1">
            <a:off x="3615267" y="2218013"/>
            <a:ext cx="198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Resultant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B7965F-7A32-F3BC-5DE7-CDE03AA2FCCD}"/>
              </a:ext>
            </a:extLst>
          </p:cNvPr>
          <p:cNvCxnSpPr>
            <a:cxnSpLocks/>
          </p:cNvCxnSpPr>
          <p:nvPr/>
        </p:nvCxnSpPr>
        <p:spPr>
          <a:xfrm>
            <a:off x="5177717" y="1453439"/>
            <a:ext cx="2294974" cy="1536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5">
            <a:extLst>
              <a:ext uri="{FF2B5EF4-FFF2-40B4-BE49-F238E27FC236}">
                <a16:creationId xmlns:a16="http://schemas.microsoft.com/office/drawing/2014/main" id="{9FF3951A-7293-4039-4D6C-CE261FFFC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8008" y="4013122"/>
            <a:ext cx="49792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noProof="0" dirty="0"/>
              <a:t>Complete the triangle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0DE111-B1C2-4A34-56BE-A69899DD2DDF}"/>
              </a:ext>
            </a:extLst>
          </p:cNvPr>
          <p:cNvSpPr txBox="1"/>
          <p:nvPr/>
        </p:nvSpPr>
        <p:spPr>
          <a:xfrm>
            <a:off x="2062480" y="5491319"/>
            <a:ext cx="5484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This method is often used with displacement vectors.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0AF966-2B91-F6B7-EA0A-D2683A881BE4}"/>
              </a:ext>
            </a:extLst>
          </p:cNvPr>
          <p:cNvSpPr txBox="1"/>
          <p:nvPr/>
        </p:nvSpPr>
        <p:spPr>
          <a:xfrm rot="20920556">
            <a:off x="1913951" y="1411290"/>
            <a:ext cx="170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Vector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F08C7-934E-CF62-1AF4-AFDEFC6D7F0C}"/>
              </a:ext>
            </a:extLst>
          </p:cNvPr>
          <p:cNvSpPr txBox="1"/>
          <p:nvPr/>
        </p:nvSpPr>
        <p:spPr>
          <a:xfrm rot="2027007">
            <a:off x="5554287" y="1643132"/>
            <a:ext cx="154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Vector B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9538AA5-0BA4-BC45-4C5E-BAB292495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Find the resultant using the triangle rule</a:t>
            </a:r>
          </a:p>
        </p:txBody>
      </p:sp>
    </p:spTree>
    <p:extLst>
      <p:ext uri="{BB962C8B-B14F-4D97-AF65-F5344CB8AC3E}">
        <p14:creationId xmlns:p14="http://schemas.microsoft.com/office/powerpoint/2010/main" val="274074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3" grpId="1"/>
      <p:bldP spid="5" grpId="0"/>
      <p:bldP spid="8" grpId="0"/>
      <p:bldP spid="8" grpId="1"/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>
            <a:extLst>
              <a:ext uri="{FF2B5EF4-FFF2-40B4-BE49-F238E27FC236}">
                <a16:creationId xmlns:a16="http://schemas.microsoft.com/office/drawing/2014/main" id="{36B99CE1-6B51-02CF-A020-B24338E95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043" y="4532304"/>
            <a:ext cx="5738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noProof="0" dirty="0"/>
              <a:t>Complete the parallelogram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FF3951A-7293-4039-4D6C-CE261FFFC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043" y="5140883"/>
            <a:ext cx="5738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 noProof="0" dirty="0"/>
              <a:t>Draw the diagonal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6140E-1214-D464-4810-032E88DC67BA}"/>
              </a:ext>
            </a:extLst>
          </p:cNvPr>
          <p:cNvSpPr txBox="1"/>
          <p:nvPr/>
        </p:nvSpPr>
        <p:spPr>
          <a:xfrm>
            <a:off x="1491350" y="5932613"/>
            <a:ext cx="6254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This method is often used with forces.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3E8792-5AA3-EEBB-74B6-B5DC52CC0213}"/>
              </a:ext>
            </a:extLst>
          </p:cNvPr>
          <p:cNvCxnSpPr>
            <a:cxnSpLocks/>
          </p:cNvCxnSpPr>
          <p:nvPr/>
        </p:nvCxnSpPr>
        <p:spPr>
          <a:xfrm flipV="1">
            <a:off x="933669" y="1465909"/>
            <a:ext cx="4289392" cy="8612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153D30-6FBF-AC21-DFB1-8EBC733779F9}"/>
              </a:ext>
            </a:extLst>
          </p:cNvPr>
          <p:cNvCxnSpPr>
            <a:cxnSpLocks/>
          </p:cNvCxnSpPr>
          <p:nvPr/>
        </p:nvCxnSpPr>
        <p:spPr>
          <a:xfrm>
            <a:off x="943919" y="2348055"/>
            <a:ext cx="2294974" cy="15368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0E19B4-4291-0FB8-6153-60DD1C179C09}"/>
              </a:ext>
            </a:extLst>
          </p:cNvPr>
          <p:cNvSpPr txBox="1"/>
          <p:nvPr/>
        </p:nvSpPr>
        <p:spPr>
          <a:xfrm rot="20920556">
            <a:off x="1914046" y="1412241"/>
            <a:ext cx="1696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Vector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BE39F-BEA5-7B4C-34CE-B7A418318EF6}"/>
              </a:ext>
            </a:extLst>
          </p:cNvPr>
          <p:cNvSpPr txBox="1"/>
          <p:nvPr/>
        </p:nvSpPr>
        <p:spPr>
          <a:xfrm rot="2027007">
            <a:off x="1163640" y="3056646"/>
            <a:ext cx="1541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Vector 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18F64E-F3E2-E250-2B60-40FE9EA400D4}"/>
              </a:ext>
            </a:extLst>
          </p:cNvPr>
          <p:cNvCxnSpPr>
            <a:cxnSpLocks/>
          </p:cNvCxnSpPr>
          <p:nvPr/>
        </p:nvCxnSpPr>
        <p:spPr>
          <a:xfrm>
            <a:off x="933669" y="2356047"/>
            <a:ext cx="6539022" cy="6458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DEB6DF8-ABED-B2B1-3CA8-30776EE8F403}"/>
              </a:ext>
            </a:extLst>
          </p:cNvPr>
          <p:cNvSpPr txBox="1"/>
          <p:nvPr/>
        </p:nvSpPr>
        <p:spPr>
          <a:xfrm rot="11172419" flipV="1">
            <a:off x="3615267" y="2218013"/>
            <a:ext cx="198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Resultant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0708CD-C846-D3BE-0561-33BD22F6ECDC}"/>
              </a:ext>
            </a:extLst>
          </p:cNvPr>
          <p:cNvCxnSpPr>
            <a:cxnSpLocks/>
          </p:cNvCxnSpPr>
          <p:nvPr/>
        </p:nvCxnSpPr>
        <p:spPr>
          <a:xfrm flipV="1">
            <a:off x="2844800" y="2846867"/>
            <a:ext cx="5442437" cy="11174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14535E-B4F9-1A6A-2CF2-CB5256F36976}"/>
              </a:ext>
            </a:extLst>
          </p:cNvPr>
          <p:cNvCxnSpPr>
            <a:cxnSpLocks/>
          </p:cNvCxnSpPr>
          <p:nvPr/>
        </p:nvCxnSpPr>
        <p:spPr>
          <a:xfrm>
            <a:off x="4795520" y="1229387"/>
            <a:ext cx="3414811" cy="224395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2915B4D-0BB8-4621-BB76-CCF346CF5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Find the resultant using the parallelogram rule</a:t>
            </a:r>
          </a:p>
        </p:txBody>
      </p:sp>
    </p:spTree>
    <p:extLst>
      <p:ext uri="{BB962C8B-B14F-4D97-AF65-F5344CB8AC3E}">
        <p14:creationId xmlns:p14="http://schemas.microsoft.com/office/powerpoint/2010/main" val="42388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3" grpId="1"/>
      <p:bldP spid="8" grpId="0"/>
      <p:bldP spid="8" grpId="1"/>
      <p:bldP spid="6" grpId="0"/>
      <p:bldP spid="1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740B49-8DD4-307F-946B-5436E5D14FA0}"/>
              </a:ext>
            </a:extLst>
          </p:cNvPr>
          <p:cNvCxnSpPr>
            <a:cxnSpLocks/>
          </p:cNvCxnSpPr>
          <p:nvPr/>
        </p:nvCxnSpPr>
        <p:spPr>
          <a:xfrm flipV="1">
            <a:off x="255336" y="3553564"/>
            <a:ext cx="3028838" cy="138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A7953E-F904-FE71-6FA2-F0AAA2F0CFCC}"/>
              </a:ext>
            </a:extLst>
          </p:cNvPr>
          <p:cNvCxnSpPr>
            <a:cxnSpLocks/>
          </p:cNvCxnSpPr>
          <p:nvPr/>
        </p:nvCxnSpPr>
        <p:spPr>
          <a:xfrm flipV="1">
            <a:off x="3224864" y="1680210"/>
            <a:ext cx="0" cy="18733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15B379-D00D-CC50-E227-A62667E1E66A}"/>
              </a:ext>
            </a:extLst>
          </p:cNvPr>
          <p:cNvSpPr txBox="1"/>
          <p:nvPr/>
        </p:nvSpPr>
        <p:spPr>
          <a:xfrm>
            <a:off x="1534436" y="3606555"/>
            <a:ext cx="99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4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CED12C-EC15-DF1C-70C1-7FE8732C600B}"/>
              </a:ext>
            </a:extLst>
          </p:cNvPr>
          <p:cNvSpPr txBox="1"/>
          <p:nvPr/>
        </p:nvSpPr>
        <p:spPr>
          <a:xfrm>
            <a:off x="3284173" y="2355277"/>
            <a:ext cx="89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3 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A2F40A-078D-018D-DA6F-23C71AA2191A}"/>
              </a:ext>
            </a:extLst>
          </p:cNvPr>
          <p:cNvCxnSpPr>
            <a:cxnSpLocks/>
          </p:cNvCxnSpPr>
          <p:nvPr/>
        </p:nvCxnSpPr>
        <p:spPr>
          <a:xfrm flipV="1">
            <a:off x="255140" y="1680210"/>
            <a:ext cx="2969724" cy="19263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4994E2C-80CD-37BF-DEEF-8E21AFBDCBBD}"/>
              </a:ext>
            </a:extLst>
          </p:cNvPr>
          <p:cNvSpPr/>
          <p:nvPr/>
        </p:nvSpPr>
        <p:spPr>
          <a:xfrm rot="1419453">
            <a:off x="901509" y="3225716"/>
            <a:ext cx="344906" cy="296180"/>
          </a:xfrm>
          <a:custGeom>
            <a:avLst/>
            <a:gdLst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400050">
                <a:moveTo>
                  <a:pt x="0" y="0"/>
                </a:moveTo>
                <a:cubicBezTo>
                  <a:pt x="285750" y="19050"/>
                  <a:pt x="457200" y="163830"/>
                  <a:pt x="548640" y="4000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3D92BD-9EE0-D4A6-D05D-DA003313D09B}"/>
                  </a:ext>
                </a:extLst>
              </p:cNvPr>
              <p:cNvSpPr txBox="1"/>
              <p:nvPr/>
            </p:nvSpPr>
            <p:spPr>
              <a:xfrm>
                <a:off x="1180224" y="3002440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13D92BD-9EE0-D4A6-D05D-DA003313D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24" y="3002440"/>
                <a:ext cx="4965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E1927C3A-1368-0A9A-2B46-21BAB359B0F0}"/>
              </a:ext>
            </a:extLst>
          </p:cNvPr>
          <p:cNvSpPr txBox="1"/>
          <p:nvPr/>
        </p:nvSpPr>
        <p:spPr>
          <a:xfrm>
            <a:off x="1901625" y="18242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noProof="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AF813A-1789-86EC-96F3-7E2344477791}"/>
                  </a:ext>
                </a:extLst>
              </p:cNvPr>
              <p:cNvSpPr txBox="1"/>
              <p:nvPr/>
            </p:nvSpPr>
            <p:spPr>
              <a:xfrm>
                <a:off x="4985518" y="1855359"/>
                <a:ext cx="234044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32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noProof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2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noProof="0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32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200" b="0" i="1" noProof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32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noProof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32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3200" noProof="0" dirty="0"/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AF813A-1789-86EC-96F3-7E2344477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518" y="1855359"/>
                <a:ext cx="234044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F5EB6C-E661-40A3-7AF9-E0877719D4A1}"/>
                  </a:ext>
                </a:extLst>
              </p:cNvPr>
              <p:cNvSpPr txBox="1"/>
              <p:nvPr/>
            </p:nvSpPr>
            <p:spPr>
              <a:xfrm>
                <a:off x="5071526" y="2630459"/>
                <a:ext cx="2474460" cy="610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noProof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32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32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noProof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32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sz="32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noProof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32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3200" noProof="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F5EB6C-E661-40A3-7AF9-E0877719D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26" y="2630459"/>
                <a:ext cx="2474460" cy="610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17FB56-AFEB-5D92-EBBE-C6B599EA8994}"/>
                  </a:ext>
                </a:extLst>
              </p:cNvPr>
              <p:cNvSpPr txBox="1"/>
              <p:nvPr/>
            </p:nvSpPr>
            <p:spPr>
              <a:xfrm>
                <a:off x="5071526" y="3467972"/>
                <a:ext cx="14841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noProof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3200" b="0" i="1" noProof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GB" sz="32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3200" noProof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E17FB56-AFEB-5D92-EBBE-C6B599EA8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526" y="3467972"/>
                <a:ext cx="148412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B0A6C-8124-4D42-9E60-22727CBFF57D}"/>
                  </a:ext>
                </a:extLst>
              </p:cNvPr>
              <p:cNvSpPr txBox="1"/>
              <p:nvPr/>
            </p:nvSpPr>
            <p:spPr>
              <a:xfrm>
                <a:off x="5090918" y="4124067"/>
                <a:ext cx="1755994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noProof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3200" i="1" noProof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32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3200" noProof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FB0A6C-8124-4D42-9E60-22727CBF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918" y="4124067"/>
                <a:ext cx="1755994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90C997-327D-1E06-82D5-8063AEACB05F}"/>
                  </a:ext>
                </a:extLst>
              </p:cNvPr>
              <p:cNvSpPr txBox="1"/>
              <p:nvPr/>
            </p:nvSpPr>
            <p:spPr>
              <a:xfrm>
                <a:off x="4985518" y="5229200"/>
                <a:ext cx="4109701" cy="736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noProof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3200" b="0" i="1" noProof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3200" b="0" i="1" noProof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32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3200" b="0" i="0" noProof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3200" b="0" i="1" noProof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sz="3200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320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3200" b="0" i="1" noProof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GB" sz="3200" b="0" i="1" noProof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GB" sz="3200" b="0" i="1" noProof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sz="3200" b="0" i="1" noProof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noProof="0" smtClean="0">
                                <a:latin typeface="Cambria Math" panose="02040503050406030204" pitchFamily="18" charset="0"/>
                              </a:rPr>
                              <m:t>36.9</m:t>
                            </m:r>
                          </m:e>
                          <m:sup>
                            <m:r>
                              <a:rPr lang="en-GB" sz="3200" b="0" i="1" noProof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3200" noProof="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90C997-327D-1E06-82D5-8063AEACB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518" y="5229200"/>
                <a:ext cx="4109701" cy="736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2">
            <a:extLst>
              <a:ext uri="{FF2B5EF4-FFF2-40B4-BE49-F238E27FC236}">
                <a16:creationId xmlns:a16="http://schemas.microsoft.com/office/drawing/2014/main" id="{83D5E11F-82D2-A12C-5BFE-29FDDEC03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Example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F8B58C-8CE2-8A8C-AE16-630E82B827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38" y="461963"/>
            <a:ext cx="8899525" cy="870431"/>
          </a:xfrm>
        </p:spPr>
        <p:txBody>
          <a:bodyPr/>
          <a:lstStyle/>
          <a:p>
            <a:r>
              <a:rPr lang="en-GB" noProof="0" dirty="0"/>
              <a:t>A ball travels 4 m East, bounces and travels 3 m North? What is its overall displacement.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7A449B-2335-6F46-F3D1-2AACDDAEE5D4}"/>
                  </a:ext>
                </a:extLst>
              </p:cNvPr>
              <p:cNvSpPr txBox="1"/>
              <p:nvPr/>
            </p:nvSpPr>
            <p:spPr>
              <a:xfrm>
                <a:off x="1676770" y="6181884"/>
                <a:ext cx="570367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noProof="0" dirty="0"/>
                  <a:t>Answer: </a:t>
                </a:r>
                <a:r>
                  <a:rPr lang="en-GB" sz="2800" b="1" noProof="0" dirty="0"/>
                  <a:t>5 m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1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1" i="1" noProof="0" smtClean="0"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GB" sz="2800" b="1" i="1" noProof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800" b="1" i="1" noProof="0" smtClean="0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  <m:sup>
                        <m:r>
                          <a:rPr lang="en-GB" sz="2800" b="1" i="1" noProof="0" smtClean="0">
                            <a:latin typeface="Cambria Math" panose="02040503050406030204" pitchFamily="18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GB" sz="2800" b="1" noProof="0" dirty="0"/>
                  <a:t> North of East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7A449B-2335-6F46-F3D1-2AACDDAEE5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770" y="6181884"/>
                <a:ext cx="5703677" cy="523220"/>
              </a:xfrm>
              <a:prstGeom prst="rect">
                <a:avLst/>
              </a:prstGeom>
              <a:blipFill>
                <a:blip r:embed="rId8"/>
                <a:stretch>
                  <a:fillRect l="-2137" t="-11628" r="-6517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37C1D4-54AC-D015-DAA8-D284D8F3B5DB}"/>
              </a:ext>
            </a:extLst>
          </p:cNvPr>
          <p:cNvSpPr txBox="1"/>
          <p:nvPr/>
        </p:nvSpPr>
        <p:spPr>
          <a:xfrm>
            <a:off x="81877" y="3730498"/>
            <a:ext cx="99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0A4DC1-A161-C756-A007-B8771723BF61}"/>
              </a:ext>
            </a:extLst>
          </p:cNvPr>
          <p:cNvSpPr txBox="1"/>
          <p:nvPr/>
        </p:nvSpPr>
        <p:spPr>
          <a:xfrm>
            <a:off x="3250257" y="1320615"/>
            <a:ext cx="992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7282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7" grpId="0" animBg="1"/>
      <p:bldP spid="19" grpId="0"/>
      <p:bldP spid="20" grpId="0"/>
      <p:bldP spid="21" grpId="0"/>
      <p:bldP spid="22" grpId="0"/>
      <p:bldP spid="23" grpId="0"/>
      <p:bldP spid="4" grpId="0"/>
      <p:bldP spid="7" grpId="0"/>
      <p:bldP spid="24" grpId="0"/>
      <p:bldP spid="2" grpId="0"/>
      <p:bldP spid="3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E64C28-9AF4-0B88-29FE-AD49CFD7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E09219B3-1142-DDDF-D497-063901425A7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38" y="461963"/>
                <a:ext cx="8899525" cy="1646028"/>
              </a:xfrm>
            </p:spPr>
            <p:txBody>
              <a:bodyPr/>
              <a:lstStyle/>
              <a:p>
                <a:r>
                  <a:rPr lang="en-GB" noProof="0" dirty="0"/>
                  <a:t>A fly is walking across a piece of paper at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0.2 </m:t>
                    </m:r>
                    <m:r>
                      <a:rPr lang="en-GB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noProof="0" dirty="0"/>
                  <a:t>. The paper is being pulled at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0.15 </m:t>
                    </m:r>
                    <m:r>
                      <a:rPr lang="en-GB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noProof="0" dirty="0"/>
                  <a:t> at right angles. Determine the resultant velocity of the fly using a scale drawing of the vectors. </a:t>
                </a:r>
              </a:p>
            </p:txBody>
          </p:sp>
        </mc:Choice>
        <mc:Fallback xmlns="">
          <p:sp>
            <p:nvSpPr>
              <p:cNvPr id="7" name="Text Placeholder 6">
                <a:extLst>
                  <a:ext uri="{FF2B5EF4-FFF2-40B4-BE49-F238E27FC236}">
                    <a16:creationId xmlns:a16="http://schemas.microsoft.com/office/drawing/2014/main" id="{E09219B3-1142-DDDF-D497-063901425A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38" y="461963"/>
                <a:ext cx="8899525" cy="1646028"/>
              </a:xfrm>
              <a:blipFill>
                <a:blip r:embed="rId3"/>
                <a:stretch>
                  <a:fillRect l="-1370" t="-6667" r="-1370" b="-9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8D0A4DE-606A-FEFE-A14E-1E876237A0E7}"/>
              </a:ext>
            </a:extLst>
          </p:cNvPr>
          <p:cNvSpPr/>
          <p:nvPr/>
        </p:nvSpPr>
        <p:spPr>
          <a:xfrm>
            <a:off x="483238" y="2454263"/>
            <a:ext cx="2783396" cy="194947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F4B45E-A986-D725-B421-505ACAB9BC36}"/>
              </a:ext>
            </a:extLst>
          </p:cNvPr>
          <p:cNvCxnSpPr/>
          <p:nvPr/>
        </p:nvCxnSpPr>
        <p:spPr>
          <a:xfrm flipV="1">
            <a:off x="1042954" y="2841238"/>
            <a:ext cx="0" cy="11189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AC7F68D-712C-2711-D51F-9E115CA0BC04}"/>
              </a:ext>
            </a:extLst>
          </p:cNvPr>
          <p:cNvCxnSpPr>
            <a:cxnSpLocks/>
          </p:cNvCxnSpPr>
          <p:nvPr/>
        </p:nvCxnSpPr>
        <p:spPr>
          <a:xfrm>
            <a:off x="3266634" y="3417152"/>
            <a:ext cx="8982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3F96C2-1AEC-11EA-B075-91E131AC0018}"/>
              </a:ext>
            </a:extLst>
          </p:cNvPr>
          <p:cNvSpPr txBox="1"/>
          <p:nvPr/>
        </p:nvSpPr>
        <p:spPr>
          <a:xfrm>
            <a:off x="1149435" y="2897364"/>
            <a:ext cx="832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Fly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5D40AA-4F16-9DC3-779D-564E7AAE7B95}"/>
              </a:ext>
            </a:extLst>
          </p:cNvPr>
          <p:cNvSpPr txBox="1"/>
          <p:nvPr/>
        </p:nvSpPr>
        <p:spPr>
          <a:xfrm>
            <a:off x="2174800" y="2355282"/>
            <a:ext cx="1270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Paper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D7AF2A-C5B8-B1BC-5A89-0289A6E6360C}"/>
              </a:ext>
            </a:extLst>
          </p:cNvPr>
          <p:cNvSpPr/>
          <p:nvPr/>
        </p:nvSpPr>
        <p:spPr>
          <a:xfrm>
            <a:off x="5103900" y="2276463"/>
            <a:ext cx="3671434" cy="37452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45EBC3-74D1-053B-35D0-F6504E499BCD}"/>
              </a:ext>
            </a:extLst>
          </p:cNvPr>
          <p:cNvGrpSpPr/>
          <p:nvPr/>
        </p:nvGrpSpPr>
        <p:grpSpPr>
          <a:xfrm>
            <a:off x="5218473" y="2350294"/>
            <a:ext cx="3442289" cy="3671433"/>
            <a:chOff x="5740400" y="3952220"/>
            <a:chExt cx="3886200" cy="255018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D13D038-B69C-4C8C-67F9-2905F6BAD0C0}"/>
                </a:ext>
              </a:extLst>
            </p:cNvPr>
            <p:cNvCxnSpPr/>
            <p:nvPr/>
          </p:nvCxnSpPr>
          <p:spPr>
            <a:xfrm>
              <a:off x="57404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7174329-572E-3BD0-7F5B-7063AEA4C40A}"/>
                </a:ext>
              </a:extLst>
            </p:cNvPr>
            <p:cNvCxnSpPr/>
            <p:nvPr/>
          </p:nvCxnSpPr>
          <p:spPr>
            <a:xfrm>
              <a:off x="612902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5D3391-2778-4FA1-B911-904BAA9403A6}"/>
                </a:ext>
              </a:extLst>
            </p:cNvPr>
            <p:cNvCxnSpPr/>
            <p:nvPr/>
          </p:nvCxnSpPr>
          <p:spPr>
            <a:xfrm>
              <a:off x="651764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EFF613C-2881-DAF7-8681-F3CAA1996CBA}"/>
                </a:ext>
              </a:extLst>
            </p:cNvPr>
            <p:cNvCxnSpPr/>
            <p:nvPr/>
          </p:nvCxnSpPr>
          <p:spPr>
            <a:xfrm>
              <a:off x="690626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D3F73D7-8527-DAED-B2E5-5AE92907169F}"/>
                </a:ext>
              </a:extLst>
            </p:cNvPr>
            <p:cNvCxnSpPr/>
            <p:nvPr/>
          </p:nvCxnSpPr>
          <p:spPr>
            <a:xfrm>
              <a:off x="729488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7466223-EE75-D3BD-2908-570F79334A75}"/>
                </a:ext>
              </a:extLst>
            </p:cNvPr>
            <p:cNvCxnSpPr/>
            <p:nvPr/>
          </p:nvCxnSpPr>
          <p:spPr>
            <a:xfrm>
              <a:off x="76835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D9BC07-E569-3C9C-60A4-50451EC12A27}"/>
                </a:ext>
              </a:extLst>
            </p:cNvPr>
            <p:cNvCxnSpPr/>
            <p:nvPr/>
          </p:nvCxnSpPr>
          <p:spPr>
            <a:xfrm>
              <a:off x="807212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2BA9B8F-C66B-3F57-1EE1-08FFC9086021}"/>
                </a:ext>
              </a:extLst>
            </p:cNvPr>
            <p:cNvCxnSpPr/>
            <p:nvPr/>
          </p:nvCxnSpPr>
          <p:spPr>
            <a:xfrm>
              <a:off x="846074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91279C-99C3-136A-77A7-B5FD8169D019}"/>
                </a:ext>
              </a:extLst>
            </p:cNvPr>
            <p:cNvCxnSpPr/>
            <p:nvPr/>
          </p:nvCxnSpPr>
          <p:spPr>
            <a:xfrm>
              <a:off x="884936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FC5C79-3AD3-B85A-7578-B9AEF40547A4}"/>
                </a:ext>
              </a:extLst>
            </p:cNvPr>
            <p:cNvCxnSpPr/>
            <p:nvPr/>
          </p:nvCxnSpPr>
          <p:spPr>
            <a:xfrm>
              <a:off x="923798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380CF16-ADD1-C676-B801-73AFCA0840FC}"/>
                </a:ext>
              </a:extLst>
            </p:cNvPr>
            <p:cNvCxnSpPr/>
            <p:nvPr/>
          </p:nvCxnSpPr>
          <p:spPr>
            <a:xfrm>
              <a:off x="96266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965908-EC35-0D2A-E00D-A27628026DAA}"/>
              </a:ext>
            </a:extLst>
          </p:cNvPr>
          <p:cNvGrpSpPr/>
          <p:nvPr/>
        </p:nvGrpSpPr>
        <p:grpSpPr>
          <a:xfrm rot="5400000">
            <a:off x="5218473" y="2390158"/>
            <a:ext cx="3442289" cy="3671433"/>
            <a:chOff x="5740400" y="3952220"/>
            <a:chExt cx="3886200" cy="255018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102965-4A81-85EA-4EA6-490F7CE39D05}"/>
                </a:ext>
              </a:extLst>
            </p:cNvPr>
            <p:cNvCxnSpPr/>
            <p:nvPr/>
          </p:nvCxnSpPr>
          <p:spPr>
            <a:xfrm>
              <a:off x="57404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175EE7A-D170-6883-12F0-E13D877D2153}"/>
                </a:ext>
              </a:extLst>
            </p:cNvPr>
            <p:cNvCxnSpPr/>
            <p:nvPr/>
          </p:nvCxnSpPr>
          <p:spPr>
            <a:xfrm>
              <a:off x="612902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E939B78-CD19-8DA6-EAEF-2BAC0ACC604B}"/>
                </a:ext>
              </a:extLst>
            </p:cNvPr>
            <p:cNvCxnSpPr/>
            <p:nvPr/>
          </p:nvCxnSpPr>
          <p:spPr>
            <a:xfrm>
              <a:off x="651764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47E6A6-B82D-2C64-61A1-323EBDFFBE3E}"/>
                </a:ext>
              </a:extLst>
            </p:cNvPr>
            <p:cNvCxnSpPr/>
            <p:nvPr/>
          </p:nvCxnSpPr>
          <p:spPr>
            <a:xfrm>
              <a:off x="690626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6C6F50-0C50-0BE7-1A9F-098E4CE5A4BF}"/>
                </a:ext>
              </a:extLst>
            </p:cNvPr>
            <p:cNvCxnSpPr/>
            <p:nvPr/>
          </p:nvCxnSpPr>
          <p:spPr>
            <a:xfrm>
              <a:off x="729488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4336773-0ADC-1AAD-A86B-E3E1ECDE5E99}"/>
                </a:ext>
              </a:extLst>
            </p:cNvPr>
            <p:cNvCxnSpPr/>
            <p:nvPr/>
          </p:nvCxnSpPr>
          <p:spPr>
            <a:xfrm>
              <a:off x="76835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0CBBCF-C0F7-F35B-4338-378ADC4433BA}"/>
                </a:ext>
              </a:extLst>
            </p:cNvPr>
            <p:cNvCxnSpPr/>
            <p:nvPr/>
          </p:nvCxnSpPr>
          <p:spPr>
            <a:xfrm>
              <a:off x="807212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50B8F81-CE83-BE0B-E6D1-8FC116F9A7A0}"/>
                </a:ext>
              </a:extLst>
            </p:cNvPr>
            <p:cNvCxnSpPr/>
            <p:nvPr/>
          </p:nvCxnSpPr>
          <p:spPr>
            <a:xfrm>
              <a:off x="846074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FF68A58-2EC4-E02A-AC32-593333A622BD}"/>
                </a:ext>
              </a:extLst>
            </p:cNvPr>
            <p:cNvCxnSpPr/>
            <p:nvPr/>
          </p:nvCxnSpPr>
          <p:spPr>
            <a:xfrm>
              <a:off x="884936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A6BD9E8-9A99-898F-5FD9-B4150B777EE3}"/>
                </a:ext>
              </a:extLst>
            </p:cNvPr>
            <p:cNvCxnSpPr/>
            <p:nvPr/>
          </p:nvCxnSpPr>
          <p:spPr>
            <a:xfrm>
              <a:off x="923798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0A135C0-BD8F-886F-1370-5DA309181DAE}"/>
                </a:ext>
              </a:extLst>
            </p:cNvPr>
            <p:cNvCxnSpPr/>
            <p:nvPr/>
          </p:nvCxnSpPr>
          <p:spPr>
            <a:xfrm>
              <a:off x="9626600" y="3952220"/>
              <a:ext cx="0" cy="25501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DD49467-5C4B-248D-51AA-59A3FB63BB83}"/>
                  </a:ext>
                </a:extLst>
              </p:cNvPr>
              <p:cNvSpPr txBox="1"/>
              <p:nvPr/>
            </p:nvSpPr>
            <p:spPr>
              <a:xfrm>
                <a:off x="1177255" y="3370987"/>
                <a:ext cx="15382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noProof="0" smtClean="0">
                          <a:latin typeface="Cambria Math" panose="02040503050406030204" pitchFamily="18" charset="0"/>
                        </a:rPr>
                        <m:t>0.2 </m:t>
                      </m:r>
                      <m:r>
                        <a:rPr lang="en-GB" sz="24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4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400" noProof="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DD49467-5C4B-248D-51AA-59A3FB63B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55" y="3370987"/>
                <a:ext cx="153827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C1CD82-6730-832A-406B-1B259808F8F0}"/>
                  </a:ext>
                </a:extLst>
              </p:cNvPr>
              <p:cNvSpPr txBox="1"/>
              <p:nvPr/>
            </p:nvSpPr>
            <p:spPr>
              <a:xfrm>
                <a:off x="3294454" y="3459110"/>
                <a:ext cx="153827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noProof="0" smtClean="0">
                          <a:latin typeface="Cambria Math" panose="02040503050406030204" pitchFamily="18" charset="0"/>
                        </a:rPr>
                        <m:t>0.15 </m:t>
                      </m:r>
                      <m:r>
                        <a:rPr lang="en-GB" sz="24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4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4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4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400" noProof="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5C1CD82-6730-832A-406B-1B259808F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54" y="3459110"/>
                <a:ext cx="1538271" cy="461665"/>
              </a:xfrm>
              <a:prstGeom prst="rect">
                <a:avLst/>
              </a:prstGeom>
              <a:blipFill>
                <a:blip r:embed="rId5"/>
                <a:stretch>
                  <a:fillRect l="-791" r="-1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CFB6775-6714-1952-9B50-A8BB8999C743}"/>
              </a:ext>
            </a:extLst>
          </p:cNvPr>
          <p:cNvCxnSpPr>
            <a:cxnSpLocks/>
          </p:cNvCxnSpPr>
          <p:nvPr/>
        </p:nvCxnSpPr>
        <p:spPr>
          <a:xfrm>
            <a:off x="5881530" y="5612262"/>
            <a:ext cx="2090774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E814C3C-E105-5D42-A21C-72F0AF573FBA}"/>
              </a:ext>
            </a:extLst>
          </p:cNvPr>
          <p:cNvCxnSpPr>
            <a:cxnSpLocks/>
          </p:cNvCxnSpPr>
          <p:nvPr/>
        </p:nvCxnSpPr>
        <p:spPr>
          <a:xfrm flipV="1">
            <a:off x="5881530" y="2848958"/>
            <a:ext cx="1" cy="275383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FD10FF6-A001-D345-C24A-EE843DC3E790}"/>
              </a:ext>
            </a:extLst>
          </p:cNvPr>
          <p:cNvCxnSpPr>
            <a:cxnSpLocks/>
          </p:cNvCxnSpPr>
          <p:nvPr/>
        </p:nvCxnSpPr>
        <p:spPr>
          <a:xfrm flipV="1">
            <a:off x="5906930" y="2848958"/>
            <a:ext cx="2059815" cy="273790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A75D7E55-6603-65BF-DEA1-60C565FC113F}"/>
              </a:ext>
            </a:extLst>
          </p:cNvPr>
          <p:cNvSpPr txBox="1"/>
          <p:nvPr/>
        </p:nvSpPr>
        <p:spPr>
          <a:xfrm>
            <a:off x="462989" y="4716685"/>
            <a:ext cx="4086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>
                <a:solidFill>
                  <a:srgbClr val="0070C0"/>
                </a:solidFill>
              </a:rPr>
              <a:t>Make this scale drawing and measure accurately.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CB62466-F3B9-56CC-8A10-CBD1B89D4AB2}"/>
                  </a:ext>
                </a:extLst>
              </p:cNvPr>
              <p:cNvSpPr txBox="1"/>
              <p:nvPr/>
            </p:nvSpPr>
            <p:spPr>
              <a:xfrm>
                <a:off x="122238" y="6174414"/>
                <a:ext cx="889952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2800" b="1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GB" sz="2800" b="1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sz="2800" b="1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GB" sz="2800" b="1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800" b="1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𝒂𝒕</m:t>
                      </m:r>
                      <m:r>
                        <a:rPr lang="en-GB" sz="2800" b="1" i="1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1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0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𝟓𝟑</m:t>
                          </m:r>
                        </m:e>
                        <m:sup>
                          <m:r>
                            <a:rPr lang="en-GB" sz="2800" b="1" i="0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𝐨</m:t>
                          </m:r>
                        </m:sup>
                      </m:sSup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𝐭𝐨</m:t>
                      </m:r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𝐭𝐡𝐞</m:t>
                      </m:r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𝐝𝐢𝐫𝐞𝐜𝐭𝐢𝐨𝐧</m:t>
                      </m:r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𝐨𝐟</m:t>
                      </m:r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𝐭𝐡𝐞</m:t>
                      </m:r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2800" b="1" i="0" noProof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𝐩𝐚𝐩𝐞𝐫</m:t>
                      </m:r>
                    </m:oMath>
                  </m:oMathPara>
                </a14:m>
                <a:endParaRPr lang="en-GB" sz="2800" b="1" noProof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CB62466-F3B9-56CC-8A10-CBD1B89D4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38" y="6174414"/>
                <a:ext cx="8899525" cy="5329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6B0C8DE-3A8B-E27A-6F09-9B48CE34920F}"/>
                  </a:ext>
                </a:extLst>
              </p:cNvPr>
              <p:cNvSpPr txBox="1"/>
              <p:nvPr/>
            </p:nvSpPr>
            <p:spPr>
              <a:xfrm>
                <a:off x="6275152" y="5032187"/>
                <a:ext cx="830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e>
                        <m:sup>
                          <m:r>
                            <a:rPr lang="en-GB" sz="2800" b="0" i="1" noProof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GB" sz="2800" noProof="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6B0C8DE-3A8B-E27A-6F09-9B48CE3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152" y="5032187"/>
                <a:ext cx="8304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324059D-0E54-5D4E-E8DB-99F2A2AA42D9}"/>
              </a:ext>
            </a:extLst>
          </p:cNvPr>
          <p:cNvCxnSpPr>
            <a:cxnSpLocks/>
          </p:cNvCxnSpPr>
          <p:nvPr/>
        </p:nvCxnSpPr>
        <p:spPr>
          <a:xfrm flipV="1">
            <a:off x="4572000" y="5032187"/>
            <a:ext cx="468263" cy="346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11153C98-FED1-135F-2792-F2F468D3EF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073"/>
          <a:stretch>
            <a:fillRect/>
          </a:stretch>
        </p:blipFill>
        <p:spPr>
          <a:xfrm>
            <a:off x="122292" y="961429"/>
            <a:ext cx="8899415" cy="56001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EE58D7-0B82-2BAA-0519-DE17C6A88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Exercise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190907-19CD-3131-D020-A00B0ACBBD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2633"/>
          </a:xfrm>
        </p:spPr>
        <p:txBody>
          <a:bodyPr/>
          <a:lstStyle/>
          <a:p>
            <a:r>
              <a:rPr lang="en-GB" noProof="0" dirty="0"/>
              <a:t>Calculate and draw the resultant in each case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8E54D4-F783-6F72-84E5-09965FED9D45}"/>
              </a:ext>
            </a:extLst>
          </p:cNvPr>
          <p:cNvCxnSpPr>
            <a:cxnSpLocks/>
          </p:cNvCxnSpPr>
          <p:nvPr/>
        </p:nvCxnSpPr>
        <p:spPr>
          <a:xfrm>
            <a:off x="1282700" y="1731072"/>
            <a:ext cx="2438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AA438D-84B7-D0AF-CB42-661987A1ACCA}"/>
              </a:ext>
            </a:extLst>
          </p:cNvPr>
          <p:cNvCxnSpPr>
            <a:cxnSpLocks/>
          </p:cNvCxnSpPr>
          <p:nvPr/>
        </p:nvCxnSpPr>
        <p:spPr>
          <a:xfrm>
            <a:off x="1282700" y="2006600"/>
            <a:ext cx="16773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126EE2-71B9-04A4-0C12-EAECB99CF69A}"/>
                  </a:ext>
                </a:extLst>
              </p:cNvPr>
              <p:cNvSpPr txBox="1"/>
              <p:nvPr/>
            </p:nvSpPr>
            <p:spPr>
              <a:xfrm>
                <a:off x="2152650" y="1279863"/>
                <a:ext cx="80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126EE2-71B9-04A4-0C12-EAECB99CF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1279863"/>
                <a:ext cx="80740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A79506-B34E-9982-2C1A-A4B3CCF834E0}"/>
                  </a:ext>
                </a:extLst>
              </p:cNvPr>
              <p:cNvSpPr txBox="1"/>
              <p:nvPr/>
            </p:nvSpPr>
            <p:spPr>
              <a:xfrm>
                <a:off x="1834199" y="2042816"/>
                <a:ext cx="80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A79506-B34E-9982-2C1A-A4B3CCF83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199" y="2042816"/>
                <a:ext cx="80740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4A8D67-251F-EA23-2A7F-73B53B653B17}"/>
              </a:ext>
            </a:extLst>
          </p:cNvPr>
          <p:cNvCxnSpPr>
            <a:cxnSpLocks/>
          </p:cNvCxnSpPr>
          <p:nvPr/>
        </p:nvCxnSpPr>
        <p:spPr>
          <a:xfrm>
            <a:off x="1282700" y="3645209"/>
            <a:ext cx="250094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8C6DF6-2B96-CF7F-5072-733E2ABC1B50}"/>
              </a:ext>
            </a:extLst>
          </p:cNvPr>
          <p:cNvCxnSpPr>
            <a:cxnSpLocks/>
          </p:cNvCxnSpPr>
          <p:nvPr/>
        </p:nvCxnSpPr>
        <p:spPr>
          <a:xfrm flipH="1">
            <a:off x="1282700" y="3920737"/>
            <a:ext cx="17399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224152-CBC6-7B66-76A5-50502913A57D}"/>
                  </a:ext>
                </a:extLst>
              </p:cNvPr>
              <p:cNvSpPr txBox="1"/>
              <p:nvPr/>
            </p:nvSpPr>
            <p:spPr>
              <a:xfrm>
                <a:off x="2152650" y="3194000"/>
                <a:ext cx="80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224152-CBC6-7B66-76A5-50502913A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50" y="3194000"/>
                <a:ext cx="80740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C0AA2-3718-3ACE-B1AA-0F29E3A26440}"/>
                  </a:ext>
                </a:extLst>
              </p:cNvPr>
              <p:cNvSpPr txBox="1"/>
              <p:nvPr/>
            </p:nvSpPr>
            <p:spPr>
              <a:xfrm>
                <a:off x="1834199" y="3956953"/>
                <a:ext cx="80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44C0AA2-3718-3ACE-B1AA-0F29E3A26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199" y="3956953"/>
                <a:ext cx="80740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6403ECE-5E3F-D9B1-E2A9-D83DDACB58B1}"/>
              </a:ext>
            </a:extLst>
          </p:cNvPr>
          <p:cNvCxnSpPr>
            <a:cxnSpLocks/>
          </p:cNvCxnSpPr>
          <p:nvPr/>
        </p:nvCxnSpPr>
        <p:spPr>
          <a:xfrm>
            <a:off x="1282700" y="5690269"/>
            <a:ext cx="250094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DFBE9D6-285F-B931-58B2-8CA7D6C80903}"/>
              </a:ext>
            </a:extLst>
          </p:cNvPr>
          <p:cNvCxnSpPr>
            <a:cxnSpLocks/>
          </p:cNvCxnSpPr>
          <p:nvPr/>
        </p:nvCxnSpPr>
        <p:spPr>
          <a:xfrm flipH="1">
            <a:off x="1282700" y="5965797"/>
            <a:ext cx="2438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C04B52E-156F-FBA0-A50F-A1D40DE82DBD}"/>
                  </a:ext>
                </a:extLst>
              </p:cNvPr>
              <p:cNvSpPr txBox="1"/>
              <p:nvPr/>
            </p:nvSpPr>
            <p:spPr>
              <a:xfrm>
                <a:off x="2215199" y="5239060"/>
                <a:ext cx="8432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C04B52E-156F-FBA0-A50F-A1D40DE82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199" y="5239060"/>
                <a:ext cx="84324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D62C9B-9D45-3DE0-C842-DC85CF17EFDC}"/>
                  </a:ext>
                </a:extLst>
              </p:cNvPr>
              <p:cNvSpPr txBox="1"/>
              <p:nvPr/>
            </p:nvSpPr>
            <p:spPr>
              <a:xfrm>
                <a:off x="2179356" y="5936693"/>
                <a:ext cx="8432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9D62C9B-9D45-3DE0-C842-DC85CF17E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356" y="5936693"/>
                <a:ext cx="84324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DF6CDE11-3C9D-9F93-9ADB-CF7D67125986}"/>
              </a:ext>
            </a:extLst>
          </p:cNvPr>
          <p:cNvSpPr txBox="1"/>
          <p:nvPr/>
        </p:nvSpPr>
        <p:spPr>
          <a:xfrm>
            <a:off x="369709" y="1207852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a.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D78072A-FD58-2B72-EEC4-6BFD30021AD5}"/>
              </a:ext>
            </a:extLst>
          </p:cNvPr>
          <p:cNvSpPr txBox="1"/>
          <p:nvPr/>
        </p:nvSpPr>
        <p:spPr>
          <a:xfrm>
            <a:off x="401397" y="293239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b.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BB94732-EC6F-DA16-48F6-37736CEDD0CC}"/>
              </a:ext>
            </a:extLst>
          </p:cNvPr>
          <p:cNvSpPr txBox="1"/>
          <p:nvPr/>
        </p:nvSpPr>
        <p:spPr>
          <a:xfrm>
            <a:off x="369709" y="497745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46872838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81502-7500-250E-C01D-F4398949B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6A403DFD-5957-0DC5-406B-63D3271AA7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073"/>
          <a:stretch>
            <a:fillRect/>
          </a:stretch>
        </p:blipFill>
        <p:spPr>
          <a:xfrm>
            <a:off x="122292" y="961429"/>
            <a:ext cx="8899415" cy="56001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ECB628C-AAE6-3D8D-9E21-FCB6EB10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Exercise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DD1F1-017A-BF0F-BD5F-11C14B604E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2633"/>
          </a:xfrm>
        </p:spPr>
        <p:txBody>
          <a:bodyPr/>
          <a:lstStyle/>
          <a:p>
            <a:r>
              <a:rPr lang="en-GB" noProof="0" dirty="0"/>
              <a:t>Calculate and draw the resultant in each case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615577-F87C-D269-9D1D-28A9A6275DD3}"/>
              </a:ext>
            </a:extLst>
          </p:cNvPr>
          <p:cNvCxnSpPr>
            <a:cxnSpLocks/>
          </p:cNvCxnSpPr>
          <p:nvPr/>
        </p:nvCxnSpPr>
        <p:spPr>
          <a:xfrm>
            <a:off x="1291750" y="1718372"/>
            <a:ext cx="2438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055C70-F875-2176-8724-8C593F838F6D}"/>
              </a:ext>
            </a:extLst>
          </p:cNvPr>
          <p:cNvCxnSpPr>
            <a:cxnSpLocks/>
          </p:cNvCxnSpPr>
          <p:nvPr/>
        </p:nvCxnSpPr>
        <p:spPr>
          <a:xfrm flipH="1">
            <a:off x="3730150" y="1718372"/>
            <a:ext cx="8763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899D9-548D-DAF4-8681-5DF5172D3FB5}"/>
                  </a:ext>
                </a:extLst>
              </p:cNvPr>
              <p:cNvSpPr txBox="1"/>
              <p:nvPr/>
            </p:nvSpPr>
            <p:spPr>
              <a:xfrm>
                <a:off x="2161700" y="1267163"/>
                <a:ext cx="80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29899D9-548D-DAF4-8681-5DF5172D3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700" y="1267163"/>
                <a:ext cx="80740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00CAB8-198C-909E-A607-5580AC091BF0}"/>
                  </a:ext>
                </a:extLst>
              </p:cNvPr>
              <p:cNvSpPr txBox="1"/>
              <p:nvPr/>
            </p:nvSpPr>
            <p:spPr>
              <a:xfrm>
                <a:off x="3764599" y="1195152"/>
                <a:ext cx="80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00CAB8-198C-909E-A607-5580AC091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599" y="1195152"/>
                <a:ext cx="80740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4170B78-7CA5-0561-88A4-2372211D5E8B}"/>
              </a:ext>
            </a:extLst>
          </p:cNvPr>
          <p:cNvCxnSpPr>
            <a:cxnSpLocks/>
          </p:cNvCxnSpPr>
          <p:nvPr/>
        </p:nvCxnSpPr>
        <p:spPr>
          <a:xfrm>
            <a:off x="1843249" y="3011110"/>
            <a:ext cx="0" cy="15735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2836582-B915-0587-A0D5-90686DE2D200}"/>
              </a:ext>
            </a:extLst>
          </p:cNvPr>
          <p:cNvCxnSpPr>
            <a:cxnSpLocks/>
          </p:cNvCxnSpPr>
          <p:nvPr/>
        </p:nvCxnSpPr>
        <p:spPr>
          <a:xfrm>
            <a:off x="2242613" y="3007230"/>
            <a:ext cx="0" cy="241567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816ECF3-C93E-14C2-F37B-79E83E1E851E}"/>
                  </a:ext>
                </a:extLst>
              </p:cNvPr>
              <p:cNvSpPr txBox="1"/>
              <p:nvPr/>
            </p:nvSpPr>
            <p:spPr>
              <a:xfrm>
                <a:off x="2296219" y="3370649"/>
                <a:ext cx="80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816ECF3-C93E-14C2-F37B-79E83E1E8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219" y="3370649"/>
                <a:ext cx="80740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11F0063-4C80-45CB-F0C3-9F7B3911711E}"/>
                  </a:ext>
                </a:extLst>
              </p:cNvPr>
              <p:cNvSpPr txBox="1"/>
              <p:nvPr/>
            </p:nvSpPr>
            <p:spPr>
              <a:xfrm>
                <a:off x="1035848" y="3348812"/>
                <a:ext cx="80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11F0063-4C80-45CB-F0C3-9F7B39117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48" y="3348812"/>
                <a:ext cx="80740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46CEB8F-D131-7F0E-18AF-F3E589E1E6E1}"/>
              </a:ext>
            </a:extLst>
          </p:cNvPr>
          <p:cNvSpPr txBox="1"/>
          <p:nvPr/>
        </p:nvSpPr>
        <p:spPr>
          <a:xfrm>
            <a:off x="369709" y="1207852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463C1D-DFB8-8048-2EF1-CA0CC0383A01}"/>
              </a:ext>
            </a:extLst>
          </p:cNvPr>
          <p:cNvSpPr txBox="1"/>
          <p:nvPr/>
        </p:nvSpPr>
        <p:spPr>
          <a:xfrm>
            <a:off x="401397" y="293239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e.</a:t>
            </a:r>
          </a:p>
        </p:txBody>
      </p:sp>
    </p:spTree>
    <p:extLst>
      <p:ext uri="{BB962C8B-B14F-4D97-AF65-F5344CB8AC3E}">
        <p14:creationId xmlns:p14="http://schemas.microsoft.com/office/powerpoint/2010/main" val="91066987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D0063-9CA6-DA30-22EB-2DACCE337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94CD90CF-9AED-D803-F00B-EA2DD1AB3D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7073"/>
          <a:stretch>
            <a:fillRect/>
          </a:stretch>
        </p:blipFill>
        <p:spPr>
          <a:xfrm>
            <a:off x="122292" y="961429"/>
            <a:ext cx="8899415" cy="56001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FC02B4C-3195-48BD-2698-9BA1F95C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Exercise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883C0-04A6-FB8F-4A28-496598FF7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2633"/>
          </a:xfrm>
        </p:spPr>
        <p:txBody>
          <a:bodyPr/>
          <a:lstStyle/>
          <a:p>
            <a:r>
              <a:rPr lang="en-GB" noProof="0" dirty="0"/>
              <a:t>draw the resultant in each case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82CE5B-70B9-B19E-F694-3D268135E69E}"/>
              </a:ext>
            </a:extLst>
          </p:cNvPr>
          <p:cNvCxnSpPr>
            <a:cxnSpLocks/>
          </p:cNvCxnSpPr>
          <p:nvPr/>
        </p:nvCxnSpPr>
        <p:spPr>
          <a:xfrm>
            <a:off x="1282700" y="2988372"/>
            <a:ext cx="2438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6931CC0-D97A-897D-52F1-DA37B8090019}"/>
              </a:ext>
            </a:extLst>
          </p:cNvPr>
          <p:cNvCxnSpPr>
            <a:cxnSpLocks/>
          </p:cNvCxnSpPr>
          <p:nvPr/>
        </p:nvCxnSpPr>
        <p:spPr>
          <a:xfrm flipV="1">
            <a:off x="1282700" y="1308100"/>
            <a:ext cx="0" cy="16802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DDE7D6-1E91-DBA9-ED1F-E67FA6ED8871}"/>
              </a:ext>
            </a:extLst>
          </p:cNvPr>
          <p:cNvCxnSpPr>
            <a:cxnSpLocks/>
          </p:cNvCxnSpPr>
          <p:nvPr/>
        </p:nvCxnSpPr>
        <p:spPr>
          <a:xfrm flipV="1">
            <a:off x="1663700" y="5487693"/>
            <a:ext cx="2491553" cy="8177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75E5F51-745F-F86A-443B-5B1F25FA337D}"/>
              </a:ext>
            </a:extLst>
          </p:cNvPr>
          <p:cNvCxnSpPr>
            <a:cxnSpLocks/>
          </p:cNvCxnSpPr>
          <p:nvPr/>
        </p:nvCxnSpPr>
        <p:spPr>
          <a:xfrm flipH="1" flipV="1">
            <a:off x="1231900" y="4580568"/>
            <a:ext cx="431800" cy="17248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666C249-5401-8CDE-CC2C-BD59D019E587}"/>
              </a:ext>
            </a:extLst>
          </p:cNvPr>
          <p:cNvCxnSpPr>
            <a:cxnSpLocks/>
          </p:cNvCxnSpPr>
          <p:nvPr/>
        </p:nvCxnSpPr>
        <p:spPr>
          <a:xfrm flipV="1">
            <a:off x="5430953" y="2195701"/>
            <a:ext cx="2598915" cy="7926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7E89944-6D96-07B0-EAF8-B9389463BB08}"/>
              </a:ext>
            </a:extLst>
          </p:cNvPr>
          <p:cNvCxnSpPr>
            <a:cxnSpLocks/>
          </p:cNvCxnSpPr>
          <p:nvPr/>
        </p:nvCxnSpPr>
        <p:spPr>
          <a:xfrm flipV="1">
            <a:off x="5430953" y="2178569"/>
            <a:ext cx="884417" cy="7926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84EB46B-3224-3D54-568C-0E33C91AA98F}"/>
              </a:ext>
            </a:extLst>
          </p:cNvPr>
          <p:cNvCxnSpPr>
            <a:cxnSpLocks/>
          </p:cNvCxnSpPr>
          <p:nvPr/>
        </p:nvCxnSpPr>
        <p:spPr>
          <a:xfrm>
            <a:off x="5430953" y="4715572"/>
            <a:ext cx="2438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9E6B77-BC6B-16C3-D256-94E5236E85CE}"/>
              </a:ext>
            </a:extLst>
          </p:cNvPr>
          <p:cNvCxnSpPr>
            <a:cxnSpLocks/>
          </p:cNvCxnSpPr>
          <p:nvPr/>
        </p:nvCxnSpPr>
        <p:spPr>
          <a:xfrm>
            <a:off x="7869353" y="4715572"/>
            <a:ext cx="0" cy="15898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EA7E11-D74C-6E80-4F27-7ECD53E4543A}"/>
              </a:ext>
            </a:extLst>
          </p:cNvPr>
          <p:cNvSpPr txBox="1"/>
          <p:nvPr/>
        </p:nvSpPr>
        <p:spPr>
          <a:xfrm>
            <a:off x="369709" y="1207852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222F3E-341A-F859-70E3-E7FC75020084}"/>
              </a:ext>
            </a:extLst>
          </p:cNvPr>
          <p:cNvSpPr txBox="1"/>
          <p:nvPr/>
        </p:nvSpPr>
        <p:spPr>
          <a:xfrm>
            <a:off x="4952937" y="1207852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b.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D25738-5D97-6995-20D5-6416C3AA5B50}"/>
              </a:ext>
            </a:extLst>
          </p:cNvPr>
          <p:cNvSpPr txBox="1"/>
          <p:nvPr/>
        </p:nvSpPr>
        <p:spPr>
          <a:xfrm>
            <a:off x="369709" y="4192352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c.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835DAE-A7D9-310B-C51F-6F454A525D46}"/>
              </a:ext>
            </a:extLst>
          </p:cNvPr>
          <p:cNvSpPr txBox="1"/>
          <p:nvPr/>
        </p:nvSpPr>
        <p:spPr>
          <a:xfrm>
            <a:off x="4952937" y="4192352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6139358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21F604E-942B-0B33-EABE-E2A1EA6C85E7}"/>
              </a:ext>
            </a:extLst>
          </p:cNvPr>
          <p:cNvSpPr/>
          <p:nvPr/>
        </p:nvSpPr>
        <p:spPr>
          <a:xfrm>
            <a:off x="5196629" y="989518"/>
            <a:ext cx="3898153" cy="2977476"/>
          </a:xfrm>
          <a:prstGeom prst="rect">
            <a:avLst/>
          </a:prstGeom>
          <a:solidFill>
            <a:srgbClr val="F0F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EBDF2715-6631-B3D5-8A3F-E01335DFE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GB" sz="3200" b="1" noProof="0" dirty="0"/>
              <a:t>Describe an experiment to Verify the addition of vectors. (new spec)</a:t>
            </a:r>
            <a:endParaRPr lang="en-GB" sz="3200" noProof="0" dirty="0"/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64875972-4715-5B67-A49F-BF3A4449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8" y="1337271"/>
            <a:ext cx="5112568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GB" sz="2800" noProof="0" dirty="0"/>
              <a:t>Adjust the direction and force on each balance. Ensure the knot is at rest.</a:t>
            </a:r>
          </a:p>
          <a:p>
            <a:pPr eaLnBrk="1" hangingPunct="1">
              <a:spcBef>
                <a:spcPts val="1800"/>
              </a:spcBef>
            </a:pPr>
            <a:r>
              <a:rPr lang="en-GB" sz="2800" noProof="0" dirty="0"/>
              <a:t>Note the values of, ​</a:t>
            </a:r>
            <a:r>
              <a:rPr lang="en-GB" sz="2800" i="1" noProof="0" dirty="0"/>
              <a:t>F</a:t>
            </a:r>
            <a:r>
              <a:rPr lang="en-GB" sz="2800" noProof="0" dirty="0"/>
              <a:t>​</a:t>
            </a:r>
            <a:r>
              <a:rPr lang="en-GB" sz="2800" baseline="-25000" noProof="0" dirty="0"/>
              <a:t>1</a:t>
            </a:r>
            <a:r>
              <a:rPr lang="en-GB" sz="2800" noProof="0" dirty="0"/>
              <a:t> ​, ​</a:t>
            </a:r>
            <a:r>
              <a:rPr lang="en-GB" sz="2800" i="1" noProof="0" dirty="0"/>
              <a:t>F</a:t>
            </a:r>
            <a:r>
              <a:rPr lang="en-GB" sz="2800" noProof="0" dirty="0"/>
              <a:t>​</a:t>
            </a:r>
            <a:r>
              <a:rPr lang="en-GB" sz="2800" baseline="-25000" noProof="0" dirty="0"/>
              <a:t>2</a:t>
            </a:r>
            <a:r>
              <a:rPr lang="en-GB" sz="2800" noProof="0" dirty="0"/>
              <a:t>​ and ​</a:t>
            </a:r>
            <a:r>
              <a:rPr lang="en-GB" sz="2800" i="1" noProof="0" dirty="0"/>
              <a:t>F</a:t>
            </a:r>
            <a:r>
              <a:rPr lang="en-GB" sz="2800" noProof="0" dirty="0"/>
              <a:t>​</a:t>
            </a:r>
            <a:r>
              <a:rPr lang="en-GB" sz="2800" baseline="-25000" noProof="0" dirty="0"/>
              <a:t>3</a:t>
            </a:r>
            <a:r>
              <a:rPr lang="en-GB" sz="2800" noProof="0" dirty="0"/>
              <a:t>​.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89817-4B2C-3D2E-42D7-8BA7CAA6AE6F}"/>
              </a:ext>
            </a:extLst>
          </p:cNvPr>
          <p:cNvSpPr txBox="1"/>
          <p:nvPr/>
        </p:nvSpPr>
        <p:spPr>
          <a:xfrm>
            <a:off x="7376617" y="2498001"/>
            <a:ext cx="1718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/>
              <a:t>Newton balances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328F01-300C-46F3-4AB4-1EAEC25086E4}"/>
              </a:ext>
            </a:extLst>
          </p:cNvPr>
          <p:cNvCxnSpPr>
            <a:cxnSpLocks/>
          </p:cNvCxnSpPr>
          <p:nvPr/>
        </p:nvCxnSpPr>
        <p:spPr>
          <a:xfrm flipH="1" flipV="1">
            <a:off x="7450590" y="2142379"/>
            <a:ext cx="191606" cy="31524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F681D9-0775-7AFD-1BBC-4BF4C75C63A9}"/>
              </a:ext>
            </a:extLst>
          </p:cNvPr>
          <p:cNvCxnSpPr>
            <a:cxnSpLocks/>
          </p:cNvCxnSpPr>
          <p:nvPr/>
        </p:nvCxnSpPr>
        <p:spPr>
          <a:xfrm flipH="1">
            <a:off x="7089995" y="2916165"/>
            <a:ext cx="251779" cy="12189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C1E3A2-0D48-4A05-2702-D7010097F85A}"/>
              </a:ext>
            </a:extLst>
          </p:cNvPr>
          <p:cNvGrpSpPr/>
          <p:nvPr/>
        </p:nvGrpSpPr>
        <p:grpSpPr>
          <a:xfrm rot="3236799">
            <a:off x="7230450" y="1252814"/>
            <a:ext cx="237147" cy="1424108"/>
            <a:chOff x="5423424" y="1743635"/>
            <a:chExt cx="275573" cy="188880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D2B8B34-76E6-E2BC-3504-5A01A4BCE5C1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34E5E4A-FFC0-0B36-F18D-83CCCAD4A521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45214B3-EB0F-6A39-A67A-F88C301F0A2B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FC55AC0-81CE-622F-9C29-45C9602B4C4F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003DF6F3-84F2-DC0A-ECE0-C03C97A1B655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63748C-0681-D4FF-1A40-687E825E046B}"/>
              </a:ext>
            </a:extLst>
          </p:cNvPr>
          <p:cNvGrpSpPr/>
          <p:nvPr/>
        </p:nvGrpSpPr>
        <p:grpSpPr>
          <a:xfrm rot="6911234">
            <a:off x="6004696" y="1362265"/>
            <a:ext cx="237147" cy="1424108"/>
            <a:chOff x="5423424" y="1743635"/>
            <a:chExt cx="275573" cy="1888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039D84-FB7E-846A-4716-EB78728E2440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82058A-B83D-A356-9EC2-5572F00889D4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3FB9F4A-EC0E-852C-9353-BF63C675B263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5F1EB18-3178-B983-8316-4855EFDEDEDF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E70360B3-4C9C-63CD-A065-6FDCD11BBA99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3645F88-7AA7-F415-D1C3-48EC014CDE98}"/>
              </a:ext>
            </a:extLst>
          </p:cNvPr>
          <p:cNvGrpSpPr/>
          <p:nvPr/>
        </p:nvGrpSpPr>
        <p:grpSpPr>
          <a:xfrm rot="10514510">
            <a:off x="6720038" y="2381363"/>
            <a:ext cx="237147" cy="1424108"/>
            <a:chOff x="5423424" y="1743635"/>
            <a:chExt cx="275573" cy="18888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1F23ED3-10D7-1726-B880-CF79F5DE7498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A576663-E6F3-6A99-D450-99841D9A0D87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1A1DF527-518A-EAE9-B866-BC02510ACEED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D2DE5C8-0F15-8D2F-D36D-8141C6F884BD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D8D9F177-3C7D-1771-74F8-0F82C919E511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1703E00-44D9-A588-F4E6-D65703ED32E9}"/>
              </a:ext>
            </a:extLst>
          </p:cNvPr>
          <p:cNvSpPr txBox="1"/>
          <p:nvPr/>
        </p:nvSpPr>
        <p:spPr>
          <a:xfrm>
            <a:off x="5916857" y="111767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noProof="0" dirty="0"/>
              <a:t>Thread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E32557-E8D1-AD16-FB49-2BA346924920}"/>
              </a:ext>
            </a:extLst>
          </p:cNvPr>
          <p:cNvCxnSpPr>
            <a:cxnSpLocks/>
          </p:cNvCxnSpPr>
          <p:nvPr/>
        </p:nvCxnSpPr>
        <p:spPr>
          <a:xfrm>
            <a:off x="6590999" y="1607109"/>
            <a:ext cx="270787" cy="61815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E1DB124-44D2-1A91-2654-881B5410A69B}"/>
              </a:ext>
            </a:extLst>
          </p:cNvPr>
          <p:cNvSpPr txBox="1"/>
          <p:nvPr/>
        </p:nvSpPr>
        <p:spPr>
          <a:xfrm>
            <a:off x="8041198" y="920785"/>
            <a:ext cx="110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noProof="0" dirty="0"/>
              <a:t>Paper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964514-401F-94EA-B917-0F25E6B0E4D1}"/>
                  </a:ext>
                </a:extLst>
              </p:cNvPr>
              <p:cNvSpPr txBox="1"/>
              <p:nvPr/>
            </p:nvSpPr>
            <p:spPr>
              <a:xfrm>
                <a:off x="5459347" y="2063173"/>
                <a:ext cx="623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F964514-401F-94EA-B917-0F25E6B0E4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347" y="2063173"/>
                <a:ext cx="62331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59B024-F875-9B45-C12A-99BAC6CB8556}"/>
                  </a:ext>
                </a:extLst>
              </p:cNvPr>
              <p:cNvSpPr txBox="1"/>
              <p:nvPr/>
            </p:nvSpPr>
            <p:spPr>
              <a:xfrm>
                <a:off x="6121449" y="2912765"/>
                <a:ext cx="6315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E59B024-F875-9B45-C12A-99BAC6CB8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49" y="2912765"/>
                <a:ext cx="63158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81A30E-D67E-2C4E-C0B8-4EC9696827BF}"/>
                  </a:ext>
                </a:extLst>
              </p:cNvPr>
              <p:cNvSpPr txBox="1"/>
              <p:nvPr/>
            </p:nvSpPr>
            <p:spPr>
              <a:xfrm>
                <a:off x="7165045" y="1094816"/>
                <a:ext cx="6315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81A30E-D67E-2C4E-C0B8-4EC969682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045" y="1094816"/>
                <a:ext cx="63158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13">
            <a:extLst>
              <a:ext uri="{FF2B5EF4-FFF2-40B4-BE49-F238E27FC236}">
                <a16:creationId xmlns:a16="http://schemas.microsoft.com/office/drawing/2014/main" id="{E74888BA-B4FC-350D-F8EF-ACD62048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0" y="3966994"/>
            <a:ext cx="9010722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GB" sz="2800" noProof="0" dirty="0"/>
              <a:t>Trace 3 vectors in the direction of the 3 balances and with lengths proportional to the forces.</a:t>
            </a:r>
          </a:p>
          <a:p>
            <a:pPr eaLnBrk="1" hangingPunct="1">
              <a:spcBef>
                <a:spcPts val="1800"/>
              </a:spcBef>
            </a:pPr>
            <a:r>
              <a:rPr lang="en-GB" sz="2800" noProof="0" dirty="0"/>
              <a:t>Use the parallelogram method to add two of the vectors.</a:t>
            </a:r>
          </a:p>
          <a:p>
            <a:pPr eaLnBrk="1" hangingPunct="1">
              <a:spcBef>
                <a:spcPts val="1800"/>
              </a:spcBef>
            </a:pPr>
            <a:r>
              <a:rPr lang="en-GB" sz="2800" noProof="0" dirty="0"/>
              <a:t>This should be equal and opposite to the other vector.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2210DB-C0B5-5E99-3E3A-153738C83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DC97A59-3B5A-4116-D42A-626F08EB52B9}"/>
              </a:ext>
            </a:extLst>
          </p:cNvPr>
          <p:cNvSpPr/>
          <p:nvPr/>
        </p:nvSpPr>
        <p:spPr>
          <a:xfrm>
            <a:off x="5196629" y="989518"/>
            <a:ext cx="3898153" cy="2977476"/>
          </a:xfrm>
          <a:prstGeom prst="rect">
            <a:avLst/>
          </a:prstGeom>
          <a:solidFill>
            <a:srgbClr val="F0F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C4E4325B-FB5D-D40E-D92A-A698BD57EC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GB" sz="3200" b="1" noProof="0" dirty="0"/>
              <a:t>Describe an experiment to find the resultant of 2 vectors. (old spec) </a:t>
            </a:r>
            <a:endParaRPr lang="en-GB" sz="3200" noProof="0" dirty="0"/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D6CE759C-26A1-9030-7658-3AC457B80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8" y="1337271"/>
            <a:ext cx="5112568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GB" sz="2800" noProof="0" dirty="0"/>
              <a:t>Adjust the direction and force on each balance. Ensure the knot is at rest.</a:t>
            </a:r>
          </a:p>
          <a:p>
            <a:pPr eaLnBrk="1" hangingPunct="1">
              <a:spcBef>
                <a:spcPts val="1800"/>
              </a:spcBef>
            </a:pPr>
            <a:r>
              <a:rPr lang="en-GB" sz="2800" noProof="0" dirty="0"/>
              <a:t>Note the values of, ​</a:t>
            </a:r>
            <a:r>
              <a:rPr lang="en-GB" sz="2800" i="1" noProof="0" dirty="0"/>
              <a:t>F</a:t>
            </a:r>
            <a:r>
              <a:rPr lang="en-GB" sz="2800" noProof="0" dirty="0"/>
              <a:t>​</a:t>
            </a:r>
            <a:r>
              <a:rPr lang="en-GB" sz="2800" baseline="-25000" noProof="0" dirty="0"/>
              <a:t>1</a:t>
            </a:r>
            <a:r>
              <a:rPr lang="en-GB" sz="2800" noProof="0" dirty="0"/>
              <a:t> ​, ​</a:t>
            </a:r>
            <a:r>
              <a:rPr lang="en-GB" sz="2800" i="1" noProof="0" dirty="0"/>
              <a:t>F</a:t>
            </a:r>
            <a:r>
              <a:rPr lang="en-GB" sz="2800" noProof="0" dirty="0"/>
              <a:t>​</a:t>
            </a:r>
            <a:r>
              <a:rPr lang="en-GB" sz="2800" baseline="-25000" noProof="0" dirty="0"/>
              <a:t>2</a:t>
            </a:r>
            <a:r>
              <a:rPr lang="en-GB" sz="2800" noProof="0" dirty="0"/>
              <a:t>​ and ​</a:t>
            </a:r>
            <a:r>
              <a:rPr lang="en-GB" sz="2800" i="1" noProof="0" dirty="0"/>
              <a:t>F</a:t>
            </a:r>
            <a:r>
              <a:rPr lang="en-GB" sz="2800" noProof="0" dirty="0"/>
              <a:t>​</a:t>
            </a:r>
            <a:r>
              <a:rPr lang="en-GB" sz="2800" baseline="-25000" noProof="0" dirty="0"/>
              <a:t>3</a:t>
            </a:r>
            <a:r>
              <a:rPr lang="en-GB" sz="2800" noProof="0" dirty="0"/>
              <a:t>​.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51AE1C-152D-55A4-187A-7892864C9F83}"/>
              </a:ext>
            </a:extLst>
          </p:cNvPr>
          <p:cNvSpPr txBox="1"/>
          <p:nvPr/>
        </p:nvSpPr>
        <p:spPr>
          <a:xfrm>
            <a:off x="7376617" y="2498001"/>
            <a:ext cx="1718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/>
              <a:t>Newton balances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70D576F-3B0C-B41F-D0A6-15E9ACDFE934}"/>
              </a:ext>
            </a:extLst>
          </p:cNvPr>
          <p:cNvCxnSpPr>
            <a:cxnSpLocks/>
          </p:cNvCxnSpPr>
          <p:nvPr/>
        </p:nvCxnSpPr>
        <p:spPr>
          <a:xfrm flipH="1" flipV="1">
            <a:off x="7450590" y="2142379"/>
            <a:ext cx="191606" cy="31524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1A8B61E-71AA-12B2-5577-7CB43196E16B}"/>
              </a:ext>
            </a:extLst>
          </p:cNvPr>
          <p:cNvCxnSpPr>
            <a:cxnSpLocks/>
          </p:cNvCxnSpPr>
          <p:nvPr/>
        </p:nvCxnSpPr>
        <p:spPr>
          <a:xfrm flipH="1">
            <a:off x="7089995" y="2916165"/>
            <a:ext cx="251779" cy="12189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A547E5-C51A-B432-FAED-44153F3C84FB}"/>
              </a:ext>
            </a:extLst>
          </p:cNvPr>
          <p:cNvGrpSpPr/>
          <p:nvPr/>
        </p:nvGrpSpPr>
        <p:grpSpPr>
          <a:xfrm rot="3236799">
            <a:off x="7230450" y="1252814"/>
            <a:ext cx="237147" cy="1424108"/>
            <a:chOff x="5423424" y="1743635"/>
            <a:chExt cx="275573" cy="188880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8D3D011-8D0E-C39A-3AAE-F9D5AACB0A30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942FD53-34FD-AF43-3C66-87F0379261C9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0B99065-67B2-6F15-F283-D19B7D313EE1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D33E878-9F89-1E45-4CE0-884AFCE247BE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5FF296AA-DCE3-0E35-DC81-D4402949C7CC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FC39FF-1E4B-3813-A521-515F6CFAC5C8}"/>
              </a:ext>
            </a:extLst>
          </p:cNvPr>
          <p:cNvGrpSpPr/>
          <p:nvPr/>
        </p:nvGrpSpPr>
        <p:grpSpPr>
          <a:xfrm rot="6911234">
            <a:off x="6004696" y="1362265"/>
            <a:ext cx="237147" cy="1424108"/>
            <a:chOff x="5423424" y="1743635"/>
            <a:chExt cx="275573" cy="188880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5303C5D-3F14-7DA0-D33F-D4C8C4920FCF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3A7C55F-A6DB-B82C-19B5-5092BDDCDFF1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71354A0-1486-FBC7-9898-C796C719F7E8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E9FBE6-2A71-1350-C45C-6599B5F30FFA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9EE74E78-833A-7FFB-CD87-510A02C47E08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E02A225-ACE7-E525-0977-478AB7FC0655}"/>
              </a:ext>
            </a:extLst>
          </p:cNvPr>
          <p:cNvGrpSpPr/>
          <p:nvPr/>
        </p:nvGrpSpPr>
        <p:grpSpPr>
          <a:xfrm rot="10514510">
            <a:off x="6720038" y="2381363"/>
            <a:ext cx="237147" cy="1424108"/>
            <a:chOff x="5423424" y="1743635"/>
            <a:chExt cx="275573" cy="18888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909C45D-B182-6273-006C-0D5201177F6F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C93BD02-2983-040B-A868-4844CB191136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76488C24-4A6C-937B-7B16-36C7CD35B630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B697618-E0D6-BDE6-3643-F3899BA4CDA2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64F09D5C-925F-ADF0-226A-F27E380B4D77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8C40C82-1DBB-2B7E-A931-F217F9851548}"/>
              </a:ext>
            </a:extLst>
          </p:cNvPr>
          <p:cNvSpPr txBox="1"/>
          <p:nvPr/>
        </p:nvSpPr>
        <p:spPr>
          <a:xfrm>
            <a:off x="5916857" y="111767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noProof="0" dirty="0"/>
              <a:t>Thread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0708374-7E09-6339-5E63-73AF58E9F5A7}"/>
              </a:ext>
            </a:extLst>
          </p:cNvPr>
          <p:cNvCxnSpPr>
            <a:cxnSpLocks/>
          </p:cNvCxnSpPr>
          <p:nvPr/>
        </p:nvCxnSpPr>
        <p:spPr>
          <a:xfrm>
            <a:off x="6590999" y="1607109"/>
            <a:ext cx="270787" cy="61815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7B6CD9F-322A-24DA-5632-D6E9FE83263A}"/>
              </a:ext>
            </a:extLst>
          </p:cNvPr>
          <p:cNvSpPr txBox="1"/>
          <p:nvPr/>
        </p:nvSpPr>
        <p:spPr>
          <a:xfrm>
            <a:off x="8041198" y="920785"/>
            <a:ext cx="110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noProof="0" dirty="0"/>
              <a:t>Paper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6D29A9-F217-A10C-0F08-6A4CF0882A9D}"/>
                  </a:ext>
                </a:extLst>
              </p:cNvPr>
              <p:cNvSpPr txBox="1"/>
              <p:nvPr/>
            </p:nvSpPr>
            <p:spPr>
              <a:xfrm>
                <a:off x="5459347" y="2063173"/>
                <a:ext cx="6233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66D29A9-F217-A10C-0F08-6A4CF0882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347" y="2063173"/>
                <a:ext cx="62331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8E8049-D044-13C5-57D2-5DFF1078B656}"/>
                  </a:ext>
                </a:extLst>
              </p:cNvPr>
              <p:cNvSpPr txBox="1"/>
              <p:nvPr/>
            </p:nvSpPr>
            <p:spPr>
              <a:xfrm>
                <a:off x="6121449" y="2912765"/>
                <a:ext cx="6315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98E8049-D044-13C5-57D2-5DFF1078B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449" y="2912765"/>
                <a:ext cx="63158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6F4502-6D2E-BF29-85F7-FC01E09050D9}"/>
                  </a:ext>
                </a:extLst>
              </p:cNvPr>
              <p:cNvSpPr txBox="1"/>
              <p:nvPr/>
            </p:nvSpPr>
            <p:spPr>
              <a:xfrm>
                <a:off x="7165045" y="1094816"/>
                <a:ext cx="63158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6F4502-6D2E-BF29-85F7-FC01E09050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045" y="1094816"/>
                <a:ext cx="63158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13">
            <a:extLst>
              <a:ext uri="{FF2B5EF4-FFF2-40B4-BE49-F238E27FC236}">
                <a16:creationId xmlns:a16="http://schemas.microsoft.com/office/drawing/2014/main" id="{EF2D49AD-42E2-325C-6A08-1820246B3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60" y="3966994"/>
            <a:ext cx="9010722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GB" sz="2800" noProof="0" dirty="0"/>
              <a:t>Trace 3 vectors in the direction of the 3 balances and with lengths proportional to the forces.</a:t>
            </a:r>
          </a:p>
          <a:p>
            <a:pPr eaLnBrk="1" hangingPunct="1">
              <a:spcBef>
                <a:spcPts val="1800"/>
              </a:spcBef>
            </a:pPr>
            <a:r>
              <a:rPr lang="en-GB" sz="2800" noProof="0" dirty="0"/>
              <a:t>Draw a vector equal and opposite to one vector.</a:t>
            </a:r>
          </a:p>
          <a:p>
            <a:pPr eaLnBrk="1" hangingPunct="1">
              <a:spcBef>
                <a:spcPts val="1800"/>
              </a:spcBef>
            </a:pPr>
            <a:r>
              <a:rPr lang="en-GB" sz="2800" noProof="0" dirty="0"/>
              <a:t>Observe that this is = resultant of the other two using the parallelogram rule. </a:t>
            </a:r>
          </a:p>
        </p:txBody>
      </p:sp>
    </p:spTree>
    <p:extLst>
      <p:ext uri="{BB962C8B-B14F-4D97-AF65-F5344CB8AC3E}">
        <p14:creationId xmlns:p14="http://schemas.microsoft.com/office/powerpoint/2010/main" val="372855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0B742F55-4968-0D6A-DA3A-9C6ADCB9F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GB" sz="4000" b="1" noProof="0" dirty="0"/>
              <a:t>Measuring Distance</a:t>
            </a:r>
          </a:p>
        </p:txBody>
      </p:sp>
      <p:sp>
        <p:nvSpPr>
          <p:cNvPr id="7171" name="Text Box 9">
            <a:extLst>
              <a:ext uri="{FF2B5EF4-FFF2-40B4-BE49-F238E27FC236}">
                <a16:creationId xmlns:a16="http://schemas.microsoft.com/office/drawing/2014/main" id="{CD7974FA-36D9-FA3F-D5B1-A32C35723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89905"/>
            <a:ext cx="3455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noProof="0" dirty="0"/>
              <a:t>A digital callipers</a:t>
            </a:r>
          </a:p>
        </p:txBody>
      </p:sp>
      <p:sp>
        <p:nvSpPr>
          <p:cNvPr id="7172" name="Text Box 10">
            <a:extLst>
              <a:ext uri="{FF2B5EF4-FFF2-40B4-BE49-F238E27FC236}">
                <a16:creationId xmlns:a16="http://schemas.microsoft.com/office/drawing/2014/main" id="{02A4E0DE-9DC9-7036-B419-B15C93CEC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5366683"/>
            <a:ext cx="40322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noProof="0" dirty="0"/>
              <a:t>A </a:t>
            </a:r>
            <a:r>
              <a:rPr lang="en-GB" sz="2800" b="1" noProof="0" dirty="0" err="1"/>
              <a:t>micrometer</a:t>
            </a:r>
            <a:r>
              <a:rPr lang="en-GB" sz="2800" b="1" noProof="0" dirty="0"/>
              <a:t> screw gauge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852A60-943D-C05C-5832-6D66F1CB244F}"/>
              </a:ext>
            </a:extLst>
          </p:cNvPr>
          <p:cNvGrpSpPr/>
          <p:nvPr/>
        </p:nvGrpSpPr>
        <p:grpSpPr>
          <a:xfrm>
            <a:off x="501774" y="2853183"/>
            <a:ext cx="3162300" cy="2686050"/>
            <a:chOff x="501774" y="3356103"/>
            <a:chExt cx="3162300" cy="268605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EAC33FAF-3005-3C0E-6DE6-FD52DF15EC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4" y="3356103"/>
              <a:ext cx="3162300" cy="2686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hlinkClick r:id="rId3"/>
              <a:extLst>
                <a:ext uri="{FF2B5EF4-FFF2-40B4-BE49-F238E27FC236}">
                  <a16:creationId xmlns:a16="http://schemas.microsoft.com/office/drawing/2014/main" id="{DC76546C-3C1F-8CE5-41CC-ABCA2306EB95}"/>
                </a:ext>
              </a:extLst>
            </p:cNvPr>
            <p:cNvSpPr txBox="1"/>
            <p:nvPr/>
          </p:nvSpPr>
          <p:spPr>
            <a:xfrm>
              <a:off x="2935789" y="5638352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 noProof="0" dirty="0"/>
                <a:t>CC0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2E228C-EBBE-0267-BC7D-BF66031DE737}"/>
              </a:ext>
            </a:extLst>
          </p:cNvPr>
          <p:cNvGrpSpPr/>
          <p:nvPr/>
        </p:nvGrpSpPr>
        <p:grpSpPr>
          <a:xfrm>
            <a:off x="4451474" y="2969557"/>
            <a:ext cx="4368800" cy="2173198"/>
            <a:chOff x="4451474" y="3472477"/>
            <a:chExt cx="4368800" cy="21731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94F524-EF53-54D7-07B7-569FF9722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1474" y="3472477"/>
              <a:ext cx="4368800" cy="2173198"/>
            </a:xfrm>
            <a:prstGeom prst="rect">
              <a:avLst/>
            </a:prstGeom>
          </p:spPr>
        </p:pic>
        <p:sp>
          <p:nvSpPr>
            <p:cNvPr id="6" name="TextBox 5">
              <a:hlinkClick r:id="rId5"/>
              <a:extLst>
                <a:ext uri="{FF2B5EF4-FFF2-40B4-BE49-F238E27FC236}">
                  <a16:creationId xmlns:a16="http://schemas.microsoft.com/office/drawing/2014/main" id="{A769D15C-4D16-A274-72D7-CAB2606C8AE0}"/>
                </a:ext>
              </a:extLst>
            </p:cNvPr>
            <p:cNvSpPr txBox="1"/>
            <p:nvPr/>
          </p:nvSpPr>
          <p:spPr>
            <a:xfrm>
              <a:off x="5194300" y="4991100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 noProof="0" dirty="0"/>
                <a:t>CC0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70525B-2158-3A76-AD9C-C8EB60C122DC}"/>
              </a:ext>
            </a:extLst>
          </p:cNvPr>
          <p:cNvSpPr/>
          <p:nvPr/>
        </p:nvSpPr>
        <p:spPr>
          <a:xfrm>
            <a:off x="1268730" y="987478"/>
            <a:ext cx="5692140" cy="467784"/>
          </a:xfrm>
          <a:prstGeom prst="rect">
            <a:avLst/>
          </a:prstGeom>
          <a:solidFill>
            <a:srgbClr val="D9CE6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B45F98-DAE0-21D5-E7A5-A99DBC8096FD}"/>
              </a:ext>
            </a:extLst>
          </p:cNvPr>
          <p:cNvSpPr txBox="1"/>
          <p:nvPr/>
        </p:nvSpPr>
        <p:spPr>
          <a:xfrm>
            <a:off x="1398312" y="985679"/>
            <a:ext cx="556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10   20   30   40   50   60   70   80   90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30931C6D-05AC-4278-3A9C-FA116CC9B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143" y="1492924"/>
            <a:ext cx="4032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noProof="0" dirty="0"/>
              <a:t>A metre stick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7">
            <a:extLst>
              <a:ext uri="{FF2B5EF4-FFF2-40B4-BE49-F238E27FC236}">
                <a16:creationId xmlns:a16="http://schemas.microsoft.com/office/drawing/2014/main" id="{EBDF2715-6631-B3D5-8A3F-E01335DFE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 noProof="0" dirty="0"/>
              <a:t>How did the student determine…</a:t>
            </a:r>
            <a:endParaRPr lang="en-GB" sz="2800" b="1" noProof="0" dirty="0"/>
          </a:p>
        </p:txBody>
      </p:sp>
      <p:sp>
        <p:nvSpPr>
          <p:cNvPr id="14340" name="Text Box 13">
            <a:extLst>
              <a:ext uri="{FF2B5EF4-FFF2-40B4-BE49-F238E27FC236}">
                <a16:creationId xmlns:a16="http://schemas.microsoft.com/office/drawing/2014/main" id="{64875972-4715-5B67-A49F-BF3A44491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3" y="979714"/>
            <a:ext cx="5112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The resultant by experiment</a:t>
            </a:r>
          </a:p>
        </p:txBody>
      </p:sp>
      <p:sp>
        <p:nvSpPr>
          <p:cNvPr id="2" name="Text Box 13">
            <a:extLst>
              <a:ext uri="{FF2B5EF4-FFF2-40B4-BE49-F238E27FC236}">
                <a16:creationId xmlns:a16="http://schemas.microsoft.com/office/drawing/2014/main" id="{F161CA16-B425-1DD4-07C0-CBE65EA68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3" y="3543844"/>
            <a:ext cx="48384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The resultant by the vector addition laws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63AA63-6850-8F73-C255-D1378D07E3D8}"/>
              </a:ext>
            </a:extLst>
          </p:cNvPr>
          <p:cNvSpPr/>
          <p:nvPr/>
        </p:nvSpPr>
        <p:spPr>
          <a:xfrm>
            <a:off x="5196629" y="979714"/>
            <a:ext cx="3898153" cy="2977476"/>
          </a:xfrm>
          <a:prstGeom prst="rect">
            <a:avLst/>
          </a:prstGeom>
          <a:solidFill>
            <a:srgbClr val="F0F6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834D6-FC05-B6A7-A401-656ED8392194}"/>
              </a:ext>
            </a:extLst>
          </p:cNvPr>
          <p:cNvSpPr txBox="1"/>
          <p:nvPr/>
        </p:nvSpPr>
        <p:spPr>
          <a:xfrm>
            <a:off x="7376617" y="2488197"/>
            <a:ext cx="1718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/>
              <a:t>Newton balances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C5CDA3-9F01-B918-9813-C0029713AEDC}"/>
              </a:ext>
            </a:extLst>
          </p:cNvPr>
          <p:cNvCxnSpPr>
            <a:cxnSpLocks/>
          </p:cNvCxnSpPr>
          <p:nvPr/>
        </p:nvCxnSpPr>
        <p:spPr>
          <a:xfrm flipH="1" flipV="1">
            <a:off x="7450590" y="2132575"/>
            <a:ext cx="191606" cy="315245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4196A39-AFDB-2168-C794-38F47CA92555}"/>
              </a:ext>
            </a:extLst>
          </p:cNvPr>
          <p:cNvCxnSpPr>
            <a:cxnSpLocks/>
          </p:cNvCxnSpPr>
          <p:nvPr/>
        </p:nvCxnSpPr>
        <p:spPr>
          <a:xfrm flipH="1">
            <a:off x="7089995" y="2906361"/>
            <a:ext cx="251779" cy="12189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3A68F754-EF3E-3683-B8B2-49BE77B5A5B8}"/>
              </a:ext>
            </a:extLst>
          </p:cNvPr>
          <p:cNvGrpSpPr/>
          <p:nvPr/>
        </p:nvGrpSpPr>
        <p:grpSpPr>
          <a:xfrm rot="3236799">
            <a:off x="7230450" y="1243010"/>
            <a:ext cx="237147" cy="1424108"/>
            <a:chOff x="5423424" y="1743635"/>
            <a:chExt cx="275573" cy="188880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7CCF011-2BFA-15DA-B22A-9D472EE8F123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8D4DF5-2C84-7B9A-FA76-06B9CD11983C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C225DFA-1A9D-52B5-9CBA-0D62F54F422D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6104869-90AE-97B8-4586-07C4455171CD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0FDE7A31-886B-1079-2D36-8FFA400F8428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5C4F11-F71E-3900-E93C-6C8CB25371AA}"/>
              </a:ext>
            </a:extLst>
          </p:cNvPr>
          <p:cNvGrpSpPr/>
          <p:nvPr/>
        </p:nvGrpSpPr>
        <p:grpSpPr>
          <a:xfrm rot="6911234">
            <a:off x="6004696" y="1352461"/>
            <a:ext cx="237147" cy="1424108"/>
            <a:chOff x="5423424" y="1743635"/>
            <a:chExt cx="275573" cy="188880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1AD1CA-D8B1-DB86-F6A0-EA274F5DB2AF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76F563D-F792-BC8E-3D91-8CFF5E704286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774377D-63B2-F862-0846-CF50FF2CFD12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D7B520A-8F45-85E7-9377-C554D73F0268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868752B6-1F78-3020-5299-10C8A10677CB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01B27A-F546-7C71-57BD-3123348B3D56}"/>
              </a:ext>
            </a:extLst>
          </p:cNvPr>
          <p:cNvGrpSpPr/>
          <p:nvPr/>
        </p:nvGrpSpPr>
        <p:grpSpPr>
          <a:xfrm rot="10514510">
            <a:off x="6720038" y="2371559"/>
            <a:ext cx="237147" cy="1424108"/>
            <a:chOff x="5423424" y="1743635"/>
            <a:chExt cx="275573" cy="188880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607036-CF89-D350-597C-4FB8BCD67D47}"/>
                </a:ext>
              </a:extLst>
            </p:cNvPr>
            <p:cNvCxnSpPr/>
            <p:nvPr/>
          </p:nvCxnSpPr>
          <p:spPr>
            <a:xfrm>
              <a:off x="5546897" y="1743635"/>
              <a:ext cx="0" cy="18888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AB44C0-164D-C3C5-1C2B-733EE4ECF860}"/>
                </a:ext>
              </a:extLst>
            </p:cNvPr>
            <p:cNvGrpSpPr/>
            <p:nvPr/>
          </p:nvGrpSpPr>
          <p:grpSpPr>
            <a:xfrm>
              <a:off x="5423424" y="2216710"/>
              <a:ext cx="275573" cy="946150"/>
              <a:chOff x="12363189" y="806450"/>
              <a:chExt cx="275573" cy="946150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E2F3F7A8-7202-0E8E-9603-61AF591787C2}"/>
                  </a:ext>
                </a:extLst>
              </p:cNvPr>
              <p:cNvSpPr/>
              <p:nvPr/>
            </p:nvSpPr>
            <p:spPr>
              <a:xfrm>
                <a:off x="12363189" y="806450"/>
                <a:ext cx="275573" cy="9461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5B144A-58FA-0EEB-B112-FBC70714B1F8}"/>
                  </a:ext>
                </a:extLst>
              </p:cNvPr>
              <p:cNvSpPr/>
              <p:nvPr/>
            </p:nvSpPr>
            <p:spPr>
              <a:xfrm>
                <a:off x="12411508" y="919187"/>
                <a:ext cx="181106" cy="709197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4736EAD5-D326-DC66-0B7D-375D073D34D2}"/>
                  </a:ext>
                </a:extLst>
              </p:cNvPr>
              <p:cNvSpPr/>
              <p:nvPr/>
            </p:nvSpPr>
            <p:spPr>
              <a:xfrm rot="5400000">
                <a:off x="12440828" y="1144256"/>
                <a:ext cx="105949" cy="164592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451B1D1-7A64-8940-0454-9F300598619E}"/>
              </a:ext>
            </a:extLst>
          </p:cNvPr>
          <p:cNvSpPr txBox="1"/>
          <p:nvPr/>
        </p:nvSpPr>
        <p:spPr>
          <a:xfrm>
            <a:off x="5916857" y="110787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noProof="0" dirty="0"/>
              <a:t>Thread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479F64E-DBE4-BD5A-C268-C35A3B385489}"/>
              </a:ext>
            </a:extLst>
          </p:cNvPr>
          <p:cNvCxnSpPr>
            <a:cxnSpLocks/>
          </p:cNvCxnSpPr>
          <p:nvPr/>
        </p:nvCxnSpPr>
        <p:spPr>
          <a:xfrm>
            <a:off x="6590999" y="1597305"/>
            <a:ext cx="270787" cy="618153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827BC6A-124A-3377-652D-CBA71E410FEE}"/>
              </a:ext>
            </a:extLst>
          </p:cNvPr>
          <p:cNvSpPr txBox="1"/>
          <p:nvPr/>
        </p:nvSpPr>
        <p:spPr>
          <a:xfrm>
            <a:off x="8041198" y="910981"/>
            <a:ext cx="1102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noProof="0" dirty="0"/>
              <a:t>Paper </a:t>
            </a:r>
          </a:p>
        </p:txBody>
      </p:sp>
    </p:spTree>
    <p:extLst>
      <p:ext uri="{BB962C8B-B14F-4D97-AF65-F5344CB8AC3E}">
        <p14:creationId xmlns:p14="http://schemas.microsoft.com/office/powerpoint/2010/main" val="341915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3A7874D-FBC9-F2CB-66F5-9947DFC9A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 r="2614"/>
          <a:stretch/>
        </p:blipFill>
        <p:spPr bwMode="auto">
          <a:xfrm>
            <a:off x="-12508" y="563670"/>
            <a:ext cx="9169016" cy="53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114B5A-0FC2-5715-9B4E-82C2C805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2022 deferred Q7</a:t>
            </a:r>
          </a:p>
        </p:txBody>
      </p:sp>
    </p:spTree>
    <p:extLst>
      <p:ext uri="{BB962C8B-B14F-4D97-AF65-F5344CB8AC3E}">
        <p14:creationId xmlns:p14="http://schemas.microsoft.com/office/powerpoint/2010/main" val="260760516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5563A-8502-D434-6ED2-199B66FFB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324002D4-4BFF-2AAA-CCFB-CDA6AFC196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779254"/>
            <a:ext cx="7886700" cy="884202"/>
          </a:xfrm>
        </p:spPr>
        <p:txBody>
          <a:bodyPr/>
          <a:lstStyle/>
          <a:p>
            <a:r>
              <a:rPr lang="en-GB" noProof="0" dirty="0"/>
              <a:t>Vector Components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8A1FB-0FE7-160D-2F66-4B8BAFF8E00D}"/>
              </a:ext>
            </a:extLst>
          </p:cNvPr>
          <p:cNvSpPr txBox="1"/>
          <p:nvPr/>
        </p:nvSpPr>
        <p:spPr>
          <a:xfrm>
            <a:off x="2268132" y="3429000"/>
            <a:ext cx="4607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Making two vectors from one</a:t>
            </a:r>
          </a:p>
        </p:txBody>
      </p:sp>
    </p:spTree>
    <p:extLst>
      <p:ext uri="{BB962C8B-B14F-4D97-AF65-F5344CB8AC3E}">
        <p14:creationId xmlns:p14="http://schemas.microsoft.com/office/powerpoint/2010/main" val="391859509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5">
            <a:extLst>
              <a:ext uri="{FF2B5EF4-FFF2-40B4-BE49-F238E27FC236}">
                <a16:creationId xmlns:a16="http://schemas.microsoft.com/office/drawing/2014/main" id="{FA0EE2EF-0725-F183-31E0-86D0A733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99" y="995645"/>
            <a:ext cx="8137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 noProof="0" dirty="0"/>
              <a:t>This is the opposite to finding a resultant.</a:t>
            </a:r>
            <a:endParaRPr lang="en-GB" sz="2000" noProof="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F988B1A-3313-C01B-9A47-D4A7EC0759E8}"/>
              </a:ext>
            </a:extLst>
          </p:cNvPr>
          <p:cNvCxnSpPr>
            <a:cxnSpLocks/>
          </p:cNvCxnSpPr>
          <p:nvPr/>
        </p:nvCxnSpPr>
        <p:spPr>
          <a:xfrm flipV="1">
            <a:off x="2483768" y="2816511"/>
            <a:ext cx="3672408" cy="14012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5B458C-5050-9634-0DBC-0DCB2F4BC0FD}"/>
              </a:ext>
            </a:extLst>
          </p:cNvPr>
          <p:cNvSpPr txBox="1"/>
          <p:nvPr/>
        </p:nvSpPr>
        <p:spPr>
          <a:xfrm rot="20378037">
            <a:off x="3837892" y="2921078"/>
            <a:ext cx="148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noProof="0" dirty="0"/>
              <a:t>Vector x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D34444-F1B6-72E9-E398-C302F78EB078}"/>
              </a:ext>
            </a:extLst>
          </p:cNvPr>
          <p:cNvGrpSpPr/>
          <p:nvPr/>
        </p:nvGrpSpPr>
        <p:grpSpPr>
          <a:xfrm>
            <a:off x="2483768" y="4249484"/>
            <a:ext cx="3312368" cy="706081"/>
            <a:chOff x="2339752" y="4252778"/>
            <a:chExt cx="3312368" cy="706081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0BE7D39-B0B7-D10D-9CD7-6C5AF7D64DFC}"/>
                </a:ext>
              </a:extLst>
            </p:cNvPr>
            <p:cNvCxnSpPr>
              <a:cxnSpLocks/>
            </p:cNvCxnSpPr>
            <p:nvPr/>
          </p:nvCxnSpPr>
          <p:spPr>
            <a:xfrm>
              <a:off x="2339752" y="4252778"/>
              <a:ext cx="3312368" cy="497354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9287E-DB11-64A8-69F3-1790D5C9090E}"/>
                </a:ext>
              </a:extLst>
            </p:cNvPr>
            <p:cNvSpPr txBox="1"/>
            <p:nvPr/>
          </p:nvSpPr>
          <p:spPr>
            <a:xfrm rot="507432">
              <a:off x="2607154" y="4435639"/>
              <a:ext cx="23455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800" noProof="0" dirty="0"/>
                <a:t>Component 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5136EE-8600-00E9-5892-9E30918911A1}"/>
              </a:ext>
            </a:extLst>
          </p:cNvPr>
          <p:cNvGrpSpPr/>
          <p:nvPr/>
        </p:nvGrpSpPr>
        <p:grpSpPr>
          <a:xfrm>
            <a:off x="1984432" y="2123853"/>
            <a:ext cx="823372" cy="2345514"/>
            <a:chOff x="1840416" y="2127147"/>
            <a:chExt cx="823372" cy="234551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EF67876-D2D9-05A5-C377-3A24DC00E6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39752" y="2348880"/>
              <a:ext cx="324036" cy="1903898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C247D8-043E-42A4-FEF9-A3FF71573901}"/>
                </a:ext>
              </a:extLst>
            </p:cNvPr>
            <p:cNvSpPr txBox="1"/>
            <p:nvPr/>
          </p:nvSpPr>
          <p:spPr>
            <a:xfrm rot="16817363">
              <a:off x="929269" y="3038294"/>
              <a:ext cx="23455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800" noProof="0" dirty="0"/>
                <a:t>Component b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E6D0230-B45F-5D42-E4F7-D8B478D65E98}"/>
              </a:ext>
            </a:extLst>
          </p:cNvPr>
          <p:cNvSpPr txBox="1"/>
          <p:nvPr/>
        </p:nvSpPr>
        <p:spPr>
          <a:xfrm>
            <a:off x="604821" y="5553718"/>
            <a:ext cx="8474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We have the correct answer if it all fits in a parallelogram (or rectangle)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245141-1B25-551A-23D7-450DB202177C}"/>
              </a:ext>
            </a:extLst>
          </p:cNvPr>
          <p:cNvCxnSpPr/>
          <p:nvPr/>
        </p:nvCxnSpPr>
        <p:spPr>
          <a:xfrm>
            <a:off x="2807804" y="2345586"/>
            <a:ext cx="3348372" cy="47092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47E82E-5FB2-7670-F9B8-E3DAF5DD08EB}"/>
              </a:ext>
            </a:extLst>
          </p:cNvPr>
          <p:cNvCxnSpPr>
            <a:cxnSpLocks/>
          </p:cNvCxnSpPr>
          <p:nvPr/>
        </p:nvCxnSpPr>
        <p:spPr>
          <a:xfrm flipH="1">
            <a:off x="5796136" y="2859934"/>
            <a:ext cx="337190" cy="1786788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 Box 15">
            <a:extLst>
              <a:ext uri="{FF2B5EF4-FFF2-40B4-BE49-F238E27FC236}">
                <a16:creationId xmlns:a16="http://schemas.microsoft.com/office/drawing/2014/main" id="{AE42A428-583D-2B44-2FE7-F5B1CE0B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99" y="1521956"/>
            <a:ext cx="8137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 noProof="0" dirty="0"/>
              <a:t>We want two vectors that add to make vector x</a:t>
            </a:r>
            <a:endParaRPr lang="en-GB" sz="2000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741E078-9897-CD92-DC8D-7DB5CAD6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Resolving a Vector into Components</a:t>
            </a:r>
            <a:br>
              <a:rPr lang="en-GB" noProof="0" dirty="0"/>
            </a:br>
            <a:endParaRPr lang="en-GB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080C56B-B03D-9A27-F2D3-83C15B2D5D1A}"/>
              </a:ext>
            </a:extLst>
          </p:cNvPr>
          <p:cNvGrpSpPr/>
          <p:nvPr/>
        </p:nvGrpSpPr>
        <p:grpSpPr>
          <a:xfrm rot="19447419">
            <a:off x="3260323" y="3141243"/>
            <a:ext cx="112660" cy="339077"/>
            <a:chOff x="6081716" y="1906330"/>
            <a:chExt cx="112660" cy="33907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C590954-6D6E-0663-DBCA-E40FF5FFFAF3}"/>
                </a:ext>
              </a:extLst>
            </p:cNvPr>
            <p:cNvSpPr/>
            <p:nvPr/>
          </p:nvSpPr>
          <p:spPr>
            <a:xfrm rot="8966081" flipH="1">
              <a:off x="6084664" y="1918835"/>
              <a:ext cx="109712" cy="326572"/>
            </a:xfrm>
            <a:custGeom>
              <a:avLst/>
              <a:gdLst>
                <a:gd name="connsiteX0" fmla="*/ 0 w 108857"/>
                <a:gd name="connsiteY0" fmla="*/ 0 h 326572"/>
                <a:gd name="connsiteX1" fmla="*/ 108857 w 108857"/>
                <a:gd name="connsiteY1" fmla="*/ 1850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32509"/>
                <a:gd name="connsiteY0" fmla="*/ 0 h 326572"/>
                <a:gd name="connsiteX1" fmla="*/ 108857 w 132509"/>
                <a:gd name="connsiteY1" fmla="*/ 185057 h 326572"/>
                <a:gd name="connsiteX2" fmla="*/ 108857 w 132509"/>
                <a:gd name="connsiteY2" fmla="*/ 326572 h 326572"/>
                <a:gd name="connsiteX3" fmla="*/ 108857 w 132509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08857"/>
                <a:gd name="connsiteY0" fmla="*/ 0 h 326572"/>
                <a:gd name="connsiteX1" fmla="*/ 83457 w 108857"/>
                <a:gd name="connsiteY1" fmla="*/ 1342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09712"/>
                <a:gd name="connsiteY0" fmla="*/ 0 h 326572"/>
                <a:gd name="connsiteX1" fmla="*/ 83457 w 109712"/>
                <a:gd name="connsiteY1" fmla="*/ 134257 h 326572"/>
                <a:gd name="connsiteX2" fmla="*/ 108857 w 109712"/>
                <a:gd name="connsiteY2" fmla="*/ 326572 h 326572"/>
                <a:gd name="connsiteX3" fmla="*/ 108857 w 109712"/>
                <a:gd name="connsiteY3" fmla="*/ 326572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12" h="326572">
                  <a:moveTo>
                    <a:pt x="0" y="0"/>
                  </a:moveTo>
                  <a:cubicBezTo>
                    <a:pt x="35920" y="36091"/>
                    <a:pt x="49979" y="54772"/>
                    <a:pt x="83457" y="134257"/>
                  </a:cubicBezTo>
                  <a:cubicBezTo>
                    <a:pt x="116935" y="213742"/>
                    <a:pt x="108857" y="279400"/>
                    <a:pt x="108857" y="326572"/>
                  </a:cubicBezTo>
                  <a:lnTo>
                    <a:pt x="108857" y="326572"/>
                  </a:lnTo>
                </a:path>
              </a:pathLst>
            </a:custGeom>
            <a:ln cap="rnd"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D2E1EE4-6556-4E6D-7E63-F8F717FCB75B}"/>
                </a:ext>
              </a:extLst>
            </p:cNvPr>
            <p:cNvSpPr/>
            <p:nvPr/>
          </p:nvSpPr>
          <p:spPr>
            <a:xfrm>
              <a:off x="6081716" y="1906330"/>
              <a:ext cx="107950" cy="98425"/>
            </a:xfrm>
            <a:custGeom>
              <a:avLst/>
              <a:gdLst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12700 h 98425"/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22225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98425">
                  <a:moveTo>
                    <a:pt x="0" y="98425"/>
                  </a:moveTo>
                  <a:lnTo>
                    <a:pt x="15875" y="0"/>
                  </a:lnTo>
                  <a:cubicBezTo>
                    <a:pt x="45508" y="4233"/>
                    <a:pt x="84667" y="16404"/>
                    <a:pt x="107950" y="30162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34478C-7148-1370-DB18-AF0201152BA1}"/>
              </a:ext>
            </a:extLst>
          </p:cNvPr>
          <p:cNvGrpSpPr/>
          <p:nvPr/>
        </p:nvGrpSpPr>
        <p:grpSpPr>
          <a:xfrm rot="20698019" flipV="1">
            <a:off x="3638478" y="3944896"/>
            <a:ext cx="112660" cy="339077"/>
            <a:chOff x="6081716" y="1906330"/>
            <a:chExt cx="112660" cy="33907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F0DEABA-C77B-4273-F07C-5091AED6205A}"/>
                </a:ext>
              </a:extLst>
            </p:cNvPr>
            <p:cNvSpPr/>
            <p:nvPr/>
          </p:nvSpPr>
          <p:spPr>
            <a:xfrm rot="8966081" flipH="1">
              <a:off x="6084664" y="1918835"/>
              <a:ext cx="109712" cy="326572"/>
            </a:xfrm>
            <a:custGeom>
              <a:avLst/>
              <a:gdLst>
                <a:gd name="connsiteX0" fmla="*/ 0 w 108857"/>
                <a:gd name="connsiteY0" fmla="*/ 0 h 326572"/>
                <a:gd name="connsiteX1" fmla="*/ 108857 w 108857"/>
                <a:gd name="connsiteY1" fmla="*/ 1850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32509"/>
                <a:gd name="connsiteY0" fmla="*/ 0 h 326572"/>
                <a:gd name="connsiteX1" fmla="*/ 108857 w 132509"/>
                <a:gd name="connsiteY1" fmla="*/ 185057 h 326572"/>
                <a:gd name="connsiteX2" fmla="*/ 108857 w 132509"/>
                <a:gd name="connsiteY2" fmla="*/ 326572 h 326572"/>
                <a:gd name="connsiteX3" fmla="*/ 108857 w 132509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08857"/>
                <a:gd name="connsiteY0" fmla="*/ 0 h 326572"/>
                <a:gd name="connsiteX1" fmla="*/ 83457 w 108857"/>
                <a:gd name="connsiteY1" fmla="*/ 1342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09712"/>
                <a:gd name="connsiteY0" fmla="*/ 0 h 326572"/>
                <a:gd name="connsiteX1" fmla="*/ 83457 w 109712"/>
                <a:gd name="connsiteY1" fmla="*/ 134257 h 326572"/>
                <a:gd name="connsiteX2" fmla="*/ 108857 w 109712"/>
                <a:gd name="connsiteY2" fmla="*/ 326572 h 326572"/>
                <a:gd name="connsiteX3" fmla="*/ 108857 w 109712"/>
                <a:gd name="connsiteY3" fmla="*/ 326572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12" h="326572">
                  <a:moveTo>
                    <a:pt x="0" y="0"/>
                  </a:moveTo>
                  <a:cubicBezTo>
                    <a:pt x="35920" y="36091"/>
                    <a:pt x="49979" y="54772"/>
                    <a:pt x="83457" y="134257"/>
                  </a:cubicBezTo>
                  <a:cubicBezTo>
                    <a:pt x="116935" y="213742"/>
                    <a:pt x="108857" y="279400"/>
                    <a:pt x="108857" y="326572"/>
                  </a:cubicBezTo>
                  <a:lnTo>
                    <a:pt x="108857" y="326572"/>
                  </a:lnTo>
                </a:path>
              </a:pathLst>
            </a:custGeom>
            <a:ln cap="rnd"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E3A9CFB-660C-F2DB-E38B-0D5D4C4BCBC3}"/>
                </a:ext>
              </a:extLst>
            </p:cNvPr>
            <p:cNvSpPr/>
            <p:nvPr/>
          </p:nvSpPr>
          <p:spPr>
            <a:xfrm>
              <a:off x="6081716" y="1906330"/>
              <a:ext cx="107950" cy="98425"/>
            </a:xfrm>
            <a:custGeom>
              <a:avLst/>
              <a:gdLst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12700 h 98425"/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22225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98425">
                  <a:moveTo>
                    <a:pt x="0" y="98425"/>
                  </a:moveTo>
                  <a:lnTo>
                    <a:pt x="15875" y="0"/>
                  </a:lnTo>
                  <a:cubicBezTo>
                    <a:pt x="45508" y="4233"/>
                    <a:pt x="84667" y="16404"/>
                    <a:pt x="107950" y="30162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4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5">
            <a:extLst>
              <a:ext uri="{FF2B5EF4-FFF2-40B4-BE49-F238E27FC236}">
                <a16:creationId xmlns:a16="http://schemas.microsoft.com/office/drawing/2014/main" id="{FA0EE2EF-0725-F183-31E0-86D0A7339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34" y="849685"/>
            <a:ext cx="8137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There are an infinite number of answers. 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F988B1A-3313-C01B-9A47-D4A7EC0759E8}"/>
              </a:ext>
            </a:extLst>
          </p:cNvPr>
          <p:cNvCxnSpPr>
            <a:cxnSpLocks/>
          </p:cNvCxnSpPr>
          <p:nvPr/>
        </p:nvCxnSpPr>
        <p:spPr>
          <a:xfrm flipV="1">
            <a:off x="2953916" y="1944539"/>
            <a:ext cx="3672408" cy="140128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A5B458C-5050-9634-0DBC-0DCB2F4BC0FD}"/>
              </a:ext>
            </a:extLst>
          </p:cNvPr>
          <p:cNvSpPr txBox="1"/>
          <p:nvPr/>
        </p:nvSpPr>
        <p:spPr>
          <a:xfrm rot="20378037">
            <a:off x="3918735" y="2245699"/>
            <a:ext cx="148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noProof="0" dirty="0"/>
              <a:t>Vector x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BE7D39-B0B7-D10D-9CD7-6C5AF7D64DFC}"/>
              </a:ext>
            </a:extLst>
          </p:cNvPr>
          <p:cNvCxnSpPr>
            <a:cxnSpLocks/>
          </p:cNvCxnSpPr>
          <p:nvPr/>
        </p:nvCxnSpPr>
        <p:spPr>
          <a:xfrm>
            <a:off x="2953916" y="3377512"/>
            <a:ext cx="3312368" cy="49735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F67876-D2D9-05A5-C377-3A24DC00E6EC}"/>
              </a:ext>
            </a:extLst>
          </p:cNvPr>
          <p:cNvCxnSpPr>
            <a:cxnSpLocks/>
          </p:cNvCxnSpPr>
          <p:nvPr/>
        </p:nvCxnSpPr>
        <p:spPr>
          <a:xfrm flipV="1">
            <a:off x="2953916" y="1473614"/>
            <a:ext cx="324036" cy="190389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E6D0230-B45F-5D42-E4F7-D8B478D65E98}"/>
              </a:ext>
            </a:extLst>
          </p:cNvPr>
          <p:cNvSpPr txBox="1"/>
          <p:nvPr/>
        </p:nvSpPr>
        <p:spPr>
          <a:xfrm>
            <a:off x="385570" y="5334528"/>
            <a:ext cx="8603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For the Leaving Certificate you will only be asked to create </a:t>
            </a:r>
            <a:r>
              <a:rPr lang="en-GB" sz="2800" b="1" noProof="0" dirty="0"/>
              <a:t>components at right angles </a:t>
            </a:r>
            <a:r>
              <a:rPr lang="en-GB" sz="2800" noProof="0" dirty="0"/>
              <a:t>to each other (like the </a:t>
            </a:r>
            <a:r>
              <a:rPr lang="en-GB" sz="2800" noProof="0" dirty="0">
                <a:solidFill>
                  <a:srgbClr val="00B050"/>
                </a:solidFill>
              </a:rPr>
              <a:t>green</a:t>
            </a:r>
            <a:r>
              <a:rPr lang="en-GB" sz="2800" noProof="0" dirty="0"/>
              <a:t> ones)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245141-1B25-551A-23D7-450DB202177C}"/>
              </a:ext>
            </a:extLst>
          </p:cNvPr>
          <p:cNvCxnSpPr/>
          <p:nvPr/>
        </p:nvCxnSpPr>
        <p:spPr>
          <a:xfrm>
            <a:off x="3277952" y="1473614"/>
            <a:ext cx="3348372" cy="470925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47E82E-5FB2-7670-F9B8-E3DAF5DD08EB}"/>
              </a:ext>
            </a:extLst>
          </p:cNvPr>
          <p:cNvCxnSpPr>
            <a:cxnSpLocks/>
          </p:cNvCxnSpPr>
          <p:nvPr/>
        </p:nvCxnSpPr>
        <p:spPr>
          <a:xfrm flipH="1">
            <a:off x="6266284" y="1987962"/>
            <a:ext cx="337190" cy="1786788"/>
          </a:xfrm>
          <a:prstGeom prst="line">
            <a:avLst/>
          </a:prstGeom>
          <a:ln w="2857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5EDB138-ABA0-45C5-16A0-642F4C8C563F}"/>
              </a:ext>
            </a:extLst>
          </p:cNvPr>
          <p:cNvCxnSpPr>
            <a:cxnSpLocks/>
          </p:cNvCxnSpPr>
          <p:nvPr/>
        </p:nvCxnSpPr>
        <p:spPr>
          <a:xfrm flipV="1">
            <a:off x="2953916" y="3011919"/>
            <a:ext cx="2952328" cy="365229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C0219EF-A295-1673-091E-CBD0CE48ACF0}"/>
              </a:ext>
            </a:extLst>
          </p:cNvPr>
          <p:cNvCxnSpPr>
            <a:cxnSpLocks/>
          </p:cNvCxnSpPr>
          <p:nvPr/>
        </p:nvCxnSpPr>
        <p:spPr>
          <a:xfrm flipV="1">
            <a:off x="5948834" y="2059578"/>
            <a:ext cx="654640" cy="895463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B93478-857C-6823-439B-2A964E677279}"/>
              </a:ext>
            </a:extLst>
          </p:cNvPr>
          <p:cNvCxnSpPr>
            <a:cxnSpLocks/>
          </p:cNvCxnSpPr>
          <p:nvPr/>
        </p:nvCxnSpPr>
        <p:spPr>
          <a:xfrm flipV="1">
            <a:off x="2990091" y="2413896"/>
            <a:ext cx="654640" cy="89546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42EE8DE-4550-E879-1A71-9C50389A3ADC}"/>
              </a:ext>
            </a:extLst>
          </p:cNvPr>
          <p:cNvCxnSpPr>
            <a:cxnSpLocks/>
          </p:cNvCxnSpPr>
          <p:nvPr/>
        </p:nvCxnSpPr>
        <p:spPr>
          <a:xfrm flipV="1">
            <a:off x="3628140" y="1944539"/>
            <a:ext cx="2932407" cy="496394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5">
            <a:extLst>
              <a:ext uri="{FF2B5EF4-FFF2-40B4-BE49-F238E27FC236}">
                <a16:creationId xmlns:a16="http://schemas.microsoft.com/office/drawing/2014/main" id="{CF317E17-6591-F20D-6766-1F9047D12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570" y="4594417"/>
            <a:ext cx="8474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>
                <a:solidFill>
                  <a:srgbClr val="FF0000"/>
                </a:solidFill>
              </a:rPr>
              <a:t>The red vectors are also components of x</a:t>
            </a:r>
          </a:p>
        </p:txBody>
      </p:sp>
      <p:sp>
        <p:nvSpPr>
          <p:cNvPr id="4" name="Text Box 15">
            <a:extLst>
              <a:ext uri="{FF2B5EF4-FFF2-40B4-BE49-F238E27FC236}">
                <a16:creationId xmlns:a16="http://schemas.microsoft.com/office/drawing/2014/main" id="{82E628A3-EBCF-90F9-3A29-A926A6B3D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688" y="4051775"/>
            <a:ext cx="84746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>
                <a:solidFill>
                  <a:srgbClr val="00B050"/>
                </a:solidFill>
              </a:rPr>
              <a:t>The green vectors are components of x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7405BB-4C0F-6710-489D-5D0AE81F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Resolving a Vector into Components</a:t>
            </a:r>
          </a:p>
        </p:txBody>
      </p:sp>
    </p:spTree>
    <p:extLst>
      <p:ext uri="{BB962C8B-B14F-4D97-AF65-F5344CB8AC3E}">
        <p14:creationId xmlns:p14="http://schemas.microsoft.com/office/powerpoint/2010/main" val="32556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0" grpId="0"/>
      <p:bldP spid="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>
            <a:extLst>
              <a:ext uri="{FF2B5EF4-FFF2-40B4-BE49-F238E27FC236}">
                <a16:creationId xmlns:a16="http://schemas.microsoft.com/office/drawing/2014/main" id="{986E28E9-9142-7005-9184-2F86B0524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57" y="6002829"/>
            <a:ext cx="7494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only </a:t>
            </a:r>
            <a:r>
              <a:rPr lang="en-GB" sz="2800" b="1" noProof="0" dirty="0"/>
              <a:t>Perpendicular Components</a:t>
            </a:r>
            <a:r>
              <a:rPr lang="en-GB" sz="2800" noProof="0" dirty="0"/>
              <a:t>.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7CC446D-AC1B-68CF-F959-417BD7D0835A}"/>
              </a:ext>
            </a:extLst>
          </p:cNvPr>
          <p:cNvCxnSpPr>
            <a:cxnSpLocks/>
          </p:cNvCxnSpPr>
          <p:nvPr/>
        </p:nvCxnSpPr>
        <p:spPr>
          <a:xfrm flipV="1">
            <a:off x="4721667" y="1437049"/>
            <a:ext cx="2490175" cy="856528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7B6606C-1514-327F-53F7-B9F5A5535D67}"/>
              </a:ext>
            </a:extLst>
          </p:cNvPr>
          <p:cNvCxnSpPr>
            <a:cxnSpLocks/>
          </p:cNvCxnSpPr>
          <p:nvPr/>
        </p:nvCxnSpPr>
        <p:spPr>
          <a:xfrm flipV="1">
            <a:off x="4721667" y="795699"/>
            <a:ext cx="572475" cy="1497878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B58864-ACD8-2A99-8B51-A7B4B0AA98C3}"/>
              </a:ext>
            </a:extLst>
          </p:cNvPr>
          <p:cNvCxnSpPr>
            <a:cxnSpLocks/>
          </p:cNvCxnSpPr>
          <p:nvPr/>
        </p:nvCxnSpPr>
        <p:spPr>
          <a:xfrm>
            <a:off x="4747654" y="2293577"/>
            <a:ext cx="1994288" cy="532534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FFCA60-3527-246F-EAE4-CF66C6FD2681}"/>
              </a:ext>
            </a:extLst>
          </p:cNvPr>
          <p:cNvCxnSpPr>
            <a:cxnSpLocks/>
          </p:cNvCxnSpPr>
          <p:nvPr/>
        </p:nvCxnSpPr>
        <p:spPr>
          <a:xfrm flipV="1">
            <a:off x="4674435" y="4211385"/>
            <a:ext cx="2490175" cy="85652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52F893-6FA8-014D-1FF2-C0799A4F7FE3}"/>
              </a:ext>
            </a:extLst>
          </p:cNvPr>
          <p:cNvCxnSpPr>
            <a:cxnSpLocks/>
          </p:cNvCxnSpPr>
          <p:nvPr/>
        </p:nvCxnSpPr>
        <p:spPr>
          <a:xfrm flipV="1">
            <a:off x="4674435" y="3570035"/>
            <a:ext cx="572475" cy="14978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20F431-4EE6-9BA1-79BE-91C1F7FDD946}"/>
              </a:ext>
            </a:extLst>
          </p:cNvPr>
          <p:cNvCxnSpPr>
            <a:cxnSpLocks/>
          </p:cNvCxnSpPr>
          <p:nvPr/>
        </p:nvCxnSpPr>
        <p:spPr>
          <a:xfrm>
            <a:off x="4700422" y="5067913"/>
            <a:ext cx="1994288" cy="5325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A5FDFB1-1102-F228-A74F-101F5E0B4A58}"/>
              </a:ext>
            </a:extLst>
          </p:cNvPr>
          <p:cNvSpPr txBox="1"/>
          <p:nvPr/>
        </p:nvSpPr>
        <p:spPr>
          <a:xfrm>
            <a:off x="6628063" y="802399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Resultant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3EEA23-4969-2D84-78FA-461F1E7F569C}"/>
              </a:ext>
            </a:extLst>
          </p:cNvPr>
          <p:cNvSpPr txBox="1"/>
          <p:nvPr/>
        </p:nvSpPr>
        <p:spPr>
          <a:xfrm>
            <a:off x="6692952" y="5298887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Component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C7CABF-06D0-FDC9-F2C7-AAC645E496EA}"/>
              </a:ext>
            </a:extLst>
          </p:cNvPr>
          <p:cNvSpPr txBox="1"/>
          <p:nvPr/>
        </p:nvSpPr>
        <p:spPr>
          <a:xfrm>
            <a:off x="4892367" y="3200506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Component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9E5A94-3A77-7889-4B71-C93D6D382BED}"/>
              </a:ext>
            </a:extLst>
          </p:cNvPr>
          <p:cNvSpPr txBox="1"/>
          <p:nvPr/>
        </p:nvSpPr>
        <p:spPr>
          <a:xfrm>
            <a:off x="2207367" y="1089304"/>
            <a:ext cx="218521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Composition</a:t>
            </a:r>
          </a:p>
          <a:p>
            <a:pPr algn="l"/>
            <a:r>
              <a:rPr lang="en-GB" sz="2800" noProof="0" dirty="0"/>
              <a:t>Or </a:t>
            </a:r>
          </a:p>
          <a:p>
            <a:pPr algn="l"/>
            <a:r>
              <a:rPr lang="en-GB" sz="2800" noProof="0" dirty="0"/>
              <a:t>addition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3DE81-826C-40A2-D410-2DD2CBEEF162}"/>
              </a:ext>
            </a:extLst>
          </p:cNvPr>
          <p:cNvSpPr txBox="1"/>
          <p:nvPr/>
        </p:nvSpPr>
        <p:spPr>
          <a:xfrm>
            <a:off x="2207367" y="3973100"/>
            <a:ext cx="1903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Resolving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69FCA96-94CF-AE6E-7106-34732640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2" y="155246"/>
            <a:ext cx="9037674" cy="594137"/>
          </a:xfrm>
        </p:spPr>
        <p:txBody>
          <a:bodyPr/>
          <a:lstStyle/>
          <a:p>
            <a:r>
              <a:rPr lang="en-GB" noProof="0" dirty="0"/>
              <a:t>Recap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FB1B672-1D24-0DA6-743B-2A5B60145893}"/>
              </a:ext>
            </a:extLst>
          </p:cNvPr>
          <p:cNvGrpSpPr/>
          <p:nvPr/>
        </p:nvGrpSpPr>
        <p:grpSpPr>
          <a:xfrm rot="446962">
            <a:off x="6053141" y="1921826"/>
            <a:ext cx="112660" cy="339077"/>
            <a:chOff x="6081716" y="1906330"/>
            <a:chExt cx="112660" cy="339077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6FB4A6C-456F-25C6-7EEF-32E9448375B9}"/>
                </a:ext>
              </a:extLst>
            </p:cNvPr>
            <p:cNvSpPr/>
            <p:nvPr/>
          </p:nvSpPr>
          <p:spPr>
            <a:xfrm rot="8966081" flipH="1">
              <a:off x="6084664" y="1918835"/>
              <a:ext cx="109712" cy="326572"/>
            </a:xfrm>
            <a:custGeom>
              <a:avLst/>
              <a:gdLst>
                <a:gd name="connsiteX0" fmla="*/ 0 w 108857"/>
                <a:gd name="connsiteY0" fmla="*/ 0 h 326572"/>
                <a:gd name="connsiteX1" fmla="*/ 108857 w 108857"/>
                <a:gd name="connsiteY1" fmla="*/ 1850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32509"/>
                <a:gd name="connsiteY0" fmla="*/ 0 h 326572"/>
                <a:gd name="connsiteX1" fmla="*/ 108857 w 132509"/>
                <a:gd name="connsiteY1" fmla="*/ 185057 h 326572"/>
                <a:gd name="connsiteX2" fmla="*/ 108857 w 132509"/>
                <a:gd name="connsiteY2" fmla="*/ 326572 h 326572"/>
                <a:gd name="connsiteX3" fmla="*/ 108857 w 132509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08857"/>
                <a:gd name="connsiteY0" fmla="*/ 0 h 326572"/>
                <a:gd name="connsiteX1" fmla="*/ 83457 w 108857"/>
                <a:gd name="connsiteY1" fmla="*/ 1342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09712"/>
                <a:gd name="connsiteY0" fmla="*/ 0 h 326572"/>
                <a:gd name="connsiteX1" fmla="*/ 83457 w 109712"/>
                <a:gd name="connsiteY1" fmla="*/ 134257 h 326572"/>
                <a:gd name="connsiteX2" fmla="*/ 108857 w 109712"/>
                <a:gd name="connsiteY2" fmla="*/ 326572 h 326572"/>
                <a:gd name="connsiteX3" fmla="*/ 108857 w 109712"/>
                <a:gd name="connsiteY3" fmla="*/ 326572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12" h="326572">
                  <a:moveTo>
                    <a:pt x="0" y="0"/>
                  </a:moveTo>
                  <a:cubicBezTo>
                    <a:pt x="35920" y="36091"/>
                    <a:pt x="49979" y="54772"/>
                    <a:pt x="83457" y="134257"/>
                  </a:cubicBezTo>
                  <a:cubicBezTo>
                    <a:pt x="116935" y="213742"/>
                    <a:pt x="108857" y="279400"/>
                    <a:pt x="108857" y="326572"/>
                  </a:cubicBezTo>
                  <a:lnTo>
                    <a:pt x="108857" y="326572"/>
                  </a:lnTo>
                </a:path>
              </a:pathLst>
            </a:custGeom>
            <a:ln cap="rnd"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B250C72-C8E0-A0F0-9EC5-5DD26CA38BAE}"/>
                </a:ext>
              </a:extLst>
            </p:cNvPr>
            <p:cNvSpPr/>
            <p:nvPr/>
          </p:nvSpPr>
          <p:spPr>
            <a:xfrm>
              <a:off x="6081716" y="1906330"/>
              <a:ext cx="107950" cy="98425"/>
            </a:xfrm>
            <a:custGeom>
              <a:avLst/>
              <a:gdLst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12700 h 98425"/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22225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98425">
                  <a:moveTo>
                    <a:pt x="0" y="98425"/>
                  </a:moveTo>
                  <a:lnTo>
                    <a:pt x="15875" y="0"/>
                  </a:lnTo>
                  <a:cubicBezTo>
                    <a:pt x="45508" y="4233"/>
                    <a:pt x="84667" y="16404"/>
                    <a:pt x="107950" y="30162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BA17D9-0AD6-B430-232E-3714F2438A8D}"/>
              </a:ext>
            </a:extLst>
          </p:cNvPr>
          <p:cNvGrpSpPr/>
          <p:nvPr/>
        </p:nvGrpSpPr>
        <p:grpSpPr>
          <a:xfrm rot="17997956" flipV="1">
            <a:off x="5846640" y="1428812"/>
            <a:ext cx="112660" cy="339077"/>
            <a:chOff x="6081716" y="1906330"/>
            <a:chExt cx="112660" cy="33907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AD1B8FA-5D0C-36CD-6917-A1CDF88B6910}"/>
                </a:ext>
              </a:extLst>
            </p:cNvPr>
            <p:cNvSpPr/>
            <p:nvPr/>
          </p:nvSpPr>
          <p:spPr>
            <a:xfrm rot="8966081" flipH="1">
              <a:off x="6084664" y="1918835"/>
              <a:ext cx="109712" cy="326572"/>
            </a:xfrm>
            <a:custGeom>
              <a:avLst/>
              <a:gdLst>
                <a:gd name="connsiteX0" fmla="*/ 0 w 108857"/>
                <a:gd name="connsiteY0" fmla="*/ 0 h 326572"/>
                <a:gd name="connsiteX1" fmla="*/ 108857 w 108857"/>
                <a:gd name="connsiteY1" fmla="*/ 1850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32509"/>
                <a:gd name="connsiteY0" fmla="*/ 0 h 326572"/>
                <a:gd name="connsiteX1" fmla="*/ 108857 w 132509"/>
                <a:gd name="connsiteY1" fmla="*/ 185057 h 326572"/>
                <a:gd name="connsiteX2" fmla="*/ 108857 w 132509"/>
                <a:gd name="connsiteY2" fmla="*/ 326572 h 326572"/>
                <a:gd name="connsiteX3" fmla="*/ 108857 w 132509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08857"/>
                <a:gd name="connsiteY0" fmla="*/ 0 h 326572"/>
                <a:gd name="connsiteX1" fmla="*/ 83457 w 108857"/>
                <a:gd name="connsiteY1" fmla="*/ 1342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09712"/>
                <a:gd name="connsiteY0" fmla="*/ 0 h 326572"/>
                <a:gd name="connsiteX1" fmla="*/ 83457 w 109712"/>
                <a:gd name="connsiteY1" fmla="*/ 134257 h 326572"/>
                <a:gd name="connsiteX2" fmla="*/ 108857 w 109712"/>
                <a:gd name="connsiteY2" fmla="*/ 326572 h 326572"/>
                <a:gd name="connsiteX3" fmla="*/ 108857 w 109712"/>
                <a:gd name="connsiteY3" fmla="*/ 326572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12" h="326572">
                  <a:moveTo>
                    <a:pt x="0" y="0"/>
                  </a:moveTo>
                  <a:cubicBezTo>
                    <a:pt x="35920" y="36091"/>
                    <a:pt x="49979" y="54772"/>
                    <a:pt x="83457" y="134257"/>
                  </a:cubicBezTo>
                  <a:cubicBezTo>
                    <a:pt x="116935" y="213742"/>
                    <a:pt x="108857" y="279400"/>
                    <a:pt x="108857" y="326572"/>
                  </a:cubicBezTo>
                  <a:lnTo>
                    <a:pt x="108857" y="326572"/>
                  </a:lnTo>
                </a:path>
              </a:pathLst>
            </a:custGeom>
            <a:ln cap="rnd"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BD89838-FAA7-F8AE-D406-4796780E30AC}"/>
                </a:ext>
              </a:extLst>
            </p:cNvPr>
            <p:cNvSpPr/>
            <p:nvPr/>
          </p:nvSpPr>
          <p:spPr>
            <a:xfrm>
              <a:off x="6081716" y="1906330"/>
              <a:ext cx="107950" cy="98425"/>
            </a:xfrm>
            <a:custGeom>
              <a:avLst/>
              <a:gdLst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12700 h 98425"/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22225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98425">
                  <a:moveTo>
                    <a:pt x="0" y="98425"/>
                  </a:moveTo>
                  <a:lnTo>
                    <a:pt x="15875" y="0"/>
                  </a:lnTo>
                  <a:cubicBezTo>
                    <a:pt x="45508" y="4233"/>
                    <a:pt x="84667" y="16404"/>
                    <a:pt x="107950" y="30162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3656A4-2B50-4210-5519-37CCB455A6FC}"/>
              </a:ext>
            </a:extLst>
          </p:cNvPr>
          <p:cNvGrpSpPr/>
          <p:nvPr/>
        </p:nvGrpSpPr>
        <p:grpSpPr>
          <a:xfrm rot="19048214">
            <a:off x="5304460" y="4014262"/>
            <a:ext cx="112660" cy="339077"/>
            <a:chOff x="6081716" y="1906330"/>
            <a:chExt cx="112660" cy="3390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C2481DA-6560-5C71-30F0-8429DD0189A1}"/>
                </a:ext>
              </a:extLst>
            </p:cNvPr>
            <p:cNvSpPr/>
            <p:nvPr/>
          </p:nvSpPr>
          <p:spPr>
            <a:xfrm rot="8966081" flipH="1">
              <a:off x="6084664" y="1918835"/>
              <a:ext cx="109712" cy="326572"/>
            </a:xfrm>
            <a:custGeom>
              <a:avLst/>
              <a:gdLst>
                <a:gd name="connsiteX0" fmla="*/ 0 w 108857"/>
                <a:gd name="connsiteY0" fmla="*/ 0 h 326572"/>
                <a:gd name="connsiteX1" fmla="*/ 108857 w 108857"/>
                <a:gd name="connsiteY1" fmla="*/ 1850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32509"/>
                <a:gd name="connsiteY0" fmla="*/ 0 h 326572"/>
                <a:gd name="connsiteX1" fmla="*/ 108857 w 132509"/>
                <a:gd name="connsiteY1" fmla="*/ 185057 h 326572"/>
                <a:gd name="connsiteX2" fmla="*/ 108857 w 132509"/>
                <a:gd name="connsiteY2" fmla="*/ 326572 h 326572"/>
                <a:gd name="connsiteX3" fmla="*/ 108857 w 132509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08857"/>
                <a:gd name="connsiteY0" fmla="*/ 0 h 326572"/>
                <a:gd name="connsiteX1" fmla="*/ 83457 w 108857"/>
                <a:gd name="connsiteY1" fmla="*/ 1342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09712"/>
                <a:gd name="connsiteY0" fmla="*/ 0 h 326572"/>
                <a:gd name="connsiteX1" fmla="*/ 83457 w 109712"/>
                <a:gd name="connsiteY1" fmla="*/ 134257 h 326572"/>
                <a:gd name="connsiteX2" fmla="*/ 108857 w 109712"/>
                <a:gd name="connsiteY2" fmla="*/ 326572 h 326572"/>
                <a:gd name="connsiteX3" fmla="*/ 108857 w 109712"/>
                <a:gd name="connsiteY3" fmla="*/ 326572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12" h="326572">
                  <a:moveTo>
                    <a:pt x="0" y="0"/>
                  </a:moveTo>
                  <a:cubicBezTo>
                    <a:pt x="35920" y="36091"/>
                    <a:pt x="49979" y="54772"/>
                    <a:pt x="83457" y="134257"/>
                  </a:cubicBezTo>
                  <a:cubicBezTo>
                    <a:pt x="116935" y="213742"/>
                    <a:pt x="108857" y="279400"/>
                    <a:pt x="108857" y="326572"/>
                  </a:cubicBezTo>
                  <a:lnTo>
                    <a:pt x="108857" y="326572"/>
                  </a:lnTo>
                </a:path>
              </a:pathLst>
            </a:custGeom>
            <a:ln cap="rnd"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8643C7C-E907-0BE5-E60D-69D0B2D5017B}"/>
                </a:ext>
              </a:extLst>
            </p:cNvPr>
            <p:cNvSpPr/>
            <p:nvPr/>
          </p:nvSpPr>
          <p:spPr>
            <a:xfrm>
              <a:off x="6081716" y="1906330"/>
              <a:ext cx="107950" cy="98425"/>
            </a:xfrm>
            <a:custGeom>
              <a:avLst/>
              <a:gdLst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12700 h 98425"/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22225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98425">
                  <a:moveTo>
                    <a:pt x="0" y="98425"/>
                  </a:moveTo>
                  <a:lnTo>
                    <a:pt x="15875" y="0"/>
                  </a:lnTo>
                  <a:cubicBezTo>
                    <a:pt x="45508" y="4233"/>
                    <a:pt x="84667" y="16404"/>
                    <a:pt x="107950" y="30162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FDBC82-34CE-4128-996B-A99E02087B34}"/>
              </a:ext>
            </a:extLst>
          </p:cNvPr>
          <p:cNvGrpSpPr/>
          <p:nvPr/>
        </p:nvGrpSpPr>
        <p:grpSpPr>
          <a:xfrm rot="20855201" flipV="1">
            <a:off x="5689062" y="4917288"/>
            <a:ext cx="112660" cy="339077"/>
            <a:chOff x="6081716" y="1906330"/>
            <a:chExt cx="112660" cy="339077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CDFFFF7-8CC6-3BDB-F040-F13F6F148267}"/>
                </a:ext>
              </a:extLst>
            </p:cNvPr>
            <p:cNvSpPr/>
            <p:nvPr/>
          </p:nvSpPr>
          <p:spPr>
            <a:xfrm rot="8966081" flipH="1">
              <a:off x="6084664" y="1918835"/>
              <a:ext cx="109712" cy="326572"/>
            </a:xfrm>
            <a:custGeom>
              <a:avLst/>
              <a:gdLst>
                <a:gd name="connsiteX0" fmla="*/ 0 w 108857"/>
                <a:gd name="connsiteY0" fmla="*/ 0 h 326572"/>
                <a:gd name="connsiteX1" fmla="*/ 108857 w 108857"/>
                <a:gd name="connsiteY1" fmla="*/ 1850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32509"/>
                <a:gd name="connsiteY0" fmla="*/ 0 h 326572"/>
                <a:gd name="connsiteX1" fmla="*/ 108857 w 132509"/>
                <a:gd name="connsiteY1" fmla="*/ 185057 h 326572"/>
                <a:gd name="connsiteX2" fmla="*/ 108857 w 132509"/>
                <a:gd name="connsiteY2" fmla="*/ 326572 h 326572"/>
                <a:gd name="connsiteX3" fmla="*/ 108857 w 132509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  <a:gd name="connsiteX0" fmla="*/ 0 w 108857"/>
                <a:gd name="connsiteY0" fmla="*/ 0 h 326572"/>
                <a:gd name="connsiteX1" fmla="*/ 83457 w 108857"/>
                <a:gd name="connsiteY1" fmla="*/ 1342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09712"/>
                <a:gd name="connsiteY0" fmla="*/ 0 h 326572"/>
                <a:gd name="connsiteX1" fmla="*/ 83457 w 109712"/>
                <a:gd name="connsiteY1" fmla="*/ 134257 h 326572"/>
                <a:gd name="connsiteX2" fmla="*/ 108857 w 109712"/>
                <a:gd name="connsiteY2" fmla="*/ 326572 h 326572"/>
                <a:gd name="connsiteX3" fmla="*/ 108857 w 109712"/>
                <a:gd name="connsiteY3" fmla="*/ 326572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712" h="326572">
                  <a:moveTo>
                    <a:pt x="0" y="0"/>
                  </a:moveTo>
                  <a:cubicBezTo>
                    <a:pt x="35920" y="36091"/>
                    <a:pt x="49979" y="54772"/>
                    <a:pt x="83457" y="134257"/>
                  </a:cubicBezTo>
                  <a:cubicBezTo>
                    <a:pt x="116935" y="213742"/>
                    <a:pt x="108857" y="279400"/>
                    <a:pt x="108857" y="326572"/>
                  </a:cubicBezTo>
                  <a:lnTo>
                    <a:pt x="108857" y="326572"/>
                  </a:lnTo>
                </a:path>
              </a:pathLst>
            </a:custGeom>
            <a:ln cap="rnd"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275EB6A-68F3-8A3B-5A66-DD55CBBE6AE5}"/>
                </a:ext>
              </a:extLst>
            </p:cNvPr>
            <p:cNvSpPr/>
            <p:nvPr/>
          </p:nvSpPr>
          <p:spPr>
            <a:xfrm>
              <a:off x="6081716" y="1906330"/>
              <a:ext cx="107950" cy="98425"/>
            </a:xfrm>
            <a:custGeom>
              <a:avLst/>
              <a:gdLst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12700 h 98425"/>
                <a:gd name="connsiteX0" fmla="*/ 0 w 104775"/>
                <a:gd name="connsiteY0" fmla="*/ 98425 h 98425"/>
                <a:gd name="connsiteX1" fmla="*/ 15875 w 104775"/>
                <a:gd name="connsiteY1" fmla="*/ 0 h 98425"/>
                <a:gd name="connsiteX2" fmla="*/ 104775 w 104775"/>
                <a:gd name="connsiteY2" fmla="*/ 22225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  <a:gd name="connsiteX0" fmla="*/ 0 w 107950"/>
                <a:gd name="connsiteY0" fmla="*/ 98425 h 98425"/>
                <a:gd name="connsiteX1" fmla="*/ 15875 w 107950"/>
                <a:gd name="connsiteY1" fmla="*/ 0 h 98425"/>
                <a:gd name="connsiteX2" fmla="*/ 107950 w 107950"/>
                <a:gd name="connsiteY2" fmla="*/ 30162 h 98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7950" h="98425">
                  <a:moveTo>
                    <a:pt x="0" y="98425"/>
                  </a:moveTo>
                  <a:lnTo>
                    <a:pt x="15875" y="0"/>
                  </a:lnTo>
                  <a:cubicBezTo>
                    <a:pt x="45508" y="4233"/>
                    <a:pt x="84667" y="16404"/>
                    <a:pt x="107950" y="30162"/>
                  </a:cubicBezTo>
                </a:path>
              </a:pathLst>
            </a:custGeom>
            <a:noFill/>
            <a:ln w="19050" cap="rnd"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028641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FB83EB-427B-B916-19A5-AE3FB8294856}"/>
              </a:ext>
            </a:extLst>
          </p:cNvPr>
          <p:cNvSpPr txBox="1"/>
          <p:nvPr/>
        </p:nvSpPr>
        <p:spPr>
          <a:xfrm>
            <a:off x="251520" y="260648"/>
            <a:ext cx="3925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noProof="0" dirty="0"/>
              <a:t>Recap on Trigonometry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7CDFB69-9717-B637-8614-930C48ACF5DA}"/>
              </a:ext>
            </a:extLst>
          </p:cNvPr>
          <p:cNvSpPr/>
          <p:nvPr/>
        </p:nvSpPr>
        <p:spPr>
          <a:xfrm>
            <a:off x="3995936" y="116632"/>
            <a:ext cx="3456384" cy="2160240"/>
          </a:xfrm>
          <a:prstGeom prst="triangle">
            <a:avLst>
              <a:gd name="adj" fmla="val 100000"/>
            </a:avLst>
          </a:prstGeom>
          <a:solidFill>
            <a:schemeClr val="bg1">
              <a:alpha val="9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73668-1355-A88C-A3DC-127C84E74E3C}"/>
              </a:ext>
            </a:extLst>
          </p:cNvPr>
          <p:cNvSpPr txBox="1"/>
          <p:nvPr/>
        </p:nvSpPr>
        <p:spPr>
          <a:xfrm>
            <a:off x="5747008" y="23610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noProof="0" dirty="0"/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B381A-D84F-DC40-88FA-354E793C0521}"/>
              </a:ext>
            </a:extLst>
          </p:cNvPr>
          <p:cNvSpPr txBox="1"/>
          <p:nvPr/>
        </p:nvSpPr>
        <p:spPr>
          <a:xfrm>
            <a:off x="7596336" y="101208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noProof="0" dirty="0"/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8D54F4-EA90-F2D3-E24C-4F0D370AA327}"/>
              </a:ext>
            </a:extLst>
          </p:cNvPr>
          <p:cNvSpPr txBox="1"/>
          <p:nvPr/>
        </p:nvSpPr>
        <p:spPr>
          <a:xfrm>
            <a:off x="5429627" y="67349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noProof="0" dirty="0"/>
              <a:t>h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7DF52BC-68D5-77BC-C44F-234A03BEE643}"/>
              </a:ext>
            </a:extLst>
          </p:cNvPr>
          <p:cNvSpPr/>
          <p:nvPr/>
        </p:nvSpPr>
        <p:spPr>
          <a:xfrm rot="1419453">
            <a:off x="4505867" y="1952513"/>
            <a:ext cx="236502" cy="280088"/>
          </a:xfrm>
          <a:custGeom>
            <a:avLst/>
            <a:gdLst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  <a:gd name="connsiteX0" fmla="*/ 0 w 548640"/>
              <a:gd name="connsiteY0" fmla="*/ 0 h 400050"/>
              <a:gd name="connsiteX1" fmla="*/ 548640 w 548640"/>
              <a:gd name="connsiteY1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8640" h="400050">
                <a:moveTo>
                  <a:pt x="0" y="0"/>
                </a:moveTo>
                <a:cubicBezTo>
                  <a:pt x="285750" y="19050"/>
                  <a:pt x="457200" y="163830"/>
                  <a:pt x="548640" y="40005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AA0779-13B7-2B87-376A-FF76BDDE501D}"/>
                  </a:ext>
                </a:extLst>
              </p:cNvPr>
              <p:cNvSpPr txBox="1"/>
              <p:nvPr/>
            </p:nvSpPr>
            <p:spPr>
              <a:xfrm>
                <a:off x="4757795" y="1779910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noProof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AA0779-13B7-2B87-376A-FF76BDDE5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795" y="1779910"/>
                <a:ext cx="49654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F12106-52D6-A2DE-3558-754FE9756F5A}"/>
                  </a:ext>
                </a:extLst>
              </p:cNvPr>
              <p:cNvSpPr txBox="1"/>
              <p:nvPr/>
            </p:nvSpPr>
            <p:spPr>
              <a:xfrm>
                <a:off x="722682" y="3117804"/>
                <a:ext cx="145443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noProof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</m:oMath>
                  </m:oMathPara>
                </a14:m>
                <a:endParaRPr lang="en-GB" sz="3200" noProof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2F12106-52D6-A2DE-3558-754FE9756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2" y="3117804"/>
                <a:ext cx="145443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7FFAC6-3DC6-9809-AB60-465439A84899}"/>
                  </a:ext>
                </a:extLst>
              </p:cNvPr>
              <p:cNvSpPr txBox="1"/>
              <p:nvPr/>
            </p:nvSpPr>
            <p:spPr>
              <a:xfrm>
                <a:off x="707594" y="4270498"/>
                <a:ext cx="15105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noProof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</m:oMath>
                  </m:oMathPara>
                </a14:m>
                <a:endParaRPr lang="en-GB" sz="32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E7FFAC6-3DC6-9809-AB60-465439A84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94" y="4270498"/>
                <a:ext cx="151054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9FAC5D-89CF-8327-EF4D-653E4A8A7907}"/>
                  </a:ext>
                </a:extLst>
              </p:cNvPr>
              <p:cNvSpPr txBox="1"/>
              <p:nvPr/>
            </p:nvSpPr>
            <p:spPr>
              <a:xfrm>
                <a:off x="722682" y="5608839"/>
                <a:ext cx="15041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noProof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</m:e>
                      </m:func>
                    </m:oMath>
                  </m:oMathPara>
                </a14:m>
                <a:endParaRPr lang="en-GB" sz="3200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9FAC5D-89CF-8327-EF4D-653E4A8A7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2" y="5608839"/>
                <a:ext cx="1504130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A3BD8A-70E1-9514-8776-9CD73FF96129}"/>
                  </a:ext>
                </a:extLst>
              </p:cNvPr>
              <p:cNvSpPr txBox="1"/>
              <p:nvPr/>
            </p:nvSpPr>
            <p:spPr>
              <a:xfrm>
                <a:off x="2553973" y="2942403"/>
                <a:ext cx="348429" cy="843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GB" sz="3200" noProof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2A3BD8A-70E1-9514-8776-9CD73FF96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973" y="2942403"/>
                <a:ext cx="348429" cy="843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6B1D41-1073-3C17-C49F-B68A909F869F}"/>
                  </a:ext>
                </a:extLst>
              </p:cNvPr>
              <p:cNvSpPr txBox="1"/>
              <p:nvPr/>
            </p:nvSpPr>
            <p:spPr>
              <a:xfrm>
                <a:off x="2540822" y="4169740"/>
                <a:ext cx="353045" cy="843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GB" sz="3200" noProof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6B1D41-1073-3C17-C49F-B68A909F8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822" y="4169740"/>
                <a:ext cx="353045" cy="8434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ACC88E-0EB8-FD94-770F-53AF620E0881}"/>
                  </a:ext>
                </a:extLst>
              </p:cNvPr>
              <p:cNvSpPr txBox="1"/>
              <p:nvPr/>
            </p:nvSpPr>
            <p:spPr>
              <a:xfrm>
                <a:off x="2490763" y="5394068"/>
                <a:ext cx="353045" cy="843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num>
                        <m:den>
                          <m:r>
                            <a:rPr lang="en-GB" sz="3200" b="0" i="1" noProof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3200" noProof="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ACC88E-0EB8-FD94-770F-53AF620E0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763" y="5394068"/>
                <a:ext cx="353045" cy="8432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A93D2-C593-CC33-ED97-8D1EA733E57B}"/>
                  </a:ext>
                </a:extLst>
              </p:cNvPr>
              <p:cNvSpPr txBox="1"/>
              <p:nvPr/>
            </p:nvSpPr>
            <p:spPr>
              <a:xfrm>
                <a:off x="6588302" y="3126541"/>
                <a:ext cx="8640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A93D2-C593-CC33-ED97-8D1EA733E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302" y="3126541"/>
                <a:ext cx="86401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2F995B-0437-B62D-D1C4-2A924A381763}"/>
                  </a:ext>
                </a:extLst>
              </p:cNvPr>
              <p:cNvSpPr txBox="1"/>
              <p:nvPr/>
            </p:nvSpPr>
            <p:spPr>
              <a:xfrm>
                <a:off x="7452320" y="2955548"/>
                <a:ext cx="1360372" cy="83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noProof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num>
                            <m:den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2F995B-0437-B62D-D1C4-2A924A381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955548"/>
                <a:ext cx="1360372" cy="8300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2FCB1B-8433-FDFF-EBDA-094ADE798A91}"/>
                  </a:ext>
                </a:extLst>
              </p:cNvPr>
              <p:cNvSpPr txBox="1"/>
              <p:nvPr/>
            </p:nvSpPr>
            <p:spPr>
              <a:xfrm>
                <a:off x="7452320" y="4101669"/>
                <a:ext cx="1400063" cy="8302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noProof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2FCB1B-8433-FDFF-EBDA-094ADE798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4101669"/>
                <a:ext cx="1400063" cy="8302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F2253B-D7B6-49ED-B02C-ABB496202D75}"/>
                  </a:ext>
                </a:extLst>
              </p:cNvPr>
              <p:cNvSpPr txBox="1"/>
              <p:nvPr/>
            </p:nvSpPr>
            <p:spPr>
              <a:xfrm>
                <a:off x="7432474" y="5394068"/>
                <a:ext cx="1382238" cy="830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noProof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num>
                            <m:den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0F2253B-D7B6-49ED-B02C-ABB496202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2474" y="5394068"/>
                <a:ext cx="1382238" cy="83003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A30C76-884F-313B-14E2-D10F9022699D}"/>
                  </a:ext>
                </a:extLst>
              </p:cNvPr>
              <p:cNvSpPr txBox="1"/>
              <p:nvPr/>
            </p:nvSpPr>
            <p:spPr>
              <a:xfrm>
                <a:off x="6588302" y="4247754"/>
                <a:ext cx="8640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A30C76-884F-313B-14E2-D10F90226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302" y="4247754"/>
                <a:ext cx="86401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911ADC-6E86-FF6E-B19C-D22B063D7E2B}"/>
                  </a:ext>
                </a:extLst>
              </p:cNvPr>
              <p:cNvSpPr txBox="1"/>
              <p:nvPr/>
            </p:nvSpPr>
            <p:spPr>
              <a:xfrm>
                <a:off x="6588302" y="5555055"/>
                <a:ext cx="8640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911ADC-6E86-FF6E-B19C-D22B063D7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302" y="5555055"/>
                <a:ext cx="86401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5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  <p:bldP spid="2" grpId="0"/>
      <p:bldP spid="14" grpId="0"/>
      <p:bldP spid="15" grpId="0"/>
      <p:bldP spid="16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F97A9-F805-F3C7-8C37-4C18F74E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Set your calculator to degrees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5149E2-026B-6C3A-DD82-C737D7B04CAC}"/>
              </a:ext>
            </a:extLst>
          </p:cNvPr>
          <p:cNvSpPr txBox="1"/>
          <p:nvPr/>
        </p:nvSpPr>
        <p:spPr>
          <a:xfrm>
            <a:off x="1308099" y="2679304"/>
            <a:ext cx="149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Cassio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2E670-9792-D6FC-783E-1414395996B2}"/>
              </a:ext>
            </a:extLst>
          </p:cNvPr>
          <p:cNvSpPr txBox="1"/>
          <p:nvPr/>
        </p:nvSpPr>
        <p:spPr>
          <a:xfrm>
            <a:off x="1308098" y="3098537"/>
            <a:ext cx="5142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Press Shift &gt; Setup &gt; 2 &gt;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B82BE-804B-266B-A10D-BA00121B2818}"/>
              </a:ext>
            </a:extLst>
          </p:cNvPr>
          <p:cNvSpPr txBox="1"/>
          <p:nvPr/>
        </p:nvSpPr>
        <p:spPr>
          <a:xfrm>
            <a:off x="1308098" y="4040990"/>
            <a:ext cx="1492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Sharp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F85F7D-B789-5A04-F6E5-A3F339AF84E5}"/>
                  </a:ext>
                </a:extLst>
              </p:cNvPr>
              <p:cNvSpPr txBox="1"/>
              <p:nvPr/>
            </p:nvSpPr>
            <p:spPr>
              <a:xfrm>
                <a:off x="279694" y="701086"/>
                <a:ext cx="767050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noProof="0" dirty="0"/>
                  <a:t>Most calculators have 3 modes of angles Degrees, Radians and Gradians. Test by typing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800" b="0" i="1" noProof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b="0" i="1" noProof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b="0" i="1" noProof="0" smtClean="0"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GB" sz="2800" b="0" i="1" noProof="0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GB" sz="2800" noProof="0" dirty="0"/>
                  <a:t> if the answer is 1 you are in degrees, if not, change it.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F85F7D-B789-5A04-F6E5-A3F339AF8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94" y="701086"/>
                <a:ext cx="7670506" cy="1815882"/>
              </a:xfrm>
              <a:prstGeom prst="rect">
                <a:avLst/>
              </a:prstGeom>
              <a:blipFill>
                <a:blip r:embed="rId2"/>
                <a:stretch>
                  <a:fillRect l="-1669" t="-3356" r="-2544" b="-8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453E78C-299D-0605-9848-40CD4952210E}"/>
              </a:ext>
            </a:extLst>
          </p:cNvPr>
          <p:cNvSpPr txBox="1"/>
          <p:nvPr/>
        </p:nvSpPr>
        <p:spPr>
          <a:xfrm>
            <a:off x="1423419" y="4461200"/>
            <a:ext cx="5027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Press 2ndF then the decimal point • and watch the screen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DF247CDB-FEEB-CD9B-8DC6-B8FBE7CA6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0" y="657049"/>
            <a:ext cx="816878" cy="13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3572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84DF2-1FED-426E-59FA-5085083D7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621C8F6B-45C1-5DF0-93E3-45338005CFC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GB" noProof="0" dirty="0"/>
                  <a:t>Find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noProof="0" dirty="0"/>
              </a:p>
            </p:txBody>
          </p:sp>
        </mc:Choice>
        <mc:Fallback xmlns="">
          <p:sp>
            <p:nvSpPr>
              <p:cNvPr id="10" name="Text Placeholder 9">
                <a:extLst>
                  <a:ext uri="{FF2B5EF4-FFF2-40B4-BE49-F238E27FC236}">
                    <a16:creationId xmlns:a16="http://schemas.microsoft.com/office/drawing/2014/main" id="{621C8F6B-45C1-5DF0-93E3-45338005CF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70" t="-22785" b="-34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D857D06-9849-56C6-1889-E6BF9BC79CD0}"/>
              </a:ext>
            </a:extLst>
          </p:cNvPr>
          <p:cNvGrpSpPr/>
          <p:nvPr/>
        </p:nvGrpSpPr>
        <p:grpSpPr>
          <a:xfrm>
            <a:off x="1040808" y="1697960"/>
            <a:ext cx="2615610" cy="3646967"/>
            <a:chOff x="4444408" y="999460"/>
            <a:chExt cx="2615610" cy="3646967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F2A86A4B-E0EE-1D47-6076-776C67DA42DD}"/>
                </a:ext>
              </a:extLst>
            </p:cNvPr>
            <p:cNvSpPr/>
            <p:nvPr/>
          </p:nvSpPr>
          <p:spPr>
            <a:xfrm>
              <a:off x="4444408" y="999460"/>
              <a:ext cx="2137143" cy="3646967"/>
            </a:xfrm>
            <a:prstGeom prst="triangle">
              <a:avLst>
                <a:gd name="adj" fmla="val 9898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BE3E6EA-BC6B-C0A1-03C1-55FA1ED41750}"/>
                    </a:ext>
                  </a:extLst>
                </p:cNvPr>
                <p:cNvSpPr txBox="1"/>
                <p:nvPr/>
              </p:nvSpPr>
              <p:spPr>
                <a:xfrm>
                  <a:off x="4782172" y="4157247"/>
                  <a:ext cx="59907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60⁰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DBE3E6EA-BC6B-C0A1-03C1-55FA1ED417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2172" y="4157247"/>
                  <a:ext cx="599079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31AD0F-FEEC-2EDA-38B0-23EEA7ADB9D8}"/>
                </a:ext>
              </a:extLst>
            </p:cNvPr>
            <p:cNvSpPr txBox="1"/>
            <p:nvPr/>
          </p:nvSpPr>
          <p:spPr>
            <a:xfrm>
              <a:off x="4619844" y="2459399"/>
              <a:ext cx="893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noProof="0" dirty="0"/>
                <a:t>5 m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D334788-4413-BC53-1A21-479625C57714}"/>
                </a:ext>
              </a:extLst>
            </p:cNvPr>
            <p:cNvSpPr/>
            <p:nvPr/>
          </p:nvSpPr>
          <p:spPr>
            <a:xfrm rot="8058646">
              <a:off x="6372082" y="1399548"/>
              <a:ext cx="101184" cy="318976"/>
            </a:xfrm>
            <a:custGeom>
              <a:avLst/>
              <a:gdLst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83460"/>
                <a:gd name="connsiteY0" fmla="*/ 0 h 765544"/>
                <a:gd name="connsiteX1" fmla="*/ 318977 w 383460"/>
                <a:gd name="connsiteY1" fmla="*/ 297711 h 765544"/>
                <a:gd name="connsiteX2" fmla="*/ 361507 w 383460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74569"/>
                <a:gd name="connsiteY0" fmla="*/ 0 h 765544"/>
                <a:gd name="connsiteX1" fmla="*/ 318977 w 374569"/>
                <a:gd name="connsiteY1" fmla="*/ 297711 h 765544"/>
                <a:gd name="connsiteX2" fmla="*/ 361507 w 374569"/>
                <a:gd name="connsiteY2" fmla="*/ 765544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569" h="765544">
                  <a:moveTo>
                    <a:pt x="0" y="0"/>
                  </a:moveTo>
                  <a:cubicBezTo>
                    <a:pt x="123678" y="69449"/>
                    <a:pt x="248094" y="170120"/>
                    <a:pt x="318977" y="297711"/>
                  </a:cubicBezTo>
                  <a:cubicBezTo>
                    <a:pt x="389860" y="425302"/>
                    <a:pt x="379143" y="603643"/>
                    <a:pt x="361507" y="7655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3954317-ED37-F3D2-F89A-5B23D17284B4}"/>
                    </a:ext>
                  </a:extLst>
                </p:cNvPr>
                <p:cNvSpPr txBox="1"/>
                <p:nvPr/>
              </p:nvSpPr>
              <p:spPr>
                <a:xfrm>
                  <a:off x="6618102" y="2501545"/>
                  <a:ext cx="44191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noProof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3954317-ED37-F3D2-F89A-5B23D17284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8102" y="2501545"/>
                  <a:ext cx="441916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351606F-4E19-0A86-A32A-CC9CCE9DA92E}"/>
                </a:ext>
              </a:extLst>
            </p:cNvPr>
            <p:cNvSpPr/>
            <p:nvPr/>
          </p:nvSpPr>
          <p:spPr>
            <a:xfrm flipH="1" flipV="1">
              <a:off x="6273209" y="4363989"/>
              <a:ext cx="308344" cy="282438"/>
            </a:xfrm>
            <a:custGeom>
              <a:avLst/>
              <a:gdLst>
                <a:gd name="connsiteX0" fmla="*/ 329609 w 329609"/>
                <a:gd name="connsiteY0" fmla="*/ 0 h 361507"/>
                <a:gd name="connsiteX1" fmla="*/ 329609 w 329609"/>
                <a:gd name="connsiteY1" fmla="*/ 361507 h 361507"/>
                <a:gd name="connsiteX2" fmla="*/ 0 w 329609"/>
                <a:gd name="connsiteY2" fmla="*/ 361507 h 3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09" h="361507">
                  <a:moveTo>
                    <a:pt x="329609" y="0"/>
                  </a:moveTo>
                  <a:lnTo>
                    <a:pt x="329609" y="361507"/>
                  </a:lnTo>
                  <a:lnTo>
                    <a:pt x="0" y="36150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331853D-5658-FA34-DF3E-C65CAF93E98E}"/>
              </a:ext>
            </a:extLst>
          </p:cNvPr>
          <p:cNvSpPr txBox="1"/>
          <p:nvPr/>
        </p:nvSpPr>
        <p:spPr>
          <a:xfrm>
            <a:off x="4449707" y="1220906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We only know one side so cannot use Pythagoras. We need to use sin, cos or tan.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96F3A1-2DFF-D7E8-98FE-6D856536D5F8}"/>
                  </a:ext>
                </a:extLst>
              </p:cNvPr>
              <p:cNvSpPr txBox="1"/>
              <p:nvPr/>
            </p:nvSpPr>
            <p:spPr>
              <a:xfrm>
                <a:off x="4449707" y="2882510"/>
                <a:ext cx="4572000" cy="83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num>
                            <m:den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96F3A1-2DFF-D7E8-98FE-6D856536D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707" y="2882510"/>
                <a:ext cx="4572000" cy="830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0378C3-1917-EFC2-7D1A-BD538897D562}"/>
                  </a:ext>
                </a:extLst>
              </p:cNvPr>
              <p:cNvSpPr txBox="1"/>
              <p:nvPr/>
            </p:nvSpPr>
            <p:spPr>
              <a:xfrm>
                <a:off x="4577295" y="3971347"/>
                <a:ext cx="4572000" cy="830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0378C3-1917-EFC2-7D1A-BD538897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295" y="3971347"/>
                <a:ext cx="4572000" cy="8302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B897F9-0468-1186-7F4B-42935F014127}"/>
                  </a:ext>
                </a:extLst>
              </p:cNvPr>
              <p:cNvSpPr txBox="1"/>
              <p:nvPr/>
            </p:nvSpPr>
            <p:spPr>
              <a:xfrm>
                <a:off x="4775199" y="4855747"/>
                <a:ext cx="43740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B897F9-0468-1186-7F4B-42935F014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199" y="4855747"/>
                <a:ext cx="437409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E5EBA3-5C6D-707C-F022-B664AB8CE06E}"/>
                  </a:ext>
                </a:extLst>
              </p:cNvPr>
              <p:cNvSpPr txBox="1"/>
              <p:nvPr/>
            </p:nvSpPr>
            <p:spPr>
              <a:xfrm>
                <a:off x="4571999" y="5576318"/>
                <a:ext cx="457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=4.33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1E5EBA3-5C6D-707C-F022-B664AB8CE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5576318"/>
                <a:ext cx="457200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1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380C-B6AC-2183-5E88-066751DA6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exercises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20DB7E8-427C-747D-AF76-610085E3F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/>
              <a:t>Find the unknowns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77A564-D2A0-389F-0756-E58CBD5AE660}"/>
              </a:ext>
            </a:extLst>
          </p:cNvPr>
          <p:cNvGrpSpPr/>
          <p:nvPr/>
        </p:nvGrpSpPr>
        <p:grpSpPr>
          <a:xfrm>
            <a:off x="4351375" y="1104430"/>
            <a:ext cx="1582141" cy="3231071"/>
            <a:chOff x="3677748" y="721149"/>
            <a:chExt cx="1582141" cy="32310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0C05815-7D40-6B2B-287F-55008DAAAA9F}"/>
                    </a:ext>
                  </a:extLst>
                </p:cNvPr>
                <p:cNvSpPr txBox="1"/>
                <p:nvPr/>
              </p:nvSpPr>
              <p:spPr>
                <a:xfrm>
                  <a:off x="4412786" y="2928983"/>
                  <a:ext cx="59907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70⁰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90C05815-7D40-6B2B-287F-55008DAAAA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786" y="2928983"/>
                  <a:ext cx="599079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BCB22E3-F992-1D0D-335C-72EE9585C166}"/>
                </a:ext>
              </a:extLst>
            </p:cNvPr>
            <p:cNvSpPr/>
            <p:nvPr/>
          </p:nvSpPr>
          <p:spPr>
            <a:xfrm rot="20380219">
              <a:off x="4259344" y="3152068"/>
              <a:ext cx="101184" cy="318976"/>
            </a:xfrm>
            <a:custGeom>
              <a:avLst/>
              <a:gdLst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83460"/>
                <a:gd name="connsiteY0" fmla="*/ 0 h 765544"/>
                <a:gd name="connsiteX1" fmla="*/ 318977 w 383460"/>
                <a:gd name="connsiteY1" fmla="*/ 297711 h 765544"/>
                <a:gd name="connsiteX2" fmla="*/ 361507 w 383460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74569"/>
                <a:gd name="connsiteY0" fmla="*/ 0 h 765544"/>
                <a:gd name="connsiteX1" fmla="*/ 318977 w 374569"/>
                <a:gd name="connsiteY1" fmla="*/ 297711 h 765544"/>
                <a:gd name="connsiteX2" fmla="*/ 361507 w 374569"/>
                <a:gd name="connsiteY2" fmla="*/ 765544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569" h="765544">
                  <a:moveTo>
                    <a:pt x="0" y="0"/>
                  </a:moveTo>
                  <a:cubicBezTo>
                    <a:pt x="123678" y="69449"/>
                    <a:pt x="248094" y="170120"/>
                    <a:pt x="318977" y="297711"/>
                  </a:cubicBezTo>
                  <a:cubicBezTo>
                    <a:pt x="389860" y="425302"/>
                    <a:pt x="379143" y="603643"/>
                    <a:pt x="361507" y="7655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89FA1A1-2F5F-D69A-88A0-2A50C4358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7" y="753907"/>
              <a:ext cx="1222742" cy="27084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2CF0CD1-E304-179F-6FC0-49EC43914427}"/>
                </a:ext>
              </a:extLst>
            </p:cNvPr>
            <p:cNvSpPr/>
            <p:nvPr/>
          </p:nvSpPr>
          <p:spPr>
            <a:xfrm>
              <a:off x="4037145" y="753907"/>
              <a:ext cx="1222743" cy="270840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ADFC08A-D052-C399-3CE6-D4E3D5A014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721149"/>
              <a:ext cx="0" cy="27575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9389DC2-C1EE-BA7D-C93A-C693351493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3462308"/>
              <a:ext cx="1222744" cy="1637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6E6917-5A45-31A5-9AB2-1B22F4C358A5}"/>
                </a:ext>
              </a:extLst>
            </p:cNvPr>
            <p:cNvSpPr txBox="1"/>
            <p:nvPr/>
          </p:nvSpPr>
          <p:spPr>
            <a:xfrm>
              <a:off x="4553467" y="3429000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noProof="0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39B1CC-919B-C079-724C-53449A9DE51C}"/>
                </a:ext>
              </a:extLst>
            </p:cNvPr>
            <p:cNvSpPr txBox="1"/>
            <p:nvPr/>
          </p:nvSpPr>
          <p:spPr>
            <a:xfrm>
              <a:off x="3677748" y="1637693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noProof="0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BB30A4-F3F1-435A-6EE3-D4A11F0627D1}"/>
                </a:ext>
              </a:extLst>
            </p:cNvPr>
            <p:cNvSpPr txBox="1"/>
            <p:nvPr/>
          </p:nvSpPr>
          <p:spPr>
            <a:xfrm rot="17900188">
              <a:off x="4011492" y="1599585"/>
              <a:ext cx="1083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200 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D405012-41B1-9DAD-A0DD-EE6B10E5BE97}"/>
              </a:ext>
            </a:extLst>
          </p:cNvPr>
          <p:cNvGrpSpPr/>
          <p:nvPr/>
        </p:nvGrpSpPr>
        <p:grpSpPr>
          <a:xfrm>
            <a:off x="699608" y="1112329"/>
            <a:ext cx="1835777" cy="2321905"/>
            <a:chOff x="66652" y="939396"/>
            <a:chExt cx="2907661" cy="3646967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EF01B4BA-084E-60DF-B074-FB54B9FDC0F4}"/>
                </a:ext>
              </a:extLst>
            </p:cNvPr>
            <p:cNvSpPr/>
            <p:nvPr/>
          </p:nvSpPr>
          <p:spPr>
            <a:xfrm>
              <a:off x="231390" y="939396"/>
              <a:ext cx="2137143" cy="3646967"/>
            </a:xfrm>
            <a:prstGeom prst="triangle">
              <a:avLst>
                <a:gd name="adj" fmla="val 9898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F6FE79A-509C-96A2-94C1-D114A2F8E846}"/>
                    </a:ext>
                  </a:extLst>
                </p:cNvPr>
                <p:cNvSpPr txBox="1"/>
                <p:nvPr/>
              </p:nvSpPr>
              <p:spPr>
                <a:xfrm>
                  <a:off x="569152" y="3792776"/>
                  <a:ext cx="1016603" cy="6767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65⁰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F6FE79A-509C-96A2-94C1-D114A2F8E8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52" y="3792776"/>
                  <a:ext cx="1016603" cy="6767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A04F12-C258-46F8-7976-2F941C0454DC}"/>
                </a:ext>
              </a:extLst>
            </p:cNvPr>
            <p:cNvSpPr txBox="1"/>
            <p:nvPr/>
          </p:nvSpPr>
          <p:spPr>
            <a:xfrm>
              <a:off x="66652" y="2399336"/>
              <a:ext cx="1330434" cy="821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noProof="0" dirty="0"/>
                <a:t>7 m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33D272-DCA3-33BA-34A3-669211047B4D}"/>
                </a:ext>
              </a:extLst>
            </p:cNvPr>
            <p:cNvSpPr/>
            <p:nvPr/>
          </p:nvSpPr>
          <p:spPr>
            <a:xfrm rot="8058646">
              <a:off x="2159064" y="1339484"/>
              <a:ext cx="101184" cy="318976"/>
            </a:xfrm>
            <a:custGeom>
              <a:avLst/>
              <a:gdLst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83460"/>
                <a:gd name="connsiteY0" fmla="*/ 0 h 765544"/>
                <a:gd name="connsiteX1" fmla="*/ 318977 w 383460"/>
                <a:gd name="connsiteY1" fmla="*/ 297711 h 765544"/>
                <a:gd name="connsiteX2" fmla="*/ 361507 w 383460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74569"/>
                <a:gd name="connsiteY0" fmla="*/ 0 h 765544"/>
                <a:gd name="connsiteX1" fmla="*/ 318977 w 374569"/>
                <a:gd name="connsiteY1" fmla="*/ 297711 h 765544"/>
                <a:gd name="connsiteX2" fmla="*/ 361507 w 374569"/>
                <a:gd name="connsiteY2" fmla="*/ 765544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569" h="765544">
                  <a:moveTo>
                    <a:pt x="0" y="0"/>
                  </a:moveTo>
                  <a:cubicBezTo>
                    <a:pt x="123678" y="69449"/>
                    <a:pt x="248094" y="170120"/>
                    <a:pt x="318977" y="297711"/>
                  </a:cubicBezTo>
                  <a:cubicBezTo>
                    <a:pt x="389860" y="425302"/>
                    <a:pt x="379143" y="603643"/>
                    <a:pt x="361507" y="7655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230247B-821E-544C-B955-AC91B0C8B871}"/>
                    </a:ext>
                  </a:extLst>
                </p:cNvPr>
                <p:cNvSpPr txBox="1"/>
                <p:nvPr/>
              </p:nvSpPr>
              <p:spPr>
                <a:xfrm>
                  <a:off x="2405082" y="2336934"/>
                  <a:ext cx="569231" cy="96683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4000" noProof="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230247B-821E-544C-B955-AC91B0C8B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5082" y="2336934"/>
                  <a:ext cx="569231" cy="9668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D5795A0-D6F3-5A54-3DB5-8ED3F483529A}"/>
                </a:ext>
              </a:extLst>
            </p:cNvPr>
            <p:cNvSpPr/>
            <p:nvPr/>
          </p:nvSpPr>
          <p:spPr>
            <a:xfrm flipH="1" flipV="1">
              <a:off x="2060191" y="4303925"/>
              <a:ext cx="308344" cy="282438"/>
            </a:xfrm>
            <a:custGeom>
              <a:avLst/>
              <a:gdLst>
                <a:gd name="connsiteX0" fmla="*/ 329609 w 329609"/>
                <a:gd name="connsiteY0" fmla="*/ 0 h 361507"/>
                <a:gd name="connsiteX1" fmla="*/ 329609 w 329609"/>
                <a:gd name="connsiteY1" fmla="*/ 361507 h 361507"/>
                <a:gd name="connsiteX2" fmla="*/ 0 w 329609"/>
                <a:gd name="connsiteY2" fmla="*/ 361507 h 3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609" h="361507">
                  <a:moveTo>
                    <a:pt x="329609" y="0"/>
                  </a:moveTo>
                  <a:lnTo>
                    <a:pt x="329609" y="361507"/>
                  </a:lnTo>
                  <a:lnTo>
                    <a:pt x="0" y="361507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7D78CB5-4A2D-6485-1773-E659C523C9D7}"/>
              </a:ext>
            </a:extLst>
          </p:cNvPr>
          <p:cNvGrpSpPr/>
          <p:nvPr/>
        </p:nvGrpSpPr>
        <p:grpSpPr>
          <a:xfrm>
            <a:off x="4528738" y="4795520"/>
            <a:ext cx="2709899" cy="1935480"/>
            <a:chOff x="3677748" y="2016740"/>
            <a:chExt cx="2709899" cy="19354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33EEDE-7ADD-71B3-6CE6-CEECFFB5F654}"/>
                    </a:ext>
                  </a:extLst>
                </p:cNvPr>
                <p:cNvSpPr txBox="1"/>
                <p:nvPr/>
              </p:nvSpPr>
              <p:spPr>
                <a:xfrm>
                  <a:off x="4790455" y="2981459"/>
                  <a:ext cx="59907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40⁰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33EEDE-7ADD-71B3-6CE6-CEECFFB5F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0455" y="2981459"/>
                  <a:ext cx="599079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4ED29-542F-7222-2719-D7AAEADEB673}"/>
                </a:ext>
              </a:extLst>
            </p:cNvPr>
            <p:cNvSpPr/>
            <p:nvPr/>
          </p:nvSpPr>
          <p:spPr>
            <a:xfrm rot="21167043">
              <a:off x="4550432" y="3154579"/>
              <a:ext cx="101184" cy="318976"/>
            </a:xfrm>
            <a:custGeom>
              <a:avLst/>
              <a:gdLst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83460"/>
                <a:gd name="connsiteY0" fmla="*/ 0 h 765544"/>
                <a:gd name="connsiteX1" fmla="*/ 318977 w 383460"/>
                <a:gd name="connsiteY1" fmla="*/ 297711 h 765544"/>
                <a:gd name="connsiteX2" fmla="*/ 361507 w 383460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74569"/>
                <a:gd name="connsiteY0" fmla="*/ 0 h 765544"/>
                <a:gd name="connsiteX1" fmla="*/ 318977 w 374569"/>
                <a:gd name="connsiteY1" fmla="*/ 297711 h 765544"/>
                <a:gd name="connsiteX2" fmla="*/ 361507 w 374569"/>
                <a:gd name="connsiteY2" fmla="*/ 765544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569" h="765544">
                  <a:moveTo>
                    <a:pt x="0" y="0"/>
                  </a:moveTo>
                  <a:cubicBezTo>
                    <a:pt x="123678" y="69449"/>
                    <a:pt x="248094" y="170120"/>
                    <a:pt x="318977" y="297711"/>
                  </a:cubicBezTo>
                  <a:cubicBezTo>
                    <a:pt x="389860" y="425302"/>
                    <a:pt x="379143" y="603643"/>
                    <a:pt x="361507" y="7655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CB42CB2-ED4F-7D9D-6FE8-992361A1E3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7" y="2058424"/>
              <a:ext cx="2350500" cy="14038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3B71592-6371-F663-F8B1-B3ADF6ABE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2016740"/>
              <a:ext cx="0" cy="1461947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E7C427A-9B8F-6AE0-9101-1F088EF76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3451965"/>
              <a:ext cx="2350503" cy="26722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E95A04-BF31-F934-2C1C-2F3057F2FCFD}"/>
                </a:ext>
              </a:extLst>
            </p:cNvPr>
            <p:cNvSpPr txBox="1"/>
            <p:nvPr/>
          </p:nvSpPr>
          <p:spPr>
            <a:xfrm>
              <a:off x="5389534" y="3429000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noProof="0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09473F-6B2A-0ABB-7F8B-2C540B74D2A0}"/>
                </a:ext>
              </a:extLst>
            </p:cNvPr>
            <p:cNvSpPr txBox="1"/>
            <p:nvPr/>
          </p:nvSpPr>
          <p:spPr>
            <a:xfrm>
              <a:off x="3677748" y="2058424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noProof="0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A8C6385-B0FD-2213-1A33-659E59BFDA18}"/>
                </a:ext>
              </a:extLst>
            </p:cNvPr>
            <p:cNvSpPr txBox="1"/>
            <p:nvPr/>
          </p:nvSpPr>
          <p:spPr>
            <a:xfrm rot="19778769">
              <a:off x="4481928" y="2315467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30 m/s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F01F271-29AD-54C9-6943-83F62F9A5E70}"/>
              </a:ext>
            </a:extLst>
          </p:cNvPr>
          <p:cNvGrpSpPr/>
          <p:nvPr/>
        </p:nvGrpSpPr>
        <p:grpSpPr>
          <a:xfrm>
            <a:off x="255061" y="4073891"/>
            <a:ext cx="2532446" cy="2490455"/>
            <a:chOff x="411252" y="3799037"/>
            <a:chExt cx="2884307" cy="283648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568828B-4DF5-19D7-9285-F5E92E8DD9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7055" y="3799039"/>
              <a:ext cx="0" cy="27575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5ABB7E6-9839-221B-DC26-CA9BA69DC4F5}"/>
                </a:ext>
              </a:extLst>
            </p:cNvPr>
            <p:cNvCxnSpPr>
              <a:cxnSpLocks/>
            </p:cNvCxnSpPr>
            <p:nvPr/>
          </p:nvCxnSpPr>
          <p:spPr>
            <a:xfrm>
              <a:off x="1327055" y="6556577"/>
              <a:ext cx="1896205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3015E3-8D38-C4A0-3863-35232874CB2C}"/>
                </a:ext>
              </a:extLst>
            </p:cNvPr>
            <p:cNvSpPr txBox="1"/>
            <p:nvPr/>
          </p:nvSpPr>
          <p:spPr>
            <a:xfrm>
              <a:off x="411252" y="4813051"/>
              <a:ext cx="1070682" cy="52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noProof="0" dirty="0"/>
                <a:t>40 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58C936-DAE7-1DAB-B62D-5391FF15C909}"/>
                </a:ext>
              </a:extLst>
            </p:cNvPr>
            <p:cNvSpPr txBox="1"/>
            <p:nvPr/>
          </p:nvSpPr>
          <p:spPr>
            <a:xfrm>
              <a:off x="2232996" y="6109710"/>
              <a:ext cx="1062563" cy="525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noProof="0" dirty="0"/>
                <a:t>30 N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C938ECAD-F28B-4027-3BF2-2E8C750827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27053" y="3799037"/>
              <a:ext cx="1832743" cy="27169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08A1D93-05F0-3376-DC00-6019A31746DA}"/>
                    </a:ext>
                  </a:extLst>
                </p:cNvPr>
                <p:cNvSpPr txBox="1"/>
                <p:nvPr/>
              </p:nvSpPr>
              <p:spPr>
                <a:xfrm>
                  <a:off x="1951543" y="4528642"/>
                  <a:ext cx="438389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000" b="0" i="1" noProof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4000" noProof="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508A1D93-05F0-3376-DC00-6019A31746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1543" y="4528642"/>
                  <a:ext cx="438389" cy="615553"/>
                </a:xfrm>
                <a:prstGeom prst="rect">
                  <a:avLst/>
                </a:prstGeom>
                <a:blipFill>
                  <a:blip r:embed="rId6"/>
                  <a:stretch>
                    <a:fillRect b="-1236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655E6B7-06B6-28EA-F03A-B2AD53D876C8}"/>
              </a:ext>
            </a:extLst>
          </p:cNvPr>
          <p:cNvGrpSpPr/>
          <p:nvPr/>
        </p:nvGrpSpPr>
        <p:grpSpPr>
          <a:xfrm>
            <a:off x="6886155" y="1317725"/>
            <a:ext cx="1989973" cy="2965143"/>
            <a:chOff x="6874355" y="955926"/>
            <a:chExt cx="1989973" cy="296514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C85528-3F60-881C-420C-6966DBA7ED4A}"/>
                </a:ext>
              </a:extLst>
            </p:cNvPr>
            <p:cNvGrpSpPr/>
            <p:nvPr/>
          </p:nvGrpSpPr>
          <p:grpSpPr>
            <a:xfrm>
              <a:off x="7337758" y="955926"/>
              <a:ext cx="1526570" cy="2481810"/>
              <a:chOff x="7337758" y="955926"/>
              <a:chExt cx="1526570" cy="24818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3FEA518-7B4E-A1A4-BEAC-BA9BF357A2AF}"/>
                      </a:ext>
                    </a:extLst>
                  </p:cNvPr>
                  <p:cNvSpPr txBox="1"/>
                  <p:nvPr/>
                </p:nvSpPr>
                <p:spPr>
                  <a:xfrm>
                    <a:off x="7713399" y="2895675"/>
                    <a:ext cx="599079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60⁰</m:t>
                          </m:r>
                        </m:oMath>
                      </m:oMathPara>
                    </a14:m>
                    <a:endParaRPr lang="en-GB" sz="2800" noProof="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3FEA518-7B4E-A1A4-BEAC-BA9BF357A2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13399" y="2895675"/>
                    <a:ext cx="599079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EEA6C6-CAE2-3EF9-5AC5-46B029DB179D}"/>
                  </a:ext>
                </a:extLst>
              </p:cNvPr>
              <p:cNvSpPr/>
              <p:nvPr/>
            </p:nvSpPr>
            <p:spPr>
              <a:xfrm rot="20380219">
                <a:off x="7559957" y="3118760"/>
                <a:ext cx="101184" cy="318976"/>
              </a:xfrm>
              <a:custGeom>
                <a:avLst/>
                <a:gdLst>
                  <a:gd name="connsiteX0" fmla="*/ 0 w 361507"/>
                  <a:gd name="connsiteY0" fmla="*/ 0 h 765544"/>
                  <a:gd name="connsiteX1" fmla="*/ 318977 w 361507"/>
                  <a:gd name="connsiteY1" fmla="*/ 297711 h 765544"/>
                  <a:gd name="connsiteX2" fmla="*/ 361507 w 361507"/>
                  <a:gd name="connsiteY2" fmla="*/ 765544 h 765544"/>
                  <a:gd name="connsiteX0" fmla="*/ 0 w 361507"/>
                  <a:gd name="connsiteY0" fmla="*/ 0 h 765544"/>
                  <a:gd name="connsiteX1" fmla="*/ 318977 w 361507"/>
                  <a:gd name="connsiteY1" fmla="*/ 297711 h 765544"/>
                  <a:gd name="connsiteX2" fmla="*/ 361507 w 361507"/>
                  <a:gd name="connsiteY2" fmla="*/ 765544 h 765544"/>
                  <a:gd name="connsiteX0" fmla="*/ 0 w 383460"/>
                  <a:gd name="connsiteY0" fmla="*/ 0 h 765544"/>
                  <a:gd name="connsiteX1" fmla="*/ 318977 w 383460"/>
                  <a:gd name="connsiteY1" fmla="*/ 297711 h 765544"/>
                  <a:gd name="connsiteX2" fmla="*/ 361507 w 383460"/>
                  <a:gd name="connsiteY2" fmla="*/ 765544 h 765544"/>
                  <a:gd name="connsiteX0" fmla="*/ 0 w 361507"/>
                  <a:gd name="connsiteY0" fmla="*/ 0 h 765544"/>
                  <a:gd name="connsiteX1" fmla="*/ 318977 w 361507"/>
                  <a:gd name="connsiteY1" fmla="*/ 297711 h 765544"/>
                  <a:gd name="connsiteX2" fmla="*/ 361507 w 361507"/>
                  <a:gd name="connsiteY2" fmla="*/ 765544 h 765544"/>
                  <a:gd name="connsiteX0" fmla="*/ 0 w 361507"/>
                  <a:gd name="connsiteY0" fmla="*/ 0 h 765544"/>
                  <a:gd name="connsiteX1" fmla="*/ 318977 w 361507"/>
                  <a:gd name="connsiteY1" fmla="*/ 297711 h 765544"/>
                  <a:gd name="connsiteX2" fmla="*/ 361507 w 361507"/>
                  <a:gd name="connsiteY2" fmla="*/ 765544 h 765544"/>
                  <a:gd name="connsiteX0" fmla="*/ 0 w 374569"/>
                  <a:gd name="connsiteY0" fmla="*/ 0 h 765544"/>
                  <a:gd name="connsiteX1" fmla="*/ 318977 w 374569"/>
                  <a:gd name="connsiteY1" fmla="*/ 297711 h 765544"/>
                  <a:gd name="connsiteX2" fmla="*/ 361507 w 374569"/>
                  <a:gd name="connsiteY2" fmla="*/ 765544 h 765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569" h="765544">
                    <a:moveTo>
                      <a:pt x="0" y="0"/>
                    </a:moveTo>
                    <a:cubicBezTo>
                      <a:pt x="123678" y="69449"/>
                      <a:pt x="248094" y="170120"/>
                      <a:pt x="318977" y="297711"/>
                    </a:cubicBezTo>
                    <a:cubicBezTo>
                      <a:pt x="389860" y="425302"/>
                      <a:pt x="379143" y="603643"/>
                      <a:pt x="361507" y="765544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1FC8544-5BB6-9E00-35E1-93B80EF25C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37760" y="955926"/>
                <a:ext cx="1526568" cy="247307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8247523-05DB-42BA-99D3-45A5F3A3A239}"/>
                  </a:ext>
                </a:extLst>
              </p:cNvPr>
              <p:cNvSpPr/>
              <p:nvPr/>
            </p:nvSpPr>
            <p:spPr>
              <a:xfrm>
                <a:off x="7337758" y="955926"/>
                <a:ext cx="1526568" cy="24730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EB34909-4EB2-0BAF-4209-F542B216E1DA}"/>
                  </a:ext>
                </a:extLst>
              </p:cNvPr>
              <p:cNvSpPr txBox="1"/>
              <p:nvPr/>
            </p:nvSpPr>
            <p:spPr>
              <a:xfrm rot="17900188">
                <a:off x="7405881" y="1566277"/>
                <a:ext cx="89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noProof="0" dirty="0"/>
                  <a:t>50 N</a:t>
                </a: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2254E44-40FD-D1FC-1D16-96F5DD0103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7758" y="955926"/>
              <a:ext cx="0" cy="240394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A84D7DF-4669-DC64-5E76-58FFFFDE54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1888" y="3429000"/>
              <a:ext cx="1542438" cy="1637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343FFC5-B660-F9C3-15FE-60D4AB785CE3}"/>
                </a:ext>
              </a:extLst>
            </p:cNvPr>
            <p:cNvSpPr txBox="1"/>
            <p:nvPr/>
          </p:nvSpPr>
          <p:spPr>
            <a:xfrm>
              <a:off x="8012938" y="3397849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noProof="0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0991A1F-7FDE-FE87-4D31-BBA3F9F64F26}"/>
                </a:ext>
              </a:extLst>
            </p:cNvPr>
            <p:cNvSpPr txBox="1"/>
            <p:nvPr/>
          </p:nvSpPr>
          <p:spPr>
            <a:xfrm>
              <a:off x="6874355" y="2002096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noProof="0" dirty="0">
                  <a:solidFill>
                    <a:srgbClr val="FF0000"/>
                  </a:solidFill>
                </a:rPr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45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A0A7CA-44C3-5373-BF17-37B304A8EA7B}"/>
              </a:ext>
            </a:extLst>
          </p:cNvPr>
          <p:cNvSpPr txBox="1"/>
          <p:nvPr/>
        </p:nvSpPr>
        <p:spPr>
          <a:xfrm>
            <a:off x="541250" y="4225214"/>
            <a:ext cx="6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Vernier is 0 to 10 but only 9 mm long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1AE01-E0D5-79A8-97A5-50A68E6A3DC4}"/>
              </a:ext>
            </a:extLst>
          </p:cNvPr>
          <p:cNvCxnSpPr>
            <a:cxnSpLocks/>
          </p:cNvCxnSpPr>
          <p:nvPr/>
        </p:nvCxnSpPr>
        <p:spPr>
          <a:xfrm flipV="1">
            <a:off x="264567" y="1723468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42FE7F-AFF0-4711-6B7E-E8381C8EEAB2}"/>
              </a:ext>
            </a:extLst>
          </p:cNvPr>
          <p:cNvCxnSpPr>
            <a:cxnSpLocks/>
          </p:cNvCxnSpPr>
          <p:nvPr/>
        </p:nvCxnSpPr>
        <p:spPr>
          <a:xfrm flipV="1">
            <a:off x="62460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455BD3-723F-0E5F-E984-0A4904C16E43}"/>
              </a:ext>
            </a:extLst>
          </p:cNvPr>
          <p:cNvCxnSpPr>
            <a:cxnSpLocks/>
          </p:cNvCxnSpPr>
          <p:nvPr/>
        </p:nvCxnSpPr>
        <p:spPr>
          <a:xfrm flipV="1">
            <a:off x="98464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6F8DD-2081-47AE-E754-92CD174A90CE}"/>
              </a:ext>
            </a:extLst>
          </p:cNvPr>
          <p:cNvCxnSpPr>
            <a:cxnSpLocks/>
          </p:cNvCxnSpPr>
          <p:nvPr/>
        </p:nvCxnSpPr>
        <p:spPr>
          <a:xfrm flipV="1">
            <a:off x="134468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ED2F6A-ADD4-4672-50BB-135912A830CA}"/>
              </a:ext>
            </a:extLst>
          </p:cNvPr>
          <p:cNvCxnSpPr>
            <a:cxnSpLocks/>
          </p:cNvCxnSpPr>
          <p:nvPr/>
        </p:nvCxnSpPr>
        <p:spPr>
          <a:xfrm flipV="1">
            <a:off x="170472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DEF8F3-CE90-5955-079E-4DA756927969}"/>
              </a:ext>
            </a:extLst>
          </p:cNvPr>
          <p:cNvCxnSpPr>
            <a:cxnSpLocks/>
          </p:cNvCxnSpPr>
          <p:nvPr/>
        </p:nvCxnSpPr>
        <p:spPr>
          <a:xfrm flipV="1">
            <a:off x="2064767" y="1795476"/>
            <a:ext cx="0" cy="500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C8B07C-594E-AD60-BFD0-6887959AE9ED}"/>
              </a:ext>
            </a:extLst>
          </p:cNvPr>
          <p:cNvCxnSpPr>
            <a:cxnSpLocks/>
          </p:cNvCxnSpPr>
          <p:nvPr/>
        </p:nvCxnSpPr>
        <p:spPr>
          <a:xfrm flipV="1">
            <a:off x="242480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F9F7B3-A8B8-7CF2-6C5B-97F52DAFAE6D}"/>
              </a:ext>
            </a:extLst>
          </p:cNvPr>
          <p:cNvCxnSpPr>
            <a:cxnSpLocks/>
          </p:cNvCxnSpPr>
          <p:nvPr/>
        </p:nvCxnSpPr>
        <p:spPr>
          <a:xfrm flipV="1">
            <a:off x="278484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5D234F-0E08-385C-2B9B-9B1CD23C77B5}"/>
              </a:ext>
            </a:extLst>
          </p:cNvPr>
          <p:cNvCxnSpPr>
            <a:cxnSpLocks/>
          </p:cNvCxnSpPr>
          <p:nvPr/>
        </p:nvCxnSpPr>
        <p:spPr>
          <a:xfrm flipV="1">
            <a:off x="314488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868653-AFC9-847B-6E51-37F83EA7CED6}"/>
              </a:ext>
            </a:extLst>
          </p:cNvPr>
          <p:cNvCxnSpPr>
            <a:cxnSpLocks/>
          </p:cNvCxnSpPr>
          <p:nvPr/>
        </p:nvCxnSpPr>
        <p:spPr>
          <a:xfrm flipV="1">
            <a:off x="350492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235909-6C0E-D19A-EF46-DB85B32DE682}"/>
              </a:ext>
            </a:extLst>
          </p:cNvPr>
          <p:cNvCxnSpPr>
            <a:cxnSpLocks/>
          </p:cNvCxnSpPr>
          <p:nvPr/>
        </p:nvCxnSpPr>
        <p:spPr>
          <a:xfrm flipV="1">
            <a:off x="3874625" y="1736909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BCF82D-BFF2-7880-00A0-107ADAA48E38}"/>
              </a:ext>
            </a:extLst>
          </p:cNvPr>
          <p:cNvCxnSpPr>
            <a:cxnSpLocks/>
          </p:cNvCxnSpPr>
          <p:nvPr/>
        </p:nvCxnSpPr>
        <p:spPr>
          <a:xfrm flipV="1">
            <a:off x="422500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D9574E-8926-0499-A88F-8F9A2D0A6BA5}"/>
              </a:ext>
            </a:extLst>
          </p:cNvPr>
          <p:cNvCxnSpPr>
            <a:cxnSpLocks/>
          </p:cNvCxnSpPr>
          <p:nvPr/>
        </p:nvCxnSpPr>
        <p:spPr>
          <a:xfrm flipV="1">
            <a:off x="458504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83B0EF-664F-BFEF-95CE-FF251346ABD5}"/>
              </a:ext>
            </a:extLst>
          </p:cNvPr>
          <p:cNvCxnSpPr>
            <a:cxnSpLocks/>
          </p:cNvCxnSpPr>
          <p:nvPr/>
        </p:nvCxnSpPr>
        <p:spPr>
          <a:xfrm flipV="1">
            <a:off x="494508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259B55-4781-833C-4567-7261A040EFC9}"/>
              </a:ext>
            </a:extLst>
          </p:cNvPr>
          <p:cNvCxnSpPr>
            <a:cxnSpLocks/>
          </p:cNvCxnSpPr>
          <p:nvPr/>
        </p:nvCxnSpPr>
        <p:spPr>
          <a:xfrm flipV="1">
            <a:off x="530512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CB091-2767-332A-8832-7D8554636BC1}"/>
              </a:ext>
            </a:extLst>
          </p:cNvPr>
          <p:cNvCxnSpPr>
            <a:cxnSpLocks/>
          </p:cNvCxnSpPr>
          <p:nvPr/>
        </p:nvCxnSpPr>
        <p:spPr>
          <a:xfrm flipV="1">
            <a:off x="5665167" y="1744520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782F4-6D66-5B2C-EBA3-27879B9773B6}"/>
              </a:ext>
            </a:extLst>
          </p:cNvPr>
          <p:cNvCxnSpPr>
            <a:cxnSpLocks/>
          </p:cNvCxnSpPr>
          <p:nvPr/>
        </p:nvCxnSpPr>
        <p:spPr>
          <a:xfrm flipV="1">
            <a:off x="602520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7AE00E-1182-7949-0043-0081A7493F8E}"/>
              </a:ext>
            </a:extLst>
          </p:cNvPr>
          <p:cNvCxnSpPr>
            <a:cxnSpLocks/>
          </p:cNvCxnSpPr>
          <p:nvPr/>
        </p:nvCxnSpPr>
        <p:spPr>
          <a:xfrm flipV="1">
            <a:off x="638524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13096D-101D-F8A6-D271-5EC08C83B271}"/>
              </a:ext>
            </a:extLst>
          </p:cNvPr>
          <p:cNvCxnSpPr>
            <a:cxnSpLocks/>
          </p:cNvCxnSpPr>
          <p:nvPr/>
        </p:nvCxnSpPr>
        <p:spPr>
          <a:xfrm flipV="1">
            <a:off x="674528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7DF463-5E34-ADE1-E52B-4D589F672D78}"/>
              </a:ext>
            </a:extLst>
          </p:cNvPr>
          <p:cNvCxnSpPr>
            <a:cxnSpLocks/>
          </p:cNvCxnSpPr>
          <p:nvPr/>
        </p:nvCxnSpPr>
        <p:spPr>
          <a:xfrm flipV="1">
            <a:off x="710532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500E18-B97C-E4E5-B18C-7E456CA54780}"/>
              </a:ext>
            </a:extLst>
          </p:cNvPr>
          <p:cNvSpPr txBox="1"/>
          <p:nvPr/>
        </p:nvSpPr>
        <p:spPr>
          <a:xfrm>
            <a:off x="72046" y="11802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84D04F-A6AE-F141-06C5-E7DF98256643}"/>
              </a:ext>
            </a:extLst>
          </p:cNvPr>
          <p:cNvSpPr txBox="1"/>
          <p:nvPr/>
        </p:nvSpPr>
        <p:spPr>
          <a:xfrm>
            <a:off x="3672446" y="116220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1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83851B-74CD-4A10-1F69-C445E86A5793}"/>
              </a:ext>
            </a:extLst>
          </p:cNvPr>
          <p:cNvSpPr txBox="1"/>
          <p:nvPr/>
        </p:nvSpPr>
        <p:spPr>
          <a:xfrm>
            <a:off x="7272846" y="129142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2 cm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E7C4E90-AB96-40CC-A76F-5D1414C2A536}"/>
              </a:ext>
            </a:extLst>
          </p:cNvPr>
          <p:cNvCxnSpPr>
            <a:cxnSpLocks/>
          </p:cNvCxnSpPr>
          <p:nvPr/>
        </p:nvCxnSpPr>
        <p:spPr>
          <a:xfrm flipV="1">
            <a:off x="7503903" y="1736909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07E22F-39C5-B24C-F05F-2757744D2597}"/>
              </a:ext>
            </a:extLst>
          </p:cNvPr>
          <p:cNvCxnSpPr>
            <a:cxnSpLocks/>
          </p:cNvCxnSpPr>
          <p:nvPr/>
        </p:nvCxnSpPr>
        <p:spPr>
          <a:xfrm flipV="1">
            <a:off x="786394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C52C62-1BC4-DD3A-2D66-07A6A1FDD8F1}"/>
              </a:ext>
            </a:extLst>
          </p:cNvPr>
          <p:cNvCxnSpPr>
            <a:cxnSpLocks/>
          </p:cNvCxnSpPr>
          <p:nvPr/>
        </p:nvCxnSpPr>
        <p:spPr>
          <a:xfrm flipV="1">
            <a:off x="822398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2F93C34-FE53-6E4A-1A81-3318B100DEC9}"/>
              </a:ext>
            </a:extLst>
          </p:cNvPr>
          <p:cNvCxnSpPr>
            <a:cxnSpLocks/>
          </p:cNvCxnSpPr>
          <p:nvPr/>
        </p:nvCxnSpPr>
        <p:spPr>
          <a:xfrm flipV="1">
            <a:off x="858402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16FED3-87C0-E1AC-7603-91AA5506890B}"/>
              </a:ext>
            </a:extLst>
          </p:cNvPr>
          <p:cNvCxnSpPr>
            <a:cxnSpLocks/>
          </p:cNvCxnSpPr>
          <p:nvPr/>
        </p:nvCxnSpPr>
        <p:spPr>
          <a:xfrm flipV="1">
            <a:off x="894406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D0BE82-2E1D-1795-950A-9319B25F2343}"/>
              </a:ext>
            </a:extLst>
          </p:cNvPr>
          <p:cNvGrpSpPr/>
          <p:nvPr/>
        </p:nvGrpSpPr>
        <p:grpSpPr>
          <a:xfrm>
            <a:off x="3577" y="2318060"/>
            <a:ext cx="3849896" cy="1007385"/>
            <a:chOff x="539552" y="5138255"/>
            <a:chExt cx="3849896" cy="100738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59C459-D03B-4514-8E91-CB0311D409A8}"/>
                </a:ext>
              </a:extLst>
            </p:cNvPr>
            <p:cNvSpPr/>
            <p:nvPr/>
          </p:nvSpPr>
          <p:spPr>
            <a:xfrm>
              <a:off x="539552" y="5138255"/>
              <a:ext cx="3849896" cy="10073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2CC1D6D-584C-392C-C6BC-DA16B8367D53}"/>
                </a:ext>
              </a:extLst>
            </p:cNvPr>
            <p:cNvGrpSpPr/>
            <p:nvPr/>
          </p:nvGrpSpPr>
          <p:grpSpPr>
            <a:xfrm>
              <a:off x="788678" y="5145764"/>
              <a:ext cx="3250387" cy="488740"/>
              <a:chOff x="5141227" y="5880503"/>
              <a:chExt cx="3240358" cy="4887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315CE6E-D42D-1E2F-9E9F-9A805C43B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227" y="5880503"/>
                <a:ext cx="0" cy="4887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5CF4398-D96A-D022-4748-0898D42C3E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26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259CAE9-47E5-86AD-E876-005A2E4FCD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929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559A85C-0D88-7313-4A3C-2B690036D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3334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154CCD5-4EC8-721A-336C-3A6BB0524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7370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F696CE0-7760-DAF7-CD14-2D4154D8B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1406" y="5880503"/>
                <a:ext cx="0" cy="4243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8D9E1AC-DCC7-F97F-ADF4-B25FF28E08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5442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BBAD66F-608F-3161-B9A9-93E8E2569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9478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AE71493-829F-CB20-1571-3F67C194A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351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AF204E0-A087-0FB2-2865-DEDB4EBA51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754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4611D3F-93D7-6D2E-3E2A-C1967B50C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1585" y="5880503"/>
                <a:ext cx="0" cy="4887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C89FD6-74EE-5CE3-A91E-40E2792BF291}"/>
                </a:ext>
              </a:extLst>
            </p:cNvPr>
            <p:cNvSpPr txBox="1"/>
            <p:nvPr/>
          </p:nvSpPr>
          <p:spPr>
            <a:xfrm>
              <a:off x="596158" y="560816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54EE499-419F-5EDB-B35D-141B2C963A97}"/>
                </a:ext>
              </a:extLst>
            </p:cNvPr>
            <p:cNvSpPr txBox="1"/>
            <p:nvPr/>
          </p:nvSpPr>
          <p:spPr>
            <a:xfrm>
              <a:off x="2229208" y="560686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E2BDF2-ECC5-6D11-0B2F-8F199F7732C3}"/>
                </a:ext>
              </a:extLst>
            </p:cNvPr>
            <p:cNvSpPr txBox="1"/>
            <p:nvPr/>
          </p:nvSpPr>
          <p:spPr>
            <a:xfrm>
              <a:off x="3697892" y="560686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10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115D2C2-23D6-A2AB-D7AB-705872387705}"/>
              </a:ext>
            </a:extLst>
          </p:cNvPr>
          <p:cNvCxnSpPr>
            <a:cxnSpLocks/>
          </p:cNvCxnSpPr>
          <p:nvPr/>
        </p:nvCxnSpPr>
        <p:spPr>
          <a:xfrm>
            <a:off x="72046" y="2295620"/>
            <a:ext cx="9180474" cy="2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5D97F33-30CF-F6CE-26E0-F006093D269D}"/>
              </a:ext>
            </a:extLst>
          </p:cNvPr>
          <p:cNvCxnSpPr>
            <a:cxnSpLocks/>
            <a:endCxn id="68" idx="2"/>
          </p:cNvCxnSpPr>
          <p:nvPr/>
        </p:nvCxnSpPr>
        <p:spPr>
          <a:xfrm flipV="1">
            <a:off x="3178051" y="3309889"/>
            <a:ext cx="276575" cy="9153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4984A22-942E-C016-A557-581F97674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noProof="0" dirty="0"/>
              <a:t>The vernier scale - Example</a:t>
            </a:r>
          </a:p>
        </p:txBody>
      </p:sp>
    </p:spTree>
    <p:extLst>
      <p:ext uri="{BB962C8B-B14F-4D97-AF65-F5344CB8AC3E}">
        <p14:creationId xmlns:p14="http://schemas.microsoft.com/office/powerpoint/2010/main" val="33295191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C5F43CF-7724-5E2F-86F8-51B9094D085E}"/>
              </a:ext>
            </a:extLst>
          </p:cNvPr>
          <p:cNvSpPr/>
          <p:nvPr/>
        </p:nvSpPr>
        <p:spPr>
          <a:xfrm>
            <a:off x="319521" y="732794"/>
            <a:ext cx="6985518" cy="18597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D355AB4B-AB99-8794-66DA-3F0D06A96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521" y="843295"/>
            <a:ext cx="34498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Find the vertical and horizontal components of </a:t>
            </a:r>
            <a:r>
              <a:rPr lang="en-GB" sz="2800" b="1" i="1" noProof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  <a:r>
              <a:rPr lang="en-GB" sz="2800" noProof="0" dirty="0"/>
              <a:t>:</a:t>
            </a:r>
            <a:endParaRPr lang="en-GB" sz="2800" b="1" noProof="0" dirty="0"/>
          </a:p>
        </p:txBody>
      </p:sp>
      <p:sp>
        <p:nvSpPr>
          <p:cNvPr id="17412" name="Text Box 6">
            <a:extLst>
              <a:ext uri="{FF2B5EF4-FFF2-40B4-BE49-F238E27FC236}">
                <a16:creationId xmlns:a16="http://schemas.microsoft.com/office/drawing/2014/main" id="{71A4F908-6483-DF9F-D2D4-2BC9A9C6E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242" y="812685"/>
            <a:ext cx="86407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3200" b="1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7A9EDF34-6994-C6F7-B189-6605F3635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6510" y="6014705"/>
                <a:ext cx="15844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noProof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800" i="1" noProof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" name="Text Box 5">
                <a:extLst>
                  <a:ext uri="{FF2B5EF4-FFF2-40B4-BE49-F238E27FC236}">
                    <a16:creationId xmlns:a16="http://schemas.microsoft.com/office/drawing/2014/main" id="{7A9EDF34-6994-C6F7-B189-6605F3635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6510" y="6014705"/>
                <a:ext cx="158447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65DAE456-3445-B4AF-1CBC-AFC6F8FA20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7665" y="6030366"/>
                <a:ext cx="15461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sz="2800" i="1" noProof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65DAE456-3445-B4AF-1CBC-AFC6F8FA2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7665" y="6030366"/>
                <a:ext cx="154617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A0C3316C-2BC4-473C-311C-E02C6E6440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55639" y="6030366"/>
                <a:ext cx="151457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sz="2800" i="1" noProof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A0C3316C-2BC4-473C-311C-E02C6E644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5639" y="6030366"/>
                <a:ext cx="151457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CD53F4BB-9ACB-223E-F804-230A5428F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96501" y="6009550"/>
                <a:ext cx="154617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noProof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800" i="1" noProof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CD53F4BB-9ACB-223E-F804-230A5428F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6501" y="6009550"/>
                <a:ext cx="15461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F42601-AD9B-ADC5-694B-1A7EE2452782}"/>
              </a:ext>
            </a:extLst>
          </p:cNvPr>
          <p:cNvCxnSpPr>
            <a:cxnSpLocks/>
          </p:cNvCxnSpPr>
          <p:nvPr/>
        </p:nvCxnSpPr>
        <p:spPr>
          <a:xfrm flipV="1">
            <a:off x="4225048" y="907231"/>
            <a:ext cx="2299188" cy="1430357"/>
          </a:xfrm>
          <a:prstGeom prst="straightConnector1">
            <a:avLst/>
          </a:prstGeom>
          <a:ln w="57150">
            <a:tailEnd type="triangle" w="med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E01B80-6031-7152-5620-8BBFB24F4160}"/>
              </a:ext>
            </a:extLst>
          </p:cNvPr>
          <p:cNvSpPr txBox="1"/>
          <p:nvPr/>
        </p:nvSpPr>
        <p:spPr>
          <a:xfrm rot="19642835">
            <a:off x="4952997" y="1145265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i="1" noProof="0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769B09E-E600-DC00-FB94-787350C7D49D}"/>
              </a:ext>
            </a:extLst>
          </p:cNvPr>
          <p:cNvSpPr/>
          <p:nvPr/>
        </p:nvSpPr>
        <p:spPr>
          <a:xfrm>
            <a:off x="4730948" y="2003863"/>
            <a:ext cx="116124" cy="326572"/>
          </a:xfrm>
          <a:custGeom>
            <a:avLst/>
            <a:gdLst>
              <a:gd name="connsiteX0" fmla="*/ 0 w 108857"/>
              <a:gd name="connsiteY0" fmla="*/ 0 h 326572"/>
              <a:gd name="connsiteX1" fmla="*/ 108857 w 108857"/>
              <a:gd name="connsiteY1" fmla="*/ 185057 h 326572"/>
              <a:gd name="connsiteX2" fmla="*/ 108857 w 108857"/>
              <a:gd name="connsiteY2" fmla="*/ 326572 h 326572"/>
              <a:gd name="connsiteX3" fmla="*/ 108857 w 108857"/>
              <a:gd name="connsiteY3" fmla="*/ 326572 h 326572"/>
              <a:gd name="connsiteX0" fmla="*/ 0 w 132509"/>
              <a:gd name="connsiteY0" fmla="*/ 0 h 326572"/>
              <a:gd name="connsiteX1" fmla="*/ 108857 w 132509"/>
              <a:gd name="connsiteY1" fmla="*/ 185057 h 326572"/>
              <a:gd name="connsiteX2" fmla="*/ 108857 w 132509"/>
              <a:gd name="connsiteY2" fmla="*/ 326572 h 326572"/>
              <a:gd name="connsiteX3" fmla="*/ 108857 w 132509"/>
              <a:gd name="connsiteY3" fmla="*/ 326572 h 326572"/>
              <a:gd name="connsiteX0" fmla="*/ 0 w 116124"/>
              <a:gd name="connsiteY0" fmla="*/ 0 h 326572"/>
              <a:gd name="connsiteX1" fmla="*/ 83457 w 116124"/>
              <a:gd name="connsiteY1" fmla="*/ 134257 h 326572"/>
              <a:gd name="connsiteX2" fmla="*/ 108857 w 116124"/>
              <a:gd name="connsiteY2" fmla="*/ 326572 h 326572"/>
              <a:gd name="connsiteX3" fmla="*/ 108857 w 116124"/>
              <a:gd name="connsiteY3" fmla="*/ 326572 h 3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24" h="326572">
                <a:moveTo>
                  <a:pt x="0" y="0"/>
                </a:moveTo>
                <a:cubicBezTo>
                  <a:pt x="36286" y="61686"/>
                  <a:pt x="30238" y="-3629"/>
                  <a:pt x="83457" y="134257"/>
                </a:cubicBezTo>
                <a:cubicBezTo>
                  <a:pt x="136676" y="272143"/>
                  <a:pt x="108857" y="279400"/>
                  <a:pt x="108857" y="326572"/>
                </a:cubicBezTo>
                <a:lnTo>
                  <a:pt x="108857" y="326572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FDD4C0-9296-A0DF-0785-7848B39F9ABB}"/>
                  </a:ext>
                </a:extLst>
              </p:cNvPr>
              <p:cNvSpPr txBox="1"/>
              <p:nvPr/>
            </p:nvSpPr>
            <p:spPr>
              <a:xfrm>
                <a:off x="4668365" y="1875923"/>
                <a:ext cx="71917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EFDD4C0-9296-A0DF-0785-7848B39F9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365" y="1875923"/>
                <a:ext cx="71917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248F5CE8-BE03-5E97-3914-33B5F889E9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3822" y="4796250"/>
                <a:ext cx="2769575" cy="830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 i="1" noProof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𝑦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GB" sz="2800" i="1" noProof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id="{248F5CE8-BE03-5E97-3914-33B5F889E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3822" y="4796250"/>
                <a:ext cx="2769575" cy="8302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3FF3285E-8E1D-532C-B8B8-D0420F6805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3300" y="4838447"/>
                <a:ext cx="2769575" cy="830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GB" sz="2800" i="1" noProof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 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𝑥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GB" sz="2800" i="1" noProof="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3FF3285E-8E1D-532C-B8B8-D0420F680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3300" y="4838447"/>
                <a:ext cx="2769575" cy="830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8EE93E46-1FFB-E493-B217-24A1B66B9216}"/>
              </a:ext>
            </a:extLst>
          </p:cNvPr>
          <p:cNvGrpSpPr/>
          <p:nvPr/>
        </p:nvGrpSpPr>
        <p:grpSpPr>
          <a:xfrm>
            <a:off x="4000262" y="2713438"/>
            <a:ext cx="3111542" cy="2133908"/>
            <a:chOff x="5652350" y="1850781"/>
            <a:chExt cx="3111542" cy="2133908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1DFA1EDD-551C-F3EB-8E74-1C96F173D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5811" y="2031112"/>
              <a:ext cx="2299188" cy="1430357"/>
            </a:xfrm>
            <a:prstGeom prst="straightConnector1">
              <a:avLst/>
            </a:prstGeom>
            <a:ln w="57150"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B7B79DA-FFCE-1764-B96B-25C2D79DA3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7224" y="2050364"/>
              <a:ext cx="25987" cy="1427826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D49DD30-B0DD-9660-F07A-A623C6B255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23211" y="3461469"/>
              <a:ext cx="2311788" cy="16721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 w="med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4BAD73-DD2D-27CB-16B5-1655ACFCD5AF}"/>
                </a:ext>
              </a:extLst>
            </p:cNvPr>
            <p:cNvCxnSpPr/>
            <p:nvPr/>
          </p:nvCxnSpPr>
          <p:spPr>
            <a:xfrm flipV="1">
              <a:off x="5994317" y="2028581"/>
              <a:ext cx="2769575" cy="21783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1D3A4A-5AAF-042A-D776-2145EA7137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3392" y="1850781"/>
              <a:ext cx="0" cy="1824057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63F1D4-E437-1CA9-7367-B181B87ACAE6}"/>
                </a:ext>
              </a:extLst>
            </p:cNvPr>
            <p:cNvSpPr txBox="1"/>
            <p:nvPr/>
          </p:nvSpPr>
          <p:spPr>
            <a:xfrm rot="19642835">
              <a:off x="7017117" y="228170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b="1" i="1" noProof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562AF92-1BD7-2B66-E4E7-447E927048B1}"/>
                    </a:ext>
                  </a:extLst>
                </p:cNvPr>
                <p:cNvSpPr txBox="1"/>
                <p:nvPr/>
              </p:nvSpPr>
              <p:spPr>
                <a:xfrm>
                  <a:off x="5652350" y="2549010"/>
                  <a:ext cx="49058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noProof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562AF92-1BD7-2B66-E4E7-447E927048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350" y="2549010"/>
                  <a:ext cx="490584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A4A27F-1D74-2CFC-BB2B-2F477201C2D0}"/>
                    </a:ext>
                  </a:extLst>
                </p:cNvPr>
                <p:cNvSpPr txBox="1"/>
                <p:nvPr/>
              </p:nvSpPr>
              <p:spPr>
                <a:xfrm>
                  <a:off x="7301099" y="3461469"/>
                  <a:ext cx="4857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noProof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DA4A27F-1D74-2CFC-BB2B-2F477201C2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1099" y="3461469"/>
                  <a:ext cx="485710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8F0492E-24A0-524A-51F2-102FB2ECF56D}"/>
                </a:ext>
              </a:extLst>
            </p:cNvPr>
            <p:cNvSpPr/>
            <p:nvPr/>
          </p:nvSpPr>
          <p:spPr>
            <a:xfrm>
              <a:off x="6741711" y="3127744"/>
              <a:ext cx="116124" cy="326572"/>
            </a:xfrm>
            <a:custGeom>
              <a:avLst/>
              <a:gdLst>
                <a:gd name="connsiteX0" fmla="*/ 0 w 108857"/>
                <a:gd name="connsiteY0" fmla="*/ 0 h 326572"/>
                <a:gd name="connsiteX1" fmla="*/ 108857 w 108857"/>
                <a:gd name="connsiteY1" fmla="*/ 185057 h 326572"/>
                <a:gd name="connsiteX2" fmla="*/ 108857 w 108857"/>
                <a:gd name="connsiteY2" fmla="*/ 326572 h 326572"/>
                <a:gd name="connsiteX3" fmla="*/ 108857 w 108857"/>
                <a:gd name="connsiteY3" fmla="*/ 326572 h 326572"/>
                <a:gd name="connsiteX0" fmla="*/ 0 w 132509"/>
                <a:gd name="connsiteY0" fmla="*/ 0 h 326572"/>
                <a:gd name="connsiteX1" fmla="*/ 108857 w 132509"/>
                <a:gd name="connsiteY1" fmla="*/ 185057 h 326572"/>
                <a:gd name="connsiteX2" fmla="*/ 108857 w 132509"/>
                <a:gd name="connsiteY2" fmla="*/ 326572 h 326572"/>
                <a:gd name="connsiteX3" fmla="*/ 108857 w 132509"/>
                <a:gd name="connsiteY3" fmla="*/ 326572 h 326572"/>
                <a:gd name="connsiteX0" fmla="*/ 0 w 116124"/>
                <a:gd name="connsiteY0" fmla="*/ 0 h 326572"/>
                <a:gd name="connsiteX1" fmla="*/ 83457 w 116124"/>
                <a:gd name="connsiteY1" fmla="*/ 134257 h 326572"/>
                <a:gd name="connsiteX2" fmla="*/ 108857 w 116124"/>
                <a:gd name="connsiteY2" fmla="*/ 326572 h 326572"/>
                <a:gd name="connsiteX3" fmla="*/ 108857 w 116124"/>
                <a:gd name="connsiteY3" fmla="*/ 326572 h 32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124" h="326572">
                  <a:moveTo>
                    <a:pt x="0" y="0"/>
                  </a:moveTo>
                  <a:cubicBezTo>
                    <a:pt x="36286" y="61686"/>
                    <a:pt x="30238" y="-3629"/>
                    <a:pt x="83457" y="134257"/>
                  </a:cubicBezTo>
                  <a:cubicBezTo>
                    <a:pt x="136676" y="272143"/>
                    <a:pt x="108857" y="279400"/>
                    <a:pt x="108857" y="326572"/>
                  </a:cubicBezTo>
                  <a:lnTo>
                    <a:pt x="108857" y="326572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EE867E4-C40E-9C03-B8D4-CBAE317F4B60}"/>
                    </a:ext>
                  </a:extLst>
                </p:cNvPr>
                <p:cNvSpPr txBox="1"/>
                <p:nvPr/>
              </p:nvSpPr>
              <p:spPr>
                <a:xfrm>
                  <a:off x="6679128" y="2999804"/>
                  <a:ext cx="719173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EE867E4-C40E-9C03-B8D4-CBAE317F4B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128" y="2999804"/>
                  <a:ext cx="71917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CFB70F-D776-654C-860B-74417DD1E86B}"/>
              </a:ext>
            </a:extLst>
          </p:cNvPr>
          <p:cNvCxnSpPr>
            <a:cxnSpLocks/>
          </p:cNvCxnSpPr>
          <p:nvPr/>
        </p:nvCxnSpPr>
        <p:spPr>
          <a:xfrm flipV="1">
            <a:off x="4225048" y="2291588"/>
            <a:ext cx="2438150" cy="336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9392463-DBC9-1A73-5971-D1DEFD8D5C6D}"/>
              </a:ext>
            </a:extLst>
          </p:cNvPr>
          <p:cNvSpPr txBox="1"/>
          <p:nvPr/>
        </p:nvSpPr>
        <p:spPr>
          <a:xfrm>
            <a:off x="246809" y="2799431"/>
            <a:ext cx="3486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1. draw components x and y using the parallelogram rule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1900532-B2AA-7736-8AB9-0BC4567D161B}"/>
              </a:ext>
            </a:extLst>
          </p:cNvPr>
          <p:cNvSpPr txBox="1"/>
          <p:nvPr/>
        </p:nvSpPr>
        <p:spPr>
          <a:xfrm>
            <a:off x="176972" y="4433210"/>
            <a:ext cx="382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2. Use trigonometry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DF6FA5B-BF55-09CA-0F2A-88FC393A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2" y="155246"/>
            <a:ext cx="9037674" cy="594137"/>
          </a:xfrm>
        </p:spPr>
        <p:txBody>
          <a:bodyPr/>
          <a:lstStyle/>
          <a:p>
            <a:r>
              <a:rPr lang="en-GB" noProof="0" dirty="0"/>
              <a:t>Calculating Perpendicular Components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33" grpId="0"/>
      <p:bldP spid="34" grpId="0"/>
      <p:bldP spid="32" grpId="0"/>
      <p:bldP spid="35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CEBF0D0-ED0D-2714-53C3-BC03BFB0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6" name="Rectangle 5">
                <a:extLst>
                  <a:ext uri="{FF2B5EF4-FFF2-40B4-BE49-F238E27FC236}">
                    <a16:creationId xmlns:a16="http://schemas.microsoft.com/office/drawing/2014/main" id="{A52185B0-293D-9C96-62C8-A4F04977AE00}"/>
                  </a:ext>
                </a:extLst>
              </p:cNvPr>
              <p:cNvSpPr>
                <a:spLocks noGrp="1" noChangeArrowheads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noProof="0" dirty="0"/>
                  <a:t>Find the vertical and horizontal components of a 40 N force acting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noProof="0" smtClean="0">
                            <a:latin typeface="Cambria Math" panose="02040503050406030204" pitchFamily="18" charset="0"/>
                          </a:rPr>
                          <m:t>70</m:t>
                        </m:r>
                      </m:e>
                      <m:sup>
                        <m:r>
                          <a:rPr lang="en-GB" noProof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GB" noProof="0" dirty="0"/>
                  <a:t> to the horizontal.</a:t>
                </a:r>
              </a:p>
            </p:txBody>
          </p:sp>
        </mc:Choice>
        <mc:Fallback xmlns="">
          <p:sp>
            <p:nvSpPr>
              <p:cNvPr id="18436" name="Rectangle 5">
                <a:extLst>
                  <a:ext uri="{FF2B5EF4-FFF2-40B4-BE49-F238E27FC236}">
                    <a16:creationId xmlns:a16="http://schemas.microsoft.com/office/drawing/2014/main" id="{A52185B0-293D-9C96-62C8-A4F04977AE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  <a:blipFill>
                <a:blip r:embed="rId2"/>
                <a:stretch>
                  <a:fillRect l="-1370" t="-12676" b="-19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0BE91C2-987E-76D1-9E09-3758880E5DF5}"/>
              </a:ext>
            </a:extLst>
          </p:cNvPr>
          <p:cNvSpPr txBox="1">
            <a:spLocks noChangeArrowheads="1"/>
          </p:cNvSpPr>
          <p:nvPr/>
        </p:nvSpPr>
        <p:spPr>
          <a:xfrm>
            <a:off x="4661898" y="2205513"/>
            <a:ext cx="4137025" cy="362585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GB" noProof="0" dirty="0"/>
              <a:t>Horizontal component:</a:t>
            </a:r>
          </a:p>
          <a:p>
            <a:pPr>
              <a:buFontTx/>
              <a:buNone/>
            </a:pPr>
            <a:r>
              <a:rPr lang="en-GB" noProof="0" dirty="0"/>
              <a:t>          h =  40 cos 70</a:t>
            </a:r>
            <a:r>
              <a:rPr lang="en-GB" baseline="30000" noProof="0" dirty="0"/>
              <a:t>o</a:t>
            </a:r>
            <a:r>
              <a:rPr lang="en-GB" noProof="0" dirty="0"/>
              <a:t>  </a:t>
            </a:r>
          </a:p>
          <a:p>
            <a:pPr>
              <a:buFontTx/>
              <a:buNone/>
            </a:pPr>
            <a:r>
              <a:rPr lang="en-GB" noProof="0" dirty="0"/>
              <a:t>               = 13.7 N</a:t>
            </a:r>
          </a:p>
          <a:p>
            <a:pPr>
              <a:buFontTx/>
              <a:buNone/>
            </a:pPr>
            <a:endParaRPr lang="en-GB" noProof="0" dirty="0"/>
          </a:p>
          <a:p>
            <a:pPr>
              <a:buFontTx/>
              <a:buNone/>
            </a:pPr>
            <a:r>
              <a:rPr lang="en-GB" noProof="0" dirty="0"/>
              <a:t>Vertical component: </a:t>
            </a:r>
          </a:p>
          <a:p>
            <a:pPr algn="ctr">
              <a:buFontTx/>
              <a:buNone/>
            </a:pPr>
            <a:r>
              <a:rPr lang="en-GB" noProof="0" dirty="0"/>
              <a:t>V =  40 sin 70</a:t>
            </a:r>
            <a:r>
              <a:rPr lang="en-GB" baseline="30000" noProof="0" dirty="0"/>
              <a:t>o</a:t>
            </a:r>
            <a:r>
              <a:rPr lang="en-GB" noProof="0" dirty="0"/>
              <a:t>  </a:t>
            </a:r>
          </a:p>
          <a:p>
            <a:pPr>
              <a:buFontTx/>
              <a:buNone/>
            </a:pPr>
            <a:r>
              <a:rPr lang="en-GB" noProof="0" dirty="0"/>
              <a:t>             = 37.6 N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7373C1-E800-ABC6-FB9C-D7DDB67E70CA}"/>
              </a:ext>
            </a:extLst>
          </p:cNvPr>
          <p:cNvGrpSpPr/>
          <p:nvPr/>
        </p:nvGrpSpPr>
        <p:grpSpPr>
          <a:xfrm>
            <a:off x="947775" y="2018830"/>
            <a:ext cx="1582141" cy="3231071"/>
            <a:chOff x="3677748" y="721149"/>
            <a:chExt cx="1582141" cy="32310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9372276-1A9E-57A9-7409-7A0A4544D062}"/>
                    </a:ext>
                  </a:extLst>
                </p:cNvPr>
                <p:cNvSpPr txBox="1"/>
                <p:nvPr/>
              </p:nvSpPr>
              <p:spPr>
                <a:xfrm>
                  <a:off x="4412786" y="2928983"/>
                  <a:ext cx="599079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70⁰</m:t>
                        </m:r>
                      </m:oMath>
                    </m:oMathPara>
                  </a14:m>
                  <a:endParaRPr lang="en-GB" sz="2800" noProof="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9372276-1A9E-57A9-7409-7A0A4544D0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2786" y="2928983"/>
                  <a:ext cx="599079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29D2CF-EF05-1F69-72C8-52172619FE99}"/>
                </a:ext>
              </a:extLst>
            </p:cNvPr>
            <p:cNvSpPr/>
            <p:nvPr/>
          </p:nvSpPr>
          <p:spPr>
            <a:xfrm rot="20380219">
              <a:off x="4259344" y="3152068"/>
              <a:ext cx="101184" cy="318976"/>
            </a:xfrm>
            <a:custGeom>
              <a:avLst/>
              <a:gdLst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83460"/>
                <a:gd name="connsiteY0" fmla="*/ 0 h 765544"/>
                <a:gd name="connsiteX1" fmla="*/ 318977 w 383460"/>
                <a:gd name="connsiteY1" fmla="*/ 297711 h 765544"/>
                <a:gd name="connsiteX2" fmla="*/ 361507 w 383460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61507"/>
                <a:gd name="connsiteY0" fmla="*/ 0 h 765544"/>
                <a:gd name="connsiteX1" fmla="*/ 318977 w 361507"/>
                <a:gd name="connsiteY1" fmla="*/ 297711 h 765544"/>
                <a:gd name="connsiteX2" fmla="*/ 361507 w 361507"/>
                <a:gd name="connsiteY2" fmla="*/ 765544 h 765544"/>
                <a:gd name="connsiteX0" fmla="*/ 0 w 374569"/>
                <a:gd name="connsiteY0" fmla="*/ 0 h 765544"/>
                <a:gd name="connsiteX1" fmla="*/ 318977 w 374569"/>
                <a:gd name="connsiteY1" fmla="*/ 297711 h 765544"/>
                <a:gd name="connsiteX2" fmla="*/ 361507 w 374569"/>
                <a:gd name="connsiteY2" fmla="*/ 765544 h 7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569" h="765544">
                  <a:moveTo>
                    <a:pt x="0" y="0"/>
                  </a:moveTo>
                  <a:cubicBezTo>
                    <a:pt x="123678" y="69449"/>
                    <a:pt x="248094" y="170120"/>
                    <a:pt x="318977" y="297711"/>
                  </a:cubicBezTo>
                  <a:cubicBezTo>
                    <a:pt x="389860" y="425302"/>
                    <a:pt x="379143" y="603643"/>
                    <a:pt x="361507" y="7655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3A12BA4-5D3F-2C46-988A-D65B1618C9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7" y="753907"/>
              <a:ext cx="1222742" cy="270840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673A905-5112-F93C-CBAF-F9987EF3071E}"/>
                </a:ext>
              </a:extLst>
            </p:cNvPr>
            <p:cNvSpPr/>
            <p:nvPr/>
          </p:nvSpPr>
          <p:spPr>
            <a:xfrm>
              <a:off x="4037145" y="753907"/>
              <a:ext cx="1222743" cy="270840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CB4536-369E-0F61-B621-66AFEE1A44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721149"/>
              <a:ext cx="0" cy="2757538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3E97731-E53F-CE6B-5073-44343B76B5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7144" y="3462308"/>
              <a:ext cx="1222744" cy="1637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5011E0-1870-97DA-F4FB-BCEE6622E628}"/>
                </a:ext>
              </a:extLst>
            </p:cNvPr>
            <p:cNvSpPr txBox="1"/>
            <p:nvPr/>
          </p:nvSpPr>
          <p:spPr>
            <a:xfrm>
              <a:off x="4553467" y="3429000"/>
              <a:ext cx="3914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noProof="0" dirty="0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A94ED7-EDA1-0ED4-1900-E6F944A74A47}"/>
                </a:ext>
              </a:extLst>
            </p:cNvPr>
            <p:cNvSpPr txBox="1"/>
            <p:nvPr/>
          </p:nvSpPr>
          <p:spPr>
            <a:xfrm>
              <a:off x="3677748" y="1637693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noProof="0" dirty="0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E1158-F652-3D51-52EC-D2C01574E384}"/>
                </a:ext>
              </a:extLst>
            </p:cNvPr>
            <p:cNvSpPr txBox="1"/>
            <p:nvPr/>
          </p:nvSpPr>
          <p:spPr>
            <a:xfrm rot="17900188">
              <a:off x="4060281" y="1471274"/>
              <a:ext cx="1052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noProof="0" dirty="0"/>
                <a:t>40 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B0503C-7DFA-538B-BE2F-E6FF1A57F1F3}"/>
              </a:ext>
            </a:extLst>
          </p:cNvPr>
          <p:cNvCxnSpPr/>
          <p:nvPr/>
        </p:nvCxnSpPr>
        <p:spPr>
          <a:xfrm flipH="1">
            <a:off x="1725950" y="3125524"/>
            <a:ext cx="49537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01C0146-23C4-2DC3-961B-53F71F88B176}"/>
              </a:ext>
            </a:extLst>
          </p:cNvPr>
          <p:cNvSpPr txBox="1"/>
          <p:nvPr/>
        </p:nvSpPr>
        <p:spPr>
          <a:xfrm>
            <a:off x="1314136" y="2236570"/>
            <a:ext cx="1983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noProof="0" dirty="0">
                <a:solidFill>
                  <a:srgbClr val="FF0000"/>
                </a:solidFill>
              </a:rPr>
              <a:t>vertical component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4E600A-A79C-8B39-D931-54CE3E766543}"/>
              </a:ext>
            </a:extLst>
          </p:cNvPr>
          <p:cNvSpPr txBox="1"/>
          <p:nvPr/>
        </p:nvSpPr>
        <p:spPr>
          <a:xfrm>
            <a:off x="3369567" y="3142600"/>
            <a:ext cx="385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>
                <a:solidFill>
                  <a:srgbClr val="FF0000"/>
                </a:solidFill>
              </a:rPr>
              <a:t>horizontal component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A9361E8-A177-B526-FB33-1202FEE605FC}"/>
              </a:ext>
            </a:extLst>
          </p:cNvPr>
          <p:cNvCxnSpPr>
            <a:cxnSpLocks/>
          </p:cNvCxnSpPr>
          <p:nvPr/>
        </p:nvCxnSpPr>
        <p:spPr>
          <a:xfrm flipV="1">
            <a:off x="3369567" y="2258668"/>
            <a:ext cx="2664296" cy="8681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445A38-709C-4900-C683-9E3FFDF973CE}"/>
              </a:ext>
            </a:extLst>
          </p:cNvPr>
          <p:cNvCxnSpPr>
            <a:cxnSpLocks/>
          </p:cNvCxnSpPr>
          <p:nvPr/>
        </p:nvCxnSpPr>
        <p:spPr>
          <a:xfrm flipV="1">
            <a:off x="3369567" y="3125524"/>
            <a:ext cx="2736304" cy="341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93189D-5E16-F40F-DDED-53C8EB9F1C3C}"/>
              </a:ext>
            </a:extLst>
          </p:cNvPr>
          <p:cNvCxnSpPr>
            <a:cxnSpLocks/>
          </p:cNvCxnSpPr>
          <p:nvPr/>
        </p:nvCxnSpPr>
        <p:spPr>
          <a:xfrm flipV="1">
            <a:off x="3369567" y="2219331"/>
            <a:ext cx="0" cy="9403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AD048DE-4173-F839-F79B-80E02F789111}"/>
              </a:ext>
            </a:extLst>
          </p:cNvPr>
          <p:cNvSpPr txBox="1"/>
          <p:nvPr/>
        </p:nvSpPr>
        <p:spPr>
          <a:xfrm rot="21230489">
            <a:off x="4191883" y="2723491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/>
              <a:t>22⁰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71EA02-7A39-A52A-7949-87E66C52A676}"/>
              </a:ext>
            </a:extLst>
          </p:cNvPr>
          <p:cNvSpPr txBox="1"/>
          <p:nvPr/>
        </p:nvSpPr>
        <p:spPr>
          <a:xfrm rot="20519211">
            <a:off x="3882399" y="2355993"/>
            <a:ext cx="1224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/>
              <a:t>200 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84BFAE0-E454-4987-229E-567882D5EE37}"/>
              </a:ext>
            </a:extLst>
          </p:cNvPr>
          <p:cNvCxnSpPr>
            <a:cxnSpLocks/>
          </p:cNvCxnSpPr>
          <p:nvPr/>
        </p:nvCxnSpPr>
        <p:spPr>
          <a:xfrm>
            <a:off x="4089647" y="2954323"/>
            <a:ext cx="79291" cy="2053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2326C78-AE04-6AC8-8804-0162BF7B9967}"/>
              </a:ext>
            </a:extLst>
          </p:cNvPr>
          <p:cNvSpPr txBox="1"/>
          <p:nvPr/>
        </p:nvSpPr>
        <p:spPr>
          <a:xfrm>
            <a:off x="245165" y="4200475"/>
            <a:ext cx="396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/>
              <a:t>vertical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CC5A2-B04C-AD08-7026-7858DEB5A395}"/>
                  </a:ext>
                </a:extLst>
              </p:cNvPr>
              <p:cNvSpPr txBox="1"/>
              <p:nvPr/>
            </p:nvSpPr>
            <p:spPr>
              <a:xfrm>
                <a:off x="1494515" y="5083444"/>
                <a:ext cx="214072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200</m:t>
                      </m:r>
                      <m:func>
                        <m:func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  <m:sup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4CC5A2-B04C-AD08-7026-7858DEB5A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515" y="5083444"/>
                <a:ext cx="2140725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E958A5-7418-6CB9-52E4-02089CC3BA57}"/>
                  </a:ext>
                </a:extLst>
              </p:cNvPr>
              <p:cNvSpPr txBox="1"/>
              <p:nvPr/>
            </p:nvSpPr>
            <p:spPr>
              <a:xfrm>
                <a:off x="481210" y="5073829"/>
                <a:ext cx="1206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E958A5-7418-6CB9-52E4-02089CC3B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10" y="5073829"/>
                <a:ext cx="120644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2C6F93-E5A3-0DB4-B1D9-285999D89969}"/>
                  </a:ext>
                </a:extLst>
              </p:cNvPr>
              <p:cNvSpPr txBox="1"/>
              <p:nvPr/>
            </p:nvSpPr>
            <p:spPr>
              <a:xfrm>
                <a:off x="1084432" y="5704046"/>
                <a:ext cx="18602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=74.9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22C6F93-E5A3-0DB4-B1D9-285999D89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32" y="5704046"/>
                <a:ext cx="186023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7A778BC6-6B38-54AF-77CB-7B1037778B7F}"/>
              </a:ext>
            </a:extLst>
          </p:cNvPr>
          <p:cNvSpPr txBox="1"/>
          <p:nvPr/>
        </p:nvSpPr>
        <p:spPr>
          <a:xfrm>
            <a:off x="4845129" y="4203657"/>
            <a:ext cx="436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/>
              <a:t>horizontal component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A27C24-440C-4254-D222-A0CF73AC9F89}"/>
                  </a:ext>
                </a:extLst>
              </p:cNvPr>
              <p:cNvSpPr txBox="1"/>
              <p:nvPr/>
            </p:nvSpPr>
            <p:spPr>
              <a:xfrm>
                <a:off x="6066924" y="5147105"/>
                <a:ext cx="21049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200</m:t>
                      </m:r>
                      <m:func>
                        <m:func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e>
                            <m:sup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A27C24-440C-4254-D222-A0CF73AC9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924" y="5147105"/>
                <a:ext cx="210492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130900-2271-C047-5BF6-7E13C3F0D7BB}"/>
                  </a:ext>
                </a:extLst>
              </p:cNvPr>
              <p:cNvSpPr txBox="1"/>
              <p:nvPr/>
            </p:nvSpPr>
            <p:spPr>
              <a:xfrm>
                <a:off x="5082495" y="5137490"/>
                <a:ext cx="1206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130900-2271-C047-5BF6-7E13C3F0D7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495" y="5137490"/>
                <a:ext cx="120644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2573F3C-FE19-34FB-0730-E175E9991A5D}"/>
                  </a:ext>
                </a:extLst>
              </p:cNvPr>
              <p:cNvSpPr txBox="1"/>
              <p:nvPr/>
            </p:nvSpPr>
            <p:spPr>
              <a:xfrm>
                <a:off x="5685717" y="5767707"/>
                <a:ext cx="18602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=185.4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2573F3C-FE19-34FB-0730-E175E9991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717" y="5767707"/>
                <a:ext cx="186023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95E6457-E186-BB9A-66D2-516915277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72788-DEC5-77AD-CCFE-87B52D4E8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255728"/>
          </a:xfrm>
        </p:spPr>
        <p:txBody>
          <a:bodyPr/>
          <a:lstStyle/>
          <a:p>
            <a:r>
              <a:rPr lang="en-GB" noProof="0" dirty="0"/>
              <a:t>A cart is pulled with a force of 200 N at an angle of 22° with the horizontal. Find the vertical and horizontal components of the force. </a:t>
            </a:r>
          </a:p>
        </p:txBody>
      </p:sp>
    </p:spTree>
    <p:extLst>
      <p:ext uri="{BB962C8B-B14F-4D97-AF65-F5344CB8AC3E}">
        <p14:creationId xmlns:p14="http://schemas.microsoft.com/office/powerpoint/2010/main" val="427321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6" grpId="0"/>
      <p:bldP spid="28" grpId="0"/>
      <p:bldP spid="5" grpId="0"/>
      <p:bldP spid="6" grpId="0"/>
      <p:bldP spid="8" grpId="0"/>
      <p:bldP spid="12" grpId="0"/>
      <p:bldP spid="17" grpId="0"/>
      <p:bldP spid="20" grpId="0"/>
      <p:bldP spid="21" grpId="0"/>
      <p:bldP spid="2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6353E9-5CBB-B13F-13C4-D0B187CA37D0}"/>
                  </a:ext>
                </a:extLst>
              </p:cNvPr>
              <p:cNvSpPr txBox="1"/>
              <p:nvPr/>
            </p:nvSpPr>
            <p:spPr>
              <a:xfrm>
                <a:off x="2277110" y="2773476"/>
                <a:ext cx="176706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noProof="0" dirty="0">
                    <a:solidFill>
                      <a:srgbClr val="FF0000"/>
                    </a:solidFill>
                  </a:rPr>
                  <a:t>vertical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endParaRPr lang="en-GB" sz="2400" noProof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86353E9-5CBB-B13F-13C4-D0B187CA3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0" y="2773476"/>
                <a:ext cx="1767066" cy="830997"/>
              </a:xfrm>
              <a:prstGeom prst="rect">
                <a:avLst/>
              </a:prstGeom>
              <a:blipFill>
                <a:blip r:embed="rId3"/>
                <a:stretch>
                  <a:fillRect l="-5536" t="-5147" b="-169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0400D-4171-9CE9-DC3A-DF4C3453E3D1}"/>
                  </a:ext>
                </a:extLst>
              </p:cNvPr>
              <p:cNvSpPr txBox="1"/>
              <p:nvPr/>
            </p:nvSpPr>
            <p:spPr>
              <a:xfrm>
                <a:off x="4283030" y="3720513"/>
                <a:ext cx="204582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noProof="0" dirty="0">
                    <a:solidFill>
                      <a:srgbClr val="FF0000"/>
                    </a:solidFill>
                  </a:rPr>
                  <a:t>horizontal </a:t>
                </a:r>
              </a:p>
              <a:p>
                <a:r>
                  <a:rPr lang="en-GB" sz="2400" noProof="0" dirty="0">
                    <a:solidFill>
                      <a:srgbClr val="FF0000"/>
                    </a:solidFill>
                  </a:rPr>
                  <a:t>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GB" sz="2400" b="0" i="1" noProof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GB" sz="2400" noProof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70400D-4171-9CE9-DC3A-DF4C3453E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30" y="3720513"/>
                <a:ext cx="2045826" cy="830997"/>
              </a:xfrm>
              <a:prstGeom prst="rect">
                <a:avLst/>
              </a:prstGeom>
              <a:blipFill>
                <a:blip r:embed="rId4"/>
                <a:stretch>
                  <a:fillRect l="-4776" t="-5109" b="-16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A7C053-7665-EC5A-DDEB-476F87CBD88E}"/>
              </a:ext>
            </a:extLst>
          </p:cNvPr>
          <p:cNvCxnSpPr>
            <a:cxnSpLocks/>
          </p:cNvCxnSpPr>
          <p:nvPr/>
        </p:nvCxnSpPr>
        <p:spPr>
          <a:xfrm flipV="1">
            <a:off x="3975687" y="2497957"/>
            <a:ext cx="2162573" cy="11180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887EFC-C165-983C-F576-B235B1413D99}"/>
              </a:ext>
            </a:extLst>
          </p:cNvPr>
          <p:cNvCxnSpPr>
            <a:cxnSpLocks/>
          </p:cNvCxnSpPr>
          <p:nvPr/>
        </p:nvCxnSpPr>
        <p:spPr>
          <a:xfrm flipV="1">
            <a:off x="3975687" y="3606815"/>
            <a:ext cx="2162573" cy="420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5C86DB-B435-B62D-BBC0-A9E132439636}"/>
              </a:ext>
            </a:extLst>
          </p:cNvPr>
          <p:cNvCxnSpPr>
            <a:cxnSpLocks/>
          </p:cNvCxnSpPr>
          <p:nvPr/>
        </p:nvCxnSpPr>
        <p:spPr>
          <a:xfrm flipV="1">
            <a:off x="3975687" y="2305612"/>
            <a:ext cx="0" cy="13432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674800F-FD60-204D-C8B7-A377E538762A}"/>
              </a:ext>
            </a:extLst>
          </p:cNvPr>
          <p:cNvSpPr txBox="1"/>
          <p:nvPr/>
        </p:nvSpPr>
        <p:spPr>
          <a:xfrm rot="21230489">
            <a:off x="4652697" y="3218491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/>
              <a:t>30⁰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9BA9BF-9986-AD3C-4EF9-84353E212AEE}"/>
              </a:ext>
            </a:extLst>
          </p:cNvPr>
          <p:cNvSpPr txBox="1"/>
          <p:nvPr/>
        </p:nvSpPr>
        <p:spPr>
          <a:xfrm rot="19788370">
            <a:off x="4389022" y="2485561"/>
            <a:ext cx="1502267" cy="457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noProof="0" dirty="0"/>
              <a:t>30 </a:t>
            </a:r>
            <a:r>
              <a:rPr lang="en-GB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</a:t>
            </a:r>
            <a:r>
              <a:rPr lang="en-GB" sz="240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GB" sz="2400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707F9C-3226-A316-2FDE-9B85DD050D20}"/>
              </a:ext>
            </a:extLst>
          </p:cNvPr>
          <p:cNvCxnSpPr>
            <a:cxnSpLocks/>
          </p:cNvCxnSpPr>
          <p:nvPr/>
        </p:nvCxnSpPr>
        <p:spPr>
          <a:xfrm>
            <a:off x="4501244" y="3352731"/>
            <a:ext cx="128507" cy="261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401DD0-9DA0-F73D-41FB-FFBB0123F7FE}"/>
                  </a:ext>
                </a:extLst>
              </p:cNvPr>
              <p:cNvSpPr txBox="1"/>
              <p:nvPr/>
            </p:nvSpPr>
            <p:spPr>
              <a:xfrm>
                <a:off x="2197100" y="4703028"/>
                <a:ext cx="43649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=30</m:t>
                      </m:r>
                      <m:func>
                        <m:func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30=15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401DD0-9DA0-F73D-41FB-FFBB0123F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100" y="4703028"/>
                <a:ext cx="436491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39A353-A58F-23BC-97A7-508512C021DA}"/>
                  </a:ext>
                </a:extLst>
              </p:cNvPr>
              <p:cNvSpPr txBox="1"/>
              <p:nvPr/>
            </p:nvSpPr>
            <p:spPr>
              <a:xfrm>
                <a:off x="2237487" y="5305727"/>
                <a:ext cx="47031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=30</m:t>
                      </m:r>
                      <m:func>
                        <m:func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30=26.0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A39A353-A58F-23BC-97A7-508512C02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487" y="5305727"/>
                <a:ext cx="470314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8318AAB-09DB-146F-3E4F-E4DA3CD4E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BF36C3C-C957-D78D-463C-6B319053259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771767"/>
              </a:xfrm>
            </p:spPr>
            <p:txBody>
              <a:bodyPr/>
              <a:lstStyle/>
              <a:p>
                <a:r>
                  <a:rPr lang="en-GB" dirty="0"/>
                  <a:t>A ball is hit with a velocity of 30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dirty="0"/>
                  <a:t> to the horizontal.</a:t>
                </a:r>
              </a:p>
              <a:p>
                <a:r>
                  <a:rPr lang="en-GB" dirty="0"/>
                  <a:t>Calculate the vertical and horizontal components of the initial velocity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6BF36C3C-C957-D78D-463C-6B31905325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771767"/>
              </a:xfrm>
              <a:blipFill>
                <a:blip r:embed="rId7"/>
                <a:stretch>
                  <a:fillRect l="-1370" t="-6207" r="-2055" b="-8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55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23" grpId="0"/>
      <p:bldP spid="2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06623-84A1-36FF-6B3E-7ABBD66B2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9325C8-ABB3-4500-DE11-D186B5808E05}"/>
                  </a:ext>
                </a:extLst>
              </p:cNvPr>
              <p:cNvSpPr txBox="1"/>
              <p:nvPr/>
            </p:nvSpPr>
            <p:spPr>
              <a:xfrm>
                <a:off x="6730411" y="5883517"/>
                <a:ext cx="20576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20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4.23 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noProof="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99325C8-ABB3-4500-DE11-D186B5808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11" y="5883517"/>
                <a:ext cx="2057615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6F7126-C91E-E1FE-088C-570EE8A1DCC3}"/>
                  </a:ext>
                </a:extLst>
              </p:cNvPr>
              <p:cNvSpPr txBox="1"/>
              <p:nvPr/>
            </p:nvSpPr>
            <p:spPr>
              <a:xfrm>
                <a:off x="6719190" y="6283627"/>
                <a:ext cx="2068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=9.06 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noProof="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6F7126-C91E-E1FE-088C-570EE8A1D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190" y="6283627"/>
                <a:ext cx="2068836" cy="400110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B4792F0-5EA4-B0AD-0357-C9AE8321F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4B604A3-2762-ACDD-0C4F-96AC7A1CF58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771767"/>
              </a:xfrm>
            </p:spPr>
            <p:txBody>
              <a:bodyPr/>
              <a:lstStyle/>
              <a:p>
                <a:r>
                  <a:rPr lang="en-GB" dirty="0"/>
                  <a:t>A ball is kicked with a velocity of 10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dirty="0"/>
                  <a:t> to the horizontal.</a:t>
                </a:r>
              </a:p>
              <a:p>
                <a:r>
                  <a:rPr lang="en-GB" dirty="0"/>
                  <a:t>Calculate the vertical and horizontal components of the initial velocity.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4B604A3-2762-ACDD-0C4F-96AC7A1CF5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771767"/>
              </a:xfrm>
              <a:blipFill>
                <a:blip r:embed="rId4"/>
                <a:stretch>
                  <a:fillRect l="-1370" t="-6207" r="-2055" b="-8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9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5C47F-3F20-D01C-A2CC-2FC403750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" y="620687"/>
            <a:ext cx="9034789" cy="55516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E9665-C352-2BE0-7FF7-409031B29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/>
              <a:t>Question 14 part a 2022</a:t>
            </a:r>
          </a:p>
        </p:txBody>
      </p:sp>
    </p:spTree>
    <p:extLst>
      <p:ext uri="{BB962C8B-B14F-4D97-AF65-F5344CB8AC3E}">
        <p14:creationId xmlns:p14="http://schemas.microsoft.com/office/powerpoint/2010/main" val="33114820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5F33899-4F95-6DAF-E0F6-4FB5081A306E}"/>
              </a:ext>
            </a:extLst>
          </p:cNvPr>
          <p:cNvCxnSpPr>
            <a:cxnSpLocks/>
          </p:cNvCxnSpPr>
          <p:nvPr/>
        </p:nvCxnSpPr>
        <p:spPr>
          <a:xfrm>
            <a:off x="4729183" y="3366571"/>
            <a:ext cx="0" cy="280831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23E29D-ECB3-F61D-D517-32EF85A569AF}"/>
              </a:ext>
            </a:extLst>
          </p:cNvPr>
          <p:cNvSpPr txBox="1"/>
          <p:nvPr/>
        </p:nvSpPr>
        <p:spPr>
          <a:xfrm>
            <a:off x="3359830" y="1772534"/>
            <a:ext cx="9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15⁰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6AE7DB-1AEA-1CFB-D993-C34803E9052B}"/>
              </a:ext>
            </a:extLst>
          </p:cNvPr>
          <p:cNvCxnSpPr>
            <a:cxnSpLocks/>
          </p:cNvCxnSpPr>
          <p:nvPr/>
        </p:nvCxnSpPr>
        <p:spPr>
          <a:xfrm>
            <a:off x="4129947" y="1719894"/>
            <a:ext cx="599236" cy="1646677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B2A97E7-BB65-3580-8E99-7AF0D418AF7D}"/>
              </a:ext>
            </a:extLst>
          </p:cNvPr>
          <p:cNvSpPr/>
          <p:nvPr/>
        </p:nvSpPr>
        <p:spPr>
          <a:xfrm>
            <a:off x="4585167" y="3222555"/>
            <a:ext cx="288029" cy="28803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E8B032D-5272-D132-271E-57B6CB8C9667}"/>
              </a:ext>
            </a:extLst>
          </p:cNvPr>
          <p:cNvCxnSpPr>
            <a:cxnSpLocks/>
          </p:cNvCxnSpPr>
          <p:nvPr/>
        </p:nvCxnSpPr>
        <p:spPr>
          <a:xfrm>
            <a:off x="4101518" y="1739455"/>
            <a:ext cx="0" cy="872521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4B35A0C-84F9-DDBD-F1CD-EAFA2D171604}"/>
              </a:ext>
            </a:extLst>
          </p:cNvPr>
          <p:cNvSpPr txBox="1"/>
          <p:nvPr/>
        </p:nvSpPr>
        <p:spPr>
          <a:xfrm>
            <a:off x="4729181" y="4993570"/>
            <a:ext cx="796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5 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63BF8B-D8F6-0D2B-B93C-A4AD9E25FAF3}"/>
              </a:ext>
            </a:extLst>
          </p:cNvPr>
          <p:cNvCxnSpPr>
            <a:cxnSpLocks/>
          </p:cNvCxnSpPr>
          <p:nvPr/>
        </p:nvCxnSpPr>
        <p:spPr>
          <a:xfrm flipH="1">
            <a:off x="3838940" y="3394834"/>
            <a:ext cx="783976" cy="3606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E354FAD-B4E4-6FE2-8B95-C0EFBDB0BB94}"/>
              </a:ext>
            </a:extLst>
          </p:cNvPr>
          <p:cNvCxnSpPr>
            <a:cxnSpLocks/>
            <a:stCxn id="16" idx="5"/>
          </p:cNvCxnSpPr>
          <p:nvPr/>
        </p:nvCxnSpPr>
        <p:spPr>
          <a:xfrm>
            <a:off x="4831015" y="3468406"/>
            <a:ext cx="858527" cy="21694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5567A80-6FA2-156B-2811-EB7BCCF2405D}"/>
              </a:ext>
            </a:extLst>
          </p:cNvPr>
          <p:cNvCxnSpPr>
            <a:cxnSpLocks/>
          </p:cNvCxnSpPr>
          <p:nvPr/>
        </p:nvCxnSpPr>
        <p:spPr>
          <a:xfrm>
            <a:off x="3764318" y="3538850"/>
            <a:ext cx="1178997" cy="3212976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2740DF2-6992-84D0-41DA-DFF4756FA462}"/>
              </a:ext>
            </a:extLst>
          </p:cNvPr>
          <p:cNvCxnSpPr>
            <a:cxnSpLocks/>
          </p:cNvCxnSpPr>
          <p:nvPr/>
        </p:nvCxnSpPr>
        <p:spPr>
          <a:xfrm flipH="1">
            <a:off x="4585167" y="5315853"/>
            <a:ext cx="1846435" cy="887293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86CC164-F719-55EE-8AB2-1B3856E47BD8}"/>
              </a:ext>
            </a:extLst>
          </p:cNvPr>
          <p:cNvSpPr txBox="1"/>
          <p:nvPr/>
        </p:nvSpPr>
        <p:spPr>
          <a:xfrm>
            <a:off x="6054756" y="2269309"/>
            <a:ext cx="2897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Component in line with string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9490DED-C12E-7360-5A62-33767B434B3C}"/>
              </a:ext>
            </a:extLst>
          </p:cNvPr>
          <p:cNvSpPr txBox="1"/>
          <p:nvPr/>
        </p:nvSpPr>
        <p:spPr>
          <a:xfrm>
            <a:off x="238938" y="2411615"/>
            <a:ext cx="2450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Perpendicular component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6585B3-8E57-E780-0F58-4719BBC231FC}"/>
              </a:ext>
            </a:extLst>
          </p:cNvPr>
          <p:cNvSpPr txBox="1"/>
          <p:nvPr/>
        </p:nvSpPr>
        <p:spPr>
          <a:xfrm>
            <a:off x="6316556" y="3405692"/>
            <a:ext cx="256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= 5 Cos 15⁰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2DB8A67-4BE6-BF17-EC0C-53E6CE3F03BE}"/>
              </a:ext>
            </a:extLst>
          </p:cNvPr>
          <p:cNvSpPr txBox="1"/>
          <p:nvPr/>
        </p:nvSpPr>
        <p:spPr>
          <a:xfrm>
            <a:off x="305997" y="3328040"/>
            <a:ext cx="228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= 5 Sin 15⁰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5571397-AE03-16DE-6C64-9ABFD1BCCFC5}"/>
              </a:ext>
            </a:extLst>
          </p:cNvPr>
          <p:cNvSpPr txBox="1"/>
          <p:nvPr/>
        </p:nvSpPr>
        <p:spPr>
          <a:xfrm>
            <a:off x="6549996" y="3818938"/>
            <a:ext cx="170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= 4.83 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D378A5-09A0-2863-A62E-B47FE2620438}"/>
              </a:ext>
            </a:extLst>
          </p:cNvPr>
          <p:cNvSpPr txBox="1"/>
          <p:nvPr/>
        </p:nvSpPr>
        <p:spPr>
          <a:xfrm>
            <a:off x="305997" y="3869738"/>
            <a:ext cx="174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= 1.29 N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C9A43A7-53D9-4326-C2E6-AAAD03D3CD83}"/>
              </a:ext>
            </a:extLst>
          </p:cNvPr>
          <p:cNvSpPr/>
          <p:nvPr/>
        </p:nvSpPr>
        <p:spPr>
          <a:xfrm>
            <a:off x="4101517" y="2240286"/>
            <a:ext cx="252300" cy="59261"/>
          </a:xfrm>
          <a:custGeom>
            <a:avLst/>
            <a:gdLst>
              <a:gd name="connsiteX0" fmla="*/ 0 w 468630"/>
              <a:gd name="connsiteY0" fmla="*/ 182880 h 182880"/>
              <a:gd name="connsiteX1" fmla="*/ 262890 w 468630"/>
              <a:gd name="connsiteY1" fmla="*/ 182880 h 182880"/>
              <a:gd name="connsiteX2" fmla="*/ 468630 w 468630"/>
              <a:gd name="connsiteY2" fmla="*/ 0 h 182880"/>
              <a:gd name="connsiteX0" fmla="*/ 0 w 468630"/>
              <a:gd name="connsiteY0" fmla="*/ 182880 h 225213"/>
              <a:gd name="connsiteX1" fmla="*/ 262890 w 468630"/>
              <a:gd name="connsiteY1" fmla="*/ 182880 h 225213"/>
              <a:gd name="connsiteX2" fmla="*/ 468630 w 468630"/>
              <a:gd name="connsiteY2" fmla="*/ 0 h 225213"/>
              <a:gd name="connsiteX0" fmla="*/ 0 w 468630"/>
              <a:gd name="connsiteY0" fmla="*/ 182880 h 230321"/>
              <a:gd name="connsiteX1" fmla="*/ 262890 w 468630"/>
              <a:gd name="connsiteY1" fmla="*/ 182880 h 230321"/>
              <a:gd name="connsiteX2" fmla="*/ 468630 w 468630"/>
              <a:gd name="connsiteY2" fmla="*/ 0 h 230321"/>
              <a:gd name="connsiteX0" fmla="*/ 0 w 468630"/>
              <a:gd name="connsiteY0" fmla="*/ 182880 h 210929"/>
              <a:gd name="connsiteX1" fmla="*/ 262890 w 468630"/>
              <a:gd name="connsiteY1" fmla="*/ 182880 h 210929"/>
              <a:gd name="connsiteX2" fmla="*/ 468630 w 468630"/>
              <a:gd name="connsiteY2" fmla="*/ 0 h 210929"/>
              <a:gd name="connsiteX0" fmla="*/ 0 w 468630"/>
              <a:gd name="connsiteY0" fmla="*/ 182880 h 204660"/>
              <a:gd name="connsiteX1" fmla="*/ 262890 w 468630"/>
              <a:gd name="connsiteY1" fmla="*/ 182880 h 204660"/>
              <a:gd name="connsiteX2" fmla="*/ 468630 w 468630"/>
              <a:gd name="connsiteY2" fmla="*/ 0 h 204660"/>
              <a:gd name="connsiteX0" fmla="*/ 0 w 468630"/>
              <a:gd name="connsiteY0" fmla="*/ 182880 h 204660"/>
              <a:gd name="connsiteX1" fmla="*/ 262890 w 468630"/>
              <a:gd name="connsiteY1" fmla="*/ 182880 h 204660"/>
              <a:gd name="connsiteX2" fmla="*/ 468630 w 468630"/>
              <a:gd name="connsiteY2" fmla="*/ 0 h 204660"/>
              <a:gd name="connsiteX0" fmla="*/ 0 w 468630"/>
              <a:gd name="connsiteY0" fmla="*/ 182880 h 204660"/>
              <a:gd name="connsiteX1" fmla="*/ 262890 w 468630"/>
              <a:gd name="connsiteY1" fmla="*/ 182880 h 204660"/>
              <a:gd name="connsiteX2" fmla="*/ 468630 w 468630"/>
              <a:gd name="connsiteY2" fmla="*/ 0 h 204660"/>
              <a:gd name="connsiteX0" fmla="*/ 0 w 468630"/>
              <a:gd name="connsiteY0" fmla="*/ 182880 h 205354"/>
              <a:gd name="connsiteX1" fmla="*/ 262890 w 468630"/>
              <a:gd name="connsiteY1" fmla="*/ 182880 h 205354"/>
              <a:gd name="connsiteX2" fmla="*/ 468630 w 468630"/>
              <a:gd name="connsiteY2" fmla="*/ 0 h 205354"/>
              <a:gd name="connsiteX0" fmla="*/ 0 w 468630"/>
              <a:gd name="connsiteY0" fmla="*/ 182880 h 208305"/>
              <a:gd name="connsiteX1" fmla="*/ 262890 w 468630"/>
              <a:gd name="connsiteY1" fmla="*/ 182880 h 208305"/>
              <a:gd name="connsiteX2" fmla="*/ 468630 w 468630"/>
              <a:gd name="connsiteY2" fmla="*/ 0 h 208305"/>
              <a:gd name="connsiteX0" fmla="*/ 0 w 464397"/>
              <a:gd name="connsiteY0" fmla="*/ 214630 h 228542"/>
              <a:gd name="connsiteX1" fmla="*/ 258657 w 464397"/>
              <a:gd name="connsiteY1" fmla="*/ 182880 h 228542"/>
              <a:gd name="connsiteX2" fmla="*/ 464397 w 464397"/>
              <a:gd name="connsiteY2" fmla="*/ 0 h 228542"/>
              <a:gd name="connsiteX0" fmla="*/ 0 w 464397"/>
              <a:gd name="connsiteY0" fmla="*/ 214630 h 223867"/>
              <a:gd name="connsiteX1" fmla="*/ 258657 w 464397"/>
              <a:gd name="connsiteY1" fmla="*/ 182880 h 223867"/>
              <a:gd name="connsiteX2" fmla="*/ 464397 w 464397"/>
              <a:gd name="connsiteY2" fmla="*/ 0 h 223867"/>
              <a:gd name="connsiteX0" fmla="*/ 0 w 464397"/>
              <a:gd name="connsiteY0" fmla="*/ 214630 h 223479"/>
              <a:gd name="connsiteX1" fmla="*/ 258657 w 464397"/>
              <a:gd name="connsiteY1" fmla="*/ 182880 h 223479"/>
              <a:gd name="connsiteX2" fmla="*/ 464397 w 464397"/>
              <a:gd name="connsiteY2" fmla="*/ 0 h 223479"/>
              <a:gd name="connsiteX0" fmla="*/ 0 w 464397"/>
              <a:gd name="connsiteY0" fmla="*/ 214630 h 221434"/>
              <a:gd name="connsiteX1" fmla="*/ 277707 w 464397"/>
              <a:gd name="connsiteY1" fmla="*/ 170180 h 221434"/>
              <a:gd name="connsiteX2" fmla="*/ 464397 w 464397"/>
              <a:gd name="connsiteY2" fmla="*/ 0 h 22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397" h="221434">
                <a:moveTo>
                  <a:pt x="0" y="214630"/>
                </a:moveTo>
                <a:cubicBezTo>
                  <a:pt x="91863" y="235796"/>
                  <a:pt x="219358" y="203836"/>
                  <a:pt x="277707" y="170180"/>
                </a:cubicBezTo>
                <a:cubicBezTo>
                  <a:pt x="336056" y="136524"/>
                  <a:pt x="421217" y="82127"/>
                  <a:pt x="464397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79C666B-6A79-40EC-9C21-5D240CBB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EEF83CB-99B5-5F60-9321-E7A6923DE15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noProof="0" dirty="0"/>
                  <a:t>A simple pendulum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GB" noProof="0" dirty="0"/>
                  <a:t> from vertical. The bob weighs 5N. Find the components of the 5N in line with and perpendicular to the string. 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EEF83CB-99B5-5F60-9321-E7A6923DE1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2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C851E6-085B-A741-4975-1B468CD288CA}"/>
              </a:ext>
            </a:extLst>
          </p:cNvPr>
          <p:cNvCxnSpPr>
            <a:cxnSpLocks/>
          </p:cNvCxnSpPr>
          <p:nvPr/>
        </p:nvCxnSpPr>
        <p:spPr>
          <a:xfrm>
            <a:off x="2689887" y="3319150"/>
            <a:ext cx="1480368" cy="1799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03D161-B057-5DF1-4DE0-52A119CA92AD}"/>
              </a:ext>
            </a:extLst>
          </p:cNvPr>
          <p:cNvCxnSpPr>
            <a:cxnSpLocks/>
          </p:cNvCxnSpPr>
          <p:nvPr/>
        </p:nvCxnSpPr>
        <p:spPr>
          <a:xfrm flipH="1">
            <a:off x="5356197" y="3094927"/>
            <a:ext cx="778887" cy="9351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7D31B-C1EC-462E-0F8E-25BB1C07D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D2F354-6B32-D688-360F-0EC6F3873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Revision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AA5455-65DB-2C36-79CB-F165BDA4207C}"/>
                  </a:ext>
                </a:extLst>
              </p:cNvPr>
              <p:cNvSpPr txBox="1"/>
              <p:nvPr/>
            </p:nvSpPr>
            <p:spPr>
              <a:xfrm>
                <a:off x="368300" y="807064"/>
                <a:ext cx="8407400" cy="524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400" noProof="0" dirty="0"/>
                  <a:t>Define: Displacement, Speed, Velocity, Constant Velocity, Acceleration, Vector, Scalar, </a:t>
                </a:r>
                <a:r>
                  <a:rPr lang="en-GB" sz="2400" b="1" noProof="0" dirty="0"/>
                  <a:t>Resultant-vector, component-vectors</a:t>
                </a:r>
                <a:r>
                  <a:rPr lang="en-GB" sz="2400" noProof="0" dirty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400" noProof="0" dirty="0"/>
                  <a:t>Use: </a:t>
                </a:r>
                <a:r>
                  <a:rPr lang="en-GB" sz="2400" dirty="0"/>
                  <a:t>equations of motion, </a:t>
                </a:r>
                <a:r>
                  <a:rPr lang="en-GB" sz="2400" b="1" noProof="0" dirty="0"/>
                  <a:t>parallelogram rule, triangle rule to create a resultant vector</a:t>
                </a:r>
                <a:r>
                  <a:rPr lang="en-GB" sz="2400" noProof="0" dirty="0"/>
                  <a:t>.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b="1" noProof="0" dirty="0"/>
                  <a:t>Derive equations of motion.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b="1" noProof="0" dirty="0"/>
                  <a:t>Know how to get perpendicular components of a vector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noProof="0" dirty="0"/>
                  <a:t>Interpret Velocity time graphs, displacement time graphs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noProof="0" dirty="0"/>
                  <a:t>Know and apply </a:t>
                </a:r>
                <a14:m>
                  <m:oMath xmlns:m="http://schemas.openxmlformats.org/officeDocument/2006/math"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 b="0" i="0" noProof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400" b="0" i="0" noProof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400" noProof="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 b="0" i="0" noProof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400" b="0" i="0" noProof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2400" noProof="0" dirty="0"/>
              </a:p>
              <a:p>
                <a:pPr algn="l">
                  <a:spcAft>
                    <a:spcPts val="1200"/>
                  </a:spcAft>
                </a:pPr>
                <a:r>
                  <a:rPr lang="en-GB" sz="2400" noProof="0" dirty="0"/>
                  <a:t>Experimental: Measure speed and acceleration. </a:t>
                </a:r>
                <a:r>
                  <a:rPr lang="en-GB" sz="2400" b="1" noProof="0" dirty="0"/>
                  <a:t>Verify the addition of vectors.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AA5455-65DB-2C36-79CB-F165BDA42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807064"/>
                <a:ext cx="8407400" cy="5243871"/>
              </a:xfrm>
              <a:prstGeom prst="rect">
                <a:avLst/>
              </a:prstGeom>
              <a:blipFill>
                <a:blip r:embed="rId2"/>
                <a:stretch>
                  <a:fillRect l="-1087" t="-813" r="-652" b="-1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28644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141E536-4E46-7CC1-F102-136D095E6A7F}"/>
              </a:ext>
            </a:extLst>
          </p:cNvPr>
          <p:cNvGrpSpPr/>
          <p:nvPr/>
        </p:nvGrpSpPr>
        <p:grpSpPr>
          <a:xfrm>
            <a:off x="-68783" y="-85093"/>
            <a:ext cx="9121343" cy="6946677"/>
            <a:chOff x="-68783" y="-85093"/>
            <a:chExt cx="9175342" cy="698780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0E0D3E7-DF46-4845-601D-6FA63D88066F}"/>
                </a:ext>
              </a:extLst>
            </p:cNvPr>
            <p:cNvGrpSpPr/>
            <p:nvPr/>
          </p:nvGrpSpPr>
          <p:grpSpPr>
            <a:xfrm rot="16200000">
              <a:off x="-28025" y="191427"/>
              <a:ext cx="6712772" cy="6581701"/>
              <a:chOff x="205740" y="320040"/>
              <a:chExt cx="8583930" cy="6320790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FF4A5E0-1200-A7FE-070A-A02F22D4B8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2004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F7B8B54-756B-ED8E-88F7-B5C23D3F62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02235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D7CDA1-EF46-13EB-342F-8F82B0CC98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72466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85AB186C-6E2A-D0CD-B6D4-BA52ED1BE2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242697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52E9B91-DCC7-30AE-E2E8-A96F38909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12928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661FFF09-E2BF-ABCB-B6CC-23C6DDBD8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83159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6EB64C2-3DC3-2E6D-8974-8BFAE02139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453390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5314962-A234-63E2-CC02-3457443E58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23621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4EC92C39-17FE-841A-25F4-F6686E203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93852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0429208-8F50-4832-4E4F-3F162A9E67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664083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FE56F7E-5DC2-1EA9-C61D-4EEA1533EF19}"/>
                </a:ext>
              </a:extLst>
            </p:cNvPr>
            <p:cNvGrpSpPr/>
            <p:nvPr/>
          </p:nvGrpSpPr>
          <p:grpSpPr>
            <a:xfrm>
              <a:off x="91440" y="189937"/>
              <a:ext cx="8938260" cy="6581701"/>
              <a:chOff x="205740" y="320040"/>
              <a:chExt cx="8583930" cy="6320790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F01C4D3-AC1B-32C4-6880-9936FCA96B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2004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15B9EE5-BB55-742A-A422-77123A03BA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02235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0610771D-8162-DFAC-A300-23B195AA8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72466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BD0B448-9BD3-E254-24AD-4D27B3977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242697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395B1D0-4A81-E2DC-C182-7E1F12F8D7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12928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B07B833-7DA7-3766-069B-3077BCFC93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83159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4D21066-326F-9F13-18C3-9B25A8C50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453390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5135DFA-848C-FC0D-A0B4-EDABD8674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23621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B50F433-85BF-518F-9560-87FDE1C8A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93852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E0015E2-15AD-FF8B-5E15-C949A84BB5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664083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0698E6E-5523-70FA-B2CD-06C8E5E5185A}"/>
                </a:ext>
              </a:extLst>
            </p:cNvPr>
            <p:cNvSpPr txBox="1"/>
            <p:nvPr/>
          </p:nvSpPr>
          <p:spPr>
            <a:xfrm>
              <a:off x="-68783" y="644104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A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582D83-EADA-E7C9-6B29-B24C1D318299}"/>
                </a:ext>
              </a:extLst>
            </p:cNvPr>
            <p:cNvSpPr txBox="1"/>
            <p:nvPr/>
          </p:nvSpPr>
          <p:spPr>
            <a:xfrm>
              <a:off x="-58012" y="5649837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2F2FBD-6B51-5FA1-A2FE-526228EC343F}"/>
                </a:ext>
              </a:extLst>
            </p:cNvPr>
            <p:cNvSpPr txBox="1"/>
            <p:nvPr/>
          </p:nvSpPr>
          <p:spPr>
            <a:xfrm>
              <a:off x="-58012" y="4921705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EC21BF-D202-5D83-E304-6FEEF84003E5}"/>
                </a:ext>
              </a:extLst>
            </p:cNvPr>
            <p:cNvSpPr txBox="1"/>
            <p:nvPr/>
          </p:nvSpPr>
          <p:spPr>
            <a:xfrm>
              <a:off x="-58012" y="4181596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8D37457-6A16-DA68-3F54-E9042D29B9EE}"/>
                </a:ext>
              </a:extLst>
            </p:cNvPr>
            <p:cNvSpPr txBox="1"/>
            <p:nvPr/>
          </p:nvSpPr>
          <p:spPr>
            <a:xfrm>
              <a:off x="-58012" y="3464842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BCDE6F-57F0-4F6C-9D96-D36E25DFD804}"/>
                </a:ext>
              </a:extLst>
            </p:cNvPr>
            <p:cNvSpPr txBox="1"/>
            <p:nvPr/>
          </p:nvSpPr>
          <p:spPr>
            <a:xfrm>
              <a:off x="-58012" y="2708416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4A7DBF9-3ED7-A836-5042-AE66CDB0B0AB}"/>
                </a:ext>
              </a:extLst>
            </p:cNvPr>
            <p:cNvSpPr txBox="1"/>
            <p:nvPr/>
          </p:nvSpPr>
          <p:spPr>
            <a:xfrm>
              <a:off x="-58012" y="1974296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626D83-D9EF-108C-3FF2-E9CE868CC509}"/>
                </a:ext>
              </a:extLst>
            </p:cNvPr>
            <p:cNvSpPr txBox="1"/>
            <p:nvPr/>
          </p:nvSpPr>
          <p:spPr>
            <a:xfrm>
              <a:off x="-58012" y="1265204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5BCCCA-BDC6-7673-FB70-D84A3D1081A8}"/>
                </a:ext>
              </a:extLst>
            </p:cNvPr>
            <p:cNvSpPr txBox="1"/>
            <p:nvPr/>
          </p:nvSpPr>
          <p:spPr>
            <a:xfrm>
              <a:off x="-58012" y="541869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0.8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58CE6C35-231B-A711-8A75-06301E0494A3}"/>
                </a:ext>
              </a:extLst>
            </p:cNvPr>
            <p:cNvGrpSpPr/>
            <p:nvPr/>
          </p:nvGrpSpPr>
          <p:grpSpPr>
            <a:xfrm rot="16200000">
              <a:off x="2158475" y="163588"/>
              <a:ext cx="6712772" cy="6581701"/>
              <a:chOff x="205740" y="320040"/>
              <a:chExt cx="8583930" cy="6320790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88A2EDB-BEBC-D89D-FB2A-F92CA2067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2004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E560D128-6A74-9686-C42E-E841049D88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02235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70A8E007-E451-710C-38D4-EEF739BA9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172466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B9AC478-2C4B-1CE1-3DA0-69F7CCE1E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242697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E28E630-B037-E881-6FE6-A7538BDC9E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12928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9C61C3A-B41D-1030-8E39-46AC022471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383159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C989C36-3420-BB12-2493-0C3D1DFCA1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453390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0173A0A-986E-B43C-FBF8-4A5F3F92EB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23621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4041EDF5-279C-48DF-3B12-EEC7E3339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593852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D8C959F-4D6D-3995-2D28-113D506A54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740" y="6640830"/>
                <a:ext cx="858393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3AEEFDD-3521-FB19-2840-F1E18E21C8DC}"/>
                </a:ext>
              </a:extLst>
            </p:cNvPr>
            <p:cNvSpPr txBox="1"/>
            <p:nvPr/>
          </p:nvSpPr>
          <p:spPr>
            <a:xfrm>
              <a:off x="670421" y="644104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B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A17D41A-23E7-5ECE-0D48-5F3BA22F09C5}"/>
                </a:ext>
              </a:extLst>
            </p:cNvPr>
            <p:cNvSpPr txBox="1"/>
            <p:nvPr/>
          </p:nvSpPr>
          <p:spPr>
            <a:xfrm>
              <a:off x="1409625" y="644104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C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7809FA9-5E61-86B9-9C6E-028F5A4E1CDD}"/>
                </a:ext>
              </a:extLst>
            </p:cNvPr>
            <p:cNvSpPr txBox="1"/>
            <p:nvPr/>
          </p:nvSpPr>
          <p:spPr>
            <a:xfrm>
              <a:off x="2166463" y="644104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D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467644F-D45F-A98F-8C6F-30CD14AE191D}"/>
                </a:ext>
              </a:extLst>
            </p:cNvPr>
            <p:cNvSpPr txBox="1"/>
            <p:nvPr/>
          </p:nvSpPr>
          <p:spPr>
            <a:xfrm>
              <a:off x="2923301" y="644104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812EA57-F790-AF7A-D9D6-1DBA3D5DA281}"/>
                </a:ext>
              </a:extLst>
            </p:cNvPr>
            <p:cNvSpPr txBox="1"/>
            <p:nvPr/>
          </p:nvSpPr>
          <p:spPr>
            <a:xfrm>
              <a:off x="3662505" y="6441044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F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93A7138-ADFB-291A-0E41-DBDDA28CC206}"/>
                </a:ext>
              </a:extLst>
            </p:cNvPr>
            <p:cNvSpPr txBox="1"/>
            <p:nvPr/>
          </p:nvSpPr>
          <p:spPr>
            <a:xfrm>
              <a:off x="4384077" y="6441044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G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D0ACA70-BA5D-C234-C361-8C67EA2358D2}"/>
                </a:ext>
              </a:extLst>
            </p:cNvPr>
            <p:cNvSpPr txBox="1"/>
            <p:nvPr/>
          </p:nvSpPr>
          <p:spPr>
            <a:xfrm>
              <a:off x="5156945" y="6441044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H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9456D35-3B14-90FF-80F0-5C82B8BA667B}"/>
                </a:ext>
              </a:extLst>
            </p:cNvPr>
            <p:cNvSpPr txBox="1"/>
            <p:nvPr/>
          </p:nvSpPr>
          <p:spPr>
            <a:xfrm>
              <a:off x="5805553" y="5423379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noProof="0" dirty="0"/>
                <a:t>10 cm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18F5373-29EB-088A-896A-90FE3E163757}"/>
                </a:ext>
              </a:extLst>
            </p:cNvPr>
            <p:cNvSpPr txBox="1"/>
            <p:nvPr/>
          </p:nvSpPr>
          <p:spPr>
            <a:xfrm>
              <a:off x="5913783" y="6441044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I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F600C86-6B83-3EEA-6577-79ED3CEB6973}"/>
                </a:ext>
              </a:extLst>
            </p:cNvPr>
            <p:cNvSpPr txBox="1"/>
            <p:nvPr/>
          </p:nvSpPr>
          <p:spPr>
            <a:xfrm>
              <a:off x="6532763" y="6441044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J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AB0B26E-C475-2FB4-1BC4-EE50E94F3217}"/>
                </a:ext>
              </a:extLst>
            </p:cNvPr>
            <p:cNvSpPr txBox="1"/>
            <p:nvPr/>
          </p:nvSpPr>
          <p:spPr>
            <a:xfrm>
              <a:off x="7220671" y="644104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K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5C311B1-4AFC-EF35-2BFA-1B74FDAB7A5C}"/>
                </a:ext>
              </a:extLst>
            </p:cNvPr>
            <p:cNvSpPr txBox="1"/>
            <p:nvPr/>
          </p:nvSpPr>
          <p:spPr>
            <a:xfrm>
              <a:off x="7959875" y="644104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L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37DC048-6CDB-C901-3CC8-6AE3C5469322}"/>
                </a:ext>
              </a:extLst>
            </p:cNvPr>
            <p:cNvSpPr txBox="1"/>
            <p:nvPr/>
          </p:nvSpPr>
          <p:spPr>
            <a:xfrm>
              <a:off x="21936" y="-85093"/>
              <a:ext cx="61266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0.9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BF9B154-7793-B58B-0DF6-789BB891D0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5310" y="5864449"/>
              <a:ext cx="702460" cy="16220"/>
            </a:xfrm>
            <a:prstGeom prst="straightConnector1">
              <a:avLst/>
            </a:prstGeom>
            <a:ln w="25400">
              <a:headEnd type="arrow" w="lg" len="lg"/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98EC743-FC9E-23CA-0202-B8F9FF2069A5}"/>
                </a:ext>
              </a:extLst>
            </p:cNvPr>
            <p:cNvSpPr txBox="1"/>
            <p:nvPr/>
          </p:nvSpPr>
          <p:spPr>
            <a:xfrm>
              <a:off x="6902122" y="5519362"/>
              <a:ext cx="8819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noProof="0" dirty="0"/>
                <a:t>10 cm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5620CDF-B087-FD48-3450-6C7A64F9727F}"/>
                </a:ext>
              </a:extLst>
            </p:cNvPr>
            <p:cNvCxnSpPr>
              <a:cxnSpLocks/>
            </p:cNvCxnSpPr>
            <p:nvPr/>
          </p:nvCxnSpPr>
          <p:spPr>
            <a:xfrm>
              <a:off x="6961026" y="5265082"/>
              <a:ext cx="0" cy="769509"/>
            </a:xfrm>
            <a:prstGeom prst="straightConnector1">
              <a:avLst/>
            </a:prstGeom>
            <a:ln w="25400">
              <a:headEnd type="arrow" w="lg" len="lg"/>
              <a:tailEnd type="arrow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A1D3C02-46B5-53EB-FFFF-4D12AD16E20A}"/>
                </a:ext>
              </a:extLst>
            </p:cNvPr>
            <p:cNvSpPr txBox="1"/>
            <p:nvPr/>
          </p:nvSpPr>
          <p:spPr>
            <a:xfrm>
              <a:off x="8665413" y="6441044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noProof="0" dirty="0"/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27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A0A7CA-44C3-5373-BF17-37B304A8EA7B}"/>
              </a:ext>
            </a:extLst>
          </p:cNvPr>
          <p:cNvSpPr txBox="1"/>
          <p:nvPr/>
        </p:nvSpPr>
        <p:spPr>
          <a:xfrm>
            <a:off x="251520" y="4438291"/>
            <a:ext cx="600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The instrument is now reading 1.24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1AE01-E0D5-79A8-97A5-50A68E6A3DC4}"/>
              </a:ext>
            </a:extLst>
          </p:cNvPr>
          <p:cNvCxnSpPr>
            <a:cxnSpLocks/>
          </p:cNvCxnSpPr>
          <p:nvPr/>
        </p:nvCxnSpPr>
        <p:spPr>
          <a:xfrm flipV="1">
            <a:off x="264567" y="1723468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42FE7F-AFF0-4711-6B7E-E8381C8EEAB2}"/>
              </a:ext>
            </a:extLst>
          </p:cNvPr>
          <p:cNvCxnSpPr>
            <a:cxnSpLocks/>
          </p:cNvCxnSpPr>
          <p:nvPr/>
        </p:nvCxnSpPr>
        <p:spPr>
          <a:xfrm flipV="1">
            <a:off x="62460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455BD3-723F-0E5F-E984-0A4904C16E43}"/>
              </a:ext>
            </a:extLst>
          </p:cNvPr>
          <p:cNvCxnSpPr>
            <a:cxnSpLocks/>
          </p:cNvCxnSpPr>
          <p:nvPr/>
        </p:nvCxnSpPr>
        <p:spPr>
          <a:xfrm flipV="1">
            <a:off x="98464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6F8DD-2081-47AE-E754-92CD174A90CE}"/>
              </a:ext>
            </a:extLst>
          </p:cNvPr>
          <p:cNvCxnSpPr>
            <a:cxnSpLocks/>
          </p:cNvCxnSpPr>
          <p:nvPr/>
        </p:nvCxnSpPr>
        <p:spPr>
          <a:xfrm flipV="1">
            <a:off x="134468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ED2F6A-ADD4-4672-50BB-135912A830CA}"/>
              </a:ext>
            </a:extLst>
          </p:cNvPr>
          <p:cNvCxnSpPr>
            <a:cxnSpLocks/>
          </p:cNvCxnSpPr>
          <p:nvPr/>
        </p:nvCxnSpPr>
        <p:spPr>
          <a:xfrm flipV="1">
            <a:off x="170472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DEF8F3-CE90-5955-079E-4DA756927969}"/>
              </a:ext>
            </a:extLst>
          </p:cNvPr>
          <p:cNvCxnSpPr>
            <a:cxnSpLocks/>
          </p:cNvCxnSpPr>
          <p:nvPr/>
        </p:nvCxnSpPr>
        <p:spPr>
          <a:xfrm flipV="1">
            <a:off x="2064767" y="1795476"/>
            <a:ext cx="0" cy="500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C8B07C-594E-AD60-BFD0-6887959AE9ED}"/>
              </a:ext>
            </a:extLst>
          </p:cNvPr>
          <p:cNvCxnSpPr>
            <a:cxnSpLocks/>
          </p:cNvCxnSpPr>
          <p:nvPr/>
        </p:nvCxnSpPr>
        <p:spPr>
          <a:xfrm flipV="1">
            <a:off x="242480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F9F7B3-A8B8-7CF2-6C5B-97F52DAFAE6D}"/>
              </a:ext>
            </a:extLst>
          </p:cNvPr>
          <p:cNvCxnSpPr>
            <a:cxnSpLocks/>
          </p:cNvCxnSpPr>
          <p:nvPr/>
        </p:nvCxnSpPr>
        <p:spPr>
          <a:xfrm flipV="1">
            <a:off x="278484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5D234F-0E08-385C-2B9B-9B1CD23C77B5}"/>
              </a:ext>
            </a:extLst>
          </p:cNvPr>
          <p:cNvCxnSpPr>
            <a:cxnSpLocks/>
          </p:cNvCxnSpPr>
          <p:nvPr/>
        </p:nvCxnSpPr>
        <p:spPr>
          <a:xfrm flipV="1">
            <a:off x="314488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868653-AFC9-847B-6E51-37F83EA7CED6}"/>
              </a:ext>
            </a:extLst>
          </p:cNvPr>
          <p:cNvCxnSpPr>
            <a:cxnSpLocks/>
          </p:cNvCxnSpPr>
          <p:nvPr/>
        </p:nvCxnSpPr>
        <p:spPr>
          <a:xfrm flipV="1">
            <a:off x="350492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235909-6C0E-D19A-EF46-DB85B32DE682}"/>
              </a:ext>
            </a:extLst>
          </p:cNvPr>
          <p:cNvCxnSpPr>
            <a:cxnSpLocks/>
          </p:cNvCxnSpPr>
          <p:nvPr/>
        </p:nvCxnSpPr>
        <p:spPr>
          <a:xfrm flipV="1">
            <a:off x="3874625" y="1736909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BCF82D-BFF2-7880-00A0-107ADAA48E38}"/>
              </a:ext>
            </a:extLst>
          </p:cNvPr>
          <p:cNvCxnSpPr>
            <a:cxnSpLocks/>
          </p:cNvCxnSpPr>
          <p:nvPr/>
        </p:nvCxnSpPr>
        <p:spPr>
          <a:xfrm flipV="1">
            <a:off x="422500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D9574E-8926-0499-A88F-8F9A2D0A6BA5}"/>
              </a:ext>
            </a:extLst>
          </p:cNvPr>
          <p:cNvCxnSpPr>
            <a:cxnSpLocks/>
          </p:cNvCxnSpPr>
          <p:nvPr/>
        </p:nvCxnSpPr>
        <p:spPr>
          <a:xfrm flipV="1">
            <a:off x="458504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83B0EF-664F-BFEF-95CE-FF251346ABD5}"/>
              </a:ext>
            </a:extLst>
          </p:cNvPr>
          <p:cNvCxnSpPr>
            <a:cxnSpLocks/>
          </p:cNvCxnSpPr>
          <p:nvPr/>
        </p:nvCxnSpPr>
        <p:spPr>
          <a:xfrm flipV="1">
            <a:off x="494508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259B55-4781-833C-4567-7261A040EFC9}"/>
              </a:ext>
            </a:extLst>
          </p:cNvPr>
          <p:cNvCxnSpPr>
            <a:cxnSpLocks/>
          </p:cNvCxnSpPr>
          <p:nvPr/>
        </p:nvCxnSpPr>
        <p:spPr>
          <a:xfrm flipV="1">
            <a:off x="530512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CB091-2767-332A-8832-7D8554636BC1}"/>
              </a:ext>
            </a:extLst>
          </p:cNvPr>
          <p:cNvCxnSpPr>
            <a:cxnSpLocks/>
          </p:cNvCxnSpPr>
          <p:nvPr/>
        </p:nvCxnSpPr>
        <p:spPr>
          <a:xfrm flipV="1">
            <a:off x="5665167" y="1744520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782F4-6D66-5B2C-EBA3-27879B9773B6}"/>
              </a:ext>
            </a:extLst>
          </p:cNvPr>
          <p:cNvCxnSpPr>
            <a:cxnSpLocks/>
          </p:cNvCxnSpPr>
          <p:nvPr/>
        </p:nvCxnSpPr>
        <p:spPr>
          <a:xfrm flipV="1">
            <a:off x="602520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7AE00E-1182-7949-0043-0081A7493F8E}"/>
              </a:ext>
            </a:extLst>
          </p:cNvPr>
          <p:cNvCxnSpPr>
            <a:cxnSpLocks/>
          </p:cNvCxnSpPr>
          <p:nvPr/>
        </p:nvCxnSpPr>
        <p:spPr>
          <a:xfrm flipV="1">
            <a:off x="638524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13096D-101D-F8A6-D271-5EC08C83B271}"/>
              </a:ext>
            </a:extLst>
          </p:cNvPr>
          <p:cNvCxnSpPr>
            <a:cxnSpLocks/>
          </p:cNvCxnSpPr>
          <p:nvPr/>
        </p:nvCxnSpPr>
        <p:spPr>
          <a:xfrm flipV="1">
            <a:off x="674528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7DF463-5E34-ADE1-E52B-4D589F672D78}"/>
              </a:ext>
            </a:extLst>
          </p:cNvPr>
          <p:cNvCxnSpPr>
            <a:cxnSpLocks/>
          </p:cNvCxnSpPr>
          <p:nvPr/>
        </p:nvCxnSpPr>
        <p:spPr>
          <a:xfrm flipV="1">
            <a:off x="710532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500E18-B97C-E4E5-B18C-7E456CA54780}"/>
              </a:ext>
            </a:extLst>
          </p:cNvPr>
          <p:cNvSpPr txBox="1"/>
          <p:nvPr/>
        </p:nvSpPr>
        <p:spPr>
          <a:xfrm>
            <a:off x="72046" y="11802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84D04F-A6AE-F141-06C5-E7DF98256643}"/>
              </a:ext>
            </a:extLst>
          </p:cNvPr>
          <p:cNvSpPr txBox="1"/>
          <p:nvPr/>
        </p:nvSpPr>
        <p:spPr>
          <a:xfrm>
            <a:off x="3672446" y="116220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1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83851B-74CD-4A10-1F69-C445E86A5793}"/>
              </a:ext>
            </a:extLst>
          </p:cNvPr>
          <p:cNvSpPr txBox="1"/>
          <p:nvPr/>
        </p:nvSpPr>
        <p:spPr>
          <a:xfrm>
            <a:off x="7272846" y="129142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2 cm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E7C4E90-AB96-40CC-A76F-5D1414C2A536}"/>
              </a:ext>
            </a:extLst>
          </p:cNvPr>
          <p:cNvCxnSpPr>
            <a:cxnSpLocks/>
          </p:cNvCxnSpPr>
          <p:nvPr/>
        </p:nvCxnSpPr>
        <p:spPr>
          <a:xfrm flipV="1">
            <a:off x="7503903" y="1736909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07E22F-39C5-B24C-F05F-2757744D2597}"/>
              </a:ext>
            </a:extLst>
          </p:cNvPr>
          <p:cNvCxnSpPr>
            <a:cxnSpLocks/>
          </p:cNvCxnSpPr>
          <p:nvPr/>
        </p:nvCxnSpPr>
        <p:spPr>
          <a:xfrm flipV="1">
            <a:off x="786394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C52C62-1BC4-DD3A-2D66-07A6A1FDD8F1}"/>
              </a:ext>
            </a:extLst>
          </p:cNvPr>
          <p:cNvCxnSpPr>
            <a:cxnSpLocks/>
          </p:cNvCxnSpPr>
          <p:nvPr/>
        </p:nvCxnSpPr>
        <p:spPr>
          <a:xfrm flipV="1">
            <a:off x="822398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2F93C34-FE53-6E4A-1A81-3318B100DEC9}"/>
              </a:ext>
            </a:extLst>
          </p:cNvPr>
          <p:cNvCxnSpPr>
            <a:cxnSpLocks/>
          </p:cNvCxnSpPr>
          <p:nvPr/>
        </p:nvCxnSpPr>
        <p:spPr>
          <a:xfrm flipV="1">
            <a:off x="858402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16FED3-87C0-E1AC-7603-91AA5506890B}"/>
              </a:ext>
            </a:extLst>
          </p:cNvPr>
          <p:cNvCxnSpPr>
            <a:cxnSpLocks/>
          </p:cNvCxnSpPr>
          <p:nvPr/>
        </p:nvCxnSpPr>
        <p:spPr>
          <a:xfrm flipV="1">
            <a:off x="894406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D0BE82-2E1D-1795-950A-9319B25F2343}"/>
              </a:ext>
            </a:extLst>
          </p:cNvPr>
          <p:cNvGrpSpPr/>
          <p:nvPr/>
        </p:nvGrpSpPr>
        <p:grpSpPr>
          <a:xfrm>
            <a:off x="4480328" y="2327958"/>
            <a:ext cx="3849896" cy="1007385"/>
            <a:chOff x="539552" y="5138255"/>
            <a:chExt cx="3849896" cy="100738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59C459-D03B-4514-8E91-CB0311D409A8}"/>
                </a:ext>
              </a:extLst>
            </p:cNvPr>
            <p:cNvSpPr/>
            <p:nvPr/>
          </p:nvSpPr>
          <p:spPr>
            <a:xfrm>
              <a:off x="539552" y="5138255"/>
              <a:ext cx="3849896" cy="10073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2CC1D6D-584C-392C-C6BC-DA16B8367D53}"/>
                </a:ext>
              </a:extLst>
            </p:cNvPr>
            <p:cNvGrpSpPr/>
            <p:nvPr/>
          </p:nvGrpSpPr>
          <p:grpSpPr>
            <a:xfrm>
              <a:off x="788678" y="5145764"/>
              <a:ext cx="3250387" cy="488740"/>
              <a:chOff x="5141227" y="5880503"/>
              <a:chExt cx="3240358" cy="4887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315CE6E-D42D-1E2F-9E9F-9A805C43B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227" y="5880503"/>
                <a:ext cx="0" cy="4887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5CF4398-D96A-D022-4748-0898D42C3E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26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259CAE9-47E5-86AD-E876-005A2E4FCD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929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559A85C-0D88-7313-4A3C-2B690036D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3334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154CCD5-4EC8-721A-336C-3A6BB0524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7370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F696CE0-7760-DAF7-CD14-2D4154D8B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1406" y="5880503"/>
                <a:ext cx="0" cy="4243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8D9E1AC-DCC7-F97F-ADF4-B25FF28E08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5442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BBAD66F-608F-3161-B9A9-93E8E2569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9478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AE71493-829F-CB20-1571-3F67C194A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351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AF204E0-A087-0FB2-2865-DEDB4EBA51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754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4611D3F-93D7-6D2E-3E2A-C1967B50C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1585" y="5880503"/>
                <a:ext cx="0" cy="4887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C89FD6-74EE-5CE3-A91E-40E2792BF291}"/>
                </a:ext>
              </a:extLst>
            </p:cNvPr>
            <p:cNvSpPr txBox="1"/>
            <p:nvPr/>
          </p:nvSpPr>
          <p:spPr>
            <a:xfrm>
              <a:off x="596158" y="560816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54EE499-419F-5EDB-B35D-141B2C963A97}"/>
                </a:ext>
              </a:extLst>
            </p:cNvPr>
            <p:cNvSpPr txBox="1"/>
            <p:nvPr/>
          </p:nvSpPr>
          <p:spPr>
            <a:xfrm>
              <a:off x="2229208" y="560686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E2BDF2-ECC5-6D11-0B2F-8F199F7732C3}"/>
                </a:ext>
              </a:extLst>
            </p:cNvPr>
            <p:cNvSpPr txBox="1"/>
            <p:nvPr/>
          </p:nvSpPr>
          <p:spPr>
            <a:xfrm>
              <a:off x="3697892" y="560686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10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115D2C2-23D6-A2AB-D7AB-705872387705}"/>
              </a:ext>
            </a:extLst>
          </p:cNvPr>
          <p:cNvCxnSpPr>
            <a:cxnSpLocks/>
          </p:cNvCxnSpPr>
          <p:nvPr/>
        </p:nvCxnSpPr>
        <p:spPr>
          <a:xfrm>
            <a:off x="72046" y="2295620"/>
            <a:ext cx="9180474" cy="2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436A7A-92FF-AECD-435C-26D9CFFE98AB}"/>
              </a:ext>
            </a:extLst>
          </p:cNvPr>
          <p:cNvCxnSpPr>
            <a:cxnSpLocks/>
          </p:cNvCxnSpPr>
          <p:nvPr/>
        </p:nvCxnSpPr>
        <p:spPr>
          <a:xfrm flipH="1" flipV="1">
            <a:off x="4729454" y="2320584"/>
            <a:ext cx="822096" cy="21177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2DE01ED-80F4-E9D0-1AD1-62775891B14B}"/>
              </a:ext>
            </a:extLst>
          </p:cNvPr>
          <p:cNvCxnSpPr>
            <a:cxnSpLocks/>
          </p:cNvCxnSpPr>
          <p:nvPr/>
        </p:nvCxnSpPr>
        <p:spPr>
          <a:xfrm flipH="1" flipV="1">
            <a:off x="6125120" y="2419709"/>
            <a:ext cx="707999" cy="12253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BBD263-DAC5-94A9-C210-11E5FB90BBE6}"/>
                  </a:ext>
                </a:extLst>
              </p:cNvPr>
              <p:cNvSpPr txBox="1"/>
              <p:nvPr/>
            </p:nvSpPr>
            <p:spPr>
              <a:xfrm>
                <a:off x="6253823" y="3654729"/>
                <a:ext cx="277592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noProof="0" dirty="0"/>
                  <a:t>The 4</a:t>
                </a:r>
                <a:r>
                  <a:rPr lang="en-GB" sz="2800" baseline="30000" noProof="0" dirty="0"/>
                  <a:t>th</a:t>
                </a:r>
                <a:r>
                  <a:rPr lang="en-GB" sz="2800" noProof="0" dirty="0"/>
                  <a:t> notch on the vernier lines up with the upper scale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800" noProof="0" dirty="0"/>
                  <a:t>last digit is a 4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ABBD263-DAC5-94A9-C210-11E5FB90B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823" y="3654729"/>
                <a:ext cx="2775925" cy="2246769"/>
              </a:xfrm>
              <a:prstGeom prst="rect">
                <a:avLst/>
              </a:prstGeom>
              <a:blipFill>
                <a:blip r:embed="rId2"/>
                <a:stretch>
                  <a:fillRect l="-4615" t="-2989" r="-7253" b="-6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07EBDCF-D82F-AE6F-B784-EA3B59AC23B8}"/>
              </a:ext>
            </a:extLst>
          </p:cNvPr>
          <p:cNvSpPr/>
          <p:nvPr/>
        </p:nvSpPr>
        <p:spPr>
          <a:xfrm>
            <a:off x="5796136" y="5092824"/>
            <a:ext cx="3024336" cy="1410766"/>
          </a:xfrm>
          <a:custGeom>
            <a:avLst/>
            <a:gdLst>
              <a:gd name="connsiteX0" fmla="*/ 3177540 w 3177540"/>
              <a:gd name="connsiteY0" fmla="*/ 902970 h 1570786"/>
              <a:gd name="connsiteX1" fmla="*/ 3177540 w 3177540"/>
              <a:gd name="connsiteY1" fmla="*/ 902970 h 1570786"/>
              <a:gd name="connsiteX2" fmla="*/ 3166110 w 3177540"/>
              <a:gd name="connsiteY2" fmla="*/ 1051560 h 1570786"/>
              <a:gd name="connsiteX3" fmla="*/ 3051810 w 3177540"/>
              <a:gd name="connsiteY3" fmla="*/ 1280160 h 1570786"/>
              <a:gd name="connsiteX4" fmla="*/ 2983230 w 3177540"/>
              <a:gd name="connsiteY4" fmla="*/ 1371600 h 1570786"/>
              <a:gd name="connsiteX5" fmla="*/ 2948940 w 3177540"/>
              <a:gd name="connsiteY5" fmla="*/ 1440180 h 1570786"/>
              <a:gd name="connsiteX6" fmla="*/ 2914650 w 3177540"/>
              <a:gd name="connsiteY6" fmla="*/ 1463040 h 1570786"/>
              <a:gd name="connsiteX7" fmla="*/ 2514600 w 3177540"/>
              <a:gd name="connsiteY7" fmla="*/ 1531620 h 1570786"/>
              <a:gd name="connsiteX8" fmla="*/ 1623060 w 3177540"/>
              <a:gd name="connsiteY8" fmla="*/ 1543050 h 1570786"/>
              <a:gd name="connsiteX9" fmla="*/ 1428750 w 3177540"/>
              <a:gd name="connsiteY9" fmla="*/ 1508760 h 1570786"/>
              <a:gd name="connsiteX10" fmla="*/ 1040130 w 3177540"/>
              <a:gd name="connsiteY10" fmla="*/ 1371600 h 1570786"/>
              <a:gd name="connsiteX11" fmla="*/ 868680 w 3177540"/>
              <a:gd name="connsiteY11" fmla="*/ 1303020 h 1570786"/>
              <a:gd name="connsiteX12" fmla="*/ 640080 w 3177540"/>
              <a:gd name="connsiteY12" fmla="*/ 1257300 h 1570786"/>
              <a:gd name="connsiteX13" fmla="*/ 480060 w 3177540"/>
              <a:gd name="connsiteY13" fmla="*/ 1177290 h 1570786"/>
              <a:gd name="connsiteX14" fmla="*/ 297180 w 3177540"/>
              <a:gd name="connsiteY14" fmla="*/ 1074420 h 1570786"/>
              <a:gd name="connsiteX15" fmla="*/ 148590 w 3177540"/>
              <a:gd name="connsiteY15" fmla="*/ 982980 h 1570786"/>
              <a:gd name="connsiteX16" fmla="*/ 102870 w 3177540"/>
              <a:gd name="connsiteY16" fmla="*/ 902970 h 1570786"/>
              <a:gd name="connsiteX17" fmla="*/ 45720 w 3177540"/>
              <a:gd name="connsiteY17" fmla="*/ 720090 h 1570786"/>
              <a:gd name="connsiteX18" fmla="*/ 34290 w 3177540"/>
              <a:gd name="connsiteY18" fmla="*/ 217170 h 1570786"/>
              <a:gd name="connsiteX19" fmla="*/ 22860 w 3177540"/>
              <a:gd name="connsiteY19" fmla="*/ 160020 h 1570786"/>
              <a:gd name="connsiteX20" fmla="*/ 0 w 3177540"/>
              <a:gd name="connsiteY20" fmla="*/ 34290 h 1570786"/>
              <a:gd name="connsiteX21" fmla="*/ 34290 w 3177540"/>
              <a:gd name="connsiteY21" fmla="*/ 0 h 1570786"/>
              <a:gd name="connsiteX0" fmla="*/ 3177540 w 3177540"/>
              <a:gd name="connsiteY0" fmla="*/ 868680 h 1536496"/>
              <a:gd name="connsiteX1" fmla="*/ 3177540 w 3177540"/>
              <a:gd name="connsiteY1" fmla="*/ 868680 h 1536496"/>
              <a:gd name="connsiteX2" fmla="*/ 3166110 w 3177540"/>
              <a:gd name="connsiteY2" fmla="*/ 1017270 h 1536496"/>
              <a:gd name="connsiteX3" fmla="*/ 3051810 w 3177540"/>
              <a:gd name="connsiteY3" fmla="*/ 1245870 h 1536496"/>
              <a:gd name="connsiteX4" fmla="*/ 2983230 w 3177540"/>
              <a:gd name="connsiteY4" fmla="*/ 1337310 h 1536496"/>
              <a:gd name="connsiteX5" fmla="*/ 2948940 w 3177540"/>
              <a:gd name="connsiteY5" fmla="*/ 1405890 h 1536496"/>
              <a:gd name="connsiteX6" fmla="*/ 2914650 w 3177540"/>
              <a:gd name="connsiteY6" fmla="*/ 1428750 h 1536496"/>
              <a:gd name="connsiteX7" fmla="*/ 2514600 w 3177540"/>
              <a:gd name="connsiteY7" fmla="*/ 1497330 h 1536496"/>
              <a:gd name="connsiteX8" fmla="*/ 1623060 w 3177540"/>
              <a:gd name="connsiteY8" fmla="*/ 1508760 h 1536496"/>
              <a:gd name="connsiteX9" fmla="*/ 1428750 w 3177540"/>
              <a:gd name="connsiteY9" fmla="*/ 1474470 h 1536496"/>
              <a:gd name="connsiteX10" fmla="*/ 1040130 w 3177540"/>
              <a:gd name="connsiteY10" fmla="*/ 1337310 h 1536496"/>
              <a:gd name="connsiteX11" fmla="*/ 868680 w 3177540"/>
              <a:gd name="connsiteY11" fmla="*/ 1268730 h 1536496"/>
              <a:gd name="connsiteX12" fmla="*/ 640080 w 3177540"/>
              <a:gd name="connsiteY12" fmla="*/ 1223010 h 1536496"/>
              <a:gd name="connsiteX13" fmla="*/ 480060 w 3177540"/>
              <a:gd name="connsiteY13" fmla="*/ 1143000 h 1536496"/>
              <a:gd name="connsiteX14" fmla="*/ 297180 w 3177540"/>
              <a:gd name="connsiteY14" fmla="*/ 1040130 h 1536496"/>
              <a:gd name="connsiteX15" fmla="*/ 148590 w 3177540"/>
              <a:gd name="connsiteY15" fmla="*/ 948690 h 1536496"/>
              <a:gd name="connsiteX16" fmla="*/ 102870 w 3177540"/>
              <a:gd name="connsiteY16" fmla="*/ 868680 h 1536496"/>
              <a:gd name="connsiteX17" fmla="*/ 45720 w 3177540"/>
              <a:gd name="connsiteY17" fmla="*/ 685800 h 1536496"/>
              <a:gd name="connsiteX18" fmla="*/ 34290 w 3177540"/>
              <a:gd name="connsiteY18" fmla="*/ 182880 h 1536496"/>
              <a:gd name="connsiteX19" fmla="*/ 22860 w 3177540"/>
              <a:gd name="connsiteY19" fmla="*/ 125730 h 1536496"/>
              <a:gd name="connsiteX20" fmla="*/ 0 w 3177540"/>
              <a:gd name="connsiteY20" fmla="*/ 0 h 1536496"/>
              <a:gd name="connsiteX0" fmla="*/ 3154680 w 3154680"/>
              <a:gd name="connsiteY0" fmla="*/ 742950 h 1410766"/>
              <a:gd name="connsiteX1" fmla="*/ 3154680 w 3154680"/>
              <a:gd name="connsiteY1" fmla="*/ 742950 h 1410766"/>
              <a:gd name="connsiteX2" fmla="*/ 3143250 w 3154680"/>
              <a:gd name="connsiteY2" fmla="*/ 891540 h 1410766"/>
              <a:gd name="connsiteX3" fmla="*/ 3028950 w 3154680"/>
              <a:gd name="connsiteY3" fmla="*/ 1120140 h 1410766"/>
              <a:gd name="connsiteX4" fmla="*/ 2960370 w 3154680"/>
              <a:gd name="connsiteY4" fmla="*/ 1211580 h 1410766"/>
              <a:gd name="connsiteX5" fmla="*/ 2926080 w 3154680"/>
              <a:gd name="connsiteY5" fmla="*/ 1280160 h 1410766"/>
              <a:gd name="connsiteX6" fmla="*/ 2891790 w 3154680"/>
              <a:gd name="connsiteY6" fmla="*/ 1303020 h 1410766"/>
              <a:gd name="connsiteX7" fmla="*/ 2491740 w 3154680"/>
              <a:gd name="connsiteY7" fmla="*/ 1371600 h 1410766"/>
              <a:gd name="connsiteX8" fmla="*/ 1600200 w 3154680"/>
              <a:gd name="connsiteY8" fmla="*/ 1383030 h 1410766"/>
              <a:gd name="connsiteX9" fmla="*/ 1405890 w 3154680"/>
              <a:gd name="connsiteY9" fmla="*/ 1348740 h 1410766"/>
              <a:gd name="connsiteX10" fmla="*/ 1017270 w 3154680"/>
              <a:gd name="connsiteY10" fmla="*/ 1211580 h 1410766"/>
              <a:gd name="connsiteX11" fmla="*/ 845820 w 3154680"/>
              <a:gd name="connsiteY11" fmla="*/ 1143000 h 1410766"/>
              <a:gd name="connsiteX12" fmla="*/ 617220 w 3154680"/>
              <a:gd name="connsiteY12" fmla="*/ 1097280 h 1410766"/>
              <a:gd name="connsiteX13" fmla="*/ 457200 w 3154680"/>
              <a:gd name="connsiteY13" fmla="*/ 1017270 h 1410766"/>
              <a:gd name="connsiteX14" fmla="*/ 274320 w 3154680"/>
              <a:gd name="connsiteY14" fmla="*/ 914400 h 1410766"/>
              <a:gd name="connsiteX15" fmla="*/ 125730 w 3154680"/>
              <a:gd name="connsiteY15" fmla="*/ 822960 h 1410766"/>
              <a:gd name="connsiteX16" fmla="*/ 80010 w 3154680"/>
              <a:gd name="connsiteY16" fmla="*/ 742950 h 1410766"/>
              <a:gd name="connsiteX17" fmla="*/ 22860 w 3154680"/>
              <a:gd name="connsiteY17" fmla="*/ 560070 h 1410766"/>
              <a:gd name="connsiteX18" fmla="*/ 11430 w 3154680"/>
              <a:gd name="connsiteY18" fmla="*/ 57150 h 1410766"/>
              <a:gd name="connsiteX19" fmla="*/ 0 w 3154680"/>
              <a:gd name="connsiteY19" fmla="*/ 0 h 1410766"/>
              <a:gd name="connsiteX0" fmla="*/ 3154680 w 3154680"/>
              <a:gd name="connsiteY0" fmla="*/ 742950 h 1410766"/>
              <a:gd name="connsiteX1" fmla="*/ 3154680 w 3154680"/>
              <a:gd name="connsiteY1" fmla="*/ 742950 h 1410766"/>
              <a:gd name="connsiteX2" fmla="*/ 3143250 w 3154680"/>
              <a:gd name="connsiteY2" fmla="*/ 891540 h 1410766"/>
              <a:gd name="connsiteX3" fmla="*/ 3028950 w 3154680"/>
              <a:gd name="connsiteY3" fmla="*/ 1120140 h 1410766"/>
              <a:gd name="connsiteX4" fmla="*/ 2960370 w 3154680"/>
              <a:gd name="connsiteY4" fmla="*/ 1211580 h 1410766"/>
              <a:gd name="connsiteX5" fmla="*/ 2926080 w 3154680"/>
              <a:gd name="connsiteY5" fmla="*/ 1280160 h 1410766"/>
              <a:gd name="connsiteX6" fmla="*/ 2891790 w 3154680"/>
              <a:gd name="connsiteY6" fmla="*/ 1303020 h 1410766"/>
              <a:gd name="connsiteX7" fmla="*/ 2491740 w 3154680"/>
              <a:gd name="connsiteY7" fmla="*/ 1371600 h 1410766"/>
              <a:gd name="connsiteX8" fmla="*/ 1600200 w 3154680"/>
              <a:gd name="connsiteY8" fmla="*/ 1383030 h 1410766"/>
              <a:gd name="connsiteX9" fmla="*/ 1405890 w 3154680"/>
              <a:gd name="connsiteY9" fmla="*/ 1348740 h 1410766"/>
              <a:gd name="connsiteX10" fmla="*/ 1017270 w 3154680"/>
              <a:gd name="connsiteY10" fmla="*/ 1211580 h 1410766"/>
              <a:gd name="connsiteX11" fmla="*/ 845820 w 3154680"/>
              <a:gd name="connsiteY11" fmla="*/ 1143000 h 1410766"/>
              <a:gd name="connsiteX12" fmla="*/ 617220 w 3154680"/>
              <a:gd name="connsiteY12" fmla="*/ 1097280 h 1410766"/>
              <a:gd name="connsiteX13" fmla="*/ 457200 w 3154680"/>
              <a:gd name="connsiteY13" fmla="*/ 1017270 h 1410766"/>
              <a:gd name="connsiteX14" fmla="*/ 274320 w 3154680"/>
              <a:gd name="connsiteY14" fmla="*/ 914400 h 1410766"/>
              <a:gd name="connsiteX15" fmla="*/ 125730 w 3154680"/>
              <a:gd name="connsiteY15" fmla="*/ 822960 h 1410766"/>
              <a:gd name="connsiteX16" fmla="*/ 22860 w 3154680"/>
              <a:gd name="connsiteY16" fmla="*/ 560070 h 1410766"/>
              <a:gd name="connsiteX17" fmla="*/ 11430 w 3154680"/>
              <a:gd name="connsiteY17" fmla="*/ 57150 h 1410766"/>
              <a:gd name="connsiteX18" fmla="*/ 0 w 3154680"/>
              <a:gd name="connsiteY18" fmla="*/ 0 h 1410766"/>
              <a:gd name="connsiteX0" fmla="*/ 3154680 w 3154680"/>
              <a:gd name="connsiteY0" fmla="*/ 742950 h 1410766"/>
              <a:gd name="connsiteX1" fmla="*/ 3154680 w 3154680"/>
              <a:gd name="connsiteY1" fmla="*/ 742950 h 1410766"/>
              <a:gd name="connsiteX2" fmla="*/ 3143250 w 3154680"/>
              <a:gd name="connsiteY2" fmla="*/ 891540 h 1410766"/>
              <a:gd name="connsiteX3" fmla="*/ 3028950 w 3154680"/>
              <a:gd name="connsiteY3" fmla="*/ 1120140 h 1410766"/>
              <a:gd name="connsiteX4" fmla="*/ 2960370 w 3154680"/>
              <a:gd name="connsiteY4" fmla="*/ 1211580 h 1410766"/>
              <a:gd name="connsiteX5" fmla="*/ 2926080 w 3154680"/>
              <a:gd name="connsiteY5" fmla="*/ 1280160 h 1410766"/>
              <a:gd name="connsiteX6" fmla="*/ 2491740 w 3154680"/>
              <a:gd name="connsiteY6" fmla="*/ 1371600 h 1410766"/>
              <a:gd name="connsiteX7" fmla="*/ 1600200 w 3154680"/>
              <a:gd name="connsiteY7" fmla="*/ 1383030 h 1410766"/>
              <a:gd name="connsiteX8" fmla="*/ 1405890 w 3154680"/>
              <a:gd name="connsiteY8" fmla="*/ 1348740 h 1410766"/>
              <a:gd name="connsiteX9" fmla="*/ 1017270 w 3154680"/>
              <a:gd name="connsiteY9" fmla="*/ 1211580 h 1410766"/>
              <a:gd name="connsiteX10" fmla="*/ 845820 w 3154680"/>
              <a:gd name="connsiteY10" fmla="*/ 1143000 h 1410766"/>
              <a:gd name="connsiteX11" fmla="*/ 617220 w 3154680"/>
              <a:gd name="connsiteY11" fmla="*/ 1097280 h 1410766"/>
              <a:gd name="connsiteX12" fmla="*/ 457200 w 3154680"/>
              <a:gd name="connsiteY12" fmla="*/ 1017270 h 1410766"/>
              <a:gd name="connsiteX13" fmla="*/ 274320 w 3154680"/>
              <a:gd name="connsiteY13" fmla="*/ 914400 h 1410766"/>
              <a:gd name="connsiteX14" fmla="*/ 125730 w 3154680"/>
              <a:gd name="connsiteY14" fmla="*/ 822960 h 1410766"/>
              <a:gd name="connsiteX15" fmla="*/ 22860 w 3154680"/>
              <a:gd name="connsiteY15" fmla="*/ 560070 h 1410766"/>
              <a:gd name="connsiteX16" fmla="*/ 11430 w 3154680"/>
              <a:gd name="connsiteY16" fmla="*/ 57150 h 1410766"/>
              <a:gd name="connsiteX17" fmla="*/ 0 w 3154680"/>
              <a:gd name="connsiteY17" fmla="*/ 0 h 1410766"/>
              <a:gd name="connsiteX0" fmla="*/ 3154680 w 3154680"/>
              <a:gd name="connsiteY0" fmla="*/ 742950 h 1410766"/>
              <a:gd name="connsiteX1" fmla="*/ 3154680 w 3154680"/>
              <a:gd name="connsiteY1" fmla="*/ 742950 h 1410766"/>
              <a:gd name="connsiteX2" fmla="*/ 3143250 w 3154680"/>
              <a:gd name="connsiteY2" fmla="*/ 891540 h 1410766"/>
              <a:gd name="connsiteX3" fmla="*/ 3028950 w 3154680"/>
              <a:gd name="connsiteY3" fmla="*/ 1120140 h 1410766"/>
              <a:gd name="connsiteX4" fmla="*/ 2960370 w 3154680"/>
              <a:gd name="connsiteY4" fmla="*/ 1211580 h 1410766"/>
              <a:gd name="connsiteX5" fmla="*/ 2491740 w 3154680"/>
              <a:gd name="connsiteY5" fmla="*/ 1371600 h 1410766"/>
              <a:gd name="connsiteX6" fmla="*/ 1600200 w 3154680"/>
              <a:gd name="connsiteY6" fmla="*/ 1383030 h 1410766"/>
              <a:gd name="connsiteX7" fmla="*/ 1405890 w 3154680"/>
              <a:gd name="connsiteY7" fmla="*/ 1348740 h 1410766"/>
              <a:gd name="connsiteX8" fmla="*/ 1017270 w 3154680"/>
              <a:gd name="connsiteY8" fmla="*/ 1211580 h 1410766"/>
              <a:gd name="connsiteX9" fmla="*/ 845820 w 3154680"/>
              <a:gd name="connsiteY9" fmla="*/ 1143000 h 1410766"/>
              <a:gd name="connsiteX10" fmla="*/ 617220 w 3154680"/>
              <a:gd name="connsiteY10" fmla="*/ 1097280 h 1410766"/>
              <a:gd name="connsiteX11" fmla="*/ 457200 w 3154680"/>
              <a:gd name="connsiteY11" fmla="*/ 1017270 h 1410766"/>
              <a:gd name="connsiteX12" fmla="*/ 274320 w 3154680"/>
              <a:gd name="connsiteY12" fmla="*/ 914400 h 1410766"/>
              <a:gd name="connsiteX13" fmla="*/ 125730 w 3154680"/>
              <a:gd name="connsiteY13" fmla="*/ 822960 h 1410766"/>
              <a:gd name="connsiteX14" fmla="*/ 22860 w 3154680"/>
              <a:gd name="connsiteY14" fmla="*/ 560070 h 1410766"/>
              <a:gd name="connsiteX15" fmla="*/ 11430 w 3154680"/>
              <a:gd name="connsiteY15" fmla="*/ 57150 h 1410766"/>
              <a:gd name="connsiteX16" fmla="*/ 0 w 3154680"/>
              <a:gd name="connsiteY16" fmla="*/ 0 h 1410766"/>
              <a:gd name="connsiteX0" fmla="*/ 3154680 w 3154680"/>
              <a:gd name="connsiteY0" fmla="*/ 742950 h 1410766"/>
              <a:gd name="connsiteX1" fmla="*/ 3154680 w 3154680"/>
              <a:gd name="connsiteY1" fmla="*/ 742950 h 1410766"/>
              <a:gd name="connsiteX2" fmla="*/ 3143250 w 3154680"/>
              <a:gd name="connsiteY2" fmla="*/ 891540 h 1410766"/>
              <a:gd name="connsiteX3" fmla="*/ 3028950 w 3154680"/>
              <a:gd name="connsiteY3" fmla="*/ 1120140 h 1410766"/>
              <a:gd name="connsiteX4" fmla="*/ 2491740 w 3154680"/>
              <a:gd name="connsiteY4" fmla="*/ 1371600 h 1410766"/>
              <a:gd name="connsiteX5" fmla="*/ 1600200 w 3154680"/>
              <a:gd name="connsiteY5" fmla="*/ 1383030 h 1410766"/>
              <a:gd name="connsiteX6" fmla="*/ 1405890 w 3154680"/>
              <a:gd name="connsiteY6" fmla="*/ 1348740 h 1410766"/>
              <a:gd name="connsiteX7" fmla="*/ 1017270 w 3154680"/>
              <a:gd name="connsiteY7" fmla="*/ 1211580 h 1410766"/>
              <a:gd name="connsiteX8" fmla="*/ 845820 w 3154680"/>
              <a:gd name="connsiteY8" fmla="*/ 1143000 h 1410766"/>
              <a:gd name="connsiteX9" fmla="*/ 617220 w 3154680"/>
              <a:gd name="connsiteY9" fmla="*/ 1097280 h 1410766"/>
              <a:gd name="connsiteX10" fmla="*/ 457200 w 3154680"/>
              <a:gd name="connsiteY10" fmla="*/ 1017270 h 1410766"/>
              <a:gd name="connsiteX11" fmla="*/ 274320 w 3154680"/>
              <a:gd name="connsiteY11" fmla="*/ 914400 h 1410766"/>
              <a:gd name="connsiteX12" fmla="*/ 125730 w 3154680"/>
              <a:gd name="connsiteY12" fmla="*/ 822960 h 1410766"/>
              <a:gd name="connsiteX13" fmla="*/ 22860 w 3154680"/>
              <a:gd name="connsiteY13" fmla="*/ 560070 h 1410766"/>
              <a:gd name="connsiteX14" fmla="*/ 11430 w 3154680"/>
              <a:gd name="connsiteY14" fmla="*/ 57150 h 1410766"/>
              <a:gd name="connsiteX15" fmla="*/ 0 w 3154680"/>
              <a:gd name="connsiteY15" fmla="*/ 0 h 1410766"/>
              <a:gd name="connsiteX0" fmla="*/ 3154680 w 3155413"/>
              <a:gd name="connsiteY0" fmla="*/ 742950 h 1410766"/>
              <a:gd name="connsiteX1" fmla="*/ 3154680 w 3155413"/>
              <a:gd name="connsiteY1" fmla="*/ 742950 h 1410766"/>
              <a:gd name="connsiteX2" fmla="*/ 3143250 w 3155413"/>
              <a:gd name="connsiteY2" fmla="*/ 891540 h 1410766"/>
              <a:gd name="connsiteX3" fmla="*/ 3028950 w 3155413"/>
              <a:gd name="connsiteY3" fmla="*/ 1200150 h 1410766"/>
              <a:gd name="connsiteX4" fmla="*/ 2491740 w 3155413"/>
              <a:gd name="connsiteY4" fmla="*/ 1371600 h 1410766"/>
              <a:gd name="connsiteX5" fmla="*/ 1600200 w 3155413"/>
              <a:gd name="connsiteY5" fmla="*/ 1383030 h 1410766"/>
              <a:gd name="connsiteX6" fmla="*/ 1405890 w 3155413"/>
              <a:gd name="connsiteY6" fmla="*/ 1348740 h 1410766"/>
              <a:gd name="connsiteX7" fmla="*/ 1017270 w 3155413"/>
              <a:gd name="connsiteY7" fmla="*/ 1211580 h 1410766"/>
              <a:gd name="connsiteX8" fmla="*/ 845820 w 3155413"/>
              <a:gd name="connsiteY8" fmla="*/ 1143000 h 1410766"/>
              <a:gd name="connsiteX9" fmla="*/ 617220 w 3155413"/>
              <a:gd name="connsiteY9" fmla="*/ 1097280 h 1410766"/>
              <a:gd name="connsiteX10" fmla="*/ 457200 w 3155413"/>
              <a:gd name="connsiteY10" fmla="*/ 1017270 h 1410766"/>
              <a:gd name="connsiteX11" fmla="*/ 274320 w 3155413"/>
              <a:gd name="connsiteY11" fmla="*/ 914400 h 1410766"/>
              <a:gd name="connsiteX12" fmla="*/ 125730 w 3155413"/>
              <a:gd name="connsiteY12" fmla="*/ 822960 h 1410766"/>
              <a:gd name="connsiteX13" fmla="*/ 22860 w 3155413"/>
              <a:gd name="connsiteY13" fmla="*/ 560070 h 1410766"/>
              <a:gd name="connsiteX14" fmla="*/ 11430 w 3155413"/>
              <a:gd name="connsiteY14" fmla="*/ 57150 h 1410766"/>
              <a:gd name="connsiteX15" fmla="*/ 0 w 3155413"/>
              <a:gd name="connsiteY15" fmla="*/ 0 h 1410766"/>
              <a:gd name="connsiteX0" fmla="*/ 3154680 w 3155413"/>
              <a:gd name="connsiteY0" fmla="*/ 742950 h 1410766"/>
              <a:gd name="connsiteX1" fmla="*/ 3154680 w 3155413"/>
              <a:gd name="connsiteY1" fmla="*/ 742950 h 1410766"/>
              <a:gd name="connsiteX2" fmla="*/ 3143250 w 3155413"/>
              <a:gd name="connsiteY2" fmla="*/ 891540 h 1410766"/>
              <a:gd name="connsiteX3" fmla="*/ 3028950 w 3155413"/>
              <a:gd name="connsiteY3" fmla="*/ 1200150 h 1410766"/>
              <a:gd name="connsiteX4" fmla="*/ 2491740 w 3155413"/>
              <a:gd name="connsiteY4" fmla="*/ 1371600 h 1410766"/>
              <a:gd name="connsiteX5" fmla="*/ 1600200 w 3155413"/>
              <a:gd name="connsiteY5" fmla="*/ 1383030 h 1410766"/>
              <a:gd name="connsiteX6" fmla="*/ 1405890 w 3155413"/>
              <a:gd name="connsiteY6" fmla="*/ 1348740 h 1410766"/>
              <a:gd name="connsiteX7" fmla="*/ 1017270 w 3155413"/>
              <a:gd name="connsiteY7" fmla="*/ 1211580 h 1410766"/>
              <a:gd name="connsiteX8" fmla="*/ 845820 w 3155413"/>
              <a:gd name="connsiteY8" fmla="*/ 1143000 h 1410766"/>
              <a:gd name="connsiteX9" fmla="*/ 617220 w 3155413"/>
              <a:gd name="connsiteY9" fmla="*/ 1097280 h 1410766"/>
              <a:gd name="connsiteX10" fmla="*/ 457200 w 3155413"/>
              <a:gd name="connsiteY10" fmla="*/ 1017270 h 1410766"/>
              <a:gd name="connsiteX11" fmla="*/ 274320 w 3155413"/>
              <a:gd name="connsiteY11" fmla="*/ 914400 h 1410766"/>
              <a:gd name="connsiteX12" fmla="*/ 22860 w 3155413"/>
              <a:gd name="connsiteY12" fmla="*/ 560070 h 1410766"/>
              <a:gd name="connsiteX13" fmla="*/ 11430 w 3155413"/>
              <a:gd name="connsiteY13" fmla="*/ 57150 h 1410766"/>
              <a:gd name="connsiteX14" fmla="*/ 0 w 3155413"/>
              <a:gd name="connsiteY14" fmla="*/ 0 h 1410766"/>
              <a:gd name="connsiteX0" fmla="*/ 3158658 w 3159391"/>
              <a:gd name="connsiteY0" fmla="*/ 742950 h 1410766"/>
              <a:gd name="connsiteX1" fmla="*/ 3158658 w 3159391"/>
              <a:gd name="connsiteY1" fmla="*/ 742950 h 1410766"/>
              <a:gd name="connsiteX2" fmla="*/ 3147228 w 3159391"/>
              <a:gd name="connsiteY2" fmla="*/ 891540 h 1410766"/>
              <a:gd name="connsiteX3" fmla="*/ 3032928 w 3159391"/>
              <a:gd name="connsiteY3" fmla="*/ 1200150 h 1410766"/>
              <a:gd name="connsiteX4" fmla="*/ 2495718 w 3159391"/>
              <a:gd name="connsiteY4" fmla="*/ 1371600 h 1410766"/>
              <a:gd name="connsiteX5" fmla="*/ 1604178 w 3159391"/>
              <a:gd name="connsiteY5" fmla="*/ 1383030 h 1410766"/>
              <a:gd name="connsiteX6" fmla="*/ 1409868 w 3159391"/>
              <a:gd name="connsiteY6" fmla="*/ 1348740 h 1410766"/>
              <a:gd name="connsiteX7" fmla="*/ 1021248 w 3159391"/>
              <a:gd name="connsiteY7" fmla="*/ 1211580 h 1410766"/>
              <a:gd name="connsiteX8" fmla="*/ 849798 w 3159391"/>
              <a:gd name="connsiteY8" fmla="*/ 1143000 h 1410766"/>
              <a:gd name="connsiteX9" fmla="*/ 621198 w 3159391"/>
              <a:gd name="connsiteY9" fmla="*/ 1097280 h 1410766"/>
              <a:gd name="connsiteX10" fmla="*/ 461178 w 3159391"/>
              <a:gd name="connsiteY10" fmla="*/ 1017270 h 1410766"/>
              <a:gd name="connsiteX11" fmla="*/ 278298 w 3159391"/>
              <a:gd name="connsiteY11" fmla="*/ 914400 h 1410766"/>
              <a:gd name="connsiteX12" fmla="*/ 26838 w 3159391"/>
              <a:gd name="connsiteY12" fmla="*/ 560070 h 1410766"/>
              <a:gd name="connsiteX13" fmla="*/ 3978 w 3159391"/>
              <a:gd name="connsiteY13" fmla="*/ 0 h 1410766"/>
              <a:gd name="connsiteX0" fmla="*/ 3158658 w 3159391"/>
              <a:gd name="connsiteY0" fmla="*/ 742950 h 1410766"/>
              <a:gd name="connsiteX1" fmla="*/ 3158658 w 3159391"/>
              <a:gd name="connsiteY1" fmla="*/ 742950 h 1410766"/>
              <a:gd name="connsiteX2" fmla="*/ 3147228 w 3159391"/>
              <a:gd name="connsiteY2" fmla="*/ 891540 h 1410766"/>
              <a:gd name="connsiteX3" fmla="*/ 3032928 w 3159391"/>
              <a:gd name="connsiteY3" fmla="*/ 1200150 h 1410766"/>
              <a:gd name="connsiteX4" fmla="*/ 2495718 w 3159391"/>
              <a:gd name="connsiteY4" fmla="*/ 1371600 h 1410766"/>
              <a:gd name="connsiteX5" fmla="*/ 1604178 w 3159391"/>
              <a:gd name="connsiteY5" fmla="*/ 1383030 h 1410766"/>
              <a:gd name="connsiteX6" fmla="*/ 1409868 w 3159391"/>
              <a:gd name="connsiteY6" fmla="*/ 1348740 h 1410766"/>
              <a:gd name="connsiteX7" fmla="*/ 1021248 w 3159391"/>
              <a:gd name="connsiteY7" fmla="*/ 1211580 h 1410766"/>
              <a:gd name="connsiteX8" fmla="*/ 621198 w 3159391"/>
              <a:gd name="connsiteY8" fmla="*/ 1097280 h 1410766"/>
              <a:gd name="connsiteX9" fmla="*/ 461178 w 3159391"/>
              <a:gd name="connsiteY9" fmla="*/ 1017270 h 1410766"/>
              <a:gd name="connsiteX10" fmla="*/ 278298 w 3159391"/>
              <a:gd name="connsiteY10" fmla="*/ 914400 h 1410766"/>
              <a:gd name="connsiteX11" fmla="*/ 26838 w 3159391"/>
              <a:gd name="connsiteY11" fmla="*/ 560070 h 1410766"/>
              <a:gd name="connsiteX12" fmla="*/ 3978 w 3159391"/>
              <a:gd name="connsiteY12" fmla="*/ 0 h 1410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9391" h="1410766">
                <a:moveTo>
                  <a:pt x="3158658" y="742950"/>
                </a:moveTo>
                <a:lnTo>
                  <a:pt x="3158658" y="742950"/>
                </a:lnTo>
                <a:cubicBezTo>
                  <a:pt x="3154848" y="792480"/>
                  <a:pt x="3168183" y="815340"/>
                  <a:pt x="3147228" y="891540"/>
                </a:cubicBezTo>
                <a:cubicBezTo>
                  <a:pt x="3126273" y="967740"/>
                  <a:pt x="3141513" y="1120140"/>
                  <a:pt x="3032928" y="1200150"/>
                </a:cubicBezTo>
                <a:cubicBezTo>
                  <a:pt x="2924343" y="1280160"/>
                  <a:pt x="2733843" y="1327785"/>
                  <a:pt x="2495718" y="1371600"/>
                </a:cubicBezTo>
                <a:cubicBezTo>
                  <a:pt x="2126623" y="1438708"/>
                  <a:pt x="2365737" y="1403613"/>
                  <a:pt x="1604178" y="1383030"/>
                </a:cubicBezTo>
                <a:cubicBezTo>
                  <a:pt x="1572441" y="1382172"/>
                  <a:pt x="1425492" y="1353711"/>
                  <a:pt x="1409868" y="1348740"/>
                </a:cubicBezTo>
                <a:cubicBezTo>
                  <a:pt x="1278963" y="1307088"/>
                  <a:pt x="1152693" y="1253490"/>
                  <a:pt x="1021248" y="1211580"/>
                </a:cubicBezTo>
                <a:cubicBezTo>
                  <a:pt x="889803" y="1169670"/>
                  <a:pt x="714543" y="1129665"/>
                  <a:pt x="621198" y="1097280"/>
                </a:cubicBezTo>
                <a:cubicBezTo>
                  <a:pt x="530791" y="1037009"/>
                  <a:pt x="659107" y="1119900"/>
                  <a:pt x="461178" y="1017270"/>
                </a:cubicBezTo>
                <a:cubicBezTo>
                  <a:pt x="399086" y="985074"/>
                  <a:pt x="350688" y="990600"/>
                  <a:pt x="278298" y="914400"/>
                </a:cubicBezTo>
                <a:cubicBezTo>
                  <a:pt x="205908" y="838200"/>
                  <a:pt x="70653" y="702945"/>
                  <a:pt x="26838" y="560070"/>
                </a:cubicBezTo>
                <a:cubicBezTo>
                  <a:pt x="-18882" y="407670"/>
                  <a:pt x="8740" y="116681"/>
                  <a:pt x="3978" y="0"/>
                </a:cubicBezTo>
              </a:path>
            </a:pathLst>
          </a:custGeom>
          <a:noFill/>
          <a:ln w="12700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271A1-B5EC-5432-B59E-19245237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noProof="0" dirty="0"/>
              <a:t>The vernier scale - Example</a:t>
            </a:r>
          </a:p>
        </p:txBody>
      </p:sp>
    </p:spTree>
    <p:extLst>
      <p:ext uri="{BB962C8B-B14F-4D97-AF65-F5344CB8AC3E}">
        <p14:creationId xmlns:p14="http://schemas.microsoft.com/office/powerpoint/2010/main" val="3514399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A0A7CA-44C3-5373-BF17-37B304A8EA7B}"/>
              </a:ext>
            </a:extLst>
          </p:cNvPr>
          <p:cNvSpPr txBox="1"/>
          <p:nvPr/>
        </p:nvSpPr>
        <p:spPr>
          <a:xfrm>
            <a:off x="251520" y="4438291"/>
            <a:ext cx="6002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If you don’t “get it”, take your reading opposite the 0 of the vernier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01AE01-E0D5-79A8-97A5-50A68E6A3DC4}"/>
              </a:ext>
            </a:extLst>
          </p:cNvPr>
          <p:cNvCxnSpPr>
            <a:cxnSpLocks/>
          </p:cNvCxnSpPr>
          <p:nvPr/>
        </p:nvCxnSpPr>
        <p:spPr>
          <a:xfrm flipV="1">
            <a:off x="264567" y="1723468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42FE7F-AFF0-4711-6B7E-E8381C8EEAB2}"/>
              </a:ext>
            </a:extLst>
          </p:cNvPr>
          <p:cNvCxnSpPr>
            <a:cxnSpLocks/>
          </p:cNvCxnSpPr>
          <p:nvPr/>
        </p:nvCxnSpPr>
        <p:spPr>
          <a:xfrm flipV="1">
            <a:off x="62460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455BD3-723F-0E5F-E984-0A4904C16E43}"/>
              </a:ext>
            </a:extLst>
          </p:cNvPr>
          <p:cNvCxnSpPr>
            <a:cxnSpLocks/>
          </p:cNvCxnSpPr>
          <p:nvPr/>
        </p:nvCxnSpPr>
        <p:spPr>
          <a:xfrm flipV="1">
            <a:off x="98464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6F8DD-2081-47AE-E754-92CD174A90CE}"/>
              </a:ext>
            </a:extLst>
          </p:cNvPr>
          <p:cNvCxnSpPr>
            <a:cxnSpLocks/>
          </p:cNvCxnSpPr>
          <p:nvPr/>
        </p:nvCxnSpPr>
        <p:spPr>
          <a:xfrm flipV="1">
            <a:off x="134468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ED2F6A-ADD4-4672-50BB-135912A830CA}"/>
              </a:ext>
            </a:extLst>
          </p:cNvPr>
          <p:cNvCxnSpPr>
            <a:cxnSpLocks/>
          </p:cNvCxnSpPr>
          <p:nvPr/>
        </p:nvCxnSpPr>
        <p:spPr>
          <a:xfrm flipV="1">
            <a:off x="1704727" y="1909588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FDEF8F3-CE90-5955-079E-4DA756927969}"/>
              </a:ext>
            </a:extLst>
          </p:cNvPr>
          <p:cNvCxnSpPr>
            <a:cxnSpLocks/>
          </p:cNvCxnSpPr>
          <p:nvPr/>
        </p:nvCxnSpPr>
        <p:spPr>
          <a:xfrm flipV="1">
            <a:off x="2064767" y="1795476"/>
            <a:ext cx="0" cy="500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C8B07C-594E-AD60-BFD0-6887959AE9ED}"/>
              </a:ext>
            </a:extLst>
          </p:cNvPr>
          <p:cNvCxnSpPr>
            <a:cxnSpLocks/>
          </p:cNvCxnSpPr>
          <p:nvPr/>
        </p:nvCxnSpPr>
        <p:spPr>
          <a:xfrm flipV="1">
            <a:off x="242480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F9F7B3-A8B8-7CF2-6C5B-97F52DAFAE6D}"/>
              </a:ext>
            </a:extLst>
          </p:cNvPr>
          <p:cNvCxnSpPr>
            <a:cxnSpLocks/>
          </p:cNvCxnSpPr>
          <p:nvPr/>
        </p:nvCxnSpPr>
        <p:spPr>
          <a:xfrm flipV="1">
            <a:off x="278484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5D234F-0E08-385C-2B9B-9B1CD23C77B5}"/>
              </a:ext>
            </a:extLst>
          </p:cNvPr>
          <p:cNvCxnSpPr>
            <a:cxnSpLocks/>
          </p:cNvCxnSpPr>
          <p:nvPr/>
        </p:nvCxnSpPr>
        <p:spPr>
          <a:xfrm flipV="1">
            <a:off x="314488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868653-AFC9-847B-6E51-37F83EA7CED6}"/>
              </a:ext>
            </a:extLst>
          </p:cNvPr>
          <p:cNvCxnSpPr>
            <a:cxnSpLocks/>
          </p:cNvCxnSpPr>
          <p:nvPr/>
        </p:nvCxnSpPr>
        <p:spPr>
          <a:xfrm flipV="1">
            <a:off x="3504927" y="1905676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235909-6C0E-D19A-EF46-DB85B32DE682}"/>
              </a:ext>
            </a:extLst>
          </p:cNvPr>
          <p:cNvCxnSpPr>
            <a:cxnSpLocks/>
          </p:cNvCxnSpPr>
          <p:nvPr/>
        </p:nvCxnSpPr>
        <p:spPr>
          <a:xfrm flipV="1">
            <a:off x="3874625" y="1736909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BCF82D-BFF2-7880-00A0-107ADAA48E38}"/>
              </a:ext>
            </a:extLst>
          </p:cNvPr>
          <p:cNvCxnSpPr>
            <a:cxnSpLocks/>
          </p:cNvCxnSpPr>
          <p:nvPr/>
        </p:nvCxnSpPr>
        <p:spPr>
          <a:xfrm flipV="1">
            <a:off x="422500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D9574E-8926-0499-A88F-8F9A2D0A6BA5}"/>
              </a:ext>
            </a:extLst>
          </p:cNvPr>
          <p:cNvCxnSpPr>
            <a:cxnSpLocks/>
          </p:cNvCxnSpPr>
          <p:nvPr/>
        </p:nvCxnSpPr>
        <p:spPr>
          <a:xfrm flipV="1">
            <a:off x="458504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83B0EF-664F-BFEF-95CE-FF251346ABD5}"/>
              </a:ext>
            </a:extLst>
          </p:cNvPr>
          <p:cNvCxnSpPr>
            <a:cxnSpLocks/>
          </p:cNvCxnSpPr>
          <p:nvPr/>
        </p:nvCxnSpPr>
        <p:spPr>
          <a:xfrm flipV="1">
            <a:off x="494508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259B55-4781-833C-4567-7261A040EFC9}"/>
              </a:ext>
            </a:extLst>
          </p:cNvPr>
          <p:cNvCxnSpPr>
            <a:cxnSpLocks/>
          </p:cNvCxnSpPr>
          <p:nvPr/>
        </p:nvCxnSpPr>
        <p:spPr>
          <a:xfrm flipV="1">
            <a:off x="5305127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9CB091-2767-332A-8832-7D8554636BC1}"/>
              </a:ext>
            </a:extLst>
          </p:cNvPr>
          <p:cNvCxnSpPr>
            <a:cxnSpLocks/>
          </p:cNvCxnSpPr>
          <p:nvPr/>
        </p:nvCxnSpPr>
        <p:spPr>
          <a:xfrm flipV="1">
            <a:off x="5665167" y="1744520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782F4-6D66-5B2C-EBA3-27879B9773B6}"/>
              </a:ext>
            </a:extLst>
          </p:cNvPr>
          <p:cNvCxnSpPr>
            <a:cxnSpLocks/>
          </p:cNvCxnSpPr>
          <p:nvPr/>
        </p:nvCxnSpPr>
        <p:spPr>
          <a:xfrm flipV="1">
            <a:off x="602520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7AE00E-1182-7949-0043-0081A7493F8E}"/>
              </a:ext>
            </a:extLst>
          </p:cNvPr>
          <p:cNvCxnSpPr>
            <a:cxnSpLocks/>
          </p:cNvCxnSpPr>
          <p:nvPr/>
        </p:nvCxnSpPr>
        <p:spPr>
          <a:xfrm flipV="1">
            <a:off x="638524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13096D-101D-F8A6-D271-5EC08C83B271}"/>
              </a:ext>
            </a:extLst>
          </p:cNvPr>
          <p:cNvCxnSpPr>
            <a:cxnSpLocks/>
          </p:cNvCxnSpPr>
          <p:nvPr/>
        </p:nvCxnSpPr>
        <p:spPr>
          <a:xfrm flipV="1">
            <a:off x="674528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7DF463-5E34-ADE1-E52B-4D589F672D78}"/>
              </a:ext>
            </a:extLst>
          </p:cNvPr>
          <p:cNvCxnSpPr>
            <a:cxnSpLocks/>
          </p:cNvCxnSpPr>
          <p:nvPr/>
        </p:nvCxnSpPr>
        <p:spPr>
          <a:xfrm flipV="1">
            <a:off x="7105327" y="1930640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E500E18-B97C-E4E5-B18C-7E456CA54780}"/>
              </a:ext>
            </a:extLst>
          </p:cNvPr>
          <p:cNvSpPr txBox="1"/>
          <p:nvPr/>
        </p:nvSpPr>
        <p:spPr>
          <a:xfrm>
            <a:off x="72046" y="11802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E84D04F-A6AE-F141-06C5-E7DF98256643}"/>
              </a:ext>
            </a:extLst>
          </p:cNvPr>
          <p:cNvSpPr txBox="1"/>
          <p:nvPr/>
        </p:nvSpPr>
        <p:spPr>
          <a:xfrm>
            <a:off x="3672446" y="1162207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1 cm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483851B-74CD-4A10-1F69-C445E86A5793}"/>
              </a:ext>
            </a:extLst>
          </p:cNvPr>
          <p:cNvSpPr txBox="1"/>
          <p:nvPr/>
        </p:nvSpPr>
        <p:spPr>
          <a:xfrm>
            <a:off x="7272846" y="1291420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2 cm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E7C4E90-AB96-40CC-A76F-5D1414C2A536}"/>
              </a:ext>
            </a:extLst>
          </p:cNvPr>
          <p:cNvCxnSpPr>
            <a:cxnSpLocks/>
          </p:cNvCxnSpPr>
          <p:nvPr/>
        </p:nvCxnSpPr>
        <p:spPr>
          <a:xfrm flipV="1">
            <a:off x="7503903" y="1736909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07E22F-39C5-B24C-F05F-2757744D2597}"/>
              </a:ext>
            </a:extLst>
          </p:cNvPr>
          <p:cNvCxnSpPr>
            <a:cxnSpLocks/>
          </p:cNvCxnSpPr>
          <p:nvPr/>
        </p:nvCxnSpPr>
        <p:spPr>
          <a:xfrm flipV="1">
            <a:off x="786394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8C52C62-1BC4-DD3A-2D66-07A6A1FDD8F1}"/>
              </a:ext>
            </a:extLst>
          </p:cNvPr>
          <p:cNvCxnSpPr>
            <a:cxnSpLocks/>
          </p:cNvCxnSpPr>
          <p:nvPr/>
        </p:nvCxnSpPr>
        <p:spPr>
          <a:xfrm flipV="1">
            <a:off x="822398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2F93C34-FE53-6E4A-1A81-3318B100DEC9}"/>
              </a:ext>
            </a:extLst>
          </p:cNvPr>
          <p:cNvCxnSpPr>
            <a:cxnSpLocks/>
          </p:cNvCxnSpPr>
          <p:nvPr/>
        </p:nvCxnSpPr>
        <p:spPr>
          <a:xfrm flipV="1">
            <a:off x="858402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616FED3-87C0-E1AC-7603-91AA5506890B}"/>
              </a:ext>
            </a:extLst>
          </p:cNvPr>
          <p:cNvCxnSpPr>
            <a:cxnSpLocks/>
          </p:cNvCxnSpPr>
          <p:nvPr/>
        </p:nvCxnSpPr>
        <p:spPr>
          <a:xfrm flipV="1">
            <a:off x="8944063" y="1923029"/>
            <a:ext cx="0" cy="3899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D0BE82-2E1D-1795-950A-9319B25F2343}"/>
              </a:ext>
            </a:extLst>
          </p:cNvPr>
          <p:cNvGrpSpPr/>
          <p:nvPr/>
        </p:nvGrpSpPr>
        <p:grpSpPr>
          <a:xfrm>
            <a:off x="4480328" y="2327958"/>
            <a:ext cx="3849896" cy="1007385"/>
            <a:chOff x="539552" y="5138255"/>
            <a:chExt cx="3849896" cy="1007385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559C459-D03B-4514-8E91-CB0311D409A8}"/>
                </a:ext>
              </a:extLst>
            </p:cNvPr>
            <p:cNvSpPr/>
            <p:nvPr/>
          </p:nvSpPr>
          <p:spPr>
            <a:xfrm>
              <a:off x="539552" y="5138255"/>
              <a:ext cx="3849896" cy="10073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2CC1D6D-584C-392C-C6BC-DA16B8367D53}"/>
                </a:ext>
              </a:extLst>
            </p:cNvPr>
            <p:cNvGrpSpPr/>
            <p:nvPr/>
          </p:nvGrpSpPr>
          <p:grpSpPr>
            <a:xfrm>
              <a:off x="788678" y="5145764"/>
              <a:ext cx="3250387" cy="488740"/>
              <a:chOff x="5141227" y="5880503"/>
              <a:chExt cx="3240358" cy="488740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315CE6E-D42D-1E2F-9E9F-9A805C43B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41227" y="5880503"/>
                <a:ext cx="0" cy="4887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5CF4398-D96A-D022-4748-0898D42C3E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526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259CAE9-47E5-86AD-E876-005A2E4FCD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8929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559A85C-0D88-7313-4A3C-2B690036D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3334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154CCD5-4EC8-721A-336C-3A6BB0524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37370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F696CE0-7760-DAF7-CD14-2D4154D8B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61406" y="5880503"/>
                <a:ext cx="0" cy="42432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E8D9E1AC-DCC7-F97F-ADF4-B25FF28E08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85442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BBAD66F-608F-3161-B9A9-93E8E2569D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09478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AE71493-829F-CB20-1571-3F67C194A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3513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AF204E0-A087-0FB2-2865-DEDB4EBA51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7549" y="5880503"/>
                <a:ext cx="0" cy="3308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04611D3F-93D7-6D2E-3E2A-C1967B50C0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81585" y="5880503"/>
                <a:ext cx="0" cy="48873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DC89FD6-74EE-5CE3-A91E-40E2792BF291}"/>
                </a:ext>
              </a:extLst>
            </p:cNvPr>
            <p:cNvSpPr txBox="1"/>
            <p:nvPr/>
          </p:nvSpPr>
          <p:spPr>
            <a:xfrm>
              <a:off x="596158" y="560816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54EE499-419F-5EDB-B35D-141B2C963A97}"/>
                </a:ext>
              </a:extLst>
            </p:cNvPr>
            <p:cNvSpPr txBox="1"/>
            <p:nvPr/>
          </p:nvSpPr>
          <p:spPr>
            <a:xfrm>
              <a:off x="2229208" y="560686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5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E2BDF2-ECC5-6D11-0B2F-8F199F7732C3}"/>
                </a:ext>
              </a:extLst>
            </p:cNvPr>
            <p:cNvSpPr txBox="1"/>
            <p:nvPr/>
          </p:nvSpPr>
          <p:spPr>
            <a:xfrm>
              <a:off x="3697892" y="560686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10</a:t>
              </a: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115D2C2-23D6-A2AB-D7AB-705872387705}"/>
              </a:ext>
            </a:extLst>
          </p:cNvPr>
          <p:cNvCxnSpPr>
            <a:cxnSpLocks/>
          </p:cNvCxnSpPr>
          <p:nvPr/>
        </p:nvCxnSpPr>
        <p:spPr>
          <a:xfrm>
            <a:off x="72046" y="2295620"/>
            <a:ext cx="9180474" cy="2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D436A7A-92FF-AECD-435C-26D9CFFE98AB}"/>
              </a:ext>
            </a:extLst>
          </p:cNvPr>
          <p:cNvCxnSpPr>
            <a:cxnSpLocks/>
          </p:cNvCxnSpPr>
          <p:nvPr/>
        </p:nvCxnSpPr>
        <p:spPr>
          <a:xfrm flipH="1" flipV="1">
            <a:off x="4729454" y="2204864"/>
            <a:ext cx="822096" cy="22334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AEE264A-67AA-5B90-8BE0-559941CC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0931"/>
          </a:xfrm>
        </p:spPr>
        <p:txBody>
          <a:bodyPr/>
          <a:lstStyle/>
          <a:p>
            <a:r>
              <a:rPr lang="en-GB" noProof="0" dirty="0"/>
              <a:t>The vernier scale - Example</a:t>
            </a:r>
          </a:p>
        </p:txBody>
      </p:sp>
    </p:spTree>
    <p:extLst>
      <p:ext uri="{BB962C8B-B14F-4D97-AF65-F5344CB8AC3E}">
        <p14:creationId xmlns:p14="http://schemas.microsoft.com/office/powerpoint/2010/main" val="28716497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8CD7-08FA-8D02-781D-C199123A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Speed?</a:t>
            </a:r>
          </a:p>
        </p:txBody>
      </p:sp>
      <p:sp>
        <p:nvSpPr>
          <p:cNvPr id="8197" name="Rectangle 21">
            <a:extLst>
              <a:ext uri="{FF2B5EF4-FFF2-40B4-BE49-F238E27FC236}">
                <a16:creationId xmlns:a16="http://schemas.microsoft.com/office/drawing/2014/main" id="{0951E91E-6381-34A0-6E6D-16394C699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noProof="0" dirty="0"/>
          </a:p>
        </p:txBody>
      </p:sp>
      <p:sp>
        <p:nvSpPr>
          <p:cNvPr id="8199" name="Text Box 13">
            <a:extLst>
              <a:ext uri="{FF2B5EF4-FFF2-40B4-BE49-F238E27FC236}">
                <a16:creationId xmlns:a16="http://schemas.microsoft.com/office/drawing/2014/main" id="{E6838837-6475-ADD4-B7E0-FCD6BFCED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1311543"/>
            <a:ext cx="7267575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Speed is the rate of change of distance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FC9683EB-E37B-5511-031E-AE235401D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269" y="3796447"/>
            <a:ext cx="47548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noProof="0" dirty="0"/>
              <a:t>Scalar</a:t>
            </a:r>
            <a:endParaRPr lang="en-GB" sz="28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5887D-4299-B0A3-95BA-24D198AABD0A}"/>
              </a:ext>
            </a:extLst>
          </p:cNvPr>
          <p:cNvSpPr txBox="1"/>
          <p:nvPr/>
        </p:nvSpPr>
        <p:spPr>
          <a:xfrm>
            <a:off x="1373505" y="3194665"/>
            <a:ext cx="6498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Is speed a vector or scalar quantity?</a:t>
            </a:r>
          </a:p>
        </p:txBody>
      </p:sp>
    </p:spTree>
    <p:extLst>
      <p:ext uri="{BB962C8B-B14F-4D97-AF65-F5344CB8AC3E}">
        <p14:creationId xmlns:p14="http://schemas.microsoft.com/office/powerpoint/2010/main" val="24912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199" grpId="1" animBg="1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3" name="Text Box 17">
            <a:extLst>
              <a:ext uri="{FF2B5EF4-FFF2-40B4-BE49-F238E27FC236}">
                <a16:creationId xmlns:a16="http://schemas.microsoft.com/office/drawing/2014/main" id="{D65F8CDB-CE0E-6AB5-378C-DD478BC22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620" y="913159"/>
            <a:ext cx="5745640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the </a:t>
            </a:r>
            <a:r>
              <a:rPr lang="en-GB" sz="2800" b="1" noProof="0" dirty="0"/>
              <a:t>metre per second (m s</a:t>
            </a:r>
            <a:r>
              <a:rPr lang="en-GB" sz="2800" b="1" baseline="30000" noProof="0" dirty="0"/>
              <a:t>-1</a:t>
            </a:r>
            <a:r>
              <a:rPr lang="en-GB" sz="2800" b="1" noProof="0" dirty="0"/>
              <a:t>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7CC55-3C77-369F-FA4B-F6B9930F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What is the SI unit for speed?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17">
                <a:extLst>
                  <a:ext uri="{FF2B5EF4-FFF2-40B4-BE49-F238E27FC236}">
                    <a16:creationId xmlns:a16="http://schemas.microsoft.com/office/drawing/2014/main" id="{40B4E7C8-265A-061F-4331-E4CFA30D23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1160" y="5489652"/>
                <a:ext cx="6766559" cy="910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𝑆𝑝𝑒𝑒𝑑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𝐷𝑖𝑠𝑡𝑎𝑛𝑐𝑒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𝑡𝑟𝑎𝑣𝑒𝑙𝑙𝑒𝑑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𝑡𝑎𝑘𝑒𝑛</m:t>
                          </m:r>
                        </m:den>
                      </m:f>
                    </m:oMath>
                  </m:oMathPara>
                </a14:m>
                <a:endParaRPr lang="en-GB" sz="2800" b="1" noProof="0" dirty="0"/>
              </a:p>
            </p:txBody>
          </p:sp>
        </mc:Choice>
        <mc:Fallback xmlns="">
          <p:sp>
            <p:nvSpPr>
              <p:cNvPr id="3" name="Text Box 17">
                <a:extLst>
                  <a:ext uri="{FF2B5EF4-FFF2-40B4-BE49-F238E27FC236}">
                    <a16:creationId xmlns:a16="http://schemas.microsoft.com/office/drawing/2014/main" id="{40B4E7C8-265A-061F-4331-E4CFA30D2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1160" y="5489652"/>
                <a:ext cx="6766559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311B0DD-B01B-3901-751E-29E8734D7801}"/>
              </a:ext>
            </a:extLst>
          </p:cNvPr>
          <p:cNvSpPr txBox="1"/>
          <p:nvPr/>
        </p:nvSpPr>
        <p:spPr>
          <a:xfrm>
            <a:off x="3191053" y="2684587"/>
            <a:ext cx="346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/>
              <a:t>Why m s</a:t>
            </a:r>
            <a:r>
              <a:rPr lang="en-GB" sz="3600" b="1" baseline="30000" noProof="0" dirty="0"/>
              <a:t>-1</a:t>
            </a:r>
            <a:r>
              <a:rPr lang="en-GB" sz="3600" b="1" noProof="0" dirty="0"/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6E5F28-BD95-DE97-4834-85B8F27E6793}"/>
                  </a:ext>
                </a:extLst>
              </p:cNvPr>
              <p:cNvSpPr txBox="1"/>
              <p:nvPr/>
            </p:nvSpPr>
            <p:spPr>
              <a:xfrm>
                <a:off x="3964031" y="3230000"/>
                <a:ext cx="1495666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6E5F28-BD95-DE97-4834-85B8F27E6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031" y="3230000"/>
                <a:ext cx="1495666" cy="9017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566386-A3C4-6915-01EE-6D51571F03AF}"/>
                  </a:ext>
                </a:extLst>
              </p:cNvPr>
              <p:cNvSpPr txBox="1"/>
              <p:nvPr/>
            </p:nvSpPr>
            <p:spPr>
              <a:xfrm>
                <a:off x="2177291" y="4185063"/>
                <a:ext cx="22271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… 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2566386-A3C4-6915-01EE-6D51571F0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291" y="4185063"/>
                <a:ext cx="2227148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5A7965-ABBF-A1C9-D8B0-1C612469D00F}"/>
                  </a:ext>
                </a:extLst>
              </p:cNvPr>
              <p:cNvSpPr txBox="1"/>
              <p:nvPr/>
            </p:nvSpPr>
            <p:spPr>
              <a:xfrm>
                <a:off x="4208192" y="4185063"/>
                <a:ext cx="19423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5A7965-ABBF-A1C9-D8B0-1C612469D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192" y="4185063"/>
                <a:ext cx="194239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E1DE-FEEA-AC3B-B5BD-0760F85D106D}"/>
                  </a:ext>
                </a:extLst>
              </p:cNvPr>
              <p:cNvSpPr txBox="1"/>
              <p:nvPr/>
            </p:nvSpPr>
            <p:spPr>
              <a:xfrm>
                <a:off x="1759007" y="1495629"/>
                <a:ext cx="574564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noProof="0" dirty="0"/>
                  <a:t>It can also be written as </a:t>
                </a:r>
                <a14:m>
                  <m:oMath xmlns:m="http://schemas.openxmlformats.org/officeDocument/2006/math">
                    <m:r>
                      <a:rPr lang="en-GB" sz="280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i="1" noProof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800" i="1" noProof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800" noProof="0" dirty="0"/>
                  <a:t> but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noProof="0" dirty="0"/>
                  <a:t> is more common in physics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E1DE-FEEA-AC3B-B5BD-0760F85D1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07" y="1495629"/>
                <a:ext cx="5745640" cy="954107"/>
              </a:xfrm>
              <a:prstGeom prst="rect">
                <a:avLst/>
              </a:prstGeom>
              <a:blipFill>
                <a:blip r:embed="rId7"/>
                <a:stretch>
                  <a:fillRect l="-2229"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3" grpId="1" animBg="1"/>
      <p:bldP spid="3" grpId="0"/>
      <p:bldP spid="3" grpId="1"/>
      <p:bldP spid="7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597E9-2B19-C15C-2C95-1117E0F87E7B}"/>
                  </a:ext>
                </a:extLst>
              </p:cNvPr>
              <p:cNvSpPr txBox="1"/>
              <p:nvPr/>
            </p:nvSpPr>
            <p:spPr>
              <a:xfrm>
                <a:off x="6730410" y="6134726"/>
                <a:ext cx="19587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6.67 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597E9-2B19-C15C-2C95-1117E0F8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410" y="6134726"/>
                <a:ext cx="195874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789CCBB8-CF7B-7DCA-D514-BBD09E53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68503-4DAE-EE91-3304-9E74AD699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noProof="0" dirty="0"/>
              <a:t>If I run 100 metres in 15 seconds, what is my average speed.</a:t>
            </a:r>
          </a:p>
        </p:txBody>
      </p:sp>
    </p:spTree>
    <p:extLst>
      <p:ext uri="{BB962C8B-B14F-4D97-AF65-F5344CB8AC3E}">
        <p14:creationId xmlns:p14="http://schemas.microsoft.com/office/powerpoint/2010/main" val="333510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597E9-2B19-C15C-2C95-1117E0F87E7B}"/>
                  </a:ext>
                </a:extLst>
              </p:cNvPr>
              <p:cNvSpPr txBox="1"/>
              <p:nvPr/>
            </p:nvSpPr>
            <p:spPr>
              <a:xfrm>
                <a:off x="4432528" y="1587133"/>
                <a:ext cx="23895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400 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𝑠𝑒𝑐𝑜𝑛𝑑𝑠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597E9-2B19-C15C-2C95-1117E0F8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528" y="1587133"/>
                <a:ext cx="238950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765832-3007-4F8F-1B71-D42B973F4E52}"/>
                  </a:ext>
                </a:extLst>
              </p:cNvPr>
              <p:cNvSpPr txBox="1"/>
              <p:nvPr/>
            </p:nvSpPr>
            <p:spPr>
              <a:xfrm>
                <a:off x="2579200" y="1403460"/>
                <a:ext cx="1853328" cy="890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𝑑𝑖𝑠𝑡𝑎𝑛𝑐𝑒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𝑠𝑝𝑒𝑒𝑑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765832-3007-4F8F-1B71-D42B973F4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00" y="1403460"/>
                <a:ext cx="1853328" cy="890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ED657545-BAAA-11F2-87D7-6DFEEE226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CD6AFF79-DEF3-3362-2A67-D4F66E4CEB7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9021708" cy="480131"/>
              </a:xfrm>
            </p:spPr>
            <p:txBody>
              <a:bodyPr/>
              <a:lstStyle/>
              <a:p>
                <a:r>
                  <a:rPr lang="en-GB" noProof="0" dirty="0"/>
                  <a:t>how long will it take to go 1 km at a speed of </a:t>
                </a:r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.5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noProof="0" dirty="0"/>
                  <a:t>?</a:t>
                </a:r>
              </a:p>
            </p:txBody>
          </p:sp>
        </mc:Choice>
        <mc:Fallback xmlns="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CD6AFF79-DEF3-3362-2A67-D4F66E4CE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9021708" cy="480131"/>
              </a:xfrm>
              <a:blipFill>
                <a:blip r:embed="rId4"/>
                <a:stretch>
                  <a:fillRect l="-1351" t="-23077" r="-338" b="-35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55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E3F4-2A26-6F9B-E97C-5CDAFE88E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Physics Specification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23CEA-EAEC-5AC7-E787-CF1E778D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2" y="856422"/>
            <a:ext cx="9110800" cy="2393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A4A487-9C16-C304-5C5C-845218B88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" y="3249657"/>
            <a:ext cx="9144000" cy="345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70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8CD26C-0CD1-2C1C-B7EA-E4CC32A75D8F}"/>
                  </a:ext>
                </a:extLst>
              </p:cNvPr>
              <p:cNvSpPr txBox="1"/>
              <p:nvPr/>
            </p:nvSpPr>
            <p:spPr>
              <a:xfrm>
                <a:off x="740016" y="2435859"/>
                <a:ext cx="54150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noProof="0" dirty="0"/>
                  <a:t>Distance in 20 s =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3×20=60 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8CD26C-0CD1-2C1C-B7EA-E4CC32A75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16" y="2435859"/>
                <a:ext cx="5415009" cy="523220"/>
              </a:xfrm>
              <a:prstGeom prst="rect">
                <a:avLst/>
              </a:prstGeom>
              <a:blipFill>
                <a:blip r:embed="rId2"/>
                <a:stretch>
                  <a:fillRect l="-2250" t="-12941" b="-3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9BA223-6921-B84D-84C3-4E3A881A0EA5}"/>
                  </a:ext>
                </a:extLst>
              </p:cNvPr>
              <p:cNvSpPr txBox="1"/>
              <p:nvPr/>
            </p:nvSpPr>
            <p:spPr>
              <a:xfrm>
                <a:off x="740016" y="4479951"/>
                <a:ext cx="77804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noProof="0" dirty="0"/>
                  <a:t>Distance in 4 hours = </a:t>
                </a:r>
                <a14:m>
                  <m:oMath xmlns:m="http://schemas.openxmlformats.org/officeDocument/2006/math">
                    <m:r>
                      <a:rPr lang="en-GB" sz="2800" b="0" i="0" noProof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×60×60×3=43200 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9BA223-6921-B84D-84C3-4E3A881A0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16" y="4479951"/>
                <a:ext cx="7780463" cy="523220"/>
              </a:xfrm>
              <a:prstGeom prst="rect">
                <a:avLst/>
              </a:prstGeom>
              <a:blipFill>
                <a:blip r:embed="rId3"/>
                <a:stretch>
                  <a:fillRect l="-1566" t="-12791" r="-7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D74DBE3-D17E-3639-9034-F42D9F01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0750FFA-0F88-54F0-3D74-DF3658F7D30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512530"/>
              </a:xfrm>
            </p:spPr>
            <p:txBody>
              <a:bodyPr/>
              <a:lstStyle/>
              <a:p>
                <a:r>
                  <a:rPr lang="en-GB" noProof="0" dirty="0"/>
                  <a:t>If you run at a constant speed of 3 </a:t>
                </a:r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noProof="0" dirty="0"/>
                  <a:t>. </a:t>
                </a:r>
              </a:p>
              <a:p>
                <a:r>
                  <a:rPr lang="en-GB" noProof="0" dirty="0"/>
                  <a:t>(</a:t>
                </a:r>
                <a:r>
                  <a:rPr lang="en-GB" noProof="0" dirty="0" err="1"/>
                  <a:t>i</a:t>
                </a:r>
                <a:r>
                  <a:rPr lang="en-GB" noProof="0" dirty="0"/>
                  <a:t>) How far will you run in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noProof="0" dirty="0"/>
                  <a:t>? </a:t>
                </a:r>
              </a:p>
              <a:p>
                <a:r>
                  <a:rPr lang="en-GB" noProof="0" dirty="0"/>
                  <a:t>(ii) How far will you run in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4 </m:t>
                    </m:r>
                  </m:oMath>
                </a14:m>
                <a:r>
                  <a:rPr lang="en-GB" noProof="0" dirty="0"/>
                  <a:t>hours?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70750FFA-0F88-54F0-3D74-DF3658F7D3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512530"/>
              </a:xfrm>
              <a:blipFill>
                <a:blip r:embed="rId4"/>
                <a:stretch>
                  <a:fillRect l="-1370" t="-7258" b="-100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2FB9FE-5328-0F32-94F6-7CB926B2351A}"/>
                  </a:ext>
                </a:extLst>
              </p:cNvPr>
              <p:cNvSpPr txBox="1"/>
              <p:nvPr/>
            </p:nvSpPr>
            <p:spPr>
              <a:xfrm>
                <a:off x="740016" y="3719515"/>
                <a:ext cx="51342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4 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h𝑜𝑢𝑟𝑠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=4×60×60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𝑠𝑒𝑐𝑜𝑛𝑑𝑠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2FB9FE-5328-0F32-94F6-7CB926B23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16" y="3719515"/>
                <a:ext cx="51342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328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F2D3B-DCF3-7413-6A79-193F93B8426A}"/>
                  </a:ext>
                </a:extLst>
              </p:cNvPr>
              <p:cNvSpPr txBox="1"/>
              <p:nvPr/>
            </p:nvSpPr>
            <p:spPr>
              <a:xfrm>
                <a:off x="1435820" y="3150365"/>
                <a:ext cx="6234271" cy="7656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noProof="0" dirty="0"/>
                  <a:t>Speed in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noProof="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50×1000</m:t>
                        </m:r>
                      </m:num>
                      <m:den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(60)(60)</m:t>
                        </m:r>
                      </m:den>
                    </m:f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=13.89 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F2D3B-DCF3-7413-6A79-193F93B84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820" y="3150365"/>
                <a:ext cx="6234271" cy="765659"/>
              </a:xfrm>
              <a:prstGeom prst="rect">
                <a:avLst/>
              </a:prstGeom>
              <a:blipFill>
                <a:blip r:embed="rId2"/>
                <a:stretch>
                  <a:fillRect l="-2055" b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>
            <a:extLst>
              <a:ext uri="{FF2B5EF4-FFF2-40B4-BE49-F238E27FC236}">
                <a16:creationId xmlns:a16="http://schemas.microsoft.com/office/drawing/2014/main" id="{224E701D-7F09-B65D-41BB-1E63F768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F79A8012-2AFB-E9F2-3B6A-FCD668A0D21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480453"/>
              </a:xfrm>
            </p:spPr>
            <p:txBody>
              <a:bodyPr/>
              <a:lstStyle/>
              <a:p>
                <a:r>
                  <a:rPr lang="en-GB" noProof="0" dirty="0"/>
                  <a:t>A car is going at 50 kmph. Convert this to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noProof="0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F79A8012-2AFB-E9F2-3B6A-FCD668A0D2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480453"/>
              </a:xfrm>
              <a:blipFill>
                <a:blip r:embed="rId3"/>
                <a:stretch>
                  <a:fillRect l="-1370" t="-22785" b="-341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77B1D0-E22F-6EAB-0948-D1FB2BEB2418}"/>
                  </a:ext>
                </a:extLst>
              </p:cNvPr>
              <p:cNvSpPr txBox="1"/>
              <p:nvPr/>
            </p:nvSpPr>
            <p:spPr>
              <a:xfrm>
                <a:off x="1044129" y="1322452"/>
                <a:ext cx="58692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50 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𝑘𝑖𝑙𝑜𝑚𝑒𝑡𝑒𝑟𝑠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=50×1000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𝑚𝑒𝑡𝑒𝑟𝑠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077B1D0-E22F-6EAB-0948-D1FB2BEB2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29" y="1322452"/>
                <a:ext cx="586923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EC6239-BF66-0573-FC8F-D9CD4557B4CA}"/>
                  </a:ext>
                </a:extLst>
              </p:cNvPr>
              <p:cNvSpPr txBox="1"/>
              <p:nvPr/>
            </p:nvSpPr>
            <p:spPr>
              <a:xfrm>
                <a:off x="2375501" y="2168099"/>
                <a:ext cx="4354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h𝑜𝑢𝑟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=60×60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𝑠𝑒𝑐𝑜𝑛𝑑𝑠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EC6239-BF66-0573-FC8F-D9CD4557B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501" y="2168099"/>
                <a:ext cx="435491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00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A9F31-082C-C314-9585-675FB0EA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E35404BC-74A0-016A-99D3-75B2880CDF6C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38" y="461963"/>
                <a:ext cx="8899525" cy="867930"/>
              </a:xfrm>
            </p:spPr>
            <p:txBody>
              <a:bodyPr/>
              <a:lstStyle/>
              <a:p>
                <a:r>
                  <a:rPr lang="en-GB" noProof="0" dirty="0"/>
                  <a:t>A lab trolly travels 3 cm in 20 </a:t>
                </a:r>
                <a:r>
                  <a:rPr lang="en-GB" noProof="0" dirty="0" err="1"/>
                  <a:t>ms</a:t>
                </a:r>
                <a:r>
                  <a:rPr lang="en-GB" noProof="0" dirty="0"/>
                  <a:t>, calculate its speed in </a:t>
                </a:r>
                <a14:m>
                  <m:oMath xmlns:m="http://schemas.openxmlformats.org/officeDocument/2006/math">
                    <m:r>
                      <a:rPr lang="en-GB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noProof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noProof="0" dirty="0"/>
                  <a:t>? 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E35404BC-74A0-016A-99D3-75B2880CDF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38" y="461963"/>
                <a:ext cx="8899525" cy="867930"/>
              </a:xfrm>
              <a:blipFill>
                <a:blip r:embed="rId2"/>
                <a:stretch>
                  <a:fillRect l="-1370" t="-12676" r="-1301" b="-19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DD676C-151C-C929-97FE-A0EA99A04273}"/>
                  </a:ext>
                </a:extLst>
              </p:cNvPr>
              <p:cNvSpPr txBox="1"/>
              <p:nvPr/>
            </p:nvSpPr>
            <p:spPr>
              <a:xfrm>
                <a:off x="7748786" y="6195982"/>
                <a:ext cx="12729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1.5 </a:t>
                </a:r>
                <a14:m>
                  <m:oMath xmlns:m="http://schemas.openxmlformats.org/officeDocument/2006/math"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0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5DD676C-151C-C929-97FE-A0EA99A042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86" y="6195982"/>
                <a:ext cx="1272977" cy="400110"/>
              </a:xfrm>
              <a:prstGeom prst="rect">
                <a:avLst/>
              </a:prstGeom>
              <a:blipFill>
                <a:blip r:embed="rId3"/>
                <a:stretch>
                  <a:fillRect l="-4785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945F8-7C77-5EB7-F21D-48E21F79C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122C-2A6C-FB8E-6397-5E7ABD59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8003555-A1C0-2015-444D-C5FF7309454D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38" y="461963"/>
                <a:ext cx="8899525" cy="1255728"/>
              </a:xfrm>
            </p:spPr>
            <p:txBody>
              <a:bodyPr/>
              <a:lstStyle/>
              <a:p>
                <a:r>
                  <a:rPr lang="en-GB" noProof="0" dirty="0"/>
                  <a:t>A lab trolly travels a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noProof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b="0" i="0" noProof="0" smtClean="0">
                        <a:latin typeface="Cambria Math" panose="02040503050406030204" pitchFamily="18" charset="0"/>
                      </a:rPr>
                      <m:t> 0.43 </m:t>
                    </m:r>
                    <m:r>
                      <a:rPr lang="en-GB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noProof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noProof="0" dirty="0"/>
                  <a:t> how long will it take to travel the length of a 1.5 m track? Give your answer to 3 significant figures.</a:t>
                </a:r>
              </a:p>
            </p:txBody>
          </p:sp>
        </mc:Choice>
        <mc:Fallback xmlns="">
          <p:sp>
            <p:nvSpPr>
              <p:cNvPr id="6" name="Text Placeholder 5">
                <a:extLst>
                  <a:ext uri="{FF2B5EF4-FFF2-40B4-BE49-F238E27FC236}">
                    <a16:creationId xmlns:a16="http://schemas.microsoft.com/office/drawing/2014/main" id="{F8003555-A1C0-2015-444D-C5FF73094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38" y="461963"/>
                <a:ext cx="8899525" cy="1255728"/>
              </a:xfrm>
              <a:blipFill>
                <a:blip r:embed="rId2"/>
                <a:stretch>
                  <a:fillRect l="-1370" t="-8738" r="-685" b="-12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32ABBC8-D2ED-AD27-DD21-4961D505D9B2}"/>
              </a:ext>
            </a:extLst>
          </p:cNvPr>
          <p:cNvSpPr txBox="1"/>
          <p:nvPr/>
        </p:nvSpPr>
        <p:spPr>
          <a:xfrm>
            <a:off x="7971887" y="6195982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3.49 s</a:t>
            </a:r>
          </a:p>
        </p:txBody>
      </p:sp>
    </p:spTree>
    <p:extLst>
      <p:ext uri="{BB962C8B-B14F-4D97-AF65-F5344CB8AC3E}">
        <p14:creationId xmlns:p14="http://schemas.microsoft.com/office/powerpoint/2010/main" val="275645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80CEE-78AD-A1DB-F77F-6B04DCE8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AC2B2A7-039B-7220-A24C-7713DE30FA7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2207784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noProof="0" dirty="0"/>
                  <a:t>The circumference of earth is 40,008 km (pole to pole)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noProof="0" dirty="0"/>
                  <a:t>Light travels at </a:t>
                </a:r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i="1" noProof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noProof="0" dirty="0"/>
                  <a:t> in an optic fibre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noProof="0" dirty="0"/>
                  <a:t>What is the minimum time it would take light to get halfway around the world in an optic fibre?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4AC2B2A7-039B-7220-A24C-7713DE30F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2207784"/>
              </a:xfrm>
              <a:blipFill>
                <a:blip r:embed="rId2"/>
                <a:stretch>
                  <a:fillRect l="-1370" t="-4972" b="-6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4371C0C-0DF4-C945-7D7A-6D3FB82BBA79}"/>
              </a:ext>
            </a:extLst>
          </p:cNvPr>
          <p:cNvSpPr txBox="1"/>
          <p:nvPr/>
        </p:nvSpPr>
        <p:spPr>
          <a:xfrm>
            <a:off x="8089900" y="6196281"/>
            <a:ext cx="931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0.2 s</a:t>
            </a:r>
          </a:p>
        </p:txBody>
      </p:sp>
    </p:spTree>
    <p:extLst>
      <p:ext uri="{BB962C8B-B14F-4D97-AF65-F5344CB8AC3E}">
        <p14:creationId xmlns:p14="http://schemas.microsoft.com/office/powerpoint/2010/main" val="18414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A85CA-7848-03BD-9451-4F2F01A5B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905FA-6B84-8CD9-B1F8-8C830A9B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482E97-CA08-D113-3674-5CAC5418CC1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925655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GB" noProof="0" dirty="0"/>
                  <a:t>Light travels at </a:t>
                </a:r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3×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GB" i="1" noProof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noProof="0" dirty="0"/>
                  <a:t> in a vacuum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noProof="0" dirty="0"/>
                  <a:t>A light year it the distance travelled by a light ray in one year. How many meters in a light year? Give your answer to 3 significant figures.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A7482E97-CA08-D113-3674-5CAC5418CC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925655"/>
              </a:xfrm>
              <a:blipFill>
                <a:blip r:embed="rId2"/>
                <a:stretch>
                  <a:fillRect l="-1370" t="-5696" r="-2260" b="-79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1C2CA0-946F-D26B-6104-36BFADE2BAF7}"/>
                  </a:ext>
                </a:extLst>
              </p:cNvPr>
              <p:cNvSpPr txBox="1"/>
              <p:nvPr/>
            </p:nvSpPr>
            <p:spPr>
              <a:xfrm>
                <a:off x="7213600" y="6159501"/>
                <a:ext cx="1930400" cy="403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noProof="0" smtClean="0">
                        <a:solidFill>
                          <a:srgbClr val="444444"/>
                        </a:solidFill>
                        <a:effectLst/>
                        <a:latin typeface="Cambria Math" panose="02040503050406030204" pitchFamily="18" charset="0"/>
                      </a:rPr>
                      <m:t>9.46× </m:t>
                    </m:r>
                    <m:sSup>
                      <m:sSupPr>
                        <m:ctrlPr>
                          <a:rPr lang="en-GB" sz="2000" b="0" i="1" noProof="0" smtClean="0">
                            <a:solidFill>
                              <a:srgbClr val="444444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noProof="0" smtClean="0">
                            <a:solidFill>
                              <a:srgbClr val="444444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000" b="0" i="1" noProof="0" smtClean="0">
                            <a:solidFill>
                              <a:srgbClr val="444444"/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en-GB" sz="2000" b="0" i="1" noProof="0" smtClean="0">
                        <a:solidFill>
                          <a:srgbClr val="444444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noProof="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F1C2CA0-946F-D26B-6104-36BFADE2B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600" y="6159501"/>
                <a:ext cx="1930400" cy="403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859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9">
            <a:extLst>
              <a:ext uri="{FF2B5EF4-FFF2-40B4-BE49-F238E27FC236}">
                <a16:creationId xmlns:a16="http://schemas.microsoft.com/office/drawing/2014/main" id="{F2EF047B-C3A0-A368-BECC-5A44AC22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70" y="1261365"/>
            <a:ext cx="8065591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distance in a direction.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9CBC63-4B80-4A09-EF07-468850EB1217}"/>
              </a:ext>
            </a:extLst>
          </p:cNvPr>
          <p:cNvSpPr txBox="1"/>
          <p:nvPr/>
        </p:nvSpPr>
        <p:spPr>
          <a:xfrm>
            <a:off x="99414" y="1703626"/>
            <a:ext cx="5956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600" b="1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E735E-C722-96B6-4B8D-D75CCB3A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51" y="1934988"/>
            <a:ext cx="3400900" cy="451548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466120-ACF1-5EB2-E149-BE84356EE371}"/>
              </a:ext>
            </a:extLst>
          </p:cNvPr>
          <p:cNvCxnSpPr>
            <a:cxnSpLocks/>
          </p:cNvCxnSpPr>
          <p:nvPr/>
        </p:nvCxnSpPr>
        <p:spPr>
          <a:xfrm flipH="1">
            <a:off x="6596743" y="4365171"/>
            <a:ext cx="1480457" cy="15117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2ABA12-522E-CAB1-BBEB-F20C0003A83B}"/>
              </a:ext>
            </a:extLst>
          </p:cNvPr>
          <p:cNvSpPr txBox="1"/>
          <p:nvPr/>
        </p:nvSpPr>
        <p:spPr>
          <a:xfrm>
            <a:off x="611561" y="2549289"/>
            <a:ext cx="4095942" cy="156966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3200" noProof="0" dirty="0"/>
              <a:t>Displacement is the straight-line distance + direction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7867A9-B467-047F-CA4D-6CEF7D97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921104"/>
          </a:xfrm>
        </p:spPr>
        <p:txBody>
          <a:bodyPr/>
          <a:lstStyle/>
          <a:p>
            <a:r>
              <a:rPr lang="en-GB" noProof="0" dirty="0"/>
              <a:t>Define displacement?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1851C-317D-E131-D2B1-A96CA5382469}"/>
              </a:ext>
            </a:extLst>
          </p:cNvPr>
          <p:cNvSpPr txBox="1"/>
          <p:nvPr/>
        </p:nvSpPr>
        <p:spPr>
          <a:xfrm>
            <a:off x="4318010" y="1453990"/>
            <a:ext cx="191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 2022D 2023D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  <p:bldP spid="11270" grpId="1" animBg="1"/>
      <p:bldP spid="2" grpId="0"/>
      <p:bldP spid="17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9B63D-D667-ECB5-857C-44156FE81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11">
            <a:extLst>
              <a:ext uri="{FF2B5EF4-FFF2-40B4-BE49-F238E27FC236}">
                <a16:creationId xmlns:a16="http://schemas.microsoft.com/office/drawing/2014/main" id="{38E3FDA3-4459-55D6-E212-11FD01CE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768" y="1415988"/>
            <a:ext cx="33181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noProof="0" dirty="0"/>
              <a:t>Vector.</a:t>
            </a:r>
          </a:p>
        </p:txBody>
      </p:sp>
      <p:sp>
        <p:nvSpPr>
          <p:cNvPr id="11273" name="Text Box 8">
            <a:extLst>
              <a:ext uri="{FF2B5EF4-FFF2-40B4-BE49-F238E27FC236}">
                <a16:creationId xmlns:a16="http://schemas.microsoft.com/office/drawing/2014/main" id="{963A5A5C-E7FA-6D9D-E6B0-E927C0885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768" y="3125928"/>
            <a:ext cx="2850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the </a:t>
            </a:r>
            <a:r>
              <a:rPr lang="en-GB" sz="2800" b="1" noProof="0" dirty="0"/>
              <a:t>metre (m).</a:t>
            </a:r>
            <a:endParaRPr lang="en-GB" sz="2800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47E5F-1608-0DF8-E85C-E55A5D452B34}"/>
              </a:ext>
            </a:extLst>
          </p:cNvPr>
          <p:cNvSpPr txBox="1"/>
          <p:nvPr/>
        </p:nvSpPr>
        <p:spPr>
          <a:xfrm>
            <a:off x="258520" y="442593"/>
            <a:ext cx="862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EA7F2-6A8C-0471-C190-186C3B8DC163}"/>
              </a:ext>
            </a:extLst>
          </p:cNvPr>
          <p:cNvSpPr txBox="1"/>
          <p:nvPr/>
        </p:nvSpPr>
        <p:spPr>
          <a:xfrm>
            <a:off x="419671" y="2401763"/>
            <a:ext cx="6730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What is the SI unit of displacement?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38EEA-8817-97B7-7B70-DB7863B6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Is displacement a vector or scalar quantity?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191E984-6AF3-0D57-B0A1-0589F0D20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169" y="4837378"/>
            <a:ext cx="1227832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sz="2800" noProof="0" dirty="0"/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72397-DB1B-E0DD-A8DC-F1B272EB1D1F}"/>
              </a:ext>
            </a:extLst>
          </p:cNvPr>
          <p:cNvSpPr txBox="1"/>
          <p:nvPr/>
        </p:nvSpPr>
        <p:spPr>
          <a:xfrm>
            <a:off x="419671" y="4243263"/>
            <a:ext cx="6730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What is the symbol?</a:t>
            </a:r>
          </a:p>
        </p:txBody>
      </p:sp>
    </p:spTree>
    <p:extLst>
      <p:ext uri="{BB962C8B-B14F-4D97-AF65-F5344CB8AC3E}">
        <p14:creationId xmlns:p14="http://schemas.microsoft.com/office/powerpoint/2010/main" val="32066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3" grpId="0"/>
      <p:bldP spid="11273" grpId="1"/>
      <p:bldP spid="4" grpId="0"/>
      <p:bldP spid="5" grpId="0"/>
      <p:bldP spid="6" grpId="0" animBg="1"/>
      <p:bldP spid="6" grpId="1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F4B68CE-0B53-0116-0EFE-8D72F4524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55575"/>
            <a:ext cx="8724900" cy="1092735"/>
          </a:xfrm>
        </p:spPr>
        <p:txBody>
          <a:bodyPr/>
          <a:lstStyle/>
          <a:p>
            <a:r>
              <a:rPr lang="en-GB" noProof="0" dirty="0"/>
              <a:t>Give an example of displacement that’s different from distance?</a:t>
            </a:r>
          </a:p>
        </p:txBody>
      </p:sp>
      <p:sp>
        <p:nvSpPr>
          <p:cNvPr id="10243" name="Text Box 8">
            <a:extLst>
              <a:ext uri="{FF2B5EF4-FFF2-40B4-BE49-F238E27FC236}">
                <a16:creationId xmlns:a16="http://schemas.microsoft.com/office/drawing/2014/main" id="{AF0BC637-6278-B743-8BF0-BD954C9C3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486" y="4723276"/>
            <a:ext cx="52585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Displacement = 10 m horizontal</a:t>
            </a:r>
            <a:endParaRPr lang="en-GB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A8F37-970B-4CE2-30A6-5C3D22697DB6}"/>
              </a:ext>
            </a:extLst>
          </p:cNvPr>
          <p:cNvSpPr txBox="1"/>
          <p:nvPr/>
        </p:nvSpPr>
        <p:spPr>
          <a:xfrm>
            <a:off x="4572000" y="1430323"/>
            <a:ext cx="3760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Flight Distance = 18 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D7982B2-B83E-A027-E30E-169D873CAFF8}"/>
              </a:ext>
            </a:extLst>
          </p:cNvPr>
          <p:cNvCxnSpPr>
            <a:cxnSpLocks/>
          </p:cNvCxnSpPr>
          <p:nvPr/>
        </p:nvCxnSpPr>
        <p:spPr>
          <a:xfrm flipH="1">
            <a:off x="3753695" y="1812701"/>
            <a:ext cx="850055" cy="31568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738C6EA-8036-00D5-8C59-FBA6DF82359A}"/>
              </a:ext>
            </a:extLst>
          </p:cNvPr>
          <p:cNvSpPr/>
          <p:nvPr/>
        </p:nvSpPr>
        <p:spPr>
          <a:xfrm>
            <a:off x="1772495" y="2128387"/>
            <a:ext cx="3668485" cy="1862758"/>
          </a:xfrm>
          <a:custGeom>
            <a:avLst/>
            <a:gdLst>
              <a:gd name="connsiteX0" fmla="*/ 0 w 3668485"/>
              <a:gd name="connsiteY0" fmla="*/ 2209800 h 2253343"/>
              <a:gd name="connsiteX1" fmla="*/ 1741714 w 3668485"/>
              <a:gd name="connsiteY1" fmla="*/ 0 h 2253343"/>
              <a:gd name="connsiteX2" fmla="*/ 2895600 w 3668485"/>
              <a:gd name="connsiteY2" fmla="*/ 2253343 h 2253343"/>
              <a:gd name="connsiteX3" fmla="*/ 3331028 w 3668485"/>
              <a:gd name="connsiteY3" fmla="*/ 1632857 h 2253343"/>
              <a:gd name="connsiteX4" fmla="*/ 3668485 w 3668485"/>
              <a:gd name="connsiteY4" fmla="*/ 2231571 h 2253343"/>
              <a:gd name="connsiteX0" fmla="*/ 0 w 3668485"/>
              <a:gd name="connsiteY0" fmla="*/ 2210030 h 2253573"/>
              <a:gd name="connsiteX1" fmla="*/ 1741714 w 3668485"/>
              <a:gd name="connsiteY1" fmla="*/ 230 h 2253573"/>
              <a:gd name="connsiteX2" fmla="*/ 2895600 w 3668485"/>
              <a:gd name="connsiteY2" fmla="*/ 2253573 h 2253573"/>
              <a:gd name="connsiteX3" fmla="*/ 3331028 w 3668485"/>
              <a:gd name="connsiteY3" fmla="*/ 1633087 h 2253573"/>
              <a:gd name="connsiteX4" fmla="*/ 3668485 w 3668485"/>
              <a:gd name="connsiteY4" fmla="*/ 2231801 h 2253573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09861 h 2253404"/>
              <a:gd name="connsiteX1" fmla="*/ 1741714 w 3668485"/>
              <a:gd name="connsiteY1" fmla="*/ 61 h 2253404"/>
              <a:gd name="connsiteX2" fmla="*/ 2895600 w 3668485"/>
              <a:gd name="connsiteY2" fmla="*/ 2253404 h 2253404"/>
              <a:gd name="connsiteX3" fmla="*/ 3331028 w 3668485"/>
              <a:gd name="connsiteY3" fmla="*/ 1632918 h 2253404"/>
              <a:gd name="connsiteX4" fmla="*/ 3668485 w 3668485"/>
              <a:gd name="connsiteY4" fmla="*/ 2231632 h 2253404"/>
              <a:gd name="connsiteX0" fmla="*/ 0 w 3668485"/>
              <a:gd name="connsiteY0" fmla="*/ 2264286 h 2307829"/>
              <a:gd name="connsiteX1" fmla="*/ 1567542 w 3668485"/>
              <a:gd name="connsiteY1" fmla="*/ 58 h 2307829"/>
              <a:gd name="connsiteX2" fmla="*/ 2895600 w 3668485"/>
              <a:gd name="connsiteY2" fmla="*/ 2307829 h 2307829"/>
              <a:gd name="connsiteX3" fmla="*/ 3331028 w 3668485"/>
              <a:gd name="connsiteY3" fmla="*/ 1687343 h 2307829"/>
              <a:gd name="connsiteX4" fmla="*/ 3668485 w 3668485"/>
              <a:gd name="connsiteY4" fmla="*/ 2286057 h 230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8485" h="2307829">
                <a:moveTo>
                  <a:pt x="0" y="2264286"/>
                </a:moveTo>
                <a:cubicBezTo>
                  <a:pt x="330200" y="1440600"/>
                  <a:pt x="899885" y="10944"/>
                  <a:pt x="1567542" y="58"/>
                </a:cubicBezTo>
                <a:cubicBezTo>
                  <a:pt x="2235199" y="-10828"/>
                  <a:pt x="2728685" y="1502287"/>
                  <a:pt x="2895600" y="2307829"/>
                </a:cubicBezTo>
                <a:cubicBezTo>
                  <a:pt x="2986315" y="2079228"/>
                  <a:pt x="3142342" y="1727258"/>
                  <a:pt x="3331028" y="1687343"/>
                </a:cubicBezTo>
                <a:cubicBezTo>
                  <a:pt x="3519714" y="1647428"/>
                  <a:pt x="3621313" y="2075601"/>
                  <a:pt x="3668485" y="2286057"/>
                </a:cubicBezTo>
              </a:path>
            </a:pathLst>
          </a:custGeom>
          <a:noFill/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2240DB8-F1E2-2F79-FEF1-13E8B5088A4C}"/>
              </a:ext>
            </a:extLst>
          </p:cNvPr>
          <p:cNvSpPr/>
          <p:nvPr/>
        </p:nvSpPr>
        <p:spPr>
          <a:xfrm>
            <a:off x="1256425" y="3120288"/>
            <a:ext cx="243927" cy="195943"/>
          </a:xfrm>
          <a:prstGeom prst="ellips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E1A4344-FA3A-9BDC-914B-773EBA92D7DB}"/>
              </a:ext>
            </a:extLst>
          </p:cNvPr>
          <p:cNvSpPr/>
          <p:nvPr/>
        </p:nvSpPr>
        <p:spPr>
          <a:xfrm>
            <a:off x="1456809" y="3338003"/>
            <a:ext cx="511629" cy="381000"/>
          </a:xfrm>
          <a:custGeom>
            <a:avLst/>
            <a:gdLst>
              <a:gd name="connsiteX0" fmla="*/ 0 w 511629"/>
              <a:gd name="connsiteY0" fmla="*/ 0 h 381000"/>
              <a:gd name="connsiteX1" fmla="*/ 108857 w 511629"/>
              <a:gd name="connsiteY1" fmla="*/ 381000 h 381000"/>
              <a:gd name="connsiteX2" fmla="*/ 511629 w 511629"/>
              <a:gd name="connsiteY2" fmla="*/ 315685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629" h="381000">
                <a:moveTo>
                  <a:pt x="0" y="0"/>
                </a:moveTo>
                <a:lnTo>
                  <a:pt x="108857" y="381000"/>
                </a:lnTo>
                <a:lnTo>
                  <a:pt x="511629" y="315685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165968D-66B8-E9A3-1C87-EA5B2DD98264}"/>
              </a:ext>
            </a:extLst>
          </p:cNvPr>
          <p:cNvSpPr/>
          <p:nvPr/>
        </p:nvSpPr>
        <p:spPr>
          <a:xfrm>
            <a:off x="1380609" y="3740774"/>
            <a:ext cx="152400" cy="250372"/>
          </a:xfrm>
          <a:custGeom>
            <a:avLst/>
            <a:gdLst>
              <a:gd name="connsiteX0" fmla="*/ 152400 w 152400"/>
              <a:gd name="connsiteY0" fmla="*/ 0 h 250372"/>
              <a:gd name="connsiteX1" fmla="*/ 0 w 152400"/>
              <a:gd name="connsiteY1" fmla="*/ 250372 h 25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250372">
                <a:moveTo>
                  <a:pt x="152400" y="0"/>
                </a:moveTo>
                <a:lnTo>
                  <a:pt x="0" y="250372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DBB708D-062E-49BD-6C71-805FFECC7D30}"/>
              </a:ext>
            </a:extLst>
          </p:cNvPr>
          <p:cNvSpPr/>
          <p:nvPr/>
        </p:nvSpPr>
        <p:spPr>
          <a:xfrm>
            <a:off x="1413266" y="3348888"/>
            <a:ext cx="185057" cy="119743"/>
          </a:xfrm>
          <a:custGeom>
            <a:avLst/>
            <a:gdLst>
              <a:gd name="connsiteX0" fmla="*/ 21772 w 185057"/>
              <a:gd name="connsiteY0" fmla="*/ 0 h 119743"/>
              <a:gd name="connsiteX1" fmla="*/ 0 w 185057"/>
              <a:gd name="connsiteY1" fmla="*/ 97972 h 119743"/>
              <a:gd name="connsiteX2" fmla="*/ 185057 w 185057"/>
              <a:gd name="connsiteY2" fmla="*/ 119743 h 1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5057" h="119743">
                <a:moveTo>
                  <a:pt x="21772" y="0"/>
                </a:moveTo>
                <a:lnTo>
                  <a:pt x="0" y="97972"/>
                </a:lnTo>
                <a:lnTo>
                  <a:pt x="185057" y="1197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466B5-115D-D7C4-ACC1-668D728AFFFD}"/>
              </a:ext>
            </a:extLst>
          </p:cNvPr>
          <p:cNvSpPr/>
          <p:nvPr/>
        </p:nvSpPr>
        <p:spPr>
          <a:xfrm>
            <a:off x="1141123" y="3359774"/>
            <a:ext cx="337457" cy="119743"/>
          </a:xfrm>
          <a:custGeom>
            <a:avLst/>
            <a:gdLst>
              <a:gd name="connsiteX0" fmla="*/ 337457 w 337457"/>
              <a:gd name="connsiteY0" fmla="*/ 0 h 119743"/>
              <a:gd name="connsiteX1" fmla="*/ 152400 w 337457"/>
              <a:gd name="connsiteY1" fmla="*/ 108857 h 119743"/>
              <a:gd name="connsiteX2" fmla="*/ 0 w 337457"/>
              <a:gd name="connsiteY2" fmla="*/ 119743 h 11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457" h="119743">
                <a:moveTo>
                  <a:pt x="337457" y="0"/>
                </a:moveTo>
                <a:lnTo>
                  <a:pt x="152400" y="108857"/>
                </a:lnTo>
                <a:lnTo>
                  <a:pt x="0" y="11974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6A34EB-692E-8A0E-082F-DE6245BA6804}"/>
              </a:ext>
            </a:extLst>
          </p:cNvPr>
          <p:cNvCxnSpPr>
            <a:cxnSpLocks/>
          </p:cNvCxnSpPr>
          <p:nvPr/>
        </p:nvCxnSpPr>
        <p:spPr>
          <a:xfrm>
            <a:off x="1772495" y="3991146"/>
            <a:ext cx="3668485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2F983FC-8668-CBD3-F8AD-DDE2513C530C}"/>
              </a:ext>
            </a:extLst>
          </p:cNvPr>
          <p:cNvSpPr/>
          <p:nvPr/>
        </p:nvSpPr>
        <p:spPr>
          <a:xfrm>
            <a:off x="3416238" y="3152946"/>
            <a:ext cx="130628" cy="598714"/>
          </a:xfrm>
          <a:custGeom>
            <a:avLst/>
            <a:gdLst>
              <a:gd name="connsiteX0" fmla="*/ 130628 w 130628"/>
              <a:gd name="connsiteY0" fmla="*/ 0 h 598714"/>
              <a:gd name="connsiteX1" fmla="*/ 21771 w 130628"/>
              <a:gd name="connsiteY1" fmla="*/ 348342 h 598714"/>
              <a:gd name="connsiteX2" fmla="*/ 0 w 130628"/>
              <a:gd name="connsiteY2" fmla="*/ 598714 h 59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" h="598714">
                <a:moveTo>
                  <a:pt x="130628" y="0"/>
                </a:moveTo>
                <a:lnTo>
                  <a:pt x="21771" y="348342"/>
                </a:lnTo>
                <a:lnTo>
                  <a:pt x="0" y="598714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1041A5C-D292-066D-9DB0-C3DDC078F8C6}"/>
              </a:ext>
            </a:extLst>
          </p:cNvPr>
          <p:cNvSpPr/>
          <p:nvPr/>
        </p:nvSpPr>
        <p:spPr>
          <a:xfrm>
            <a:off x="3427123" y="3435974"/>
            <a:ext cx="152400" cy="370114"/>
          </a:xfrm>
          <a:custGeom>
            <a:avLst/>
            <a:gdLst>
              <a:gd name="connsiteX0" fmla="*/ 0 w 152400"/>
              <a:gd name="connsiteY0" fmla="*/ 0 h 370114"/>
              <a:gd name="connsiteX1" fmla="*/ 152400 w 152400"/>
              <a:gd name="connsiteY1" fmla="*/ 370114 h 37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2400" h="370114">
                <a:moveTo>
                  <a:pt x="0" y="0"/>
                </a:moveTo>
                <a:lnTo>
                  <a:pt x="152400" y="370114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CD74A1C-5A6C-325A-83F9-59DDF78DCB80}"/>
              </a:ext>
            </a:extLst>
          </p:cNvPr>
          <p:cNvSpPr/>
          <p:nvPr/>
        </p:nvSpPr>
        <p:spPr>
          <a:xfrm>
            <a:off x="3579523" y="2815488"/>
            <a:ext cx="206829" cy="304800"/>
          </a:xfrm>
          <a:custGeom>
            <a:avLst/>
            <a:gdLst>
              <a:gd name="connsiteX0" fmla="*/ 0 w 206829"/>
              <a:gd name="connsiteY0" fmla="*/ 304800 h 304800"/>
              <a:gd name="connsiteX1" fmla="*/ 185057 w 206829"/>
              <a:gd name="connsiteY1" fmla="*/ 141515 h 304800"/>
              <a:gd name="connsiteX2" fmla="*/ 206829 w 206829"/>
              <a:gd name="connsiteY2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829" h="304800">
                <a:moveTo>
                  <a:pt x="0" y="304800"/>
                </a:moveTo>
                <a:lnTo>
                  <a:pt x="185057" y="141515"/>
                </a:lnTo>
                <a:lnTo>
                  <a:pt x="206829" y="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A30098-7909-5CC2-3DB2-046FEC1CB62E}"/>
              </a:ext>
            </a:extLst>
          </p:cNvPr>
          <p:cNvSpPr/>
          <p:nvPr/>
        </p:nvSpPr>
        <p:spPr>
          <a:xfrm>
            <a:off x="3535980" y="2695746"/>
            <a:ext cx="87086" cy="391885"/>
          </a:xfrm>
          <a:custGeom>
            <a:avLst/>
            <a:gdLst>
              <a:gd name="connsiteX0" fmla="*/ 0 w 87086"/>
              <a:gd name="connsiteY0" fmla="*/ 391885 h 391885"/>
              <a:gd name="connsiteX1" fmla="*/ 87086 w 87086"/>
              <a:gd name="connsiteY1" fmla="*/ 152400 h 391885"/>
              <a:gd name="connsiteX2" fmla="*/ 87086 w 87086"/>
              <a:gd name="connsiteY2" fmla="*/ 0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86" h="391885">
                <a:moveTo>
                  <a:pt x="0" y="391885"/>
                </a:moveTo>
                <a:lnTo>
                  <a:pt x="87086" y="152400"/>
                </a:lnTo>
                <a:lnTo>
                  <a:pt x="87086" y="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B5A8EEE-4256-2AC4-13C0-C3880AF6060F}"/>
              </a:ext>
            </a:extLst>
          </p:cNvPr>
          <p:cNvSpPr/>
          <p:nvPr/>
        </p:nvSpPr>
        <p:spPr>
          <a:xfrm>
            <a:off x="3453417" y="2864355"/>
            <a:ext cx="195943" cy="250371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A3F49A9-A88F-8A23-E237-98A06D2E8CF7}"/>
              </a:ext>
            </a:extLst>
          </p:cNvPr>
          <p:cNvSpPr/>
          <p:nvPr/>
        </p:nvSpPr>
        <p:spPr>
          <a:xfrm>
            <a:off x="5297820" y="3731703"/>
            <a:ext cx="179445" cy="195944"/>
          </a:xfrm>
          <a:prstGeom prst="ellipse">
            <a:avLst/>
          </a:prstGeom>
          <a:solidFill>
            <a:schemeClr val="bg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110BE06-636F-9E19-C51E-A3CF7EB35C48}"/>
              </a:ext>
            </a:extLst>
          </p:cNvPr>
          <p:cNvSpPr/>
          <p:nvPr/>
        </p:nvSpPr>
        <p:spPr>
          <a:xfrm>
            <a:off x="4548352" y="2608661"/>
            <a:ext cx="975191" cy="1382484"/>
          </a:xfrm>
          <a:custGeom>
            <a:avLst/>
            <a:gdLst>
              <a:gd name="connsiteX0" fmla="*/ 0 w 816429"/>
              <a:gd name="connsiteY0" fmla="*/ 979714 h 1001485"/>
              <a:gd name="connsiteX1" fmla="*/ 21772 w 816429"/>
              <a:gd name="connsiteY1" fmla="*/ 0 h 1001485"/>
              <a:gd name="connsiteX2" fmla="*/ 598715 w 816429"/>
              <a:gd name="connsiteY2" fmla="*/ 152400 h 1001485"/>
              <a:gd name="connsiteX3" fmla="*/ 816429 w 816429"/>
              <a:gd name="connsiteY3" fmla="*/ 1001485 h 100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6429" h="1001485">
                <a:moveTo>
                  <a:pt x="0" y="979714"/>
                </a:moveTo>
                <a:lnTo>
                  <a:pt x="21772" y="0"/>
                </a:lnTo>
                <a:lnTo>
                  <a:pt x="598715" y="152400"/>
                </a:lnTo>
                <a:lnTo>
                  <a:pt x="816429" y="1001485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899C4-1200-B0A4-41A4-A3CDF232D88F}"/>
              </a:ext>
            </a:extLst>
          </p:cNvPr>
          <p:cNvSpPr txBox="1"/>
          <p:nvPr/>
        </p:nvSpPr>
        <p:spPr>
          <a:xfrm>
            <a:off x="3148416" y="3999762"/>
            <a:ext cx="1137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10 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DE28CA-FFFC-2BF7-4B49-BABD986AA623}"/>
              </a:ext>
            </a:extLst>
          </p:cNvPr>
          <p:cNvCxnSpPr>
            <a:cxnSpLocks/>
          </p:cNvCxnSpPr>
          <p:nvPr/>
        </p:nvCxnSpPr>
        <p:spPr>
          <a:xfrm flipV="1">
            <a:off x="1712623" y="4084771"/>
            <a:ext cx="349976" cy="6385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8" grpId="0" animBg="1"/>
      <p:bldP spid="29" grpId="0" animBg="1"/>
      <p:bldP spid="30" grpId="0" animBg="1"/>
      <p:bldP spid="24" grpId="0" animBg="1"/>
      <p:bldP spid="31" grpId="0" animBg="1"/>
      <p:bldP spid="32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11ABC-B272-8D42-FDE9-427A93F4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>
            <a:extLst>
              <a:ext uri="{FF2B5EF4-FFF2-40B4-BE49-F238E27FC236}">
                <a16:creationId xmlns:a16="http://schemas.microsoft.com/office/drawing/2014/main" id="{BA9767C8-BA67-551A-4245-9A7430EF5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4000" b="1" noProof="0" dirty="0"/>
              <a:t>What is Velocity?</a:t>
            </a:r>
          </a:p>
        </p:txBody>
      </p:sp>
      <p:sp>
        <p:nvSpPr>
          <p:cNvPr id="12300" name="Text Box 9">
            <a:extLst>
              <a:ext uri="{FF2B5EF4-FFF2-40B4-BE49-F238E27FC236}">
                <a16:creationId xmlns:a16="http://schemas.microsoft.com/office/drawing/2014/main" id="{FE98DA0D-30AD-6F18-E647-E282A3A0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43" y="1412216"/>
            <a:ext cx="7596187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The rate of change of displacement.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7">
                <a:extLst>
                  <a:ext uri="{FF2B5EF4-FFF2-40B4-BE49-F238E27FC236}">
                    <a16:creationId xmlns:a16="http://schemas.microsoft.com/office/drawing/2014/main" id="{E9B79E97-88FF-1C42-ABA6-28A738AE15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7434" y="2538496"/>
                <a:ext cx="2641600" cy="1133131"/>
              </a:xfrm>
              <a:prstGeom prst="rect">
                <a:avLst/>
              </a:prstGeom>
              <a:solidFill>
                <a:srgbClr val="CEFA8E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6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3600" b="0" i="0" noProof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3600" b="0" i="0" noProof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3600" b="1" noProof="0" dirty="0"/>
              </a:p>
            </p:txBody>
          </p:sp>
        </mc:Choice>
        <mc:Fallback xmlns="">
          <p:sp>
            <p:nvSpPr>
              <p:cNvPr id="6" name="Text Box 17">
                <a:extLst>
                  <a:ext uri="{FF2B5EF4-FFF2-40B4-BE49-F238E27FC236}">
                    <a16:creationId xmlns:a16="http://schemas.microsoft.com/office/drawing/2014/main" id="{E9B79E97-88FF-1C42-ABA6-28A738AE1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7434" y="2538496"/>
                <a:ext cx="2641600" cy="11331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F0E1C9-DE2B-AA9E-615C-AA97986BCDDE}"/>
                  </a:ext>
                </a:extLst>
              </p:cNvPr>
              <p:cNvSpPr txBox="1"/>
              <p:nvPr/>
            </p:nvSpPr>
            <p:spPr>
              <a:xfrm>
                <a:off x="1409039" y="4008721"/>
                <a:ext cx="5798039" cy="1840843"/>
              </a:xfrm>
              <a:prstGeom prst="rect">
                <a:avLst/>
              </a:prstGeom>
              <a:solidFill>
                <a:srgbClr val="FFFF99"/>
              </a:solidFill>
              <a:ln w="76200" cmpd="thickThin">
                <a:solidFill>
                  <a:srgbClr val="C00000"/>
                </a:solidFill>
              </a:ln>
            </p:spPr>
            <p:txBody>
              <a:bodyPr wrap="square" lIns="180000" tIns="180000" rIns="180000" bIns="18000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3200" b="1" i="0" noProof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3200" b="1" noProof="0" dirty="0"/>
                  <a:t> </a:t>
                </a:r>
                <a:r>
                  <a:rPr lang="en-GB" sz="3200" noProof="0" dirty="0"/>
                  <a:t>= change of displacement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3200" b="1" i="0" noProof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3200" b="1" noProof="0" dirty="0"/>
                  <a:t> </a:t>
                </a:r>
                <a:r>
                  <a:rPr lang="en-GB" sz="3200" noProof="0" dirty="0"/>
                  <a:t>= time for the change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noProof="0" dirty="0"/>
                  <a:t>= velocity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F0E1C9-DE2B-AA9E-615C-AA97986BC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39" y="4008721"/>
                <a:ext cx="5798039" cy="1840843"/>
              </a:xfrm>
              <a:prstGeom prst="rect">
                <a:avLst/>
              </a:prstGeom>
              <a:blipFill>
                <a:blip r:embed="rId3"/>
                <a:stretch>
                  <a:fillRect b="-317"/>
                </a:stretch>
              </a:blipFill>
              <a:ln w="76200" cmpd="thickThin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4DA734E-8FD8-E5AA-90E9-096710118960}"/>
              </a:ext>
            </a:extLst>
          </p:cNvPr>
          <p:cNvSpPr txBox="1"/>
          <p:nvPr/>
        </p:nvSpPr>
        <p:spPr>
          <a:xfrm>
            <a:off x="6819900" y="1673826"/>
            <a:ext cx="165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 2022D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11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nimBg="1"/>
      <p:bldP spid="6" grpId="0" animBg="1"/>
      <p:bldP spid="6" grpId="1" animBg="1"/>
      <p:bldP spid="7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632EA-B0A5-85C4-FDC0-0360F7846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4B0227-395A-F1FB-5FB3-B7F85987A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Revision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EEE632-5EFD-8C85-BCFE-B9EA215F1C57}"/>
                  </a:ext>
                </a:extLst>
              </p:cNvPr>
              <p:cNvSpPr txBox="1"/>
              <p:nvPr/>
            </p:nvSpPr>
            <p:spPr>
              <a:xfrm>
                <a:off x="368300" y="807064"/>
                <a:ext cx="8407400" cy="524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400" noProof="0" dirty="0"/>
                  <a:t>Define: Displacement, Speed, Velocity, Constant Velocity, Acceleration, Vector, Scalar, </a:t>
                </a:r>
                <a:r>
                  <a:rPr lang="en-GB" sz="2400" b="1" noProof="0" dirty="0"/>
                  <a:t>Resultant-vector, component-vectors</a:t>
                </a:r>
                <a:r>
                  <a:rPr lang="en-GB" sz="2400" noProof="0" dirty="0"/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en-GB" sz="2400" noProof="0" dirty="0"/>
                  <a:t>Use: </a:t>
                </a:r>
                <a:r>
                  <a:rPr lang="en-GB" sz="2400" dirty="0"/>
                  <a:t>equations of motion, </a:t>
                </a:r>
                <a:r>
                  <a:rPr lang="en-GB" sz="2400" b="1" noProof="0" dirty="0"/>
                  <a:t>parallelogram rule, triangle rule to create a resultant vector</a:t>
                </a:r>
                <a:r>
                  <a:rPr lang="en-GB" sz="2400" noProof="0" dirty="0"/>
                  <a:t>.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b="1" noProof="0" dirty="0"/>
                  <a:t>Derive equations of motion.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b="1" noProof="0" dirty="0"/>
                  <a:t>Know how to get perpendicular components of a vector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noProof="0" dirty="0"/>
                  <a:t>Interpret Velocity time graphs, displacement time graphs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400" noProof="0" dirty="0"/>
                  <a:t>Know and apply </a:t>
                </a:r>
                <a14:m>
                  <m:oMath xmlns:m="http://schemas.openxmlformats.org/officeDocument/2006/math"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 b="0" i="0" noProof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400" b="0" i="0" noProof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400" noProof="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400" b="0" i="0" noProof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400" b="0" i="0" noProof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2400" noProof="0" dirty="0"/>
              </a:p>
              <a:p>
                <a:pPr algn="l">
                  <a:spcAft>
                    <a:spcPts val="1200"/>
                  </a:spcAft>
                </a:pPr>
                <a:r>
                  <a:rPr lang="en-GB" sz="2400" noProof="0" dirty="0"/>
                  <a:t>Experimental: Measure speed and acceleration. </a:t>
                </a:r>
                <a:r>
                  <a:rPr lang="en-GB" sz="2400" b="1" noProof="0" dirty="0"/>
                  <a:t>Verify the addition of vectors.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EEE632-5EFD-8C85-BCFE-B9EA215F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807064"/>
                <a:ext cx="8407400" cy="5243871"/>
              </a:xfrm>
              <a:prstGeom prst="rect">
                <a:avLst/>
              </a:prstGeom>
              <a:blipFill>
                <a:blip r:embed="rId2"/>
                <a:stretch>
                  <a:fillRect l="-1087" t="-813" r="-652" b="-1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603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F62082-2AE4-748A-7611-B5536015A775}"/>
              </a:ext>
            </a:extLst>
          </p:cNvPr>
          <p:cNvSpPr/>
          <p:nvPr/>
        </p:nvSpPr>
        <p:spPr>
          <a:xfrm>
            <a:off x="1108116" y="2374934"/>
            <a:ext cx="5945394" cy="23545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D7C7A74C-8A12-25AC-C8B0-634226A14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Is velocity a vector or scalar?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23344A42-2015-A312-CE46-CABA973D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7389" y="1375663"/>
            <a:ext cx="1755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noProof="0" dirty="0"/>
              <a:t>Vector.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A97C41B-D956-F25F-E5F6-FCEB957C49A6}"/>
              </a:ext>
            </a:extLst>
          </p:cNvPr>
          <p:cNvCxnSpPr>
            <a:cxnSpLocks/>
          </p:cNvCxnSpPr>
          <p:nvPr/>
        </p:nvCxnSpPr>
        <p:spPr>
          <a:xfrm flipV="1">
            <a:off x="2392680" y="3191625"/>
            <a:ext cx="888965" cy="869897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2AFE26-1133-396E-9930-52916FB1E00D}"/>
              </a:ext>
            </a:extLst>
          </p:cNvPr>
          <p:cNvSpPr txBox="1"/>
          <p:nvPr/>
        </p:nvSpPr>
        <p:spPr>
          <a:xfrm>
            <a:off x="1543988" y="4108271"/>
            <a:ext cx="2382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Initial velocity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250B1F-7279-8E69-5422-BC9229B3538A}"/>
              </a:ext>
            </a:extLst>
          </p:cNvPr>
          <p:cNvCxnSpPr>
            <a:cxnSpLocks/>
          </p:cNvCxnSpPr>
          <p:nvPr/>
        </p:nvCxnSpPr>
        <p:spPr>
          <a:xfrm>
            <a:off x="5025390" y="3218295"/>
            <a:ext cx="888965" cy="869897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8AD8F8C-6287-EB5B-0E1F-390A83B6EF7E}"/>
              </a:ext>
            </a:extLst>
          </p:cNvPr>
          <p:cNvSpPr txBox="1"/>
          <p:nvPr/>
        </p:nvSpPr>
        <p:spPr>
          <a:xfrm>
            <a:off x="4462780" y="4108271"/>
            <a:ext cx="227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Final velocity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66040AF-9487-2353-D966-28AF2E1C348F}"/>
              </a:ext>
            </a:extLst>
          </p:cNvPr>
          <p:cNvSpPr/>
          <p:nvPr/>
        </p:nvSpPr>
        <p:spPr>
          <a:xfrm>
            <a:off x="2392680" y="3068046"/>
            <a:ext cx="3435867" cy="999515"/>
          </a:xfrm>
          <a:custGeom>
            <a:avLst/>
            <a:gdLst>
              <a:gd name="connsiteX0" fmla="*/ 0 w 3668485"/>
              <a:gd name="connsiteY0" fmla="*/ 2209800 h 2253343"/>
              <a:gd name="connsiteX1" fmla="*/ 1741714 w 3668485"/>
              <a:gd name="connsiteY1" fmla="*/ 0 h 2253343"/>
              <a:gd name="connsiteX2" fmla="*/ 2895600 w 3668485"/>
              <a:gd name="connsiteY2" fmla="*/ 2253343 h 2253343"/>
              <a:gd name="connsiteX3" fmla="*/ 3331028 w 3668485"/>
              <a:gd name="connsiteY3" fmla="*/ 1632857 h 2253343"/>
              <a:gd name="connsiteX4" fmla="*/ 3668485 w 3668485"/>
              <a:gd name="connsiteY4" fmla="*/ 2231571 h 2253343"/>
              <a:gd name="connsiteX0" fmla="*/ 0 w 3668485"/>
              <a:gd name="connsiteY0" fmla="*/ 2210030 h 2253573"/>
              <a:gd name="connsiteX1" fmla="*/ 1741714 w 3668485"/>
              <a:gd name="connsiteY1" fmla="*/ 230 h 2253573"/>
              <a:gd name="connsiteX2" fmla="*/ 2895600 w 3668485"/>
              <a:gd name="connsiteY2" fmla="*/ 2253573 h 2253573"/>
              <a:gd name="connsiteX3" fmla="*/ 3331028 w 3668485"/>
              <a:gd name="connsiteY3" fmla="*/ 1633087 h 2253573"/>
              <a:gd name="connsiteX4" fmla="*/ 3668485 w 3668485"/>
              <a:gd name="connsiteY4" fmla="*/ 2231801 h 2253573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10039 h 2253582"/>
              <a:gd name="connsiteX1" fmla="*/ 1741714 w 3668485"/>
              <a:gd name="connsiteY1" fmla="*/ 239 h 2253582"/>
              <a:gd name="connsiteX2" fmla="*/ 2895600 w 3668485"/>
              <a:gd name="connsiteY2" fmla="*/ 2253582 h 2253582"/>
              <a:gd name="connsiteX3" fmla="*/ 3331028 w 3668485"/>
              <a:gd name="connsiteY3" fmla="*/ 1633096 h 2253582"/>
              <a:gd name="connsiteX4" fmla="*/ 3668485 w 3668485"/>
              <a:gd name="connsiteY4" fmla="*/ 2231810 h 2253582"/>
              <a:gd name="connsiteX0" fmla="*/ 0 w 3668485"/>
              <a:gd name="connsiteY0" fmla="*/ 2209861 h 2253404"/>
              <a:gd name="connsiteX1" fmla="*/ 1741714 w 3668485"/>
              <a:gd name="connsiteY1" fmla="*/ 61 h 2253404"/>
              <a:gd name="connsiteX2" fmla="*/ 2895600 w 3668485"/>
              <a:gd name="connsiteY2" fmla="*/ 2253404 h 2253404"/>
              <a:gd name="connsiteX3" fmla="*/ 3331028 w 3668485"/>
              <a:gd name="connsiteY3" fmla="*/ 1632918 h 2253404"/>
              <a:gd name="connsiteX4" fmla="*/ 3668485 w 3668485"/>
              <a:gd name="connsiteY4" fmla="*/ 2231632 h 2253404"/>
              <a:gd name="connsiteX0" fmla="*/ 0 w 3668485"/>
              <a:gd name="connsiteY0" fmla="*/ 2264286 h 2307829"/>
              <a:gd name="connsiteX1" fmla="*/ 1567542 w 3668485"/>
              <a:gd name="connsiteY1" fmla="*/ 58 h 2307829"/>
              <a:gd name="connsiteX2" fmla="*/ 2895600 w 3668485"/>
              <a:gd name="connsiteY2" fmla="*/ 2307829 h 2307829"/>
              <a:gd name="connsiteX3" fmla="*/ 3331028 w 3668485"/>
              <a:gd name="connsiteY3" fmla="*/ 1687343 h 2307829"/>
              <a:gd name="connsiteX4" fmla="*/ 3668485 w 3668485"/>
              <a:gd name="connsiteY4" fmla="*/ 2286057 h 2307829"/>
              <a:gd name="connsiteX0" fmla="*/ 0 w 3331028"/>
              <a:gd name="connsiteY0" fmla="*/ 2264286 h 2307829"/>
              <a:gd name="connsiteX1" fmla="*/ 1567542 w 3331028"/>
              <a:gd name="connsiteY1" fmla="*/ 58 h 2307829"/>
              <a:gd name="connsiteX2" fmla="*/ 2895600 w 3331028"/>
              <a:gd name="connsiteY2" fmla="*/ 2307829 h 2307829"/>
              <a:gd name="connsiteX3" fmla="*/ 3331028 w 3331028"/>
              <a:gd name="connsiteY3" fmla="*/ 1687343 h 2307829"/>
              <a:gd name="connsiteX0" fmla="*/ 0 w 2895600"/>
              <a:gd name="connsiteY0" fmla="*/ 2264286 h 2307829"/>
              <a:gd name="connsiteX1" fmla="*/ 1567542 w 2895600"/>
              <a:gd name="connsiteY1" fmla="*/ 58 h 2307829"/>
              <a:gd name="connsiteX2" fmla="*/ 2895600 w 2895600"/>
              <a:gd name="connsiteY2" fmla="*/ 2307829 h 2307829"/>
              <a:gd name="connsiteX0" fmla="*/ 0 w 2895600"/>
              <a:gd name="connsiteY0" fmla="*/ 2264286 h 2307829"/>
              <a:gd name="connsiteX1" fmla="*/ 1510451 w 2895600"/>
              <a:gd name="connsiteY1" fmla="*/ 59 h 2307829"/>
              <a:gd name="connsiteX2" fmla="*/ 2895600 w 2895600"/>
              <a:gd name="connsiteY2" fmla="*/ 2307829 h 2307829"/>
              <a:gd name="connsiteX0" fmla="*/ 0 w 2895600"/>
              <a:gd name="connsiteY0" fmla="*/ 2264286 h 2307829"/>
              <a:gd name="connsiteX1" fmla="*/ 1510451 w 2895600"/>
              <a:gd name="connsiteY1" fmla="*/ 59 h 2307829"/>
              <a:gd name="connsiteX2" fmla="*/ 2895600 w 2895600"/>
              <a:gd name="connsiteY2" fmla="*/ 2307829 h 2307829"/>
              <a:gd name="connsiteX0" fmla="*/ 0 w 2895600"/>
              <a:gd name="connsiteY0" fmla="*/ 2264289 h 2307832"/>
              <a:gd name="connsiteX1" fmla="*/ 1510451 w 2895600"/>
              <a:gd name="connsiteY1" fmla="*/ 62 h 2307832"/>
              <a:gd name="connsiteX2" fmla="*/ 2895600 w 2895600"/>
              <a:gd name="connsiteY2" fmla="*/ 2307832 h 230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5600" h="2307832">
                <a:moveTo>
                  <a:pt x="0" y="2264289"/>
                </a:moveTo>
                <a:cubicBezTo>
                  <a:pt x="330200" y="1440603"/>
                  <a:pt x="842794" y="10948"/>
                  <a:pt x="1510451" y="62"/>
                </a:cubicBezTo>
                <a:cubicBezTo>
                  <a:pt x="2178108" y="-10824"/>
                  <a:pt x="2614503" y="1383460"/>
                  <a:pt x="2895600" y="2307832"/>
                </a:cubicBezTo>
              </a:path>
            </a:pathLst>
          </a:custGeom>
          <a:noFill/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345BCB-0234-55CD-79F6-C9B16DE8A1E8}"/>
              </a:ext>
            </a:extLst>
          </p:cNvPr>
          <p:cNvSpPr txBox="1"/>
          <p:nvPr/>
        </p:nvSpPr>
        <p:spPr>
          <a:xfrm>
            <a:off x="2048476" y="2504116"/>
            <a:ext cx="442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noProof="0" dirty="0"/>
              <a:t>Vector nature of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9" grpId="0"/>
      <p:bldP spid="13" grpId="0"/>
      <p:bldP spid="15" grpId="0" animBg="1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1">
            <a:extLst>
              <a:ext uri="{FF2B5EF4-FFF2-40B4-BE49-F238E27FC236}">
                <a16:creationId xmlns:a16="http://schemas.microsoft.com/office/drawing/2014/main" id="{02FA273D-E811-8187-E47C-06AB2AF4C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4305" y="899470"/>
            <a:ext cx="6135323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noProof="0" dirty="0"/>
              <a:t>the </a:t>
            </a:r>
            <a:r>
              <a:rPr lang="en-GB" sz="3200" b="1" noProof="0" dirty="0"/>
              <a:t>metre per second (m s</a:t>
            </a:r>
            <a:r>
              <a:rPr lang="en-GB" sz="3200" b="1" baseline="30000" noProof="0" dirty="0"/>
              <a:t>-1</a:t>
            </a:r>
            <a:r>
              <a:rPr lang="en-GB" sz="3200" b="1" noProof="0" dirty="0"/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07B409-30C8-8327-08F8-56637D51EC98}"/>
              </a:ext>
            </a:extLst>
          </p:cNvPr>
          <p:cNvSpPr txBox="1"/>
          <p:nvPr/>
        </p:nvSpPr>
        <p:spPr>
          <a:xfrm>
            <a:off x="395536" y="270427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600" b="1" noProof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18BAF-9C96-8FF1-E593-B009ADAFBF1F}"/>
              </a:ext>
            </a:extLst>
          </p:cNvPr>
          <p:cNvSpPr txBox="1"/>
          <p:nvPr/>
        </p:nvSpPr>
        <p:spPr>
          <a:xfrm>
            <a:off x="3191053" y="2976687"/>
            <a:ext cx="3465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/>
              <a:t>Why m s</a:t>
            </a:r>
            <a:r>
              <a:rPr lang="en-GB" sz="3600" b="1" baseline="30000" noProof="0" dirty="0"/>
              <a:t>-1</a:t>
            </a:r>
            <a:r>
              <a:rPr lang="en-GB" sz="3600" b="1" noProof="0" dirty="0"/>
              <a:t>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97D906-E0F7-EF9C-1505-9A96C757BC62}"/>
                  </a:ext>
                </a:extLst>
              </p:cNvPr>
              <p:cNvSpPr txBox="1"/>
              <p:nvPr/>
            </p:nvSpPr>
            <p:spPr>
              <a:xfrm>
                <a:off x="3964031" y="3522100"/>
                <a:ext cx="1495666" cy="9017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897D906-E0F7-EF9C-1505-9A96C757B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031" y="3522100"/>
                <a:ext cx="1495666" cy="9017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5EA4A0-54F8-F3D3-50BD-D6761C5FD67C}"/>
                  </a:ext>
                </a:extLst>
              </p:cNvPr>
              <p:cNvSpPr txBox="1"/>
              <p:nvPr/>
            </p:nvSpPr>
            <p:spPr>
              <a:xfrm>
                <a:off x="2579203" y="4490602"/>
                <a:ext cx="16917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05EA4A0-54F8-F3D3-50BD-D6761C5FD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203" y="4490602"/>
                <a:ext cx="169174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DB6EA9-15E5-4677-96CF-2360EB1C3029}"/>
                  </a:ext>
                </a:extLst>
              </p:cNvPr>
              <p:cNvSpPr txBox="1"/>
              <p:nvPr/>
            </p:nvSpPr>
            <p:spPr>
              <a:xfrm>
                <a:off x="4208192" y="4477163"/>
                <a:ext cx="19423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FDB6EA9-15E5-4677-96CF-2360EB1C3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192" y="4477163"/>
                <a:ext cx="194239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>
            <a:extLst>
              <a:ext uri="{FF2B5EF4-FFF2-40B4-BE49-F238E27FC236}">
                <a16:creationId xmlns:a16="http://schemas.microsoft.com/office/drawing/2014/main" id="{4E4C17DD-4B32-8B62-87F7-78AC7127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What is the SI unit of velocity?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EE35F4-97BB-6EEE-F559-EB6460171104}"/>
                  </a:ext>
                </a:extLst>
              </p:cNvPr>
              <p:cNvSpPr txBox="1"/>
              <p:nvPr/>
            </p:nvSpPr>
            <p:spPr>
              <a:xfrm>
                <a:off x="1759007" y="1698829"/>
                <a:ext cx="562477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noProof="0" dirty="0"/>
                  <a:t>It can also be written as m/s but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noProof="0" dirty="0"/>
                  <a:t> is more common in physics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EE35F4-97BB-6EEE-F559-EB6460171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007" y="1698829"/>
                <a:ext cx="5624773" cy="954107"/>
              </a:xfrm>
              <a:prstGeom prst="rect">
                <a:avLst/>
              </a:prstGeom>
              <a:blipFill>
                <a:blip r:embed="rId5"/>
                <a:stretch>
                  <a:fillRect l="-2278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7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  <p:bldP spid="12298" grpId="1" animBg="1"/>
      <p:bldP spid="3" grpId="0"/>
      <p:bldP spid="10" grpId="0"/>
      <p:bldP spid="11" grpId="0"/>
      <p:bldP spid="12" grpId="0"/>
      <p:bldP spid="13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818991BE-4095-2ED9-E1C1-BBA95AADC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8709"/>
            <a:ext cx="6840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3600" b="1" noProof="0" dirty="0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F9701A78-CFD3-722A-7DA8-0505AFE93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4" y="949603"/>
            <a:ext cx="644229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sz="2800" noProof="0" dirty="0"/>
              <a:t>When the speed and direction does not change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B7D0C2-A80B-051A-36F4-3316C90BF1CD}"/>
              </a:ext>
            </a:extLst>
          </p:cNvPr>
          <p:cNvGrpSpPr/>
          <p:nvPr/>
        </p:nvGrpSpPr>
        <p:grpSpPr>
          <a:xfrm>
            <a:off x="998009" y="2298480"/>
            <a:ext cx="6182313" cy="3429461"/>
            <a:chOff x="1567543" y="3755651"/>
            <a:chExt cx="5284881" cy="2931637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03C7AE5-48BA-6329-6CFE-DBD3E6A03F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87" b="11592"/>
            <a:stretch>
              <a:fillRect/>
            </a:stretch>
          </p:blipFill>
          <p:spPr bwMode="auto">
            <a:xfrm>
              <a:off x="1567543" y="3755651"/>
              <a:ext cx="5192486" cy="2863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rId4"/>
              <a:extLst>
                <a:ext uri="{FF2B5EF4-FFF2-40B4-BE49-F238E27FC236}">
                  <a16:creationId xmlns:a16="http://schemas.microsoft.com/office/drawing/2014/main" id="{F8AB6AA2-89C0-EBDF-FFC9-53D97C79A89D}"/>
                </a:ext>
              </a:extLst>
            </p:cNvPr>
            <p:cNvSpPr txBox="1"/>
            <p:nvPr/>
          </p:nvSpPr>
          <p:spPr>
            <a:xfrm>
              <a:off x="6206093" y="6287178"/>
              <a:ext cx="6463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noProof="0" dirty="0"/>
                <a:t>CC0</a:t>
              </a:r>
              <a:endParaRPr lang="en-GB" sz="2000" noProof="0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2303D34D-664E-5064-7409-7799B907F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What is Constant Velocity?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80CA1-79D7-A796-DA53-08136BE67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8DCB16A6-5ECE-AE00-31D6-1256F14A3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0" y="226546"/>
            <a:ext cx="6840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noProof="0" dirty="0"/>
              <a:t>Is this Constant Velocity?</a:t>
            </a:r>
          </a:p>
        </p:txBody>
      </p:sp>
      <p:sp>
        <p:nvSpPr>
          <p:cNvPr id="13315" name="Text Box 8">
            <a:extLst>
              <a:ext uri="{FF2B5EF4-FFF2-40B4-BE49-F238E27FC236}">
                <a16:creationId xmlns:a16="http://schemas.microsoft.com/office/drawing/2014/main" id="{ED306BE6-39F7-1529-B900-7C5978214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5314" y="2182583"/>
            <a:ext cx="502194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The ball falls faster and faster. 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therefore its not constant velocity.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95DD72-4003-BC0B-5D19-412C9E255116}"/>
              </a:ext>
            </a:extLst>
          </p:cNvPr>
          <p:cNvSpPr txBox="1"/>
          <p:nvPr/>
        </p:nvSpPr>
        <p:spPr>
          <a:xfrm>
            <a:off x="3842657" y="1268183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b="1" noProof="0" dirty="0"/>
              <a:t>No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FE755F-1A9F-2BD1-BE5C-C7DB0D2B6CA7}"/>
              </a:ext>
            </a:extLst>
          </p:cNvPr>
          <p:cNvSpPr/>
          <p:nvPr/>
        </p:nvSpPr>
        <p:spPr>
          <a:xfrm>
            <a:off x="947057" y="2046514"/>
            <a:ext cx="435429" cy="478972"/>
          </a:xfrm>
          <a:prstGeom prst="ellips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E264E91-EBF4-D3F6-3DDA-FB80A47E97D9}"/>
              </a:ext>
            </a:extLst>
          </p:cNvPr>
          <p:cNvSpPr/>
          <p:nvPr/>
        </p:nvSpPr>
        <p:spPr>
          <a:xfrm>
            <a:off x="1153886" y="2579915"/>
            <a:ext cx="217714" cy="2460172"/>
          </a:xfrm>
          <a:custGeom>
            <a:avLst/>
            <a:gdLst>
              <a:gd name="connsiteX0" fmla="*/ 0 w 217714"/>
              <a:gd name="connsiteY0" fmla="*/ 0 h 2928257"/>
              <a:gd name="connsiteX1" fmla="*/ 10885 w 217714"/>
              <a:gd name="connsiteY1" fmla="*/ 1349829 h 2928257"/>
              <a:gd name="connsiteX2" fmla="*/ 217714 w 217714"/>
              <a:gd name="connsiteY2" fmla="*/ 2928257 h 292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714" h="2928257">
                <a:moveTo>
                  <a:pt x="0" y="0"/>
                </a:moveTo>
                <a:cubicBezTo>
                  <a:pt x="3628" y="449943"/>
                  <a:pt x="7257" y="899886"/>
                  <a:pt x="10885" y="1349829"/>
                </a:cubicBezTo>
                <a:lnTo>
                  <a:pt x="217714" y="2928257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7FDAC8B-18A1-2FC1-3401-4DF825F79D08}"/>
              </a:ext>
            </a:extLst>
          </p:cNvPr>
          <p:cNvSpPr/>
          <p:nvPr/>
        </p:nvSpPr>
        <p:spPr>
          <a:xfrm>
            <a:off x="1012371" y="3810001"/>
            <a:ext cx="152400" cy="1230086"/>
          </a:xfrm>
          <a:custGeom>
            <a:avLst/>
            <a:gdLst>
              <a:gd name="connsiteX0" fmla="*/ 152400 w 152400"/>
              <a:gd name="connsiteY0" fmla="*/ 0 h 1230086"/>
              <a:gd name="connsiteX1" fmla="*/ 141514 w 152400"/>
              <a:gd name="connsiteY1" fmla="*/ 729343 h 1230086"/>
              <a:gd name="connsiteX2" fmla="*/ 0 w 152400"/>
              <a:gd name="connsiteY2" fmla="*/ 1230086 h 12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230086">
                <a:moveTo>
                  <a:pt x="152400" y="0"/>
                </a:moveTo>
                <a:lnTo>
                  <a:pt x="141514" y="729343"/>
                </a:lnTo>
                <a:lnTo>
                  <a:pt x="0" y="1230086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1D8368A-FE29-0C44-E5E7-7D28FA092CA3}"/>
              </a:ext>
            </a:extLst>
          </p:cNvPr>
          <p:cNvSpPr/>
          <p:nvPr/>
        </p:nvSpPr>
        <p:spPr>
          <a:xfrm>
            <a:off x="1066800" y="2601686"/>
            <a:ext cx="54429" cy="859971"/>
          </a:xfrm>
          <a:custGeom>
            <a:avLst/>
            <a:gdLst>
              <a:gd name="connsiteX0" fmla="*/ 54429 w 54429"/>
              <a:gd name="connsiteY0" fmla="*/ 0 h 859971"/>
              <a:gd name="connsiteX1" fmla="*/ 0 w 54429"/>
              <a:gd name="connsiteY1" fmla="*/ 859971 h 85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429" h="859971">
                <a:moveTo>
                  <a:pt x="54429" y="0"/>
                </a:moveTo>
                <a:lnTo>
                  <a:pt x="0" y="859971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C51C4C-382A-366B-5561-294EC68946F8}"/>
              </a:ext>
            </a:extLst>
          </p:cNvPr>
          <p:cNvSpPr/>
          <p:nvPr/>
        </p:nvSpPr>
        <p:spPr>
          <a:xfrm>
            <a:off x="1121231" y="2426131"/>
            <a:ext cx="950482" cy="284414"/>
          </a:xfrm>
          <a:custGeom>
            <a:avLst/>
            <a:gdLst>
              <a:gd name="connsiteX0" fmla="*/ 0 w 1012371"/>
              <a:gd name="connsiteY0" fmla="*/ 0 h 283029"/>
              <a:gd name="connsiteX1" fmla="*/ 533400 w 1012371"/>
              <a:gd name="connsiteY1" fmla="*/ 283029 h 283029"/>
              <a:gd name="connsiteX2" fmla="*/ 1012371 w 1012371"/>
              <a:gd name="connsiteY2" fmla="*/ 76200 h 283029"/>
              <a:gd name="connsiteX0" fmla="*/ 0 w 1024717"/>
              <a:gd name="connsiteY0" fmla="*/ 219133 h 502162"/>
              <a:gd name="connsiteX1" fmla="*/ 533400 w 1024717"/>
              <a:gd name="connsiteY1" fmla="*/ 502162 h 502162"/>
              <a:gd name="connsiteX2" fmla="*/ 1024717 w 1024717"/>
              <a:gd name="connsiteY2" fmla="*/ 0 h 502162"/>
              <a:gd name="connsiteX0" fmla="*/ 0 w 1024717"/>
              <a:gd name="connsiteY0" fmla="*/ 219133 h 317580"/>
              <a:gd name="connsiteX1" fmla="*/ 471671 w 1024717"/>
              <a:gd name="connsiteY1" fmla="*/ 317580 h 317580"/>
              <a:gd name="connsiteX2" fmla="*/ 1024717 w 1024717"/>
              <a:gd name="connsiteY2" fmla="*/ 0 h 317580"/>
              <a:gd name="connsiteX0" fmla="*/ 0 w 1024717"/>
              <a:gd name="connsiteY0" fmla="*/ 219133 h 317580"/>
              <a:gd name="connsiteX1" fmla="*/ 533401 w 1024717"/>
              <a:gd name="connsiteY1" fmla="*/ 317580 h 317580"/>
              <a:gd name="connsiteX2" fmla="*/ 1024717 w 1024717"/>
              <a:gd name="connsiteY2" fmla="*/ 0 h 317580"/>
              <a:gd name="connsiteX0" fmla="*/ 0 w 1024717"/>
              <a:gd name="connsiteY0" fmla="*/ 219133 h 317580"/>
              <a:gd name="connsiteX1" fmla="*/ 533401 w 1024717"/>
              <a:gd name="connsiteY1" fmla="*/ 317580 h 317580"/>
              <a:gd name="connsiteX2" fmla="*/ 835237 w 1024717"/>
              <a:gd name="connsiteY2" fmla="*/ 38955 h 317580"/>
              <a:gd name="connsiteX3" fmla="*/ 1024717 w 1024717"/>
              <a:gd name="connsiteY3" fmla="*/ 0 h 317580"/>
              <a:gd name="connsiteX0" fmla="*/ 0 w 1046549"/>
              <a:gd name="connsiteY0" fmla="*/ 193758 h 292205"/>
              <a:gd name="connsiteX1" fmla="*/ 533401 w 1046549"/>
              <a:gd name="connsiteY1" fmla="*/ 292205 h 292205"/>
              <a:gd name="connsiteX2" fmla="*/ 835237 w 1046549"/>
              <a:gd name="connsiteY2" fmla="*/ 13580 h 292205"/>
              <a:gd name="connsiteX3" fmla="*/ 1046549 w 1046549"/>
              <a:gd name="connsiteY3" fmla="*/ 61670 h 292205"/>
              <a:gd name="connsiteX0" fmla="*/ 0 w 1068382"/>
              <a:gd name="connsiteY0" fmla="*/ 251776 h 350223"/>
              <a:gd name="connsiteX1" fmla="*/ 533401 w 1068382"/>
              <a:gd name="connsiteY1" fmla="*/ 350223 h 350223"/>
              <a:gd name="connsiteX2" fmla="*/ 835237 w 1068382"/>
              <a:gd name="connsiteY2" fmla="*/ 71598 h 350223"/>
              <a:gd name="connsiteX3" fmla="*/ 1068382 w 1068382"/>
              <a:gd name="connsiteY3" fmla="*/ 0 h 350223"/>
              <a:gd name="connsiteX0" fmla="*/ 0 w 1077985"/>
              <a:gd name="connsiteY0" fmla="*/ 223063 h 321510"/>
              <a:gd name="connsiteX1" fmla="*/ 533401 w 1077985"/>
              <a:gd name="connsiteY1" fmla="*/ 321510 h 321510"/>
              <a:gd name="connsiteX2" fmla="*/ 835237 w 1077985"/>
              <a:gd name="connsiteY2" fmla="*/ 42885 h 321510"/>
              <a:gd name="connsiteX3" fmla="*/ 1077985 w 1077985"/>
              <a:gd name="connsiteY3" fmla="*/ 0 h 32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985" h="321510">
                <a:moveTo>
                  <a:pt x="0" y="223063"/>
                </a:moveTo>
                <a:lnTo>
                  <a:pt x="533401" y="321510"/>
                </a:lnTo>
                <a:cubicBezTo>
                  <a:pt x="670788" y="304175"/>
                  <a:pt x="753351" y="95815"/>
                  <a:pt x="835237" y="42885"/>
                </a:cubicBezTo>
                <a:cubicBezTo>
                  <a:pt x="917123" y="-10045"/>
                  <a:pt x="1044586" y="19187"/>
                  <a:pt x="1077985" y="0"/>
                </a:cubicBez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B1D135-8F3E-0756-E4BD-455388C15692}"/>
              </a:ext>
            </a:extLst>
          </p:cNvPr>
          <p:cNvSpPr/>
          <p:nvPr/>
        </p:nvSpPr>
        <p:spPr>
          <a:xfrm>
            <a:off x="1861582" y="3082907"/>
            <a:ext cx="217714" cy="217714"/>
          </a:xfrm>
          <a:prstGeom prst="ellips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6512122-5A64-6909-EAD6-3045496FE4A1}"/>
              </a:ext>
            </a:extLst>
          </p:cNvPr>
          <p:cNvSpPr/>
          <p:nvPr/>
        </p:nvSpPr>
        <p:spPr>
          <a:xfrm>
            <a:off x="1862943" y="2909785"/>
            <a:ext cx="214992" cy="46403"/>
          </a:xfrm>
          <a:custGeom>
            <a:avLst/>
            <a:gdLst>
              <a:gd name="connsiteX0" fmla="*/ 0 w 195942"/>
              <a:gd name="connsiteY0" fmla="*/ 0 h 65315"/>
              <a:gd name="connsiteX1" fmla="*/ 97971 w 195942"/>
              <a:gd name="connsiteY1" fmla="*/ 0 h 65315"/>
              <a:gd name="connsiteX2" fmla="*/ 195942 w 195942"/>
              <a:gd name="connsiteY2" fmla="*/ 65315 h 65315"/>
              <a:gd name="connsiteX0" fmla="*/ 0 w 195942"/>
              <a:gd name="connsiteY0" fmla="*/ 1209 h 66524"/>
              <a:gd name="connsiteX1" fmla="*/ 97971 w 195942"/>
              <a:gd name="connsiteY1" fmla="*/ 1209 h 66524"/>
              <a:gd name="connsiteX2" fmla="*/ 195942 w 195942"/>
              <a:gd name="connsiteY2" fmla="*/ 66524 h 66524"/>
              <a:gd name="connsiteX0" fmla="*/ 0 w 211817"/>
              <a:gd name="connsiteY0" fmla="*/ 35369 h 65759"/>
              <a:gd name="connsiteX1" fmla="*/ 113846 w 211817"/>
              <a:gd name="connsiteY1" fmla="*/ 444 h 65759"/>
              <a:gd name="connsiteX2" fmla="*/ 211817 w 211817"/>
              <a:gd name="connsiteY2" fmla="*/ 65759 h 65759"/>
              <a:gd name="connsiteX0" fmla="*/ 0 w 211817"/>
              <a:gd name="connsiteY0" fmla="*/ 34996 h 65386"/>
              <a:gd name="connsiteX1" fmla="*/ 113846 w 211817"/>
              <a:gd name="connsiteY1" fmla="*/ 71 h 65386"/>
              <a:gd name="connsiteX2" fmla="*/ 211817 w 211817"/>
              <a:gd name="connsiteY2" fmla="*/ 65386 h 65386"/>
              <a:gd name="connsiteX0" fmla="*/ 0 w 211817"/>
              <a:gd name="connsiteY0" fmla="*/ 34996 h 65386"/>
              <a:gd name="connsiteX1" fmla="*/ 113846 w 211817"/>
              <a:gd name="connsiteY1" fmla="*/ 71 h 65386"/>
              <a:gd name="connsiteX2" fmla="*/ 211817 w 211817"/>
              <a:gd name="connsiteY2" fmla="*/ 65386 h 65386"/>
              <a:gd name="connsiteX0" fmla="*/ 0 w 211817"/>
              <a:gd name="connsiteY0" fmla="*/ 35063 h 65453"/>
              <a:gd name="connsiteX1" fmla="*/ 113846 w 211817"/>
              <a:gd name="connsiteY1" fmla="*/ 138 h 65453"/>
              <a:gd name="connsiteX2" fmla="*/ 211817 w 211817"/>
              <a:gd name="connsiteY2" fmla="*/ 65453 h 65453"/>
              <a:gd name="connsiteX0" fmla="*/ 0 w 211817"/>
              <a:gd name="connsiteY0" fmla="*/ 35063 h 65453"/>
              <a:gd name="connsiteX1" fmla="*/ 113846 w 211817"/>
              <a:gd name="connsiteY1" fmla="*/ 138 h 65453"/>
              <a:gd name="connsiteX2" fmla="*/ 211817 w 211817"/>
              <a:gd name="connsiteY2" fmla="*/ 65453 h 65453"/>
              <a:gd name="connsiteX0" fmla="*/ 0 w 214992"/>
              <a:gd name="connsiteY0" fmla="*/ 35063 h 46403"/>
              <a:gd name="connsiteX1" fmla="*/ 113846 w 214992"/>
              <a:gd name="connsiteY1" fmla="*/ 138 h 46403"/>
              <a:gd name="connsiteX2" fmla="*/ 214992 w 214992"/>
              <a:gd name="connsiteY2" fmla="*/ 46403 h 4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992" h="46403">
                <a:moveTo>
                  <a:pt x="0" y="35063"/>
                </a:moveTo>
                <a:cubicBezTo>
                  <a:pt x="16782" y="16013"/>
                  <a:pt x="78014" y="-1752"/>
                  <a:pt x="113846" y="138"/>
                </a:cubicBezTo>
                <a:cubicBezTo>
                  <a:pt x="149678" y="2028"/>
                  <a:pt x="188685" y="11931"/>
                  <a:pt x="214992" y="46403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7C40A65-205E-AC57-0922-84C71C8C9AE0}"/>
              </a:ext>
            </a:extLst>
          </p:cNvPr>
          <p:cNvSpPr/>
          <p:nvPr/>
        </p:nvSpPr>
        <p:spPr>
          <a:xfrm>
            <a:off x="1862943" y="2724342"/>
            <a:ext cx="214992" cy="46403"/>
          </a:xfrm>
          <a:custGeom>
            <a:avLst/>
            <a:gdLst>
              <a:gd name="connsiteX0" fmla="*/ 0 w 195942"/>
              <a:gd name="connsiteY0" fmla="*/ 0 h 65315"/>
              <a:gd name="connsiteX1" fmla="*/ 97971 w 195942"/>
              <a:gd name="connsiteY1" fmla="*/ 0 h 65315"/>
              <a:gd name="connsiteX2" fmla="*/ 195942 w 195942"/>
              <a:gd name="connsiteY2" fmla="*/ 65315 h 65315"/>
              <a:gd name="connsiteX0" fmla="*/ 0 w 195942"/>
              <a:gd name="connsiteY0" fmla="*/ 1209 h 66524"/>
              <a:gd name="connsiteX1" fmla="*/ 97971 w 195942"/>
              <a:gd name="connsiteY1" fmla="*/ 1209 h 66524"/>
              <a:gd name="connsiteX2" fmla="*/ 195942 w 195942"/>
              <a:gd name="connsiteY2" fmla="*/ 66524 h 66524"/>
              <a:gd name="connsiteX0" fmla="*/ 0 w 211817"/>
              <a:gd name="connsiteY0" fmla="*/ 35369 h 65759"/>
              <a:gd name="connsiteX1" fmla="*/ 113846 w 211817"/>
              <a:gd name="connsiteY1" fmla="*/ 444 h 65759"/>
              <a:gd name="connsiteX2" fmla="*/ 211817 w 211817"/>
              <a:gd name="connsiteY2" fmla="*/ 65759 h 65759"/>
              <a:gd name="connsiteX0" fmla="*/ 0 w 211817"/>
              <a:gd name="connsiteY0" fmla="*/ 34996 h 65386"/>
              <a:gd name="connsiteX1" fmla="*/ 113846 w 211817"/>
              <a:gd name="connsiteY1" fmla="*/ 71 h 65386"/>
              <a:gd name="connsiteX2" fmla="*/ 211817 w 211817"/>
              <a:gd name="connsiteY2" fmla="*/ 65386 h 65386"/>
              <a:gd name="connsiteX0" fmla="*/ 0 w 211817"/>
              <a:gd name="connsiteY0" fmla="*/ 34996 h 65386"/>
              <a:gd name="connsiteX1" fmla="*/ 113846 w 211817"/>
              <a:gd name="connsiteY1" fmla="*/ 71 h 65386"/>
              <a:gd name="connsiteX2" fmla="*/ 211817 w 211817"/>
              <a:gd name="connsiteY2" fmla="*/ 65386 h 65386"/>
              <a:gd name="connsiteX0" fmla="*/ 0 w 211817"/>
              <a:gd name="connsiteY0" fmla="*/ 35063 h 65453"/>
              <a:gd name="connsiteX1" fmla="*/ 113846 w 211817"/>
              <a:gd name="connsiteY1" fmla="*/ 138 h 65453"/>
              <a:gd name="connsiteX2" fmla="*/ 211817 w 211817"/>
              <a:gd name="connsiteY2" fmla="*/ 65453 h 65453"/>
              <a:gd name="connsiteX0" fmla="*/ 0 w 211817"/>
              <a:gd name="connsiteY0" fmla="*/ 35063 h 65453"/>
              <a:gd name="connsiteX1" fmla="*/ 113846 w 211817"/>
              <a:gd name="connsiteY1" fmla="*/ 138 h 65453"/>
              <a:gd name="connsiteX2" fmla="*/ 211817 w 211817"/>
              <a:gd name="connsiteY2" fmla="*/ 65453 h 65453"/>
              <a:gd name="connsiteX0" fmla="*/ 0 w 214992"/>
              <a:gd name="connsiteY0" fmla="*/ 35063 h 46403"/>
              <a:gd name="connsiteX1" fmla="*/ 113846 w 214992"/>
              <a:gd name="connsiteY1" fmla="*/ 138 h 46403"/>
              <a:gd name="connsiteX2" fmla="*/ 214992 w 214992"/>
              <a:gd name="connsiteY2" fmla="*/ 46403 h 46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992" h="46403">
                <a:moveTo>
                  <a:pt x="0" y="35063"/>
                </a:moveTo>
                <a:cubicBezTo>
                  <a:pt x="16782" y="16013"/>
                  <a:pt x="78014" y="-1752"/>
                  <a:pt x="113846" y="138"/>
                </a:cubicBezTo>
                <a:cubicBezTo>
                  <a:pt x="149678" y="2028"/>
                  <a:pt x="188685" y="11931"/>
                  <a:pt x="214992" y="46403"/>
                </a:cubicBezTo>
              </a:path>
            </a:pathLst>
          </a:cu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793D47-2250-56C8-D1DD-BBF104DDAFE5}"/>
              </a:ext>
            </a:extLst>
          </p:cNvPr>
          <p:cNvSpPr txBox="1"/>
          <p:nvPr/>
        </p:nvSpPr>
        <p:spPr>
          <a:xfrm>
            <a:off x="5742382" y="5792045"/>
            <a:ext cx="29340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>
                <a:hlinkClick r:id="rId3"/>
              </a:rPr>
              <a:t>https://www.youtube.com/watch?v=YJbKieEC49M</a:t>
            </a:r>
            <a:r>
              <a:rPr lang="en-GB" noProof="0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09C959-3D91-6007-345C-53C580C66883}"/>
              </a:ext>
            </a:extLst>
          </p:cNvPr>
          <p:cNvSpPr txBox="1"/>
          <p:nvPr/>
        </p:nvSpPr>
        <p:spPr>
          <a:xfrm>
            <a:off x="5652120" y="5445224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Video </a:t>
            </a:r>
            <a:r>
              <a:rPr lang="en-GB" sz="2800" noProof="0" dirty="0" err="1"/>
              <a:t>Veritasium</a:t>
            </a:r>
            <a:endParaRPr lang="en-GB" sz="2800" noProof="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8A9B75E-CC5F-1629-D354-34B2E4FC2CCC}"/>
              </a:ext>
            </a:extLst>
          </p:cNvPr>
          <p:cNvSpPr/>
          <p:nvPr/>
        </p:nvSpPr>
        <p:spPr>
          <a:xfrm>
            <a:off x="1905125" y="2379677"/>
            <a:ext cx="130628" cy="65314"/>
          </a:xfrm>
          <a:custGeom>
            <a:avLst/>
            <a:gdLst>
              <a:gd name="connsiteX0" fmla="*/ 0 w 130628"/>
              <a:gd name="connsiteY0" fmla="*/ 65314 h 65314"/>
              <a:gd name="connsiteX1" fmla="*/ 0 w 130628"/>
              <a:gd name="connsiteY1" fmla="*/ 65314 h 65314"/>
              <a:gd name="connsiteX2" fmla="*/ 130628 w 130628"/>
              <a:gd name="connsiteY2" fmla="*/ 0 h 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" h="65314">
                <a:moveTo>
                  <a:pt x="0" y="65314"/>
                </a:moveTo>
                <a:lnTo>
                  <a:pt x="0" y="65314"/>
                </a:lnTo>
                <a:lnTo>
                  <a:pt x="130628" y="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AFA4C96-A8AF-3DD6-6524-00E2EF036339}"/>
              </a:ext>
            </a:extLst>
          </p:cNvPr>
          <p:cNvSpPr/>
          <p:nvPr/>
        </p:nvSpPr>
        <p:spPr>
          <a:xfrm flipV="1">
            <a:off x="1877923" y="2458787"/>
            <a:ext cx="100102" cy="65313"/>
          </a:xfrm>
          <a:custGeom>
            <a:avLst/>
            <a:gdLst>
              <a:gd name="connsiteX0" fmla="*/ 0 w 130628"/>
              <a:gd name="connsiteY0" fmla="*/ 65314 h 65314"/>
              <a:gd name="connsiteX1" fmla="*/ 0 w 130628"/>
              <a:gd name="connsiteY1" fmla="*/ 65314 h 65314"/>
              <a:gd name="connsiteX2" fmla="*/ 130628 w 130628"/>
              <a:gd name="connsiteY2" fmla="*/ 0 h 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" h="65314">
                <a:moveTo>
                  <a:pt x="0" y="65314"/>
                </a:moveTo>
                <a:lnTo>
                  <a:pt x="0" y="65314"/>
                </a:lnTo>
                <a:lnTo>
                  <a:pt x="130628" y="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844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723DD-F05A-4595-1744-7AAE661C2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C0079EA-7508-3AE5-5383-BC62E0D1346F}"/>
              </a:ext>
            </a:extLst>
          </p:cNvPr>
          <p:cNvCxnSpPr>
            <a:cxnSpLocks/>
            <a:endCxn id="17" idx="4"/>
          </p:cNvCxnSpPr>
          <p:nvPr/>
        </p:nvCxnSpPr>
        <p:spPr>
          <a:xfrm>
            <a:off x="4050537" y="1845471"/>
            <a:ext cx="208946" cy="67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1BEF429-27E8-1AB8-A8CC-8262A32C0549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4050537" y="1913202"/>
            <a:ext cx="208946" cy="70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1465151-6296-6799-5759-4F81B550B3EE}"/>
              </a:ext>
            </a:extLst>
          </p:cNvPr>
          <p:cNvSpPr/>
          <p:nvPr/>
        </p:nvSpPr>
        <p:spPr>
          <a:xfrm>
            <a:off x="4246329" y="1563715"/>
            <a:ext cx="74613" cy="45719"/>
          </a:xfrm>
          <a:prstGeom prst="ellipse">
            <a:avLst/>
          </a:prstGeom>
          <a:solidFill>
            <a:schemeClr val="tx1"/>
          </a:soli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693E6D9-BBCD-E1EC-6DF0-6AB06D407BD7}"/>
              </a:ext>
            </a:extLst>
          </p:cNvPr>
          <p:cNvSpPr/>
          <p:nvPr/>
        </p:nvSpPr>
        <p:spPr>
          <a:xfrm>
            <a:off x="4116058" y="1769555"/>
            <a:ext cx="363050" cy="334339"/>
          </a:xfrm>
          <a:prstGeom prst="ellips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7E0BABC-7597-3C5E-AE1D-861B33BE1F79}"/>
              </a:ext>
            </a:extLst>
          </p:cNvPr>
          <p:cNvSpPr/>
          <p:nvPr/>
        </p:nvSpPr>
        <p:spPr>
          <a:xfrm>
            <a:off x="4342637" y="1576655"/>
            <a:ext cx="388878" cy="626533"/>
          </a:xfrm>
          <a:custGeom>
            <a:avLst/>
            <a:gdLst>
              <a:gd name="connsiteX0" fmla="*/ 16934 w 550334"/>
              <a:gd name="connsiteY0" fmla="*/ 626533 h 626533"/>
              <a:gd name="connsiteX1" fmla="*/ 550334 w 550334"/>
              <a:gd name="connsiteY1" fmla="*/ 245533 h 626533"/>
              <a:gd name="connsiteX2" fmla="*/ 0 w 550334"/>
              <a:gd name="connsiteY2" fmla="*/ 0 h 626533"/>
              <a:gd name="connsiteX3" fmla="*/ 0 w 550334"/>
              <a:gd name="connsiteY3" fmla="*/ 0 h 626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334" h="626533">
                <a:moveTo>
                  <a:pt x="16934" y="626533"/>
                </a:moveTo>
                <a:lnTo>
                  <a:pt x="550334" y="24553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9D03F5-10AF-B848-83DD-143104A29B12}"/>
              </a:ext>
            </a:extLst>
          </p:cNvPr>
          <p:cNvSpPr/>
          <p:nvPr/>
        </p:nvSpPr>
        <p:spPr>
          <a:xfrm>
            <a:off x="4283371" y="2160855"/>
            <a:ext cx="8466" cy="922866"/>
          </a:xfrm>
          <a:custGeom>
            <a:avLst/>
            <a:gdLst>
              <a:gd name="connsiteX0" fmla="*/ 0 w 8466"/>
              <a:gd name="connsiteY0" fmla="*/ 0 h 922866"/>
              <a:gd name="connsiteX1" fmla="*/ 8466 w 8466"/>
              <a:gd name="connsiteY1" fmla="*/ 922866 h 92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66" h="922866">
                <a:moveTo>
                  <a:pt x="0" y="0"/>
                </a:moveTo>
                <a:lnTo>
                  <a:pt x="8466" y="922866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980295B-8126-BF25-A490-2D066F4D529C}"/>
              </a:ext>
            </a:extLst>
          </p:cNvPr>
          <p:cNvSpPr/>
          <p:nvPr/>
        </p:nvSpPr>
        <p:spPr>
          <a:xfrm>
            <a:off x="4283371" y="3109121"/>
            <a:ext cx="152400" cy="965200"/>
          </a:xfrm>
          <a:custGeom>
            <a:avLst/>
            <a:gdLst>
              <a:gd name="connsiteX0" fmla="*/ 0 w 152400"/>
              <a:gd name="connsiteY0" fmla="*/ 0 h 965200"/>
              <a:gd name="connsiteX1" fmla="*/ 135466 w 152400"/>
              <a:gd name="connsiteY1" fmla="*/ 567267 h 965200"/>
              <a:gd name="connsiteX2" fmla="*/ 152400 w 152400"/>
              <a:gd name="connsiteY2" fmla="*/ 96520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965200">
                <a:moveTo>
                  <a:pt x="0" y="0"/>
                </a:moveTo>
                <a:lnTo>
                  <a:pt x="135466" y="567267"/>
                </a:lnTo>
                <a:lnTo>
                  <a:pt x="152400" y="96520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B13436B2-4D59-DA79-A08F-8813984A7D15}"/>
              </a:ext>
            </a:extLst>
          </p:cNvPr>
          <p:cNvSpPr/>
          <p:nvPr/>
        </p:nvSpPr>
        <p:spPr>
          <a:xfrm>
            <a:off x="4211404" y="3109121"/>
            <a:ext cx="45719" cy="925576"/>
          </a:xfrm>
          <a:custGeom>
            <a:avLst/>
            <a:gdLst>
              <a:gd name="connsiteX0" fmla="*/ 84667 w 93133"/>
              <a:gd name="connsiteY0" fmla="*/ 0 h 838200"/>
              <a:gd name="connsiteX1" fmla="*/ 93133 w 93133"/>
              <a:gd name="connsiteY1" fmla="*/ 423333 h 838200"/>
              <a:gd name="connsiteX2" fmla="*/ 0 w 93133"/>
              <a:gd name="connsiteY2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33" h="838200">
                <a:moveTo>
                  <a:pt x="84667" y="0"/>
                </a:moveTo>
                <a:lnTo>
                  <a:pt x="93133" y="423333"/>
                </a:lnTo>
                <a:lnTo>
                  <a:pt x="0" y="838200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95C0BA8-43CA-DAEF-1C9B-6B9391931E8B}"/>
              </a:ext>
            </a:extLst>
          </p:cNvPr>
          <p:cNvSpPr/>
          <p:nvPr/>
        </p:nvSpPr>
        <p:spPr>
          <a:xfrm>
            <a:off x="3987037" y="2253988"/>
            <a:ext cx="270934" cy="499533"/>
          </a:xfrm>
          <a:custGeom>
            <a:avLst/>
            <a:gdLst>
              <a:gd name="connsiteX0" fmla="*/ 270934 w 270934"/>
              <a:gd name="connsiteY0" fmla="*/ 0 h 499533"/>
              <a:gd name="connsiteX1" fmla="*/ 0 w 270934"/>
              <a:gd name="connsiteY1" fmla="*/ 270933 h 499533"/>
              <a:gd name="connsiteX2" fmla="*/ 177800 w 270934"/>
              <a:gd name="connsiteY2" fmla="*/ 499533 h 4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934" h="499533">
                <a:moveTo>
                  <a:pt x="270934" y="0"/>
                </a:moveTo>
                <a:lnTo>
                  <a:pt x="0" y="270933"/>
                </a:lnTo>
                <a:lnTo>
                  <a:pt x="177800" y="499533"/>
                </a:ln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314" name="Text Box 4">
            <a:extLst>
              <a:ext uri="{FF2B5EF4-FFF2-40B4-BE49-F238E27FC236}">
                <a16:creationId xmlns:a16="http://schemas.microsoft.com/office/drawing/2014/main" id="{033F4A08-444C-CD12-909E-F6D0BF23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0" y="226546"/>
            <a:ext cx="68405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noProof="0" dirty="0"/>
              <a:t>Is this Constant Velocity?</a:t>
            </a:r>
          </a:p>
        </p:txBody>
      </p:sp>
      <p:sp>
        <p:nvSpPr>
          <p:cNvPr id="13315" name="Text Box 8">
            <a:extLst>
              <a:ext uri="{FF2B5EF4-FFF2-40B4-BE49-F238E27FC236}">
                <a16:creationId xmlns:a16="http://schemas.microsoft.com/office/drawing/2014/main" id="{32159120-B9CD-6912-16B0-78D84161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4601661"/>
            <a:ext cx="697195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The </a:t>
            </a:r>
            <a:r>
              <a:rPr lang="en-GB" sz="2800" b="1" noProof="0" dirty="0"/>
              <a:t>direction</a:t>
            </a:r>
            <a:r>
              <a:rPr lang="en-GB" sz="2800" noProof="0" dirty="0"/>
              <a:t> of motion is </a:t>
            </a:r>
            <a:r>
              <a:rPr lang="en-GB" sz="2800" b="1" noProof="0" dirty="0"/>
              <a:t>changing</a:t>
            </a:r>
            <a:r>
              <a:rPr lang="en-GB" sz="2800" noProof="0" dirty="0"/>
              <a:t>. 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Velocity is a vector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therefore it’s not constant velocity.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721D68-C5AA-C14B-9A30-0BA2E0A273A9}"/>
              </a:ext>
            </a:extLst>
          </p:cNvPr>
          <p:cNvSpPr txBox="1"/>
          <p:nvPr/>
        </p:nvSpPr>
        <p:spPr>
          <a:xfrm>
            <a:off x="590476" y="3923776"/>
            <a:ext cx="800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b="1" noProof="0" dirty="0"/>
              <a:t>No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3EA2E7-B475-5484-E659-59B8B2221821}"/>
              </a:ext>
            </a:extLst>
          </p:cNvPr>
          <p:cNvSpPr/>
          <p:nvPr/>
        </p:nvSpPr>
        <p:spPr>
          <a:xfrm>
            <a:off x="2210247" y="1538252"/>
            <a:ext cx="185057" cy="195943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D7919E-27EC-3D71-FD49-0A9F640A1969}"/>
              </a:ext>
            </a:extLst>
          </p:cNvPr>
          <p:cNvCxnSpPr>
            <a:cxnSpLocks/>
            <a:stCxn id="3" idx="6"/>
          </p:cNvCxnSpPr>
          <p:nvPr/>
        </p:nvCxnSpPr>
        <p:spPr>
          <a:xfrm flipV="1">
            <a:off x="2395304" y="1587238"/>
            <a:ext cx="1864179" cy="4898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6027216-B81D-BB9D-0FAA-340771D5B7CA}"/>
              </a:ext>
            </a:extLst>
          </p:cNvPr>
          <p:cNvSpPr/>
          <p:nvPr/>
        </p:nvSpPr>
        <p:spPr>
          <a:xfrm>
            <a:off x="2302775" y="1278204"/>
            <a:ext cx="3913415" cy="634998"/>
          </a:xfrm>
          <a:prstGeom prst="ellips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B04EABB-3A2F-67AF-3D75-3C417FFA63AA}"/>
              </a:ext>
            </a:extLst>
          </p:cNvPr>
          <p:cNvCxnSpPr>
            <a:cxnSpLocks/>
          </p:cNvCxnSpPr>
          <p:nvPr/>
        </p:nvCxnSpPr>
        <p:spPr>
          <a:xfrm flipH="1">
            <a:off x="4088637" y="1215979"/>
            <a:ext cx="208946" cy="677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91F5B6E-D099-A7E9-4377-AA04E9D872E0}"/>
              </a:ext>
            </a:extLst>
          </p:cNvPr>
          <p:cNvCxnSpPr>
            <a:cxnSpLocks/>
          </p:cNvCxnSpPr>
          <p:nvPr/>
        </p:nvCxnSpPr>
        <p:spPr>
          <a:xfrm flipH="1" flipV="1">
            <a:off x="4088637" y="1283710"/>
            <a:ext cx="208946" cy="707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39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35AA8CD5-DD8D-9FD8-AAE2-63F7E7385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00" y="226546"/>
            <a:ext cx="75806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noProof="0" dirty="0"/>
              <a:t>What is instantaneous velocity?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16772-92E0-8265-E715-DBC5ED4BB003}"/>
              </a:ext>
            </a:extLst>
          </p:cNvPr>
          <p:cNvSpPr txBox="1"/>
          <p:nvPr/>
        </p:nvSpPr>
        <p:spPr>
          <a:xfrm>
            <a:off x="791580" y="1585376"/>
            <a:ext cx="654902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3200" noProof="0" dirty="0"/>
              <a:t>The velocity at an instant in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567B43-BD99-C8CC-56BF-2851CEF62561}"/>
                  </a:ext>
                </a:extLst>
              </p:cNvPr>
              <p:cNvSpPr txBox="1"/>
              <p:nvPr/>
            </p:nvSpPr>
            <p:spPr>
              <a:xfrm>
                <a:off x="791580" y="2530901"/>
                <a:ext cx="7560659" cy="8983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3600" i="1" noProof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GB" sz="36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noProof="0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num>
                      <m:den>
                        <m:r>
                          <a:rPr lang="en-GB" sz="3600" b="0" i="1" noProof="0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GB" sz="3600" noProof="0" dirty="0"/>
                  <a:t> </a:t>
                </a:r>
                <a:r>
                  <a:rPr lang="en-GB" sz="2800" noProof="0" dirty="0"/>
                  <a:t>where distance or time is very short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567B43-BD99-C8CC-56BF-2851CEF62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2530901"/>
                <a:ext cx="7560659" cy="898323"/>
              </a:xfrm>
              <a:prstGeom prst="rect">
                <a:avLst/>
              </a:prstGeom>
              <a:blipFill>
                <a:blip r:embed="rId2"/>
                <a:stretch>
                  <a:fillRect r="-4677" b="-6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4D3ED94-5961-E298-CB43-A98CC03E75A1}"/>
              </a:ext>
            </a:extLst>
          </p:cNvPr>
          <p:cNvSpPr txBox="1"/>
          <p:nvPr/>
        </p:nvSpPr>
        <p:spPr>
          <a:xfrm>
            <a:off x="500514" y="4164630"/>
            <a:ext cx="864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The shorter the distance the closer to instantaneous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A09EB-39C2-9D8B-70E6-A4F46A2D279B}"/>
              </a:ext>
            </a:extLst>
          </p:cNvPr>
          <p:cNvSpPr txBox="1"/>
          <p:nvPr/>
        </p:nvSpPr>
        <p:spPr>
          <a:xfrm>
            <a:off x="500514" y="4858511"/>
            <a:ext cx="6840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But… the shorter the distance the less accurate the measurement</a:t>
            </a:r>
          </a:p>
        </p:txBody>
      </p:sp>
    </p:spTree>
    <p:extLst>
      <p:ext uri="{BB962C8B-B14F-4D97-AF65-F5344CB8AC3E}">
        <p14:creationId xmlns:p14="http://schemas.microsoft.com/office/powerpoint/2010/main" val="29028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784FB0-DE7A-9ADE-5D3C-217D9D97AFBE}"/>
                  </a:ext>
                </a:extLst>
              </p:cNvPr>
              <p:cNvSpPr txBox="1"/>
              <p:nvPr/>
            </p:nvSpPr>
            <p:spPr>
              <a:xfrm>
                <a:off x="595921" y="1837375"/>
                <a:ext cx="5155910" cy="1525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noProof="0" dirty="0"/>
                  <a:t>Average speed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num>
                      <m:den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GB" sz="2800" b="0" i="1" noProof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=5.83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784FB0-DE7A-9ADE-5D3C-217D9D97AF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21" y="1837375"/>
                <a:ext cx="5155910" cy="1525739"/>
              </a:xfrm>
              <a:prstGeom prst="rect">
                <a:avLst/>
              </a:prstGeom>
              <a:blipFill>
                <a:blip r:embed="rId2"/>
                <a:stretch>
                  <a:fillRect l="-2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467457-A761-C70E-D8FB-0AF8D9F0FA97}"/>
                  </a:ext>
                </a:extLst>
              </p:cNvPr>
              <p:cNvSpPr txBox="1"/>
              <p:nvPr/>
            </p:nvSpPr>
            <p:spPr>
              <a:xfrm>
                <a:off x="395089" y="3900007"/>
                <a:ext cx="6187380" cy="1525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noProof="0" dirty="0"/>
                  <a:t>Average velocity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𝑑𝑖𝑠𝑝𝑙𝑎𝑐𝑒𝑚𝑒𝑛𝑡</m:t>
                        </m:r>
                      </m:num>
                      <m:den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GB" sz="2800" b="0" i="1" noProof="0" dirty="0">
                  <a:latin typeface="Cambria Math" panose="02040503050406030204" pitchFamily="18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=4.17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𝑁𝐸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467457-A761-C70E-D8FB-0AF8D9F0F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89" y="3900007"/>
                <a:ext cx="6187380" cy="1525739"/>
              </a:xfrm>
              <a:prstGeom prst="rect">
                <a:avLst/>
              </a:prstGeom>
              <a:blipFill>
                <a:blip r:embed="rId3"/>
                <a:stretch>
                  <a:fillRect l="-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5C95C76-676A-4FD8-5EC8-EFBC752C0BE9}"/>
              </a:ext>
            </a:extLst>
          </p:cNvPr>
          <p:cNvSpPr/>
          <p:nvPr/>
        </p:nvSpPr>
        <p:spPr>
          <a:xfrm rot="20780482">
            <a:off x="6201773" y="2422361"/>
            <a:ext cx="2032000" cy="1233714"/>
          </a:xfrm>
          <a:custGeom>
            <a:avLst/>
            <a:gdLst>
              <a:gd name="connsiteX0" fmla="*/ 0 w 1799772"/>
              <a:gd name="connsiteY0" fmla="*/ 1233714 h 1233714"/>
              <a:gd name="connsiteX1" fmla="*/ 145143 w 1799772"/>
              <a:gd name="connsiteY1" fmla="*/ 420914 h 1233714"/>
              <a:gd name="connsiteX2" fmla="*/ 1364343 w 1799772"/>
              <a:gd name="connsiteY2" fmla="*/ 711200 h 1233714"/>
              <a:gd name="connsiteX3" fmla="*/ 1799772 w 1799772"/>
              <a:gd name="connsiteY3" fmla="*/ 0 h 1233714"/>
              <a:gd name="connsiteX0" fmla="*/ 0 w 1799772"/>
              <a:gd name="connsiteY0" fmla="*/ 1233714 h 1233714"/>
              <a:gd name="connsiteX1" fmla="*/ 145143 w 1799772"/>
              <a:gd name="connsiteY1" fmla="*/ 420914 h 1233714"/>
              <a:gd name="connsiteX2" fmla="*/ 1190172 w 1799772"/>
              <a:gd name="connsiteY2" fmla="*/ 348343 h 1233714"/>
              <a:gd name="connsiteX3" fmla="*/ 1799772 w 1799772"/>
              <a:gd name="connsiteY3" fmla="*/ 0 h 1233714"/>
              <a:gd name="connsiteX0" fmla="*/ 0 w 1799772"/>
              <a:gd name="connsiteY0" fmla="*/ 1233714 h 1233714"/>
              <a:gd name="connsiteX1" fmla="*/ 145143 w 1799772"/>
              <a:gd name="connsiteY1" fmla="*/ 420914 h 1233714"/>
              <a:gd name="connsiteX2" fmla="*/ 653143 w 1799772"/>
              <a:gd name="connsiteY2" fmla="*/ 261257 h 1233714"/>
              <a:gd name="connsiteX3" fmla="*/ 1190172 w 1799772"/>
              <a:gd name="connsiteY3" fmla="*/ 348343 h 1233714"/>
              <a:gd name="connsiteX4" fmla="*/ 1799772 w 1799772"/>
              <a:gd name="connsiteY4" fmla="*/ 0 h 1233714"/>
              <a:gd name="connsiteX0" fmla="*/ 232228 w 2032000"/>
              <a:gd name="connsiteY0" fmla="*/ 1233714 h 1233714"/>
              <a:gd name="connsiteX1" fmla="*/ 0 w 2032000"/>
              <a:gd name="connsiteY1" fmla="*/ 304800 h 1233714"/>
              <a:gd name="connsiteX2" fmla="*/ 885371 w 2032000"/>
              <a:gd name="connsiteY2" fmla="*/ 261257 h 1233714"/>
              <a:gd name="connsiteX3" fmla="*/ 1422400 w 2032000"/>
              <a:gd name="connsiteY3" fmla="*/ 348343 h 1233714"/>
              <a:gd name="connsiteX4" fmla="*/ 2032000 w 2032000"/>
              <a:gd name="connsiteY4" fmla="*/ 0 h 123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1233714">
                <a:moveTo>
                  <a:pt x="232228" y="1233714"/>
                </a:moveTo>
                <a:lnTo>
                  <a:pt x="0" y="304800"/>
                </a:lnTo>
                <a:cubicBezTo>
                  <a:pt x="149981" y="304800"/>
                  <a:pt x="735390" y="261257"/>
                  <a:pt x="885371" y="261257"/>
                </a:cubicBezTo>
                <a:lnTo>
                  <a:pt x="1422400" y="348343"/>
                </a:lnTo>
                <a:cubicBezTo>
                  <a:pt x="1567543" y="111276"/>
                  <a:pt x="1886857" y="237067"/>
                  <a:pt x="2032000" y="0"/>
                </a:cubicBezTo>
              </a:path>
            </a:pathLst>
          </a:cu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9AD1A-069A-7C3A-DE42-03CFADED61E4}"/>
              </a:ext>
            </a:extLst>
          </p:cNvPr>
          <p:cNvSpPr txBox="1"/>
          <p:nvPr/>
        </p:nvSpPr>
        <p:spPr>
          <a:xfrm>
            <a:off x="6375179" y="375107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310489-53F9-0F40-B9EC-3F2FF4EDA026}"/>
              </a:ext>
            </a:extLst>
          </p:cNvPr>
          <p:cNvSpPr txBox="1"/>
          <p:nvPr/>
        </p:nvSpPr>
        <p:spPr>
          <a:xfrm>
            <a:off x="8204475" y="175385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B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E0D093-F096-4C00-A5C9-6FD5F3692912}"/>
              </a:ext>
            </a:extLst>
          </p:cNvPr>
          <p:cNvCxnSpPr>
            <a:cxnSpLocks/>
          </p:cNvCxnSpPr>
          <p:nvPr/>
        </p:nvCxnSpPr>
        <p:spPr>
          <a:xfrm flipV="1">
            <a:off x="6700758" y="2262768"/>
            <a:ext cx="1471895" cy="1601467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332FCB-7C30-426D-4F62-B2163F2EC2D7}"/>
              </a:ext>
            </a:extLst>
          </p:cNvPr>
          <p:cNvSpPr txBox="1"/>
          <p:nvPr/>
        </p:nvSpPr>
        <p:spPr>
          <a:xfrm rot="18706411">
            <a:off x="6885973" y="2933637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50 m NE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E2C5F880-C836-7EC9-32F9-939DA3AB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 5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B11A27-5B4D-34A6-4589-9C37CC65B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70431"/>
          </a:xfrm>
        </p:spPr>
        <p:txBody>
          <a:bodyPr/>
          <a:lstStyle/>
          <a:p>
            <a:r>
              <a:rPr lang="en-GB" noProof="0" dirty="0"/>
              <a:t>A dog runs from A to B by the path in 12 seconds. Calculate his average speed and average velocity.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C868C2-6B05-2A76-CE2C-606DF665445E}"/>
              </a:ext>
            </a:extLst>
          </p:cNvPr>
          <p:cNvSpPr txBox="1"/>
          <p:nvPr/>
        </p:nvSpPr>
        <p:spPr>
          <a:xfrm rot="21338674">
            <a:off x="6107590" y="2323126"/>
            <a:ext cx="1107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70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793ED6-37CA-E7DA-963E-EE5E9C4FB8A2}"/>
              </a:ext>
            </a:extLst>
          </p:cNvPr>
          <p:cNvSpPr txBox="1"/>
          <p:nvPr/>
        </p:nvSpPr>
        <p:spPr>
          <a:xfrm>
            <a:off x="6632192" y="1636137"/>
            <a:ext cx="886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path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4A65D9-8CAA-28FB-9C5A-6874AC3FCFBB}"/>
              </a:ext>
            </a:extLst>
          </p:cNvPr>
          <p:cNvCxnSpPr>
            <a:stCxn id="17" idx="2"/>
          </p:cNvCxnSpPr>
          <p:nvPr/>
        </p:nvCxnSpPr>
        <p:spPr>
          <a:xfrm>
            <a:off x="7075615" y="2159357"/>
            <a:ext cx="142158" cy="4408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D224D-3588-CD7D-688B-5737164EA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8D8D2-327D-5DA1-3385-204EE0816A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2030749"/>
          </a:xfrm>
        </p:spPr>
        <p:txBody>
          <a:bodyPr/>
          <a:lstStyle/>
          <a:p>
            <a:r>
              <a:rPr lang="en-GB" noProof="0" dirty="0"/>
              <a:t>A ball is rotating in a circle of radius 1.2 m.</a:t>
            </a:r>
          </a:p>
          <a:p>
            <a:r>
              <a:rPr lang="en-GB" noProof="0" dirty="0"/>
              <a:t>What is its displacement from a point P </a:t>
            </a:r>
          </a:p>
          <a:p>
            <a:pPr marL="571500" indent="-571500">
              <a:buAutoNum type="romanLcParenBoth"/>
            </a:pPr>
            <a:r>
              <a:rPr lang="en-GB" noProof="0" dirty="0"/>
              <a:t>After half a revolution</a:t>
            </a:r>
          </a:p>
          <a:p>
            <a:pPr marL="571500" indent="-571500">
              <a:buAutoNum type="romanLcParenBoth"/>
            </a:pPr>
            <a:r>
              <a:rPr lang="en-GB" noProof="0" dirty="0"/>
              <a:t>After 1 revolution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5E0D5F-914B-9C98-41D0-0B5406E5BD57}"/>
              </a:ext>
            </a:extLst>
          </p:cNvPr>
          <p:cNvSpPr/>
          <p:nvPr/>
        </p:nvSpPr>
        <p:spPr>
          <a:xfrm>
            <a:off x="6730411" y="795144"/>
            <a:ext cx="1702389" cy="1554355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76FCE3-4239-0CF6-5BCC-2451AC4F72C2}"/>
              </a:ext>
            </a:extLst>
          </p:cNvPr>
          <p:cNvSpPr/>
          <p:nvPr/>
        </p:nvSpPr>
        <p:spPr>
          <a:xfrm>
            <a:off x="8324850" y="1393787"/>
            <a:ext cx="215900" cy="2159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3ADEF-741D-D89A-B246-E5FCA646EAB4}"/>
              </a:ext>
            </a:extLst>
          </p:cNvPr>
          <p:cNvSpPr txBox="1"/>
          <p:nvPr/>
        </p:nvSpPr>
        <p:spPr>
          <a:xfrm>
            <a:off x="8496185" y="125212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A37B6-0C71-6225-74E3-0B4A842166F1}"/>
              </a:ext>
            </a:extLst>
          </p:cNvPr>
          <p:cNvGrpSpPr/>
          <p:nvPr/>
        </p:nvGrpSpPr>
        <p:grpSpPr>
          <a:xfrm>
            <a:off x="8369243" y="894886"/>
            <a:ext cx="190500" cy="381000"/>
            <a:chOff x="3502025" y="3797300"/>
            <a:chExt cx="190500" cy="381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FEC1EFB-5215-D860-4001-5E4214CC6729}"/>
                </a:ext>
              </a:extLst>
            </p:cNvPr>
            <p:cNvCxnSpPr/>
            <p:nvPr/>
          </p:nvCxnSpPr>
          <p:spPr>
            <a:xfrm flipV="1">
              <a:off x="3600450" y="3822700"/>
              <a:ext cx="0" cy="3556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EAFFCC-B908-0406-B53A-7BB37178FEDF}"/>
                </a:ext>
              </a:extLst>
            </p:cNvPr>
            <p:cNvSpPr/>
            <p:nvPr/>
          </p:nvSpPr>
          <p:spPr>
            <a:xfrm>
              <a:off x="3502025" y="3797300"/>
              <a:ext cx="190500" cy="139700"/>
            </a:xfrm>
            <a:custGeom>
              <a:avLst/>
              <a:gdLst>
                <a:gd name="connsiteX0" fmla="*/ 0 w 190500"/>
                <a:gd name="connsiteY0" fmla="*/ 139700 h 139700"/>
                <a:gd name="connsiteX1" fmla="*/ 98425 w 190500"/>
                <a:gd name="connsiteY1" fmla="*/ 0 h 139700"/>
                <a:gd name="connsiteX2" fmla="*/ 190500 w 190500"/>
                <a:gd name="connsiteY2" fmla="*/ 13335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139700">
                  <a:moveTo>
                    <a:pt x="0" y="139700"/>
                  </a:moveTo>
                  <a:lnTo>
                    <a:pt x="98425" y="0"/>
                  </a:lnTo>
                  <a:lnTo>
                    <a:pt x="190500" y="13335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6BEB24C-2BA3-E69B-1BC1-AED4E4C9C38A}"/>
              </a:ext>
            </a:extLst>
          </p:cNvPr>
          <p:cNvSpPr txBox="1"/>
          <p:nvPr/>
        </p:nvSpPr>
        <p:spPr>
          <a:xfrm>
            <a:off x="7518353" y="5809074"/>
            <a:ext cx="14013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 algn="l">
              <a:spcAft>
                <a:spcPts val="1200"/>
              </a:spcAft>
              <a:buAutoNum type="romanLcParenBoth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2.4 m</a:t>
            </a:r>
          </a:p>
          <a:p>
            <a:pPr marL="571500" indent="-571500" algn="l">
              <a:spcAft>
                <a:spcPts val="1200"/>
              </a:spcAft>
              <a:buAutoNum type="romanLcParenBoth"/>
            </a:pP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0 m</a:t>
            </a:r>
          </a:p>
        </p:txBody>
      </p:sp>
    </p:spTree>
    <p:extLst>
      <p:ext uri="{BB962C8B-B14F-4D97-AF65-F5344CB8AC3E}">
        <p14:creationId xmlns:p14="http://schemas.microsoft.com/office/powerpoint/2010/main" val="20310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5D4DB5-6719-F1B2-AF2D-89A6E73650C7}"/>
              </a:ext>
            </a:extLst>
          </p:cNvPr>
          <p:cNvSpPr txBox="1"/>
          <p:nvPr/>
        </p:nvSpPr>
        <p:spPr>
          <a:xfrm>
            <a:off x="276593" y="1270741"/>
            <a:ext cx="87476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Measure displacement and time and divide. </a:t>
            </a:r>
          </a:p>
          <a:p>
            <a:endParaRPr lang="en-GB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Time is measured with:</a:t>
            </a:r>
          </a:p>
          <a:p>
            <a:pPr lvl="1"/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Ticker tape </a:t>
            </a:r>
          </a:p>
          <a:p>
            <a:pPr lvl="1"/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  or</a:t>
            </a:r>
          </a:p>
          <a:p>
            <a:pPr lvl="1"/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A light gate and timer</a:t>
            </a:r>
          </a:p>
          <a:p>
            <a:pPr lvl="1"/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  or</a:t>
            </a:r>
          </a:p>
          <a:p>
            <a:pPr lvl="1"/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electrical contacts and timer</a:t>
            </a:r>
          </a:p>
          <a:p>
            <a:pPr lvl="1"/>
            <a:endParaRPr lang="en-GB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84F86D-6020-D2B7-E777-C0A52955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 do we measure velocity in the lab?</a:t>
            </a:r>
          </a:p>
        </p:txBody>
      </p:sp>
    </p:spTree>
    <p:extLst>
      <p:ext uri="{BB962C8B-B14F-4D97-AF65-F5344CB8AC3E}">
        <p14:creationId xmlns:p14="http://schemas.microsoft.com/office/powerpoint/2010/main" val="3333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C32BD9-CA13-469D-B552-5BE4A8E27966}"/>
              </a:ext>
            </a:extLst>
          </p:cNvPr>
          <p:cNvSpPr/>
          <p:nvPr/>
        </p:nvSpPr>
        <p:spPr>
          <a:xfrm>
            <a:off x="101046" y="4941168"/>
            <a:ext cx="842493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5D7D4-E199-D717-A89B-0FB0BC9E62F8}"/>
              </a:ext>
            </a:extLst>
          </p:cNvPr>
          <p:cNvSpPr txBox="1"/>
          <p:nvPr/>
        </p:nvSpPr>
        <p:spPr>
          <a:xfrm>
            <a:off x="38802" y="14508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GB" sz="3600" b="1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4B3400-ABBE-8752-94BC-093DEC7F8D56}"/>
              </a:ext>
            </a:extLst>
          </p:cNvPr>
          <p:cNvSpPr/>
          <p:nvPr/>
        </p:nvSpPr>
        <p:spPr>
          <a:xfrm>
            <a:off x="7085822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CEA411-3AAB-5583-AB06-69972A239EC5}"/>
              </a:ext>
            </a:extLst>
          </p:cNvPr>
          <p:cNvSpPr/>
          <p:nvPr/>
        </p:nvSpPr>
        <p:spPr>
          <a:xfrm>
            <a:off x="7013814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24F359-245B-EA27-35FB-CBAD5CB42F9D}"/>
              </a:ext>
            </a:extLst>
          </p:cNvPr>
          <p:cNvSpPr/>
          <p:nvPr/>
        </p:nvSpPr>
        <p:spPr>
          <a:xfrm>
            <a:off x="6941806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E261EE-FF6A-CBE8-CBE9-1142607E7A80}"/>
              </a:ext>
            </a:extLst>
          </p:cNvPr>
          <p:cNvSpPr/>
          <p:nvPr/>
        </p:nvSpPr>
        <p:spPr>
          <a:xfrm>
            <a:off x="6795159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DE0C0D-06F1-754D-6E09-780EDFD42A89}"/>
              </a:ext>
            </a:extLst>
          </p:cNvPr>
          <p:cNvSpPr/>
          <p:nvPr/>
        </p:nvSpPr>
        <p:spPr>
          <a:xfrm>
            <a:off x="6581766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CADF0D-8542-B1FB-65D5-72F5A6C1E862}"/>
              </a:ext>
            </a:extLst>
          </p:cNvPr>
          <p:cNvSpPr/>
          <p:nvPr/>
        </p:nvSpPr>
        <p:spPr>
          <a:xfrm>
            <a:off x="6221726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996FFF-2655-6308-FAF4-7684FE6EADCD}"/>
              </a:ext>
            </a:extLst>
          </p:cNvPr>
          <p:cNvSpPr/>
          <p:nvPr/>
        </p:nvSpPr>
        <p:spPr>
          <a:xfrm>
            <a:off x="5609658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275E69-7831-E838-7EFB-5DCCBA291D7F}"/>
              </a:ext>
            </a:extLst>
          </p:cNvPr>
          <p:cNvSpPr/>
          <p:nvPr/>
        </p:nvSpPr>
        <p:spPr>
          <a:xfrm>
            <a:off x="4997590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BB47E9-7F0D-A8FF-C0DB-DA8F7105007C}"/>
              </a:ext>
            </a:extLst>
          </p:cNvPr>
          <p:cNvSpPr/>
          <p:nvPr/>
        </p:nvSpPr>
        <p:spPr>
          <a:xfrm>
            <a:off x="4169498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AA5BEA-80BC-AA1F-6EFD-DC0017DE5819}"/>
              </a:ext>
            </a:extLst>
          </p:cNvPr>
          <p:cNvSpPr/>
          <p:nvPr/>
        </p:nvSpPr>
        <p:spPr>
          <a:xfrm>
            <a:off x="3341406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FBBE9B-A9C7-FF66-7723-42F43DF47040}"/>
              </a:ext>
            </a:extLst>
          </p:cNvPr>
          <p:cNvSpPr/>
          <p:nvPr/>
        </p:nvSpPr>
        <p:spPr>
          <a:xfrm>
            <a:off x="2513314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5B7C63-BFF1-80B7-A800-2CA67C69F9FB}"/>
              </a:ext>
            </a:extLst>
          </p:cNvPr>
          <p:cNvSpPr/>
          <p:nvPr/>
        </p:nvSpPr>
        <p:spPr>
          <a:xfrm>
            <a:off x="1685222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416FFE-F991-8493-4301-BCE5A42F2F0A}"/>
              </a:ext>
            </a:extLst>
          </p:cNvPr>
          <p:cNvSpPr/>
          <p:nvPr/>
        </p:nvSpPr>
        <p:spPr>
          <a:xfrm>
            <a:off x="857130" y="5083678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10EDCD-33E5-8331-B093-1F222A9336BC}"/>
              </a:ext>
            </a:extLst>
          </p:cNvPr>
          <p:cNvSpPr/>
          <p:nvPr/>
        </p:nvSpPr>
        <p:spPr>
          <a:xfrm>
            <a:off x="5816767" y="2437702"/>
            <a:ext cx="1728192" cy="5760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EBB4024-4953-6699-62F5-70140A30FB5C}"/>
              </a:ext>
            </a:extLst>
          </p:cNvPr>
          <p:cNvSpPr/>
          <p:nvPr/>
        </p:nvSpPr>
        <p:spPr>
          <a:xfrm>
            <a:off x="5924779" y="2869750"/>
            <a:ext cx="324036" cy="28652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7A8F3FD-FBA3-DCFA-E42F-CE7B9AF3B832}"/>
              </a:ext>
            </a:extLst>
          </p:cNvPr>
          <p:cNvSpPr/>
          <p:nvPr/>
        </p:nvSpPr>
        <p:spPr>
          <a:xfrm>
            <a:off x="7130913" y="2869750"/>
            <a:ext cx="324036" cy="286526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98EF9CB-5C93-8A03-33BF-24AFBF41F8F3}"/>
              </a:ext>
            </a:extLst>
          </p:cNvPr>
          <p:cNvSpPr/>
          <p:nvPr/>
        </p:nvSpPr>
        <p:spPr>
          <a:xfrm>
            <a:off x="7832991" y="2653726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5FF1CE0-DCC0-330C-4EC0-9B7FE1C7D4BF}"/>
              </a:ext>
            </a:extLst>
          </p:cNvPr>
          <p:cNvSpPr/>
          <p:nvPr/>
        </p:nvSpPr>
        <p:spPr>
          <a:xfrm>
            <a:off x="261109" y="2848585"/>
            <a:ext cx="5544616" cy="457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A7DF71A-7271-A996-37C7-81A3CCDFA9EB}"/>
              </a:ext>
            </a:extLst>
          </p:cNvPr>
          <p:cNvSpPr/>
          <p:nvPr/>
        </p:nvSpPr>
        <p:spPr>
          <a:xfrm>
            <a:off x="3033417" y="2901959"/>
            <a:ext cx="511271" cy="36690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56FBDB03-DC83-0434-538B-49A84059B0EF}"/>
              </a:ext>
            </a:extLst>
          </p:cNvPr>
          <p:cNvSpPr/>
          <p:nvPr/>
        </p:nvSpPr>
        <p:spPr>
          <a:xfrm rot="10800000">
            <a:off x="3184649" y="2491736"/>
            <a:ext cx="176194" cy="320970"/>
          </a:xfrm>
          <a:prstGeom prst="snip2SameRect">
            <a:avLst>
              <a:gd name="adj1" fmla="val 36521"/>
              <a:gd name="adj2" fmla="val 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F63F5E-CE8D-D89F-19DB-DDC8E728622D}"/>
              </a:ext>
            </a:extLst>
          </p:cNvPr>
          <p:cNvSpPr txBox="1"/>
          <p:nvPr/>
        </p:nvSpPr>
        <p:spPr>
          <a:xfrm>
            <a:off x="421234" y="1012786"/>
            <a:ext cx="4184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Vibrating hammer makes</a:t>
            </a:r>
          </a:p>
          <a:p>
            <a:pPr algn="l"/>
            <a:r>
              <a:rPr lang="en-GB" sz="2800" noProof="0" dirty="0"/>
              <a:t>50 dots per second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4E0883-B1F2-59B0-C8E4-7BA6D6FF29AC}"/>
              </a:ext>
            </a:extLst>
          </p:cNvPr>
          <p:cNvSpPr txBox="1"/>
          <p:nvPr/>
        </p:nvSpPr>
        <p:spPr>
          <a:xfrm>
            <a:off x="88311" y="2354683"/>
            <a:ext cx="190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paper tape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A55487-BCCB-563E-8E86-1534912282DD}"/>
              </a:ext>
            </a:extLst>
          </p:cNvPr>
          <p:cNvSpPr txBox="1"/>
          <p:nvPr/>
        </p:nvSpPr>
        <p:spPr>
          <a:xfrm>
            <a:off x="6022388" y="1868896"/>
            <a:ext cx="2126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trolley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948CC6-C609-4E18-6F6F-0C3DCBEDD45B}"/>
              </a:ext>
            </a:extLst>
          </p:cNvPr>
          <p:cNvSpPr txBox="1"/>
          <p:nvPr/>
        </p:nvSpPr>
        <p:spPr>
          <a:xfrm>
            <a:off x="2383329" y="3252776"/>
            <a:ext cx="218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Ticker Timer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A79F8E-BFF2-1E57-71F4-5551E4920519}"/>
              </a:ext>
            </a:extLst>
          </p:cNvPr>
          <p:cNvSpPr txBox="1"/>
          <p:nvPr/>
        </p:nvSpPr>
        <p:spPr>
          <a:xfrm>
            <a:off x="1246823" y="6032350"/>
            <a:ext cx="6733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>
                <a:hlinkClick r:id="rId2"/>
              </a:rPr>
              <a:t>https://www.youtube.com/watch?v=-xjHLFTQvjo</a:t>
            </a:r>
            <a:r>
              <a:rPr lang="en-GB" noProof="0" dirty="0"/>
              <a:t> 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CB21D753-FEDD-D0E3-E2F3-C94A22FFD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Ticker Timer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4155079-6C03-9128-EB45-A33461003925}"/>
              </a:ext>
            </a:extLst>
          </p:cNvPr>
          <p:cNvCxnSpPr>
            <a:cxnSpLocks/>
          </p:cNvCxnSpPr>
          <p:nvPr/>
        </p:nvCxnSpPr>
        <p:spPr>
          <a:xfrm>
            <a:off x="3063753" y="1948278"/>
            <a:ext cx="239651" cy="4894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9711FFB-F6FF-1EF9-77C6-8E2C45863F63}"/>
              </a:ext>
            </a:extLst>
          </p:cNvPr>
          <p:cNvSpPr txBox="1"/>
          <p:nvPr/>
        </p:nvSpPr>
        <p:spPr>
          <a:xfrm>
            <a:off x="308555" y="4380382"/>
            <a:ext cx="190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paper tape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1ECFC9-13A2-7FD9-0175-4A47E1D5C8C2}"/>
              </a:ext>
            </a:extLst>
          </p:cNvPr>
          <p:cNvSpPr txBox="1"/>
          <p:nvPr/>
        </p:nvSpPr>
        <p:spPr>
          <a:xfrm>
            <a:off x="3135591" y="4399165"/>
            <a:ext cx="4828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dots made by hammer</a:t>
            </a:r>
          </a:p>
        </p:txBody>
      </p:sp>
    </p:spTree>
    <p:extLst>
      <p:ext uri="{BB962C8B-B14F-4D97-AF65-F5344CB8AC3E}">
        <p14:creationId xmlns:p14="http://schemas.microsoft.com/office/powerpoint/2010/main" val="111734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B6B31CE-E29A-DBD9-4F40-F8B138A92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68" y="2044004"/>
            <a:ext cx="77771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noProof="0" dirty="0"/>
              <a:t>Progression of events</a:t>
            </a:r>
          </a:p>
          <a:p>
            <a:pPr eaLnBrk="1" hangingPunct="1"/>
            <a:r>
              <a:rPr lang="en-GB" sz="3200" noProof="0" dirty="0"/>
              <a:t>Measure of change</a:t>
            </a:r>
          </a:p>
          <a:p>
            <a:pPr eaLnBrk="1" hangingPunct="1"/>
            <a:r>
              <a:rPr lang="en-GB" sz="3200" noProof="0" dirty="0"/>
              <a:t>4</a:t>
            </a:r>
            <a:r>
              <a:rPr lang="en-GB" sz="3200" baseline="30000" noProof="0" dirty="0"/>
              <a:t>th</a:t>
            </a:r>
            <a:r>
              <a:rPr lang="en-GB" sz="3200" noProof="0" dirty="0"/>
              <a:t> dimension</a:t>
            </a:r>
          </a:p>
        </p:txBody>
      </p:sp>
      <p:pic>
        <p:nvPicPr>
          <p:cNvPr id="4" name="Graphic 3" descr="Clock outline">
            <a:extLst>
              <a:ext uri="{FF2B5EF4-FFF2-40B4-BE49-F238E27FC236}">
                <a16:creationId xmlns:a16="http://schemas.microsoft.com/office/drawing/2014/main" id="{F33EF35B-107A-9232-1131-0B95436CE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1837" y="1701167"/>
            <a:ext cx="914400" cy="914400"/>
          </a:xfrm>
          <a:prstGeom prst="rect">
            <a:avLst/>
          </a:prstGeom>
        </p:spPr>
      </p:pic>
      <p:pic>
        <p:nvPicPr>
          <p:cNvPr id="6" name="Graphic 5" descr="Hourglass 90% outline">
            <a:extLst>
              <a:ext uri="{FF2B5EF4-FFF2-40B4-BE49-F238E27FC236}">
                <a16:creationId xmlns:a16="http://schemas.microsoft.com/office/drawing/2014/main" id="{B74E94A8-B682-9259-A054-693D23B8FF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9016" y="3307680"/>
            <a:ext cx="914400" cy="914400"/>
          </a:xfrm>
          <a:prstGeom prst="rect">
            <a:avLst/>
          </a:prstGeom>
        </p:spPr>
      </p:pic>
      <p:pic>
        <p:nvPicPr>
          <p:cNvPr id="8" name="Graphic 7" descr="Stopwatch 33% with solid fill">
            <a:extLst>
              <a:ext uri="{FF2B5EF4-FFF2-40B4-BE49-F238E27FC236}">
                <a16:creationId xmlns:a16="http://schemas.microsoft.com/office/drawing/2014/main" id="{1823BEEB-164D-F330-E04A-8116FF421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61837" y="4691907"/>
            <a:ext cx="914400" cy="91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B6411E-5380-00E1-C230-E3AE43CF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Time?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C32BD9-CA13-469D-B552-5BE4A8E27966}"/>
              </a:ext>
            </a:extLst>
          </p:cNvPr>
          <p:cNvSpPr/>
          <p:nvPr/>
        </p:nvSpPr>
        <p:spPr>
          <a:xfrm>
            <a:off x="223533" y="3429000"/>
            <a:ext cx="842493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25D7D4-E199-D717-A89B-0FB0BC9E62F8}"/>
              </a:ext>
            </a:extLst>
          </p:cNvPr>
          <p:cNvSpPr txBox="1"/>
          <p:nvPr/>
        </p:nvSpPr>
        <p:spPr>
          <a:xfrm>
            <a:off x="38802" y="14508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GB" sz="3600" b="1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4B3400-ABBE-8752-94BC-093DEC7F8D56}"/>
              </a:ext>
            </a:extLst>
          </p:cNvPr>
          <p:cNvSpPr/>
          <p:nvPr/>
        </p:nvSpPr>
        <p:spPr>
          <a:xfrm>
            <a:off x="7208309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CEA411-3AAB-5583-AB06-69972A239EC5}"/>
              </a:ext>
            </a:extLst>
          </p:cNvPr>
          <p:cNvSpPr/>
          <p:nvPr/>
        </p:nvSpPr>
        <p:spPr>
          <a:xfrm>
            <a:off x="7136301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24F359-245B-EA27-35FB-CBAD5CB42F9D}"/>
              </a:ext>
            </a:extLst>
          </p:cNvPr>
          <p:cNvSpPr/>
          <p:nvPr/>
        </p:nvSpPr>
        <p:spPr>
          <a:xfrm>
            <a:off x="7064293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AE261EE-FF6A-CBE8-CBE9-1142607E7A80}"/>
              </a:ext>
            </a:extLst>
          </p:cNvPr>
          <p:cNvSpPr/>
          <p:nvPr/>
        </p:nvSpPr>
        <p:spPr>
          <a:xfrm>
            <a:off x="6917646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DE0C0D-06F1-754D-6E09-780EDFD42A89}"/>
              </a:ext>
            </a:extLst>
          </p:cNvPr>
          <p:cNvSpPr/>
          <p:nvPr/>
        </p:nvSpPr>
        <p:spPr>
          <a:xfrm>
            <a:off x="6704253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CADF0D-8542-B1FB-65D5-72F5A6C1E862}"/>
              </a:ext>
            </a:extLst>
          </p:cNvPr>
          <p:cNvSpPr/>
          <p:nvPr/>
        </p:nvSpPr>
        <p:spPr>
          <a:xfrm>
            <a:off x="6344213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996FFF-2655-6308-FAF4-7684FE6EADCD}"/>
              </a:ext>
            </a:extLst>
          </p:cNvPr>
          <p:cNvSpPr/>
          <p:nvPr/>
        </p:nvSpPr>
        <p:spPr>
          <a:xfrm>
            <a:off x="5732145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275E69-7831-E838-7EFB-5DCCBA291D7F}"/>
              </a:ext>
            </a:extLst>
          </p:cNvPr>
          <p:cNvSpPr/>
          <p:nvPr/>
        </p:nvSpPr>
        <p:spPr>
          <a:xfrm>
            <a:off x="5120077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BB47E9-7F0D-A8FF-C0DB-DA8F7105007C}"/>
              </a:ext>
            </a:extLst>
          </p:cNvPr>
          <p:cNvSpPr/>
          <p:nvPr/>
        </p:nvSpPr>
        <p:spPr>
          <a:xfrm>
            <a:off x="4291985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3AA5BEA-80BC-AA1F-6EFD-DC0017DE5819}"/>
              </a:ext>
            </a:extLst>
          </p:cNvPr>
          <p:cNvSpPr/>
          <p:nvPr/>
        </p:nvSpPr>
        <p:spPr>
          <a:xfrm>
            <a:off x="3463893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DFBBE9B-A9C7-FF66-7723-42F43DF47040}"/>
              </a:ext>
            </a:extLst>
          </p:cNvPr>
          <p:cNvSpPr/>
          <p:nvPr/>
        </p:nvSpPr>
        <p:spPr>
          <a:xfrm>
            <a:off x="2635801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5B7C63-BFF1-80B7-A800-2CA67C69F9FB}"/>
              </a:ext>
            </a:extLst>
          </p:cNvPr>
          <p:cNvSpPr/>
          <p:nvPr/>
        </p:nvSpPr>
        <p:spPr>
          <a:xfrm>
            <a:off x="1807709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416FFE-F991-8493-4301-BCE5A42F2F0A}"/>
              </a:ext>
            </a:extLst>
          </p:cNvPr>
          <p:cNvSpPr/>
          <p:nvPr/>
        </p:nvSpPr>
        <p:spPr>
          <a:xfrm>
            <a:off x="979617" y="3571510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711FFB-F6FF-1EF9-77C6-8E2C45863F63}"/>
              </a:ext>
            </a:extLst>
          </p:cNvPr>
          <p:cNvSpPr txBox="1"/>
          <p:nvPr/>
        </p:nvSpPr>
        <p:spPr>
          <a:xfrm>
            <a:off x="431042" y="2868214"/>
            <a:ext cx="1906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paper tape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F58298-C6B3-2B39-AF59-AC7B93C428E4}"/>
              </a:ext>
            </a:extLst>
          </p:cNvPr>
          <p:cNvSpPr txBox="1"/>
          <p:nvPr/>
        </p:nvSpPr>
        <p:spPr>
          <a:xfrm>
            <a:off x="431042" y="758320"/>
            <a:ext cx="871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Measure distance, </a:t>
            </a:r>
          </a:p>
          <a:p>
            <a:pPr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count spaces. Time for one space = 20 </a:t>
            </a:r>
            <a:r>
              <a:rPr lang="en-GB" sz="2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821357CE-ADE4-CB02-E7CB-6F465C47F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Reading the tape</a:t>
            </a:r>
          </a:p>
        </p:txBody>
      </p:sp>
      <p:pic>
        <p:nvPicPr>
          <p:cNvPr id="31" name="Picture 4" descr="Resultado de imagem para decimal ruler for dummies | Printable ruler ...">
            <a:extLst>
              <a:ext uri="{FF2B5EF4-FFF2-40B4-BE49-F238E27FC236}">
                <a16:creationId xmlns:a16="http://schemas.microsoft.com/office/drawing/2014/main" id="{E221CE0C-DF6D-29F2-6429-4395C8616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81233" r="53678" b="-555"/>
          <a:stretch>
            <a:fillRect/>
          </a:stretch>
        </p:blipFill>
        <p:spPr bwMode="auto">
          <a:xfrm>
            <a:off x="3224546" y="3571510"/>
            <a:ext cx="5159214" cy="144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7FC67FE-6A60-52DA-3B68-6D8BAAF6EE15}"/>
              </a:ext>
            </a:extLst>
          </p:cNvPr>
          <p:cNvCxnSpPr>
            <a:cxnSpLocks/>
          </p:cNvCxnSpPr>
          <p:nvPr/>
        </p:nvCxnSpPr>
        <p:spPr>
          <a:xfrm>
            <a:off x="3463893" y="3194137"/>
            <a:ext cx="1728192" cy="0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3626F1F-896F-F48F-954F-E8C434547812}"/>
              </a:ext>
            </a:extLst>
          </p:cNvPr>
          <p:cNvSpPr txBox="1"/>
          <p:nvPr/>
        </p:nvSpPr>
        <p:spPr>
          <a:xfrm>
            <a:off x="3536217" y="2262937"/>
            <a:ext cx="290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1.5 cm, 2 spaces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8B918C0-985E-0E47-7371-9FB2FFC7E719}"/>
              </a:ext>
            </a:extLst>
          </p:cNvPr>
          <p:cNvCxnSpPr/>
          <p:nvPr/>
        </p:nvCxnSpPr>
        <p:spPr>
          <a:xfrm flipV="1">
            <a:off x="3499897" y="2901397"/>
            <a:ext cx="0" cy="81413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73CA5D-6110-5068-78D5-E49F3B0E5009}"/>
              </a:ext>
            </a:extLst>
          </p:cNvPr>
          <p:cNvCxnSpPr/>
          <p:nvPr/>
        </p:nvCxnSpPr>
        <p:spPr>
          <a:xfrm flipV="1">
            <a:off x="5192085" y="2868214"/>
            <a:ext cx="0" cy="81413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8F6A2D-4A11-8FC4-8248-4676CAB1DF84}"/>
                  </a:ext>
                </a:extLst>
              </p:cNvPr>
              <p:cNvSpPr txBox="1"/>
              <p:nvPr/>
            </p:nvSpPr>
            <p:spPr>
              <a:xfrm>
                <a:off x="1083053" y="5883471"/>
                <a:ext cx="5651484" cy="1064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𝑣𝑒𝑙𝑜𝑐𝑖𝑡𝑦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0.015 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0.04 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=0.375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8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38F6A2D-4A11-8FC4-8248-4676CAB1DF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53" y="5883471"/>
                <a:ext cx="5651484" cy="10645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5EB30FB-6171-CEB9-6948-6D2569C2C651}"/>
                  </a:ext>
                </a:extLst>
              </p:cNvPr>
              <p:cNvSpPr txBox="1"/>
              <p:nvPr/>
            </p:nvSpPr>
            <p:spPr>
              <a:xfrm>
                <a:off x="1083053" y="5110619"/>
                <a:ext cx="586359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𝑡𝑖𝑚𝑒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=2×20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=40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=0.04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en-GB" sz="28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5EB30FB-6171-CEB9-6948-6D2569C2C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053" y="5110619"/>
                <a:ext cx="5863593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520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A457C-3DF9-6532-60F0-D2DF7D4110D5}"/>
                  </a:ext>
                </a:extLst>
              </p:cNvPr>
              <p:cNvSpPr txBox="1"/>
              <p:nvPr/>
            </p:nvSpPr>
            <p:spPr>
              <a:xfrm>
                <a:off x="335264" y="2825819"/>
                <a:ext cx="423673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𝑑𝑖𝑠𝑝𝑙𝑎𝑐𝑒𝑚𝑒𝑛𝑡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AA457C-3DF9-6532-60F0-D2DF7D411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64" y="2825819"/>
                <a:ext cx="4236736" cy="910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4447A90-57B0-C546-1E5E-83EE7782DB38}"/>
              </a:ext>
            </a:extLst>
          </p:cNvPr>
          <p:cNvSpPr txBox="1"/>
          <p:nvPr/>
        </p:nvSpPr>
        <p:spPr>
          <a:xfrm>
            <a:off x="629674" y="4005064"/>
            <a:ext cx="819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The displacement is from A to B 0.023 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DAC7EF-C5F6-2E13-486B-1C2F3FB899AB}"/>
                  </a:ext>
                </a:extLst>
              </p:cNvPr>
              <p:cNvSpPr txBox="1"/>
              <p:nvPr/>
            </p:nvSpPr>
            <p:spPr>
              <a:xfrm>
                <a:off x="651243" y="4637667"/>
                <a:ext cx="81907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noProof="0" dirty="0"/>
                  <a:t>There are 3 spaces between A and B and each space takes 20 </a:t>
                </a:r>
                <a:r>
                  <a:rPr lang="en-GB" sz="2800" noProof="0" dirty="0" err="1"/>
                  <a:t>ms</a:t>
                </a:r>
                <a:r>
                  <a:rPr lang="en-GB" sz="2800" noProof="0" dirty="0"/>
                  <a:t>.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2800" noProof="0" dirty="0"/>
                  <a:t>time = 3x20 </a:t>
                </a:r>
                <a:r>
                  <a:rPr lang="en-GB" sz="2800" noProof="0" dirty="0" err="1"/>
                  <a:t>ms</a:t>
                </a:r>
                <a:r>
                  <a:rPr lang="en-GB" sz="2800" noProof="0" dirty="0"/>
                  <a:t> = 0.06 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7DAC7EF-C5F6-2E13-486B-1C2F3FB89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43" y="4637667"/>
                <a:ext cx="8190797" cy="954107"/>
              </a:xfrm>
              <a:prstGeom prst="rect">
                <a:avLst/>
              </a:prstGeom>
              <a:blipFill>
                <a:blip r:embed="rId3"/>
                <a:stretch>
                  <a:fillRect l="-1564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8FE662-5318-7CC3-17F6-20F6D7AFA0BD}"/>
                  </a:ext>
                </a:extLst>
              </p:cNvPr>
              <p:cNvSpPr txBox="1"/>
              <p:nvPr/>
            </p:nvSpPr>
            <p:spPr>
              <a:xfrm>
                <a:off x="1275059" y="5674602"/>
                <a:ext cx="526541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0.023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0.06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=0.383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08FE662-5318-7CC3-17F6-20F6D7AFA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059" y="5674602"/>
                <a:ext cx="5265416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87BB032-748E-12FF-29BB-B5C604B33F3C}"/>
              </a:ext>
            </a:extLst>
          </p:cNvPr>
          <p:cNvSpPr/>
          <p:nvPr/>
        </p:nvSpPr>
        <p:spPr>
          <a:xfrm>
            <a:off x="89389" y="1123015"/>
            <a:ext cx="842493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2AC85F4-A3C5-766E-53E2-241D62A2E35F}"/>
              </a:ext>
            </a:extLst>
          </p:cNvPr>
          <p:cNvSpPr/>
          <p:nvPr/>
        </p:nvSpPr>
        <p:spPr>
          <a:xfrm>
            <a:off x="8010269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B3FB36-E351-4E77-D04A-98870EEFA864}"/>
              </a:ext>
            </a:extLst>
          </p:cNvPr>
          <p:cNvSpPr/>
          <p:nvPr/>
        </p:nvSpPr>
        <p:spPr>
          <a:xfrm>
            <a:off x="7405301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A29EA4-9B26-12F8-FD48-DA9295909F40}"/>
              </a:ext>
            </a:extLst>
          </p:cNvPr>
          <p:cNvSpPr/>
          <p:nvPr/>
        </p:nvSpPr>
        <p:spPr>
          <a:xfrm>
            <a:off x="6800334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489D2E-7FEB-51E2-2B73-33C243FA0B6A}"/>
              </a:ext>
            </a:extLst>
          </p:cNvPr>
          <p:cNvSpPr/>
          <p:nvPr/>
        </p:nvSpPr>
        <p:spPr>
          <a:xfrm>
            <a:off x="6195367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5AB117-2F05-DB87-FA21-008FF61ECA66}"/>
              </a:ext>
            </a:extLst>
          </p:cNvPr>
          <p:cNvSpPr/>
          <p:nvPr/>
        </p:nvSpPr>
        <p:spPr>
          <a:xfrm>
            <a:off x="5590400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A219E66-E2FA-7FE6-B895-DCD40645ACB9}"/>
              </a:ext>
            </a:extLst>
          </p:cNvPr>
          <p:cNvSpPr/>
          <p:nvPr/>
        </p:nvSpPr>
        <p:spPr>
          <a:xfrm>
            <a:off x="4985433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003B3AE-86C8-B17B-10D3-63D9B978BEE5}"/>
              </a:ext>
            </a:extLst>
          </p:cNvPr>
          <p:cNvSpPr/>
          <p:nvPr/>
        </p:nvSpPr>
        <p:spPr>
          <a:xfrm>
            <a:off x="4380466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34F379-72C2-7826-7D0B-62C605AEDA51}"/>
              </a:ext>
            </a:extLst>
          </p:cNvPr>
          <p:cNvSpPr/>
          <p:nvPr/>
        </p:nvSpPr>
        <p:spPr>
          <a:xfrm>
            <a:off x="3775499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2EEFA7D-108F-ECAE-C018-007E13EE0FB9}"/>
              </a:ext>
            </a:extLst>
          </p:cNvPr>
          <p:cNvSpPr/>
          <p:nvPr/>
        </p:nvSpPr>
        <p:spPr>
          <a:xfrm>
            <a:off x="3170532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5DB8855-82BE-3B21-0DE9-B52681287B6A}"/>
              </a:ext>
            </a:extLst>
          </p:cNvPr>
          <p:cNvSpPr/>
          <p:nvPr/>
        </p:nvSpPr>
        <p:spPr>
          <a:xfrm>
            <a:off x="2565565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C8F48F8-F802-ADC2-4848-5E1EF5B16655}"/>
              </a:ext>
            </a:extLst>
          </p:cNvPr>
          <p:cNvSpPr/>
          <p:nvPr/>
        </p:nvSpPr>
        <p:spPr>
          <a:xfrm>
            <a:off x="1960598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E479393-347C-0530-F6EC-76669FF5626F}"/>
              </a:ext>
            </a:extLst>
          </p:cNvPr>
          <p:cNvSpPr/>
          <p:nvPr/>
        </p:nvSpPr>
        <p:spPr>
          <a:xfrm>
            <a:off x="1355631" y="1265525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26" name="Picture 4" descr="Resultado de imagem para decimal ruler for dummies | Printable ruler ...">
            <a:extLst>
              <a:ext uri="{FF2B5EF4-FFF2-40B4-BE49-F238E27FC236}">
                <a16:creationId xmlns:a16="http://schemas.microsoft.com/office/drawing/2014/main" id="{667B6113-D46B-18B6-42AE-E1678E9A60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81234" r="21613" b="-835"/>
          <a:stretch>
            <a:fillRect/>
          </a:stretch>
        </p:blipFill>
        <p:spPr bwMode="auto">
          <a:xfrm>
            <a:off x="2440445" y="1232398"/>
            <a:ext cx="6371918" cy="100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275DF70C-C1E0-5C3F-A4D8-F898272C0AA4}"/>
              </a:ext>
            </a:extLst>
          </p:cNvPr>
          <p:cNvSpPr/>
          <p:nvPr/>
        </p:nvSpPr>
        <p:spPr>
          <a:xfrm>
            <a:off x="750664" y="129472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0B415A4-A1E4-97F6-DA45-E2D025BA3AC2}"/>
              </a:ext>
            </a:extLst>
          </p:cNvPr>
          <p:cNvCxnSpPr/>
          <p:nvPr/>
        </p:nvCxnSpPr>
        <p:spPr>
          <a:xfrm>
            <a:off x="2599971" y="717082"/>
            <a:ext cx="0" cy="4059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290CFBA-A408-A761-3957-463D250F7083}"/>
              </a:ext>
            </a:extLst>
          </p:cNvPr>
          <p:cNvCxnSpPr/>
          <p:nvPr/>
        </p:nvCxnSpPr>
        <p:spPr>
          <a:xfrm>
            <a:off x="4411441" y="717082"/>
            <a:ext cx="0" cy="4059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itle 34">
            <a:extLst>
              <a:ext uri="{FF2B5EF4-FFF2-40B4-BE49-F238E27FC236}">
                <a16:creationId xmlns:a16="http://schemas.microsoft.com/office/drawing/2014/main" id="{F2410E32-A5A9-90F8-F8D7-88FFA682F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 6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87353ED-F8D8-9EE2-3F05-47BEC326A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0621" y="42850"/>
            <a:ext cx="5728901" cy="482633"/>
          </a:xfrm>
        </p:spPr>
        <p:txBody>
          <a:bodyPr wrap="square">
            <a:spAutoFit/>
          </a:bodyPr>
          <a:lstStyle/>
          <a:p>
            <a:r>
              <a:rPr lang="en-GB" noProof="0" dirty="0"/>
              <a:t>Find velocity from this ticker tape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48C4FF-F5EA-7182-C0A8-16D0225398DF}"/>
              </a:ext>
            </a:extLst>
          </p:cNvPr>
          <p:cNvSpPr txBox="1"/>
          <p:nvPr/>
        </p:nvSpPr>
        <p:spPr>
          <a:xfrm>
            <a:off x="2121396" y="58258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AD54E-D47D-C3E1-3F39-009D0C89752A}"/>
              </a:ext>
            </a:extLst>
          </p:cNvPr>
          <p:cNvSpPr txBox="1"/>
          <p:nvPr/>
        </p:nvSpPr>
        <p:spPr>
          <a:xfrm>
            <a:off x="3878343" y="56981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594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25792C-9DEC-B4AB-1FCE-A28FCF217AC2}"/>
              </a:ext>
            </a:extLst>
          </p:cNvPr>
          <p:cNvSpPr/>
          <p:nvPr/>
        </p:nvSpPr>
        <p:spPr>
          <a:xfrm>
            <a:off x="343164" y="2662071"/>
            <a:ext cx="842493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7483FD-CB76-B16C-F2FD-AC4E932226C4}"/>
              </a:ext>
            </a:extLst>
          </p:cNvPr>
          <p:cNvSpPr/>
          <p:nvPr/>
        </p:nvSpPr>
        <p:spPr>
          <a:xfrm>
            <a:off x="8264044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94978B-0C52-68BD-D420-AFC9216115B7}"/>
              </a:ext>
            </a:extLst>
          </p:cNvPr>
          <p:cNvSpPr/>
          <p:nvPr/>
        </p:nvSpPr>
        <p:spPr>
          <a:xfrm>
            <a:off x="8192036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E1816-02E9-B112-1062-7E3A70B0571A}"/>
              </a:ext>
            </a:extLst>
          </p:cNvPr>
          <p:cNvSpPr/>
          <p:nvPr/>
        </p:nvSpPr>
        <p:spPr>
          <a:xfrm>
            <a:off x="8048020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D89C5D-609F-ECC8-E3FC-0842ECF746FA}"/>
              </a:ext>
            </a:extLst>
          </p:cNvPr>
          <p:cNvSpPr/>
          <p:nvPr/>
        </p:nvSpPr>
        <p:spPr>
          <a:xfrm>
            <a:off x="7831996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69056A-E874-1942-EBA0-863828432015}"/>
              </a:ext>
            </a:extLst>
          </p:cNvPr>
          <p:cNvSpPr/>
          <p:nvPr/>
        </p:nvSpPr>
        <p:spPr>
          <a:xfrm>
            <a:off x="7543964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5BBF4F-923B-0CD5-285C-C6618FE19A09}"/>
              </a:ext>
            </a:extLst>
          </p:cNvPr>
          <p:cNvSpPr/>
          <p:nvPr/>
        </p:nvSpPr>
        <p:spPr>
          <a:xfrm>
            <a:off x="7111916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9C5E99-5723-0739-78AB-8C10E4B82B5E}"/>
              </a:ext>
            </a:extLst>
          </p:cNvPr>
          <p:cNvSpPr/>
          <p:nvPr/>
        </p:nvSpPr>
        <p:spPr>
          <a:xfrm>
            <a:off x="6607860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0169DC-5DB8-C8C0-5C59-AE9CDD064BF1}"/>
              </a:ext>
            </a:extLst>
          </p:cNvPr>
          <p:cNvSpPr/>
          <p:nvPr/>
        </p:nvSpPr>
        <p:spPr>
          <a:xfrm>
            <a:off x="6031796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15605B-BC48-6277-9762-46D020DD4F84}"/>
              </a:ext>
            </a:extLst>
          </p:cNvPr>
          <p:cNvSpPr/>
          <p:nvPr/>
        </p:nvSpPr>
        <p:spPr>
          <a:xfrm>
            <a:off x="5311716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38B741-EA7B-FB57-424D-920091710405}"/>
              </a:ext>
            </a:extLst>
          </p:cNvPr>
          <p:cNvSpPr/>
          <p:nvPr/>
        </p:nvSpPr>
        <p:spPr>
          <a:xfrm>
            <a:off x="4555632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3CECF4-FBE2-A1B8-729D-8DC56550ABAB}"/>
              </a:ext>
            </a:extLst>
          </p:cNvPr>
          <p:cNvSpPr/>
          <p:nvPr/>
        </p:nvSpPr>
        <p:spPr>
          <a:xfrm>
            <a:off x="3655532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5F3CB6-DE08-045B-41A4-42A6886439AB}"/>
              </a:ext>
            </a:extLst>
          </p:cNvPr>
          <p:cNvSpPr/>
          <p:nvPr/>
        </p:nvSpPr>
        <p:spPr>
          <a:xfrm>
            <a:off x="2503404" y="280458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9" name="Picture 4" descr="Resultado de imagem para decimal ruler for dummies | Printable ruler ...">
            <a:extLst>
              <a:ext uri="{FF2B5EF4-FFF2-40B4-BE49-F238E27FC236}">
                <a16:creationId xmlns:a16="http://schemas.microsoft.com/office/drawing/2014/main" id="{B82582A9-C9E9-80C6-A73A-3A000EB93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34"/>
          <a:stretch/>
        </p:blipFill>
        <p:spPr bwMode="auto">
          <a:xfrm>
            <a:off x="-133670" y="3041696"/>
            <a:ext cx="8784976" cy="9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D2A687A-C3AA-A133-51C0-90E527258A0E}"/>
              </a:ext>
            </a:extLst>
          </p:cNvPr>
          <p:cNvSpPr/>
          <p:nvPr/>
        </p:nvSpPr>
        <p:spPr>
          <a:xfrm>
            <a:off x="1004439" y="283377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51330E-7B5A-28D9-3E94-E0A61FD3113B}"/>
              </a:ext>
            </a:extLst>
          </p:cNvPr>
          <p:cNvSpPr txBox="1"/>
          <p:nvPr/>
        </p:nvSpPr>
        <p:spPr>
          <a:xfrm>
            <a:off x="2356243" y="222736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4CD1C2-F154-91FD-BFBC-0777B623CEF2}"/>
              </a:ext>
            </a:extLst>
          </p:cNvPr>
          <p:cNvSpPr txBox="1"/>
          <p:nvPr/>
        </p:nvSpPr>
        <p:spPr>
          <a:xfrm>
            <a:off x="7366410" y="213432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964BA7-DF6F-0A88-8DA7-313F9482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DDD2728-E79B-B496-D3F3-7689E2B66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1512209"/>
          </a:xfrm>
        </p:spPr>
        <p:txBody>
          <a:bodyPr/>
          <a:lstStyle/>
          <a:p>
            <a:r>
              <a:rPr lang="en-GB" noProof="0" dirty="0"/>
              <a:t>What is the speed at point A?</a:t>
            </a:r>
          </a:p>
          <a:p>
            <a:r>
              <a:rPr lang="en-GB" noProof="0" dirty="0"/>
              <a:t>What is the speed at point B?</a:t>
            </a:r>
          </a:p>
          <a:p>
            <a:r>
              <a:rPr lang="en-GB" noProof="0" dirty="0"/>
              <a:t>Dot rate = 50 dots per second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E3FD05-76E9-3463-66B0-68B6E6DDAF41}"/>
              </a:ext>
            </a:extLst>
          </p:cNvPr>
          <p:cNvSpPr txBox="1"/>
          <p:nvPr/>
        </p:nvSpPr>
        <p:spPr>
          <a:xfrm>
            <a:off x="240000" y="4095625"/>
            <a:ext cx="8251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Tip to get the speed at B, measure from one dot to the left to one dot to the right. For A use 2 dots to right and two to left.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721ABA-0C25-25DA-A7D2-11A9FA4C622C}"/>
                  </a:ext>
                </a:extLst>
              </p:cNvPr>
              <p:cNvSpPr txBox="1"/>
              <p:nvPr/>
            </p:nvSpPr>
            <p:spPr>
              <a:xfrm>
                <a:off x="5463004" y="6196281"/>
                <a:ext cx="3441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B: 0.034/0.040 = 0.85 </a:t>
                </a:r>
                <a14:m>
                  <m:oMath xmlns:m="http://schemas.openxmlformats.org/officeDocument/2006/math"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721ABA-0C25-25DA-A7D2-11A9FA4C6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3004" y="6196281"/>
                <a:ext cx="3441840" cy="400110"/>
              </a:xfrm>
              <a:prstGeom prst="rect">
                <a:avLst/>
              </a:prstGeom>
              <a:blipFill>
                <a:blip r:embed="rId3"/>
                <a:stretch>
                  <a:fillRect l="-1770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F54C84-E6D4-974C-94AE-1A81A398E570}"/>
                  </a:ext>
                </a:extLst>
              </p:cNvPr>
              <p:cNvSpPr txBox="1"/>
              <p:nvPr/>
            </p:nvSpPr>
            <p:spPr>
              <a:xfrm>
                <a:off x="5462160" y="5822212"/>
                <a:ext cx="344184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A: 0.019/0.080 = 0.24 </a:t>
                </a:r>
                <a14:m>
                  <m:oMath xmlns:m="http://schemas.openxmlformats.org/officeDocument/2006/math"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F54C84-E6D4-974C-94AE-1A81A398E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160" y="5822212"/>
                <a:ext cx="3441840" cy="400110"/>
              </a:xfrm>
              <a:prstGeom prst="rect">
                <a:avLst/>
              </a:prstGeom>
              <a:blipFill>
                <a:blip r:embed="rId4"/>
                <a:stretch>
                  <a:fillRect l="-1770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8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C6F664B6-A7B0-AFA2-927A-2F8766F40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447800"/>
            <a:ext cx="338686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Displacement on y, time on x</a:t>
            </a:r>
          </a:p>
          <a:p>
            <a:pPr eaLnBrk="1" hangingPunct="1">
              <a:spcBef>
                <a:spcPct val="50000"/>
              </a:spcBef>
            </a:pPr>
            <a:endParaRPr lang="en-GB" sz="2800" noProof="0" dirty="0"/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This one shows constant velocity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F26AAC-ADCD-ABCF-2EDF-80EFD769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What is a </a:t>
            </a:r>
            <a:r>
              <a:rPr lang="en-GB" noProof="0" dirty="0" err="1"/>
              <a:t>Displacement</a:t>
            </a:r>
            <a:r>
              <a:rPr lang="en-GB" noProof="0" dirty="0" err="1">
                <a:sym typeface="Symbol" panose="05050102010706020507" pitchFamily="18" charset="2"/>
              </a:rPr>
              <a:t></a:t>
            </a:r>
            <a:r>
              <a:rPr lang="en-GB" noProof="0" dirty="0" err="1"/>
              <a:t>Time</a:t>
            </a:r>
            <a:r>
              <a:rPr lang="en-GB" noProof="0" dirty="0"/>
              <a:t> Graph?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E9928-D9DE-CB49-CF98-4B87FCA8D3DB}"/>
              </a:ext>
            </a:extLst>
          </p:cNvPr>
          <p:cNvSpPr/>
          <p:nvPr/>
        </p:nvSpPr>
        <p:spPr>
          <a:xfrm>
            <a:off x="3735342" y="1142999"/>
            <a:ext cx="5281658" cy="3820683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D1FA6-8B72-57F7-3960-A8276427ED23}"/>
              </a:ext>
            </a:extLst>
          </p:cNvPr>
          <p:cNvSpPr txBox="1"/>
          <p:nvPr/>
        </p:nvSpPr>
        <p:spPr>
          <a:xfrm>
            <a:off x="4095750" y="1208518"/>
            <a:ext cx="2552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Displacement (m)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2C2FD-20B6-14F4-07C6-4A33BD07CA4E}"/>
              </a:ext>
            </a:extLst>
          </p:cNvPr>
          <p:cNvSpPr txBox="1"/>
          <p:nvPr/>
        </p:nvSpPr>
        <p:spPr>
          <a:xfrm>
            <a:off x="6769100" y="4318000"/>
            <a:ext cx="14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Time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2AAF1ED-9A3C-9689-884B-B32712047A22}"/>
              </a:ext>
            </a:extLst>
          </p:cNvPr>
          <p:cNvSpPr/>
          <p:nvPr/>
        </p:nvSpPr>
        <p:spPr>
          <a:xfrm>
            <a:off x="5676900" y="1803400"/>
            <a:ext cx="3035300" cy="246380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7B8826-E120-D602-C788-65191F21B917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5676900" y="1905000"/>
            <a:ext cx="2552700" cy="236220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5" grpId="0" animBg="1"/>
      <p:bldP spid="6" grpId="0"/>
      <p:bldP spid="7" grpId="0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A4DD7-4B89-F55C-7CEB-68FAADB05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F7E6EB5B-06D3-F2D5-DBC0-A50BF4207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42" y="1980691"/>
            <a:ext cx="2029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noProof="0" dirty="0"/>
              <a:t>Velocity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B55293-942E-9560-7053-F66C062E6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b="1" noProof="0" dirty="0">
                <a:solidFill>
                  <a:schemeClr val="tx1"/>
                </a:solidFill>
              </a:rPr>
              <a:t>What does the slope of a displacement time graph tell you?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7F7BB1-1282-5D45-CD6D-3A3CEC61B2F5}"/>
              </a:ext>
            </a:extLst>
          </p:cNvPr>
          <p:cNvSpPr/>
          <p:nvPr/>
        </p:nvSpPr>
        <p:spPr>
          <a:xfrm>
            <a:off x="4229100" y="1562099"/>
            <a:ext cx="4787900" cy="3820683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9599F-67B6-AB17-6E30-2842A4F137FF}"/>
              </a:ext>
            </a:extLst>
          </p:cNvPr>
          <p:cNvSpPr txBox="1"/>
          <p:nvPr/>
        </p:nvSpPr>
        <p:spPr>
          <a:xfrm rot="16200000">
            <a:off x="3120167" y="2784831"/>
            <a:ext cx="314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Displacement (m)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0BFF2-A911-D208-9C6F-BA195830BDA5}"/>
              </a:ext>
            </a:extLst>
          </p:cNvPr>
          <p:cNvSpPr txBox="1"/>
          <p:nvPr/>
        </p:nvSpPr>
        <p:spPr>
          <a:xfrm>
            <a:off x="6350000" y="4737100"/>
            <a:ext cx="14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Time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6F5FB39-E375-5870-4A13-DAABC3F0930A}"/>
              </a:ext>
            </a:extLst>
          </p:cNvPr>
          <p:cNvSpPr/>
          <p:nvPr/>
        </p:nvSpPr>
        <p:spPr>
          <a:xfrm>
            <a:off x="5257800" y="1866900"/>
            <a:ext cx="3035300" cy="281940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487CFC-C36B-11A9-CCDA-76089B04E637}"/>
              </a:ext>
            </a:extLst>
          </p:cNvPr>
          <p:cNvCxnSpPr>
            <a:stCxn id="8" idx="1"/>
          </p:cNvCxnSpPr>
          <p:nvPr/>
        </p:nvCxnSpPr>
        <p:spPr>
          <a:xfrm flipV="1">
            <a:off x="5257800" y="2324100"/>
            <a:ext cx="2552700" cy="236220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BC3592-A897-BD9F-0278-B9A8AA162BE3}"/>
                  </a:ext>
                </a:extLst>
              </p:cNvPr>
              <p:cNvSpPr txBox="1"/>
              <p:nvPr/>
            </p:nvSpPr>
            <p:spPr>
              <a:xfrm>
                <a:off x="0" y="3864823"/>
                <a:ext cx="4135980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𝑑𝑖𝑠𝑝𝑙𝑎𝑐𝑒𝑚𝑒𝑛𝑡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BC3592-A897-BD9F-0278-B9A8AA162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64823"/>
                <a:ext cx="4135980" cy="910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419839C-DC12-467F-8A23-AF36EC3E58D9}"/>
              </a:ext>
            </a:extLst>
          </p:cNvPr>
          <p:cNvSpPr txBox="1"/>
          <p:nvPr/>
        </p:nvSpPr>
        <p:spPr>
          <a:xfrm rot="18998801">
            <a:off x="5308201" y="2581423"/>
            <a:ext cx="2908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Slope = velocity</a:t>
            </a:r>
          </a:p>
        </p:txBody>
      </p:sp>
    </p:spTree>
    <p:extLst>
      <p:ext uri="{BB962C8B-B14F-4D97-AF65-F5344CB8AC3E}">
        <p14:creationId xmlns:p14="http://schemas.microsoft.com/office/powerpoint/2010/main" val="23669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20">
            <a:extLst>
              <a:ext uri="{FF2B5EF4-FFF2-40B4-BE49-F238E27FC236}">
                <a16:creationId xmlns:a16="http://schemas.microsoft.com/office/drawing/2014/main" id="{619C5415-4559-F29E-6DB9-BE6DCB9B5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508500"/>
            <a:ext cx="70027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>
                <a:latin typeface="+mj-lt"/>
              </a:rPr>
              <a:t>Speed of Object   = Slope of graph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8" name="Object 13">
                <a:extLst>
                  <a:ext uri="{FF2B5EF4-FFF2-40B4-BE49-F238E27FC236}">
                    <a16:creationId xmlns:a16="http://schemas.microsoft.com/office/drawing/2014/main" id="{B7D297B2-FD80-1FAB-DF93-A52E37E15ADE}"/>
                  </a:ext>
                </a:extLst>
              </p:cNvPr>
              <p:cNvSpPr txBox="1"/>
              <p:nvPr/>
            </p:nvSpPr>
            <p:spPr bwMode="auto">
              <a:xfrm>
                <a:off x="2843560" y="5137407"/>
                <a:ext cx="6173440" cy="1085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800" i="0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28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i="1" noProof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sz="2800" b="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GB" sz="28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0−0</m:t>
                          </m:r>
                        </m:num>
                        <m:den>
                          <m:r>
                            <a:rPr lang="en-GB" sz="2800" b="0" i="1" noProof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8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−0</m:t>
                          </m:r>
                        </m:den>
                      </m:f>
                      <m:r>
                        <a:rPr lang="en-GB" sz="28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 =</m:t>
                      </m:r>
                      <m:r>
                        <a:rPr lang="en-GB" sz="2800" b="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r>
                        <m:rPr>
                          <m:sty m:val="p"/>
                        </m:rPr>
                        <a:rPr lang="en-GB" sz="2800" i="0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</m:t>
                      </m:r>
                      <m:sSup>
                        <m:sSupPr>
                          <m:ctrlPr>
                            <a:rPr lang="en-GB" sz="2800" b="0" i="1" noProof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noProof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noProof="0" dirty="0"/>
              </a:p>
            </p:txBody>
          </p:sp>
        </mc:Choice>
        <mc:Fallback xmlns="">
          <p:sp>
            <p:nvSpPr>
              <p:cNvPr id="15368" name="Object 13">
                <a:extLst>
                  <a:ext uri="{FF2B5EF4-FFF2-40B4-BE49-F238E27FC236}">
                    <a16:creationId xmlns:a16="http://schemas.microsoft.com/office/drawing/2014/main" id="{B7D297B2-FD80-1FAB-DF93-A52E37E15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3560" y="5137407"/>
                <a:ext cx="6173440" cy="1085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1BDBC97-FF01-4B1F-BF8B-766F126F0D72}"/>
              </a:ext>
            </a:extLst>
          </p:cNvPr>
          <p:cNvSpPr/>
          <p:nvPr/>
        </p:nvSpPr>
        <p:spPr>
          <a:xfrm>
            <a:off x="3862342" y="246794"/>
            <a:ext cx="5281658" cy="3820683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294B8-D6BC-C63E-316D-888A720622F0}"/>
              </a:ext>
            </a:extLst>
          </p:cNvPr>
          <p:cNvSpPr txBox="1"/>
          <p:nvPr/>
        </p:nvSpPr>
        <p:spPr>
          <a:xfrm rot="16200000">
            <a:off x="3170812" y="1595094"/>
            <a:ext cx="314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Displacement (m)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EFF37-0447-10FB-1E3A-0786B32F3B8E}"/>
              </a:ext>
            </a:extLst>
          </p:cNvPr>
          <p:cNvSpPr txBox="1"/>
          <p:nvPr/>
        </p:nvSpPr>
        <p:spPr>
          <a:xfrm>
            <a:off x="6576249" y="3487006"/>
            <a:ext cx="14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Time (s)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3AF305B-FD21-E267-1992-40E946F9BF38}"/>
              </a:ext>
            </a:extLst>
          </p:cNvPr>
          <p:cNvSpPr/>
          <p:nvPr/>
        </p:nvSpPr>
        <p:spPr>
          <a:xfrm>
            <a:off x="5803900" y="551595"/>
            <a:ext cx="3035300" cy="281940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3FAA51-4315-6EDC-D8D9-D1720C00C449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5803900" y="776490"/>
            <a:ext cx="2559844" cy="2594505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4879859-5776-FA3B-69C6-3B8635E9BD1A}"/>
              </a:ext>
            </a:extLst>
          </p:cNvPr>
          <p:cNvSpPr txBox="1"/>
          <p:nvPr/>
        </p:nvSpPr>
        <p:spPr>
          <a:xfrm>
            <a:off x="5167075" y="5148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69548-B277-C493-557D-2341A5AAADEF}"/>
              </a:ext>
            </a:extLst>
          </p:cNvPr>
          <p:cNvSpPr txBox="1"/>
          <p:nvPr/>
        </p:nvSpPr>
        <p:spPr>
          <a:xfrm>
            <a:off x="8141060" y="32911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5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EC63C3-61F3-58CD-3295-8B296245E7F8}"/>
              </a:ext>
            </a:extLst>
          </p:cNvPr>
          <p:cNvCxnSpPr/>
          <p:nvPr/>
        </p:nvCxnSpPr>
        <p:spPr>
          <a:xfrm>
            <a:off x="5803900" y="776490"/>
            <a:ext cx="2559844" cy="0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AD167-9B6B-7A8A-63B0-13F19451AC4A}"/>
              </a:ext>
            </a:extLst>
          </p:cNvPr>
          <p:cNvCxnSpPr>
            <a:cxnSpLocks/>
          </p:cNvCxnSpPr>
          <p:nvPr/>
        </p:nvCxnSpPr>
        <p:spPr>
          <a:xfrm flipV="1">
            <a:off x="8333581" y="776490"/>
            <a:ext cx="30163" cy="2498863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EB368805-42F2-2CDA-9495-FE8E3EFCB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4497855-FB13-6293-B037-00746DDD70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3" y="461663"/>
            <a:ext cx="3577692" cy="1255728"/>
          </a:xfrm>
        </p:spPr>
        <p:txBody>
          <a:bodyPr/>
          <a:lstStyle/>
          <a:p>
            <a:r>
              <a:rPr lang="en-GB" noProof="0" dirty="0"/>
              <a:t>Find the speed using this displacement-time graph.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C1B3B-96B8-8B0D-97BF-959EF6526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BA21F5-B6EC-17E0-8CD7-E9DE141D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0F777D-8F6A-BE27-B072-F7CED5A07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3" y="461664"/>
            <a:ext cx="3167008" cy="1643527"/>
          </a:xfrm>
        </p:spPr>
        <p:txBody>
          <a:bodyPr/>
          <a:lstStyle/>
          <a:p>
            <a:r>
              <a:rPr lang="en-GB" noProof="0" dirty="0"/>
              <a:t>Find the speed using this displacement-time graph.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70F964A-53EF-2AFA-9D37-D40A5A854B28}"/>
              </a:ext>
            </a:extLst>
          </p:cNvPr>
          <p:cNvGrpSpPr/>
          <p:nvPr/>
        </p:nvGrpSpPr>
        <p:grpSpPr>
          <a:xfrm>
            <a:off x="3862342" y="98363"/>
            <a:ext cx="5361276" cy="4304449"/>
            <a:chOff x="3862342" y="98363"/>
            <a:chExt cx="5361276" cy="430444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A82220A-3D4A-6C11-5806-530C989D84BC}"/>
                </a:ext>
              </a:extLst>
            </p:cNvPr>
            <p:cNvGrpSpPr/>
            <p:nvPr/>
          </p:nvGrpSpPr>
          <p:grpSpPr>
            <a:xfrm>
              <a:off x="5294505" y="125578"/>
              <a:ext cx="3671433" cy="3671433"/>
              <a:chOff x="5103901" y="2350294"/>
              <a:chExt cx="3671433" cy="367143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0B9BCD5-0CE4-286A-0F0C-95A499E295EF}"/>
                  </a:ext>
                </a:extLst>
              </p:cNvPr>
              <p:cNvGrpSpPr/>
              <p:nvPr/>
            </p:nvGrpSpPr>
            <p:grpSpPr>
              <a:xfrm>
                <a:off x="5218473" y="2350294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C6E6F63B-3B7D-8B3E-36D8-B2F1DCF8E43D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2A6B13B6-E650-E2D2-8869-F48009B746A0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F9D5660F-28CC-72DC-19B7-3EF99B76B04B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EDEE359B-B4AE-F68D-DA90-7756CCA1DEFF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67B8DFA2-DB7B-88B4-706D-4C010F184D5F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61EA200-AF03-E7F4-4504-23DB1E81B3DD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F1322BE9-CB67-3870-9DFC-25460D0701B0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33076EC8-9D61-6730-5BD3-A339D350294C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91F67CBA-F34E-597E-F0CD-B5AB8EBD9B95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1D568C4-5A49-D3C5-65D2-4A817E20C36E}"/>
                    </a:ext>
                  </a:extLst>
                </p:cNvPr>
                <p:cNvCxnSpPr/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0247D8B2-8174-F2F8-5EAD-EBFD836F49E7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558002F-4C07-49B0-7A7C-05089B9EED8F}"/>
                  </a:ext>
                </a:extLst>
              </p:cNvPr>
              <p:cNvGrpSpPr/>
              <p:nvPr/>
            </p:nvGrpSpPr>
            <p:grpSpPr>
              <a:xfrm rot="5400000">
                <a:off x="5218473" y="2390159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5DC97A46-9B44-FC5E-3536-FDFF895BE460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467DF54-5868-CA2D-245E-227C9E681B13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E02B224-490D-FC5B-32ED-ED440B186652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39157303-1D1D-E711-E82F-70E4A322728E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9A7B9A5-638F-E432-A2C9-6BF22DCB1361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1246562-3DD9-826A-3EB4-76B86C25C988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E3CD318-C087-0F7C-DB71-D8DC996A7CC3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9A87E117-DE70-BD3C-9F39-A27680566EF2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399D285-2606-A313-CBFC-46E8B39052ED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6A6A279-FDE7-F9DC-5315-932044AF52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72390EC-1B70-8A26-4C1C-282A4180AC67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37F5054-8D07-2743-9C3E-302EA1E77E8D}"/>
                </a:ext>
              </a:extLst>
            </p:cNvPr>
            <p:cNvSpPr/>
            <p:nvPr/>
          </p:nvSpPr>
          <p:spPr>
            <a:xfrm>
              <a:off x="3862342" y="98363"/>
              <a:ext cx="5281658" cy="4304449"/>
            </a:xfrm>
            <a:prstGeom prst="rec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27DC8D-37AC-F39F-8D4A-1C227A499A12}"/>
                </a:ext>
              </a:extLst>
            </p:cNvPr>
            <p:cNvSpPr txBox="1"/>
            <p:nvPr/>
          </p:nvSpPr>
          <p:spPr>
            <a:xfrm rot="16200000">
              <a:off x="2777112" y="1595094"/>
              <a:ext cx="3144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Displacement (m)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21607F-EFD8-AEBD-04F4-CC736CA14D44}"/>
                </a:ext>
              </a:extLst>
            </p:cNvPr>
            <p:cNvSpPr txBox="1"/>
            <p:nvPr/>
          </p:nvSpPr>
          <p:spPr>
            <a:xfrm>
              <a:off x="6417553" y="3803630"/>
              <a:ext cx="1490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Time (s)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D8422A4-0F7A-731D-3D6E-EF9D45E033C6}"/>
                </a:ext>
              </a:extLst>
            </p:cNvPr>
            <p:cNvSpPr/>
            <p:nvPr/>
          </p:nvSpPr>
          <p:spPr>
            <a:xfrm>
              <a:off x="5410200" y="551595"/>
              <a:ext cx="3555738" cy="2823235"/>
            </a:xfrm>
            <a:custGeom>
              <a:avLst/>
              <a:gdLst>
                <a:gd name="connsiteX0" fmla="*/ 0 w 3035300"/>
                <a:gd name="connsiteY0" fmla="*/ 0 h 2819400"/>
                <a:gd name="connsiteX1" fmla="*/ 0 w 3035300"/>
                <a:gd name="connsiteY1" fmla="*/ 2819400 h 2819400"/>
                <a:gd name="connsiteX2" fmla="*/ 3035300 w 3035300"/>
                <a:gd name="connsiteY2" fmla="*/ 2794000 h 2819400"/>
                <a:gd name="connsiteX0" fmla="*/ 0 w 3213100"/>
                <a:gd name="connsiteY0" fmla="*/ 0 h 2832100"/>
                <a:gd name="connsiteX1" fmla="*/ 0 w 3213100"/>
                <a:gd name="connsiteY1" fmla="*/ 2819400 h 2832100"/>
                <a:gd name="connsiteX2" fmla="*/ 3213100 w 3213100"/>
                <a:gd name="connsiteY2" fmla="*/ 2832100 h 2832100"/>
                <a:gd name="connsiteX0" fmla="*/ 0 w 3213100"/>
                <a:gd name="connsiteY0" fmla="*/ 0 h 2844996"/>
                <a:gd name="connsiteX1" fmla="*/ 3825 w 3213100"/>
                <a:gd name="connsiteY1" fmla="*/ 2844996 h 2844996"/>
                <a:gd name="connsiteX2" fmla="*/ 3213100 w 3213100"/>
                <a:gd name="connsiteY2" fmla="*/ 2832100 h 2844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3100" h="2844996">
                  <a:moveTo>
                    <a:pt x="0" y="0"/>
                  </a:moveTo>
                  <a:lnTo>
                    <a:pt x="3825" y="2844996"/>
                  </a:lnTo>
                  <a:lnTo>
                    <a:pt x="3213100" y="283210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9FD07B0-7965-022C-1550-5BEB11F0D48C}"/>
                </a:ext>
              </a:extLst>
            </p:cNvPr>
            <p:cNvCxnSpPr>
              <a:cxnSpLocks/>
              <a:stCxn id="5" idx="1"/>
            </p:cNvCxnSpPr>
            <p:nvPr/>
          </p:nvCxnSpPr>
          <p:spPr>
            <a:xfrm flipV="1">
              <a:off x="5414433" y="1074159"/>
              <a:ext cx="3602567" cy="2300671"/>
            </a:xfrm>
            <a:prstGeom prst="line">
              <a:avLst/>
            </a:prstGeom>
            <a:ln>
              <a:solidFill>
                <a:srgbClr val="1001D9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284ECD-D4D4-17A5-34E6-32E126526DA2}"/>
                </a:ext>
              </a:extLst>
            </p:cNvPr>
            <p:cNvSpPr txBox="1"/>
            <p:nvPr/>
          </p:nvSpPr>
          <p:spPr>
            <a:xfrm>
              <a:off x="4798942" y="178492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C66E56-5E21-022E-5494-94751623F060}"/>
                </a:ext>
              </a:extLst>
            </p:cNvPr>
            <p:cNvSpPr txBox="1"/>
            <p:nvPr/>
          </p:nvSpPr>
          <p:spPr>
            <a:xfrm>
              <a:off x="6938076" y="328982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383118-0633-89FF-EA1D-81A4248E5C28}"/>
                </a:ext>
              </a:extLst>
            </p:cNvPr>
            <p:cNvSpPr txBox="1"/>
            <p:nvPr/>
          </p:nvSpPr>
          <p:spPr>
            <a:xfrm>
              <a:off x="4798942" y="242113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10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A4D33AB-1ABE-C6EC-71C6-CF9369645D57}"/>
                </a:ext>
              </a:extLst>
            </p:cNvPr>
            <p:cNvSpPr txBox="1"/>
            <p:nvPr/>
          </p:nvSpPr>
          <p:spPr>
            <a:xfrm>
              <a:off x="4836426" y="107415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30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6DF8E5-537B-C76B-B2D9-B3E01A156487}"/>
                </a:ext>
              </a:extLst>
            </p:cNvPr>
            <p:cNvSpPr txBox="1"/>
            <p:nvPr/>
          </p:nvSpPr>
          <p:spPr>
            <a:xfrm>
              <a:off x="8539504" y="3300935"/>
              <a:ext cx="684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10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97B817-E5BD-FD5A-1ADF-09764262C3D4}"/>
                  </a:ext>
                </a:extLst>
              </p:cNvPr>
              <p:cNvSpPr txBox="1"/>
              <p:nvPr/>
            </p:nvSpPr>
            <p:spPr>
              <a:xfrm>
                <a:off x="7539917" y="6177877"/>
                <a:ext cx="13435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b="0" noProof="0" dirty="0">
                    <a:cs typeface="Arial" panose="020B0604020202020204" pitchFamily="34" charset="0"/>
                  </a:rPr>
                  <a:t>3.2 </a:t>
                </a:r>
                <a14:m>
                  <m:oMath xmlns:m="http://schemas.openxmlformats.org/officeDocument/2006/math"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F97B817-E5BD-FD5A-1ADF-09764262C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917" y="6177877"/>
                <a:ext cx="1343509" cy="400110"/>
              </a:xfrm>
              <a:prstGeom prst="rect">
                <a:avLst/>
              </a:prstGeom>
              <a:blipFill>
                <a:blip r:embed="rId3"/>
                <a:stretch>
                  <a:fillRect l="-5000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36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069C0-03EA-E2FB-25FE-5077CFF56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62C040-9452-1A8C-1460-EDD7E6423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3CC1E1-3236-58F3-E566-FB75EF0D11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3" y="461664"/>
            <a:ext cx="3167008" cy="2419124"/>
          </a:xfrm>
        </p:spPr>
        <p:txBody>
          <a:bodyPr/>
          <a:lstStyle/>
          <a:p>
            <a:r>
              <a:rPr lang="en-GB" noProof="0" dirty="0"/>
              <a:t>Find the instantaneous velocity at A and B using this displacement-time graph. 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7538886-FFC9-368F-0EE2-8FF937E3895E}"/>
              </a:ext>
            </a:extLst>
          </p:cNvPr>
          <p:cNvGrpSpPr/>
          <p:nvPr/>
        </p:nvGrpSpPr>
        <p:grpSpPr>
          <a:xfrm>
            <a:off x="3862342" y="98363"/>
            <a:ext cx="5361276" cy="4304449"/>
            <a:chOff x="3862342" y="98363"/>
            <a:chExt cx="5361276" cy="430444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D872B9C-B8A0-0086-17CD-6635901D3A8A}"/>
                </a:ext>
              </a:extLst>
            </p:cNvPr>
            <p:cNvGrpSpPr/>
            <p:nvPr/>
          </p:nvGrpSpPr>
          <p:grpSpPr>
            <a:xfrm>
              <a:off x="5294505" y="125578"/>
              <a:ext cx="3671433" cy="3671433"/>
              <a:chOff x="5103901" y="2350294"/>
              <a:chExt cx="3671433" cy="367143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10425DB8-AA2B-55E1-B3CE-72ACCD53636E}"/>
                  </a:ext>
                </a:extLst>
              </p:cNvPr>
              <p:cNvGrpSpPr/>
              <p:nvPr/>
            </p:nvGrpSpPr>
            <p:grpSpPr>
              <a:xfrm>
                <a:off x="5218473" y="2350294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CBF4180-3319-2C9D-4DAA-3F60DA152931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5F711332-EAD3-9E93-6A05-068709B5BE68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2D37C68-ECB3-97C6-DD5F-955264EF4076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A09DCE74-4C4C-5D74-89A8-074C3534F4E6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FAB4F88-55CC-288B-E815-1AC3D83593AA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8A04011-8374-2B50-1690-EDAEE1EC3E90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B3DC914-DF2C-B3AB-64AC-F0A4F83E6081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561589C7-86E3-55A2-37E6-BFF4AAF82723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C62EAB5-698D-2699-5767-229D25E78E78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9A53109-1EB6-2403-58DA-EB836247F325}"/>
                    </a:ext>
                  </a:extLst>
                </p:cNvPr>
                <p:cNvCxnSpPr/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E927237-E17C-2467-F3BE-2F881D9A610F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DFA231B-0775-3BF4-9EF2-E83C1CDB51FF}"/>
                  </a:ext>
                </a:extLst>
              </p:cNvPr>
              <p:cNvGrpSpPr/>
              <p:nvPr/>
            </p:nvGrpSpPr>
            <p:grpSpPr>
              <a:xfrm rot="5400000">
                <a:off x="5218473" y="2390158"/>
                <a:ext cx="3442289" cy="3671433"/>
                <a:chOff x="5740400" y="3952220"/>
                <a:chExt cx="3886200" cy="255018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4D067DC4-0CF4-241A-96E0-1677C6250E60}"/>
                    </a:ext>
                  </a:extLst>
                </p:cNvPr>
                <p:cNvCxnSpPr/>
                <p:nvPr/>
              </p:nvCxnSpPr>
              <p:spPr>
                <a:xfrm>
                  <a:off x="57404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DAE1A525-9F49-5CC8-7F2E-13C08F7C9E13}"/>
                    </a:ext>
                  </a:extLst>
                </p:cNvPr>
                <p:cNvCxnSpPr/>
                <p:nvPr/>
              </p:nvCxnSpPr>
              <p:spPr>
                <a:xfrm>
                  <a:off x="61290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BDE50DB-6809-5649-9BD7-17196A45F62F}"/>
                    </a:ext>
                  </a:extLst>
                </p:cNvPr>
                <p:cNvCxnSpPr/>
                <p:nvPr/>
              </p:nvCxnSpPr>
              <p:spPr>
                <a:xfrm>
                  <a:off x="65176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3E316F2-E9A9-FA75-72BE-6C3C7CC9676E}"/>
                    </a:ext>
                  </a:extLst>
                </p:cNvPr>
                <p:cNvCxnSpPr/>
                <p:nvPr/>
              </p:nvCxnSpPr>
              <p:spPr>
                <a:xfrm>
                  <a:off x="69062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DDB5E4E-037E-915B-6EDF-003DFF7BB75A}"/>
                    </a:ext>
                  </a:extLst>
                </p:cNvPr>
                <p:cNvCxnSpPr/>
                <p:nvPr/>
              </p:nvCxnSpPr>
              <p:spPr>
                <a:xfrm>
                  <a:off x="72948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4F4711C-5AC5-0699-3CC2-A8123D7CEE64}"/>
                    </a:ext>
                  </a:extLst>
                </p:cNvPr>
                <p:cNvCxnSpPr/>
                <p:nvPr/>
              </p:nvCxnSpPr>
              <p:spPr>
                <a:xfrm>
                  <a:off x="76835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3651A4F-282B-377B-5633-E4792380B0A5}"/>
                    </a:ext>
                  </a:extLst>
                </p:cNvPr>
                <p:cNvCxnSpPr/>
                <p:nvPr/>
              </p:nvCxnSpPr>
              <p:spPr>
                <a:xfrm>
                  <a:off x="807212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EC4CAFE-1FCD-EF78-0529-A3E8D0E0C4B2}"/>
                    </a:ext>
                  </a:extLst>
                </p:cNvPr>
                <p:cNvCxnSpPr/>
                <p:nvPr/>
              </p:nvCxnSpPr>
              <p:spPr>
                <a:xfrm>
                  <a:off x="846074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197731D-1B9B-FA9B-0A32-72CFDF0F4833}"/>
                    </a:ext>
                  </a:extLst>
                </p:cNvPr>
                <p:cNvCxnSpPr/>
                <p:nvPr/>
              </p:nvCxnSpPr>
              <p:spPr>
                <a:xfrm>
                  <a:off x="884936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D30899F-7D55-963B-5C81-4032339E5571}"/>
                    </a:ext>
                  </a:extLst>
                </p:cNvPr>
                <p:cNvCxnSpPr/>
                <p:nvPr/>
              </p:nvCxnSpPr>
              <p:spPr>
                <a:xfrm>
                  <a:off x="923798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EB40034-9215-AE8F-12BA-8E82F2666AD3}"/>
                    </a:ext>
                  </a:extLst>
                </p:cNvPr>
                <p:cNvCxnSpPr/>
                <p:nvPr/>
              </p:nvCxnSpPr>
              <p:spPr>
                <a:xfrm>
                  <a:off x="9626600" y="3952220"/>
                  <a:ext cx="0" cy="2550180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2C43F18-6CAE-A771-6B16-4EF28E9FA332}"/>
                </a:ext>
              </a:extLst>
            </p:cNvPr>
            <p:cNvSpPr/>
            <p:nvPr/>
          </p:nvSpPr>
          <p:spPr>
            <a:xfrm>
              <a:off x="3862342" y="98363"/>
              <a:ext cx="5281658" cy="4304449"/>
            </a:xfrm>
            <a:prstGeom prst="rect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95C362A-245A-F7D1-D016-900F80AB2714}"/>
                </a:ext>
              </a:extLst>
            </p:cNvPr>
            <p:cNvSpPr txBox="1"/>
            <p:nvPr/>
          </p:nvSpPr>
          <p:spPr>
            <a:xfrm rot="16200000">
              <a:off x="2777112" y="1595094"/>
              <a:ext cx="31445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Displacement (m)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49D75B7-B708-E9A5-6690-230E7E17905F}"/>
                </a:ext>
              </a:extLst>
            </p:cNvPr>
            <p:cNvSpPr txBox="1"/>
            <p:nvPr/>
          </p:nvSpPr>
          <p:spPr>
            <a:xfrm>
              <a:off x="6417553" y="3803630"/>
              <a:ext cx="14906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Time (s)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F0D47CC-29E3-2C4C-0C88-1772C8F42629}"/>
                </a:ext>
              </a:extLst>
            </p:cNvPr>
            <p:cNvSpPr/>
            <p:nvPr/>
          </p:nvSpPr>
          <p:spPr>
            <a:xfrm>
              <a:off x="5410200" y="551595"/>
              <a:ext cx="3555738" cy="2810438"/>
            </a:xfrm>
            <a:custGeom>
              <a:avLst/>
              <a:gdLst>
                <a:gd name="connsiteX0" fmla="*/ 0 w 3035300"/>
                <a:gd name="connsiteY0" fmla="*/ 0 h 2819400"/>
                <a:gd name="connsiteX1" fmla="*/ 0 w 3035300"/>
                <a:gd name="connsiteY1" fmla="*/ 2819400 h 2819400"/>
                <a:gd name="connsiteX2" fmla="*/ 3035300 w 3035300"/>
                <a:gd name="connsiteY2" fmla="*/ 2794000 h 2819400"/>
                <a:gd name="connsiteX0" fmla="*/ 0 w 3213100"/>
                <a:gd name="connsiteY0" fmla="*/ 0 h 2832100"/>
                <a:gd name="connsiteX1" fmla="*/ 0 w 3213100"/>
                <a:gd name="connsiteY1" fmla="*/ 2819400 h 2832100"/>
                <a:gd name="connsiteX2" fmla="*/ 3213100 w 3213100"/>
                <a:gd name="connsiteY2" fmla="*/ 28321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13100" h="2832100">
                  <a:moveTo>
                    <a:pt x="0" y="0"/>
                  </a:moveTo>
                  <a:lnTo>
                    <a:pt x="0" y="2819400"/>
                  </a:lnTo>
                  <a:lnTo>
                    <a:pt x="3213100" y="2832100"/>
                  </a:ln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7517AC-E2C9-8C27-AA3E-780C97EBA1E5}"/>
                </a:ext>
              </a:extLst>
            </p:cNvPr>
            <p:cNvSpPr txBox="1"/>
            <p:nvPr/>
          </p:nvSpPr>
          <p:spPr>
            <a:xfrm>
              <a:off x="4798942" y="1784925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7E47EE-965C-385F-21D7-49676DE7EE5A}"/>
                </a:ext>
              </a:extLst>
            </p:cNvPr>
            <p:cNvSpPr txBox="1"/>
            <p:nvPr/>
          </p:nvSpPr>
          <p:spPr>
            <a:xfrm>
              <a:off x="6938076" y="3289824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BC674B-7AE0-8218-975E-90EE94F9A584}"/>
                </a:ext>
              </a:extLst>
            </p:cNvPr>
            <p:cNvSpPr txBox="1"/>
            <p:nvPr/>
          </p:nvSpPr>
          <p:spPr>
            <a:xfrm>
              <a:off x="4798942" y="242113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10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A7DE6C9-B155-A716-D15A-B0992053C1CD}"/>
                </a:ext>
              </a:extLst>
            </p:cNvPr>
            <p:cNvSpPr txBox="1"/>
            <p:nvPr/>
          </p:nvSpPr>
          <p:spPr>
            <a:xfrm>
              <a:off x="4836426" y="107415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30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7269F7B-17B0-D2B2-FF6C-E2A474341AD3}"/>
                </a:ext>
              </a:extLst>
            </p:cNvPr>
            <p:cNvSpPr txBox="1"/>
            <p:nvPr/>
          </p:nvSpPr>
          <p:spPr>
            <a:xfrm>
              <a:off x="8539504" y="3300935"/>
              <a:ext cx="6841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D867FD0-6601-7A1E-D92D-9B90217ECFA3}"/>
                </a:ext>
              </a:extLst>
            </p:cNvPr>
            <p:cNvSpPr txBox="1"/>
            <p:nvPr/>
          </p:nvSpPr>
          <p:spPr>
            <a:xfrm>
              <a:off x="4836473" y="376240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40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AFE931E-30F8-4C86-A9A2-AA8F1E15FD3C}"/>
                  </a:ext>
                </a:extLst>
              </p:cNvPr>
              <p:cNvSpPr txBox="1"/>
              <p:nvPr/>
            </p:nvSpPr>
            <p:spPr>
              <a:xfrm>
                <a:off x="7503752" y="6006558"/>
                <a:ext cx="14428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b="0" noProof="0" dirty="0">
                    <a:cs typeface="Arial" panose="020B0604020202020204" pitchFamily="34" charset="0"/>
                  </a:rPr>
                  <a:t>A: 5 </a:t>
                </a:r>
                <a14:m>
                  <m:oMath xmlns:m="http://schemas.openxmlformats.org/officeDocument/2006/math"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AFE931E-30F8-4C86-A9A2-AA8F1E15F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752" y="6006558"/>
                <a:ext cx="1442896" cy="400110"/>
              </a:xfrm>
              <a:prstGeom prst="rect">
                <a:avLst/>
              </a:prstGeom>
              <a:blipFill>
                <a:blip r:embed="rId3"/>
                <a:stretch>
                  <a:fillRect l="-4641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9239F02-D081-12B9-AFB1-28A47DA8A3E8}"/>
              </a:ext>
            </a:extLst>
          </p:cNvPr>
          <p:cNvSpPr/>
          <p:nvPr/>
        </p:nvSpPr>
        <p:spPr>
          <a:xfrm>
            <a:off x="5422900" y="630862"/>
            <a:ext cx="3428466" cy="2709238"/>
          </a:xfrm>
          <a:custGeom>
            <a:avLst/>
            <a:gdLst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2057400 w 3340100"/>
              <a:gd name="connsiteY1" fmla="*/ 2222500 h 2971800"/>
              <a:gd name="connsiteX2" fmla="*/ 3340100 w 3340100"/>
              <a:gd name="connsiteY2" fmla="*/ 0 h 2971800"/>
              <a:gd name="connsiteX0" fmla="*/ 0 w 3340100"/>
              <a:gd name="connsiteY0" fmla="*/ 2971800 h 2971800"/>
              <a:gd name="connsiteX1" fmla="*/ 1983164 w 3340100"/>
              <a:gd name="connsiteY1" fmla="*/ 2250362 h 2971800"/>
              <a:gd name="connsiteX2" fmla="*/ 3340100 w 3340100"/>
              <a:gd name="connsiteY2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100" h="2971800">
                <a:moveTo>
                  <a:pt x="0" y="2971800"/>
                </a:moveTo>
                <a:cubicBezTo>
                  <a:pt x="800100" y="2925233"/>
                  <a:pt x="1250797" y="2902295"/>
                  <a:pt x="1983164" y="2250362"/>
                </a:cubicBezTo>
                <a:cubicBezTo>
                  <a:pt x="2715531" y="1598429"/>
                  <a:pt x="3090333" y="778933"/>
                  <a:pt x="334010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4BFE1-4315-00B6-E039-92F601C65CA8}"/>
              </a:ext>
            </a:extLst>
          </p:cNvPr>
          <p:cNvSpPr txBox="1"/>
          <p:nvPr/>
        </p:nvSpPr>
        <p:spPr>
          <a:xfrm>
            <a:off x="7183410" y="202837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86B546-8982-4742-142E-E8DEC536F813}"/>
              </a:ext>
            </a:extLst>
          </p:cNvPr>
          <p:cNvSpPr txBox="1"/>
          <p:nvPr/>
        </p:nvSpPr>
        <p:spPr>
          <a:xfrm>
            <a:off x="8142069" y="60419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115A8D-0B66-D7FC-42B6-995A30DFAC21}"/>
                  </a:ext>
                </a:extLst>
              </p:cNvPr>
              <p:cNvSpPr txBox="1"/>
              <p:nvPr/>
            </p:nvSpPr>
            <p:spPr>
              <a:xfrm>
                <a:off x="7503752" y="6373440"/>
                <a:ext cx="15855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b="0" noProof="0" dirty="0">
                    <a:cs typeface="Arial" panose="020B0604020202020204" pitchFamily="34" charset="0"/>
                  </a:rPr>
                  <a:t>B: 10 </a:t>
                </a:r>
                <a14:m>
                  <m:oMath xmlns:m="http://schemas.openxmlformats.org/officeDocument/2006/math"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0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115A8D-0B66-D7FC-42B6-995A30DFA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752" y="6373440"/>
                <a:ext cx="1585562" cy="400110"/>
              </a:xfrm>
              <a:prstGeom prst="rect">
                <a:avLst/>
              </a:prstGeom>
              <a:blipFill>
                <a:blip r:embed="rId4"/>
                <a:stretch>
                  <a:fillRect l="-4231" t="-7692" b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D13E31B7-8E26-2472-A2E8-807ED5D84891}"/>
              </a:ext>
            </a:extLst>
          </p:cNvPr>
          <p:cNvSpPr/>
          <p:nvPr/>
        </p:nvSpPr>
        <p:spPr>
          <a:xfrm>
            <a:off x="8673304" y="899460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359F839-991D-C2C8-4A9D-8F8853FCCD2D}"/>
              </a:ext>
            </a:extLst>
          </p:cNvPr>
          <p:cNvSpPr/>
          <p:nvPr/>
        </p:nvSpPr>
        <p:spPr>
          <a:xfrm>
            <a:off x="7607055" y="2478029"/>
            <a:ext cx="88900" cy="1016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41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884A22-1E93-1BFB-1C19-5A908679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16AC8-5E77-4904-5252-8CAEF8AE18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2633"/>
          </a:xfrm>
        </p:spPr>
        <p:txBody>
          <a:bodyPr/>
          <a:lstStyle/>
          <a:p>
            <a:r>
              <a:rPr lang="en-GB" noProof="0" dirty="0"/>
              <a:t>Describe the motion in each of the below graphs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261DA4-4617-8BA2-CCE9-52CBBB53B8E5}"/>
              </a:ext>
            </a:extLst>
          </p:cNvPr>
          <p:cNvSpPr txBox="1"/>
          <p:nvPr/>
        </p:nvSpPr>
        <p:spPr>
          <a:xfrm rot="16200000">
            <a:off x="-421583" y="1678622"/>
            <a:ext cx="21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Displacement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AE9167-2627-1E9D-EA7D-B3853BBDA85A}"/>
              </a:ext>
            </a:extLst>
          </p:cNvPr>
          <p:cNvSpPr txBox="1"/>
          <p:nvPr/>
        </p:nvSpPr>
        <p:spPr>
          <a:xfrm>
            <a:off x="1220420" y="2854387"/>
            <a:ext cx="118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EF412D-9499-17F4-7D42-17B5B0785BF0}"/>
              </a:ext>
            </a:extLst>
          </p:cNvPr>
          <p:cNvSpPr/>
          <p:nvPr/>
        </p:nvSpPr>
        <p:spPr>
          <a:xfrm>
            <a:off x="930671" y="1267270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4FCC0A-E671-873C-859B-FA7FED51E77D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930671" y="1470471"/>
            <a:ext cx="1220140" cy="1383915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C87F1B2-E49D-DF38-89F3-31D4037ACDC4}"/>
              </a:ext>
            </a:extLst>
          </p:cNvPr>
          <p:cNvSpPr/>
          <p:nvPr/>
        </p:nvSpPr>
        <p:spPr>
          <a:xfrm>
            <a:off x="3606736" y="1405963"/>
            <a:ext cx="1486817" cy="1435066"/>
          </a:xfrm>
          <a:custGeom>
            <a:avLst/>
            <a:gdLst>
              <a:gd name="connsiteX0" fmla="*/ 0 w 2108200"/>
              <a:gd name="connsiteY0" fmla="*/ 1447800 h 1447800"/>
              <a:gd name="connsiteX1" fmla="*/ 850900 w 2108200"/>
              <a:gd name="connsiteY1" fmla="*/ 1358900 h 1447800"/>
              <a:gd name="connsiteX2" fmla="*/ 2108200 w 2108200"/>
              <a:gd name="connsiteY2" fmla="*/ 0 h 1447800"/>
              <a:gd name="connsiteX0" fmla="*/ 0 w 2108200"/>
              <a:gd name="connsiteY0" fmla="*/ 1447800 h 1555949"/>
              <a:gd name="connsiteX1" fmla="*/ 850900 w 2108200"/>
              <a:gd name="connsiteY1" fmla="*/ 1358900 h 1555949"/>
              <a:gd name="connsiteX2" fmla="*/ 2108200 w 2108200"/>
              <a:gd name="connsiteY2" fmla="*/ 0 h 1555949"/>
              <a:gd name="connsiteX0" fmla="*/ 0 w 2108200"/>
              <a:gd name="connsiteY0" fmla="*/ 1447800 h 1447800"/>
              <a:gd name="connsiteX1" fmla="*/ 876300 w 2108200"/>
              <a:gd name="connsiteY1" fmla="*/ 1092200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1447800">
                <a:moveTo>
                  <a:pt x="0" y="1447800"/>
                </a:moveTo>
                <a:cubicBezTo>
                  <a:pt x="283633" y="1418167"/>
                  <a:pt x="626468" y="1369722"/>
                  <a:pt x="1067036" y="1120964"/>
                </a:cubicBezTo>
                <a:cubicBezTo>
                  <a:pt x="1507604" y="872206"/>
                  <a:pt x="1961580" y="318735"/>
                  <a:pt x="210820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41DA0B6-B0EF-85A0-7D3A-47ABF51AA7DD}"/>
              </a:ext>
            </a:extLst>
          </p:cNvPr>
          <p:cNvSpPr/>
          <p:nvPr/>
        </p:nvSpPr>
        <p:spPr>
          <a:xfrm>
            <a:off x="6798453" y="1645487"/>
            <a:ext cx="1527737" cy="1195541"/>
          </a:xfrm>
          <a:custGeom>
            <a:avLst/>
            <a:gdLst>
              <a:gd name="connsiteX0" fmla="*/ 0 w 2108200"/>
              <a:gd name="connsiteY0" fmla="*/ 1447800 h 1447800"/>
              <a:gd name="connsiteX1" fmla="*/ 850900 w 2108200"/>
              <a:gd name="connsiteY1" fmla="*/ 1358900 h 1447800"/>
              <a:gd name="connsiteX2" fmla="*/ 2108200 w 2108200"/>
              <a:gd name="connsiteY2" fmla="*/ 0 h 1447800"/>
              <a:gd name="connsiteX0" fmla="*/ 0 w 2108200"/>
              <a:gd name="connsiteY0" fmla="*/ 1447800 h 1555949"/>
              <a:gd name="connsiteX1" fmla="*/ 850900 w 2108200"/>
              <a:gd name="connsiteY1" fmla="*/ 1358900 h 1555949"/>
              <a:gd name="connsiteX2" fmla="*/ 2108200 w 2108200"/>
              <a:gd name="connsiteY2" fmla="*/ 0 h 1555949"/>
              <a:gd name="connsiteX0" fmla="*/ 0 w 2108200"/>
              <a:gd name="connsiteY0" fmla="*/ 1447800 h 1447800"/>
              <a:gd name="connsiteX1" fmla="*/ 876300 w 2108200"/>
              <a:gd name="connsiteY1" fmla="*/ 1092200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08181 w 2108200"/>
              <a:gd name="connsiteY1" fmla="*/ 440210 h 1447800"/>
              <a:gd name="connsiteX2" fmla="*/ 2108200 w 2108200"/>
              <a:gd name="connsiteY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8200" h="1447800">
                <a:moveTo>
                  <a:pt x="0" y="1447800"/>
                </a:moveTo>
                <a:cubicBezTo>
                  <a:pt x="256385" y="1044232"/>
                  <a:pt x="367613" y="688968"/>
                  <a:pt x="808181" y="440210"/>
                </a:cubicBezTo>
                <a:cubicBezTo>
                  <a:pt x="1248749" y="191452"/>
                  <a:pt x="1539236" y="50269"/>
                  <a:pt x="2108200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DE6B20-CBE3-D5BE-09A8-F6F752F22378}"/>
              </a:ext>
            </a:extLst>
          </p:cNvPr>
          <p:cNvCxnSpPr>
            <a:cxnSpLocks/>
          </p:cNvCxnSpPr>
          <p:nvPr/>
        </p:nvCxnSpPr>
        <p:spPr>
          <a:xfrm>
            <a:off x="930671" y="4770388"/>
            <a:ext cx="1490601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B788F7-1293-7C09-4545-CBDBB567406C}"/>
              </a:ext>
            </a:extLst>
          </p:cNvPr>
          <p:cNvCxnSpPr>
            <a:cxnSpLocks/>
          </p:cNvCxnSpPr>
          <p:nvPr/>
        </p:nvCxnSpPr>
        <p:spPr>
          <a:xfrm>
            <a:off x="3632288" y="4525176"/>
            <a:ext cx="1241453" cy="245212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9345455-8331-1CE6-C8C1-0E9C1351093E}"/>
              </a:ext>
            </a:extLst>
          </p:cNvPr>
          <p:cNvSpPr txBox="1"/>
          <p:nvPr/>
        </p:nvSpPr>
        <p:spPr>
          <a:xfrm>
            <a:off x="3861795" y="2844384"/>
            <a:ext cx="118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C640807-8B8F-E5DC-699D-459DB8FDD537}"/>
              </a:ext>
            </a:extLst>
          </p:cNvPr>
          <p:cNvSpPr/>
          <p:nvPr/>
        </p:nvSpPr>
        <p:spPr>
          <a:xfrm>
            <a:off x="3572046" y="1257267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1E227A-360B-C137-30FB-3AAB52F6926B}"/>
              </a:ext>
            </a:extLst>
          </p:cNvPr>
          <p:cNvSpPr txBox="1"/>
          <p:nvPr/>
        </p:nvSpPr>
        <p:spPr>
          <a:xfrm>
            <a:off x="7057296" y="2844384"/>
            <a:ext cx="118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5D5567E-5B9A-D4FC-BF9E-9013451D0A32}"/>
              </a:ext>
            </a:extLst>
          </p:cNvPr>
          <p:cNvSpPr/>
          <p:nvPr/>
        </p:nvSpPr>
        <p:spPr>
          <a:xfrm>
            <a:off x="6767547" y="1257267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07A055-4F35-8E2C-89A9-5543A76D16E7}"/>
              </a:ext>
            </a:extLst>
          </p:cNvPr>
          <p:cNvSpPr txBox="1"/>
          <p:nvPr/>
        </p:nvSpPr>
        <p:spPr>
          <a:xfrm>
            <a:off x="1220420" y="5619591"/>
            <a:ext cx="118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7749673-20D0-55F4-A67A-13112BB7F9C6}"/>
              </a:ext>
            </a:extLst>
          </p:cNvPr>
          <p:cNvSpPr/>
          <p:nvPr/>
        </p:nvSpPr>
        <p:spPr>
          <a:xfrm>
            <a:off x="930671" y="4032474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E99C28-95DC-E759-CE99-7E0628D0E503}"/>
              </a:ext>
            </a:extLst>
          </p:cNvPr>
          <p:cNvSpPr txBox="1"/>
          <p:nvPr/>
        </p:nvSpPr>
        <p:spPr>
          <a:xfrm>
            <a:off x="3937266" y="5619591"/>
            <a:ext cx="118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DC89DF1-6B41-B765-7080-A5827CF7B4B6}"/>
              </a:ext>
            </a:extLst>
          </p:cNvPr>
          <p:cNvSpPr/>
          <p:nvPr/>
        </p:nvSpPr>
        <p:spPr>
          <a:xfrm>
            <a:off x="3647517" y="4032474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6F21F6-94C9-34DD-AEB8-7A0073CB5B47}"/>
              </a:ext>
            </a:extLst>
          </p:cNvPr>
          <p:cNvSpPr txBox="1"/>
          <p:nvPr/>
        </p:nvSpPr>
        <p:spPr>
          <a:xfrm>
            <a:off x="7073494" y="5688605"/>
            <a:ext cx="118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186F87C-4BEE-6421-F052-B665D82476A2}"/>
              </a:ext>
            </a:extLst>
          </p:cNvPr>
          <p:cNvSpPr/>
          <p:nvPr/>
        </p:nvSpPr>
        <p:spPr>
          <a:xfrm>
            <a:off x="6783745" y="4101488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6651601-70E4-DD60-ABA0-72CF57A2227A}"/>
              </a:ext>
            </a:extLst>
          </p:cNvPr>
          <p:cNvSpPr/>
          <p:nvPr/>
        </p:nvSpPr>
        <p:spPr>
          <a:xfrm>
            <a:off x="6781952" y="4381533"/>
            <a:ext cx="1701800" cy="1130300"/>
          </a:xfrm>
          <a:custGeom>
            <a:avLst/>
            <a:gdLst>
              <a:gd name="connsiteX0" fmla="*/ 0 w 1701800"/>
              <a:gd name="connsiteY0" fmla="*/ 749300 h 1130300"/>
              <a:gd name="connsiteX1" fmla="*/ 393700 w 1701800"/>
              <a:gd name="connsiteY1" fmla="*/ 0 h 1130300"/>
              <a:gd name="connsiteX2" fmla="*/ 863600 w 1701800"/>
              <a:gd name="connsiteY2" fmla="*/ 1130300 h 1130300"/>
              <a:gd name="connsiteX3" fmla="*/ 1371600 w 1701800"/>
              <a:gd name="connsiteY3" fmla="*/ 63500 h 1130300"/>
              <a:gd name="connsiteX4" fmla="*/ 1701800 w 1701800"/>
              <a:gd name="connsiteY4" fmla="*/ 9144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130300">
                <a:moveTo>
                  <a:pt x="0" y="749300"/>
                </a:moveTo>
                <a:lnTo>
                  <a:pt x="393700" y="0"/>
                </a:lnTo>
                <a:lnTo>
                  <a:pt x="863600" y="1130300"/>
                </a:lnTo>
                <a:lnTo>
                  <a:pt x="1371600" y="63500"/>
                </a:lnTo>
                <a:lnTo>
                  <a:pt x="1701800" y="9144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2469D4-10F3-90A3-2536-F13E354E69A9}"/>
              </a:ext>
            </a:extLst>
          </p:cNvPr>
          <p:cNvSpPr txBox="1"/>
          <p:nvPr/>
        </p:nvSpPr>
        <p:spPr>
          <a:xfrm>
            <a:off x="130117" y="99565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CEB6F1-8BA5-7427-2F75-8CF52C01456D}"/>
              </a:ext>
            </a:extLst>
          </p:cNvPr>
          <p:cNvSpPr txBox="1"/>
          <p:nvPr/>
        </p:nvSpPr>
        <p:spPr>
          <a:xfrm>
            <a:off x="2914174" y="923329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ECC155E-D62C-FAD5-FB5C-687CF4A4585D}"/>
              </a:ext>
            </a:extLst>
          </p:cNvPr>
          <p:cNvSpPr txBox="1"/>
          <p:nvPr/>
        </p:nvSpPr>
        <p:spPr>
          <a:xfrm>
            <a:off x="5942704" y="907785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093413-371A-5F94-F212-4DEB89F55D61}"/>
              </a:ext>
            </a:extLst>
          </p:cNvPr>
          <p:cNvSpPr txBox="1"/>
          <p:nvPr/>
        </p:nvSpPr>
        <p:spPr>
          <a:xfrm>
            <a:off x="144903" y="377086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BDE0E5-6931-36A1-2E8D-92FF44FED9AF}"/>
              </a:ext>
            </a:extLst>
          </p:cNvPr>
          <p:cNvSpPr txBox="1"/>
          <p:nvPr/>
        </p:nvSpPr>
        <p:spPr>
          <a:xfrm>
            <a:off x="2847823" y="3839878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ADA4498-3CDF-58B3-3E17-DF4A4535650A}"/>
              </a:ext>
            </a:extLst>
          </p:cNvPr>
          <p:cNvSpPr txBox="1"/>
          <p:nvPr/>
        </p:nvSpPr>
        <p:spPr>
          <a:xfrm>
            <a:off x="5970776" y="3752007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74FE9F-2AA4-946A-1EBA-C90B9595C3A0}"/>
              </a:ext>
            </a:extLst>
          </p:cNvPr>
          <p:cNvSpPr txBox="1"/>
          <p:nvPr/>
        </p:nvSpPr>
        <p:spPr>
          <a:xfrm rot="16200000">
            <a:off x="2269063" y="1696645"/>
            <a:ext cx="21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Displacement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85F040-3412-D7B1-1C95-06AE4687378F}"/>
              </a:ext>
            </a:extLst>
          </p:cNvPr>
          <p:cNvSpPr txBox="1"/>
          <p:nvPr/>
        </p:nvSpPr>
        <p:spPr>
          <a:xfrm rot="16200000">
            <a:off x="5445783" y="1681522"/>
            <a:ext cx="21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Displacement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4C19C-0669-01D5-41FC-D705DA3290B0}"/>
              </a:ext>
            </a:extLst>
          </p:cNvPr>
          <p:cNvSpPr txBox="1"/>
          <p:nvPr/>
        </p:nvSpPr>
        <p:spPr>
          <a:xfrm rot="16200000">
            <a:off x="-436478" y="4539555"/>
            <a:ext cx="21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Displacement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67C3B2-E6D9-576C-731D-7C2605523B54}"/>
              </a:ext>
            </a:extLst>
          </p:cNvPr>
          <p:cNvSpPr txBox="1"/>
          <p:nvPr/>
        </p:nvSpPr>
        <p:spPr>
          <a:xfrm rot="16200000">
            <a:off x="2318426" y="4559725"/>
            <a:ext cx="21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Displacement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DBBDD-A3F7-AF9B-BB17-C1D6E90077A5}"/>
              </a:ext>
            </a:extLst>
          </p:cNvPr>
          <p:cNvSpPr txBox="1"/>
          <p:nvPr/>
        </p:nvSpPr>
        <p:spPr>
          <a:xfrm rot="16200000">
            <a:off x="5444278" y="4559724"/>
            <a:ext cx="21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Displacement</a:t>
            </a:r>
          </a:p>
        </p:txBody>
      </p:sp>
    </p:spTree>
    <p:extLst>
      <p:ext uri="{BB962C8B-B14F-4D97-AF65-F5344CB8AC3E}">
        <p14:creationId xmlns:p14="http://schemas.microsoft.com/office/powerpoint/2010/main" val="23255794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6CA69-66B5-26A8-501F-15627709E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D467011-C5E9-4E4D-223A-D37F4DBE5A7A}"/>
              </a:ext>
            </a:extLst>
          </p:cNvPr>
          <p:cNvSpPr txBox="1"/>
          <p:nvPr/>
        </p:nvSpPr>
        <p:spPr>
          <a:xfrm>
            <a:off x="7317679" y="3307198"/>
            <a:ext cx="116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AEB7D5-21AA-5C69-6D5F-4706EB59C3BB}"/>
              </a:ext>
            </a:extLst>
          </p:cNvPr>
          <p:cNvSpPr/>
          <p:nvPr/>
        </p:nvSpPr>
        <p:spPr>
          <a:xfrm>
            <a:off x="7051279" y="1793760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F4A53F-A4FB-AAFF-F219-BF7DAC563989}"/>
              </a:ext>
            </a:extLst>
          </p:cNvPr>
          <p:cNvCxnSpPr>
            <a:cxnSpLocks/>
            <a:stCxn id="11" idx="1"/>
          </p:cNvCxnSpPr>
          <p:nvPr/>
        </p:nvCxnSpPr>
        <p:spPr>
          <a:xfrm flipV="1">
            <a:off x="7051279" y="2739718"/>
            <a:ext cx="696919" cy="641158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2399E6-D345-8EF1-A265-8B908B0C1175}"/>
              </a:ext>
            </a:extLst>
          </p:cNvPr>
          <p:cNvCxnSpPr>
            <a:cxnSpLocks/>
          </p:cNvCxnSpPr>
          <p:nvPr/>
        </p:nvCxnSpPr>
        <p:spPr>
          <a:xfrm>
            <a:off x="7051279" y="1996961"/>
            <a:ext cx="696919" cy="6919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9B9B95-2E86-9242-B10C-A77B4BE85AB9}"/>
              </a:ext>
            </a:extLst>
          </p:cNvPr>
          <p:cNvCxnSpPr>
            <a:cxnSpLocks/>
          </p:cNvCxnSpPr>
          <p:nvPr/>
        </p:nvCxnSpPr>
        <p:spPr>
          <a:xfrm flipV="1">
            <a:off x="7748198" y="2468997"/>
            <a:ext cx="1200852" cy="2199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4C77BFC-E67F-FF07-D423-B971BA071487}"/>
              </a:ext>
            </a:extLst>
          </p:cNvPr>
          <p:cNvCxnSpPr>
            <a:cxnSpLocks/>
          </p:cNvCxnSpPr>
          <p:nvPr/>
        </p:nvCxnSpPr>
        <p:spPr>
          <a:xfrm flipV="1">
            <a:off x="7724849" y="2514600"/>
            <a:ext cx="1254051" cy="225118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itle 21">
            <a:extLst>
              <a:ext uri="{FF2B5EF4-FFF2-40B4-BE49-F238E27FC236}">
                <a16:creationId xmlns:a16="http://schemas.microsoft.com/office/drawing/2014/main" id="{010CFC2E-E344-4E71-F106-8A9C1618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B3DBA37-C199-66F4-179D-A0B437BDC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noProof="0" dirty="0"/>
              <a:t>Each of these graphs represent two bodies A and B. Match the graphs to the descriptions.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DF9AEB-66E6-5E65-F13A-EA46773F2363}"/>
              </a:ext>
            </a:extLst>
          </p:cNvPr>
          <p:cNvSpPr txBox="1"/>
          <p:nvPr/>
        </p:nvSpPr>
        <p:spPr>
          <a:xfrm>
            <a:off x="4111969" y="3313356"/>
            <a:ext cx="116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6A1A9A1-66CA-6EEE-19A0-BF12981448EF}"/>
              </a:ext>
            </a:extLst>
          </p:cNvPr>
          <p:cNvSpPr/>
          <p:nvPr/>
        </p:nvSpPr>
        <p:spPr>
          <a:xfrm>
            <a:off x="3822220" y="1726239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AB0F0D9-8020-E76E-FD43-14919033F879}"/>
              </a:ext>
            </a:extLst>
          </p:cNvPr>
          <p:cNvCxnSpPr>
            <a:cxnSpLocks/>
            <a:stCxn id="26" idx="1"/>
          </p:cNvCxnSpPr>
          <p:nvPr/>
        </p:nvCxnSpPr>
        <p:spPr>
          <a:xfrm flipV="1">
            <a:off x="3822220" y="2672197"/>
            <a:ext cx="696919" cy="641158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B86098E-3576-19EB-4C58-5B5FC7BFBB21}"/>
              </a:ext>
            </a:extLst>
          </p:cNvPr>
          <p:cNvCxnSpPr>
            <a:cxnSpLocks/>
          </p:cNvCxnSpPr>
          <p:nvPr/>
        </p:nvCxnSpPr>
        <p:spPr>
          <a:xfrm>
            <a:off x="3809694" y="1929440"/>
            <a:ext cx="696919" cy="6919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508FB1-5718-BD4A-0371-BC0BBEC37466}"/>
              </a:ext>
            </a:extLst>
          </p:cNvPr>
          <p:cNvCxnSpPr>
            <a:cxnSpLocks/>
          </p:cNvCxnSpPr>
          <p:nvPr/>
        </p:nvCxnSpPr>
        <p:spPr>
          <a:xfrm flipV="1">
            <a:off x="4506613" y="2266116"/>
            <a:ext cx="1024721" cy="355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5A9C5D-CE4C-0BBD-EF8F-296CCCDF6082}"/>
              </a:ext>
            </a:extLst>
          </p:cNvPr>
          <p:cNvCxnSpPr>
            <a:cxnSpLocks/>
          </p:cNvCxnSpPr>
          <p:nvPr/>
        </p:nvCxnSpPr>
        <p:spPr>
          <a:xfrm>
            <a:off x="4495790" y="2672197"/>
            <a:ext cx="1048070" cy="421236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7198FE0-5635-C0E2-3A6E-3E8885D01341}"/>
              </a:ext>
            </a:extLst>
          </p:cNvPr>
          <p:cNvSpPr txBox="1"/>
          <p:nvPr/>
        </p:nvSpPr>
        <p:spPr>
          <a:xfrm>
            <a:off x="302362" y="144254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D98AA36-DFD8-3D11-3B28-7D21EF711BB8}"/>
              </a:ext>
            </a:extLst>
          </p:cNvPr>
          <p:cNvSpPr txBox="1"/>
          <p:nvPr/>
        </p:nvSpPr>
        <p:spPr>
          <a:xfrm>
            <a:off x="3086419" y="1370219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D50573-2165-AADB-1532-7DABD8C09689}"/>
              </a:ext>
            </a:extLst>
          </p:cNvPr>
          <p:cNvSpPr txBox="1"/>
          <p:nvPr/>
        </p:nvSpPr>
        <p:spPr>
          <a:xfrm>
            <a:off x="6114949" y="1354675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DC6992-59CA-1082-6411-2DAA78A5A68F}"/>
              </a:ext>
            </a:extLst>
          </p:cNvPr>
          <p:cNvSpPr txBox="1"/>
          <p:nvPr/>
        </p:nvSpPr>
        <p:spPr>
          <a:xfrm>
            <a:off x="5159636" y="1893439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8C9FC9-31DF-DE7B-D675-CF41D50D42C1}"/>
              </a:ext>
            </a:extLst>
          </p:cNvPr>
          <p:cNvSpPr txBox="1"/>
          <p:nvPr/>
        </p:nvSpPr>
        <p:spPr>
          <a:xfrm>
            <a:off x="8509826" y="197894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B67627-A81A-9E83-CDD2-41FF01CA87A2}"/>
              </a:ext>
            </a:extLst>
          </p:cNvPr>
          <p:cNvSpPr txBox="1"/>
          <p:nvPr/>
        </p:nvSpPr>
        <p:spPr>
          <a:xfrm>
            <a:off x="4827431" y="2815535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A7C3A7-EC81-FB7F-7331-EA5F8A9F5391}"/>
              </a:ext>
            </a:extLst>
          </p:cNvPr>
          <p:cNvSpPr txBox="1"/>
          <p:nvPr/>
        </p:nvSpPr>
        <p:spPr>
          <a:xfrm>
            <a:off x="8544627" y="2478108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2890A-6045-5BD6-1698-6DDDDDC82D95}"/>
              </a:ext>
            </a:extLst>
          </p:cNvPr>
          <p:cNvSpPr txBox="1"/>
          <p:nvPr/>
        </p:nvSpPr>
        <p:spPr>
          <a:xfrm>
            <a:off x="1720901" y="3355321"/>
            <a:ext cx="116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3C309E-B020-473B-368B-9489D1C67934}"/>
              </a:ext>
            </a:extLst>
          </p:cNvPr>
          <p:cNvSpPr/>
          <p:nvPr/>
        </p:nvSpPr>
        <p:spPr>
          <a:xfrm>
            <a:off x="1142773" y="1816484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8063D2-5C46-924D-200A-A8CEAE140F4C}"/>
              </a:ext>
            </a:extLst>
          </p:cNvPr>
          <p:cNvCxnSpPr>
            <a:cxnSpLocks/>
            <a:stCxn id="31" idx="1"/>
          </p:cNvCxnSpPr>
          <p:nvPr/>
        </p:nvCxnSpPr>
        <p:spPr>
          <a:xfrm flipV="1">
            <a:off x="1142773" y="2762442"/>
            <a:ext cx="696919" cy="641158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50EE4E-9420-3510-4C75-E2E88A1B0809}"/>
              </a:ext>
            </a:extLst>
          </p:cNvPr>
          <p:cNvCxnSpPr>
            <a:cxnSpLocks/>
          </p:cNvCxnSpPr>
          <p:nvPr/>
        </p:nvCxnSpPr>
        <p:spPr>
          <a:xfrm>
            <a:off x="1130247" y="2019685"/>
            <a:ext cx="696919" cy="6919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C4D575-DE30-0B39-B219-77A28A58AC2E}"/>
              </a:ext>
            </a:extLst>
          </p:cNvPr>
          <p:cNvCxnSpPr>
            <a:cxnSpLocks/>
          </p:cNvCxnSpPr>
          <p:nvPr/>
        </p:nvCxnSpPr>
        <p:spPr>
          <a:xfrm>
            <a:off x="1827166" y="2711642"/>
            <a:ext cx="9016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004B92-9A0C-756D-8067-8C0B6568D6A0}"/>
              </a:ext>
            </a:extLst>
          </p:cNvPr>
          <p:cNvCxnSpPr>
            <a:cxnSpLocks/>
          </p:cNvCxnSpPr>
          <p:nvPr/>
        </p:nvCxnSpPr>
        <p:spPr>
          <a:xfrm>
            <a:off x="1816343" y="2762442"/>
            <a:ext cx="883144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0BAE648-4268-6081-A98B-59DB5B1870C2}"/>
              </a:ext>
            </a:extLst>
          </p:cNvPr>
          <p:cNvSpPr txBox="1"/>
          <p:nvPr/>
        </p:nvSpPr>
        <p:spPr>
          <a:xfrm>
            <a:off x="2356246" y="2220133"/>
            <a:ext cx="40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6F0672-5E82-DD79-079E-E3424C6C7210}"/>
              </a:ext>
            </a:extLst>
          </p:cNvPr>
          <p:cNvSpPr txBox="1"/>
          <p:nvPr/>
        </p:nvSpPr>
        <p:spPr>
          <a:xfrm>
            <a:off x="2332995" y="2686242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F9879E-939E-A8EB-5EF0-9C184F84962B}"/>
              </a:ext>
            </a:extLst>
          </p:cNvPr>
          <p:cNvSpPr txBox="1"/>
          <p:nvPr/>
        </p:nvSpPr>
        <p:spPr>
          <a:xfrm>
            <a:off x="119054" y="4409646"/>
            <a:ext cx="2511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A and B move towards each other, collide and move off together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42F3235-184C-9F32-0968-2EBA06EDC53C}"/>
              </a:ext>
            </a:extLst>
          </p:cNvPr>
          <p:cNvSpPr txBox="1"/>
          <p:nvPr/>
        </p:nvSpPr>
        <p:spPr>
          <a:xfrm>
            <a:off x="3481901" y="4487869"/>
            <a:ext cx="2511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A and B move towards each other, collide and bounce back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6F743-01B7-8D02-5675-7E85A65FF951}"/>
              </a:ext>
            </a:extLst>
          </p:cNvPr>
          <p:cNvSpPr txBox="1"/>
          <p:nvPr/>
        </p:nvSpPr>
        <p:spPr>
          <a:xfrm>
            <a:off x="6309389" y="4487869"/>
            <a:ext cx="283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A and B move towards each other, collide and stop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6B381-2A3B-86C5-C545-E835331E705D}"/>
              </a:ext>
            </a:extLst>
          </p:cNvPr>
          <p:cNvSpPr txBox="1"/>
          <p:nvPr/>
        </p:nvSpPr>
        <p:spPr>
          <a:xfrm rot="16200000">
            <a:off x="-230100" y="2185827"/>
            <a:ext cx="21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Displacement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5CC48-FD92-FF20-2AD9-F96026C534BB}"/>
              </a:ext>
            </a:extLst>
          </p:cNvPr>
          <p:cNvSpPr txBox="1"/>
          <p:nvPr/>
        </p:nvSpPr>
        <p:spPr>
          <a:xfrm rot="16200000">
            <a:off x="2513063" y="2197843"/>
            <a:ext cx="21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Displacement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C414EB-38F7-0EA2-1D82-4816E1DE2D27}"/>
              </a:ext>
            </a:extLst>
          </p:cNvPr>
          <p:cNvSpPr txBox="1"/>
          <p:nvPr/>
        </p:nvSpPr>
        <p:spPr>
          <a:xfrm rot="16200000">
            <a:off x="5699812" y="2148465"/>
            <a:ext cx="218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Displacement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1A8971-209B-6178-61AB-699B1CEAD8BB}"/>
              </a:ext>
            </a:extLst>
          </p:cNvPr>
          <p:cNvSpPr txBox="1"/>
          <p:nvPr/>
        </p:nvSpPr>
        <p:spPr>
          <a:xfrm>
            <a:off x="8079955" y="628708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c, b, a</a:t>
            </a:r>
          </a:p>
        </p:txBody>
      </p:sp>
    </p:spTree>
    <p:extLst>
      <p:ext uri="{BB962C8B-B14F-4D97-AF65-F5344CB8AC3E}">
        <p14:creationId xmlns:p14="http://schemas.microsoft.com/office/powerpoint/2010/main" val="47506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4">
            <a:extLst>
              <a:ext uri="{FF2B5EF4-FFF2-40B4-BE49-F238E27FC236}">
                <a16:creationId xmlns:a16="http://schemas.microsoft.com/office/drawing/2014/main" id="{9CBDE1D1-6920-8871-661B-54446AF8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428" y="1696085"/>
            <a:ext cx="3744912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noProof="0" dirty="0"/>
              <a:t>the</a:t>
            </a:r>
            <a:r>
              <a:rPr lang="en-GB" sz="3200" b="1" noProof="0" dirty="0"/>
              <a:t> second</a:t>
            </a:r>
            <a:r>
              <a:rPr lang="en-GB" sz="3200" noProof="0" dirty="0"/>
              <a:t> </a:t>
            </a:r>
            <a:r>
              <a:rPr lang="en-GB" sz="3200" b="1" noProof="0" dirty="0"/>
              <a:t>(s).</a:t>
            </a:r>
          </a:p>
        </p:txBody>
      </p:sp>
      <p:sp>
        <p:nvSpPr>
          <p:cNvPr id="3079" name="Text Box 8">
            <a:extLst>
              <a:ext uri="{FF2B5EF4-FFF2-40B4-BE49-F238E27FC236}">
                <a16:creationId xmlns:a16="http://schemas.microsoft.com/office/drawing/2014/main" id="{1B77B40B-8A0C-6719-B34D-B4D9D7CEC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3375"/>
            <a:ext cx="79794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4400" b="1" noProof="0" dirty="0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0B6B31CE-E29A-DBD9-4F40-F8B138A92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721" y="3262749"/>
            <a:ext cx="60457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In physics, convert t</a:t>
            </a:r>
            <a:r>
              <a:rPr lang="en-GB" sz="2800" b="1" noProof="0" dirty="0"/>
              <a:t>ime to seconds before making calculations.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D47FEA-333D-4C16-9D62-23FF86F76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What is the SI unit of Time?</a:t>
            </a:r>
          </a:p>
        </p:txBody>
      </p:sp>
    </p:spTree>
    <p:extLst>
      <p:ext uri="{BB962C8B-B14F-4D97-AF65-F5344CB8AC3E}">
        <p14:creationId xmlns:p14="http://schemas.microsoft.com/office/powerpoint/2010/main" val="33951182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85FCE-41CE-2F1C-EEAC-D33E39020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99A26898-42C1-DE93-63C2-A1BC49508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19" y="1447800"/>
            <a:ext cx="318084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Velocity on y, time on x</a:t>
            </a:r>
          </a:p>
          <a:p>
            <a:pPr eaLnBrk="1" hangingPunct="1">
              <a:spcBef>
                <a:spcPct val="50000"/>
              </a:spcBef>
            </a:pPr>
            <a:endParaRPr lang="en-GB" sz="2800" noProof="0" dirty="0"/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This one shows constant velocity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29420F-6306-BBA9-978C-2EE46BDA5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solidFill>
                  <a:schemeClr val="tx1"/>
                </a:solidFill>
              </a:rPr>
              <a:t>What is a </a:t>
            </a:r>
            <a:r>
              <a:rPr lang="en-GB" b="1" noProof="0" dirty="0" err="1">
                <a:solidFill>
                  <a:schemeClr val="tx1"/>
                </a:solidFill>
              </a:rPr>
              <a:t>Velocity</a:t>
            </a:r>
            <a:r>
              <a:rPr lang="en-GB" b="1" noProof="0" dirty="0" err="1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en-GB" b="1" noProof="0" dirty="0" err="1">
                <a:solidFill>
                  <a:schemeClr val="tx1"/>
                </a:solidFill>
              </a:rPr>
              <a:t>Time</a:t>
            </a:r>
            <a:r>
              <a:rPr lang="en-GB" b="1" noProof="0" dirty="0">
                <a:solidFill>
                  <a:schemeClr val="tx1"/>
                </a:solidFill>
              </a:rPr>
              <a:t> Graph?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8BDB8-4446-2B5B-9157-DF39ADA25B56}"/>
              </a:ext>
            </a:extLst>
          </p:cNvPr>
          <p:cNvSpPr/>
          <p:nvPr/>
        </p:nvSpPr>
        <p:spPr>
          <a:xfrm>
            <a:off x="3735342" y="1142999"/>
            <a:ext cx="5281658" cy="3820683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BE5D2E-3D39-EBAA-E1B5-F8B849BE8E76}"/>
                  </a:ext>
                </a:extLst>
              </p:cNvPr>
              <p:cNvSpPr txBox="1"/>
              <p:nvPr/>
            </p:nvSpPr>
            <p:spPr>
              <a:xfrm>
                <a:off x="3949700" y="1790700"/>
                <a:ext cx="18669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noProof="0" dirty="0"/>
                  <a:t>Velocity (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noProof="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BE5D2E-3D39-EBAA-E1B5-F8B849BE8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1790700"/>
                <a:ext cx="1866900" cy="954107"/>
              </a:xfrm>
              <a:prstGeom prst="rect">
                <a:avLst/>
              </a:prstGeom>
              <a:blipFill>
                <a:blip r:embed="rId2"/>
                <a:stretch>
                  <a:fillRect l="-6863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2A39405-8D9B-161D-8BA9-5277DF5B971E}"/>
              </a:ext>
            </a:extLst>
          </p:cNvPr>
          <p:cNvSpPr txBox="1"/>
          <p:nvPr/>
        </p:nvSpPr>
        <p:spPr>
          <a:xfrm>
            <a:off x="6769100" y="4318000"/>
            <a:ext cx="14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Time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80BDFD2-5929-4030-8E6D-9F27FA970058}"/>
              </a:ext>
            </a:extLst>
          </p:cNvPr>
          <p:cNvSpPr/>
          <p:nvPr/>
        </p:nvSpPr>
        <p:spPr>
          <a:xfrm>
            <a:off x="5676900" y="1447800"/>
            <a:ext cx="3035300" cy="281940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FFA4D4-546D-25F3-7E39-A81CED97C323}"/>
              </a:ext>
            </a:extLst>
          </p:cNvPr>
          <p:cNvCxnSpPr>
            <a:cxnSpLocks/>
          </p:cNvCxnSpPr>
          <p:nvPr/>
        </p:nvCxnSpPr>
        <p:spPr>
          <a:xfrm>
            <a:off x="5676900" y="2959100"/>
            <a:ext cx="2819400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78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5" grpId="0" animBg="1"/>
      <p:bldP spid="6" grpId="0"/>
      <p:bldP spid="7" grpId="0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A2CB2-0D18-BD7E-98DE-E527AEEAA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7DBA74-2875-411F-BFD7-A44BD2DA4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3192C-9E0B-1C26-05BC-5851BF1AF3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70431"/>
          </a:xfrm>
        </p:spPr>
        <p:txBody>
          <a:bodyPr/>
          <a:lstStyle/>
          <a:p>
            <a:r>
              <a:rPr lang="en-GB" noProof="0" dirty="0"/>
              <a:t>Describe the motion in each case. Identify any case(s) where the direction changes (goes backwards).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E97B63-24A0-060E-81DF-FBA91F8205FF}"/>
              </a:ext>
            </a:extLst>
          </p:cNvPr>
          <p:cNvSpPr txBox="1"/>
          <p:nvPr/>
        </p:nvSpPr>
        <p:spPr>
          <a:xfrm rot="16200000">
            <a:off x="-124497" y="2040519"/>
            <a:ext cx="158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Velocity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BF3CF-3E0F-7FF7-0EE5-676C6CFA9BD5}"/>
              </a:ext>
            </a:extLst>
          </p:cNvPr>
          <p:cNvSpPr txBox="1"/>
          <p:nvPr/>
        </p:nvSpPr>
        <p:spPr>
          <a:xfrm>
            <a:off x="1220420" y="3095687"/>
            <a:ext cx="120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B23BE42-4D0E-9429-9E30-B11A97E90C4D}"/>
              </a:ext>
            </a:extLst>
          </p:cNvPr>
          <p:cNvSpPr/>
          <p:nvPr/>
        </p:nvSpPr>
        <p:spPr>
          <a:xfrm>
            <a:off x="930671" y="1508570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E4CC213-1EDB-4AC2-A1B0-CAEAE362CBFC}"/>
              </a:ext>
            </a:extLst>
          </p:cNvPr>
          <p:cNvCxnSpPr>
            <a:cxnSpLocks/>
            <a:stCxn id="8" idx="1"/>
          </p:cNvCxnSpPr>
          <p:nvPr/>
        </p:nvCxnSpPr>
        <p:spPr>
          <a:xfrm flipV="1">
            <a:off x="930671" y="1711771"/>
            <a:ext cx="1220140" cy="1383915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23FF31D-4526-0E6E-841F-780D9B6D6E13}"/>
              </a:ext>
            </a:extLst>
          </p:cNvPr>
          <p:cNvSpPr/>
          <p:nvPr/>
        </p:nvSpPr>
        <p:spPr>
          <a:xfrm>
            <a:off x="6798453" y="2057177"/>
            <a:ext cx="1502337" cy="1025151"/>
          </a:xfrm>
          <a:custGeom>
            <a:avLst/>
            <a:gdLst>
              <a:gd name="connsiteX0" fmla="*/ 0 w 2108200"/>
              <a:gd name="connsiteY0" fmla="*/ 1447800 h 1447800"/>
              <a:gd name="connsiteX1" fmla="*/ 850900 w 2108200"/>
              <a:gd name="connsiteY1" fmla="*/ 1358900 h 1447800"/>
              <a:gd name="connsiteX2" fmla="*/ 2108200 w 2108200"/>
              <a:gd name="connsiteY2" fmla="*/ 0 h 1447800"/>
              <a:gd name="connsiteX0" fmla="*/ 0 w 2108200"/>
              <a:gd name="connsiteY0" fmla="*/ 1447800 h 1555949"/>
              <a:gd name="connsiteX1" fmla="*/ 850900 w 2108200"/>
              <a:gd name="connsiteY1" fmla="*/ 1358900 h 1555949"/>
              <a:gd name="connsiteX2" fmla="*/ 2108200 w 2108200"/>
              <a:gd name="connsiteY2" fmla="*/ 0 h 1555949"/>
              <a:gd name="connsiteX0" fmla="*/ 0 w 2108200"/>
              <a:gd name="connsiteY0" fmla="*/ 1447800 h 1447800"/>
              <a:gd name="connsiteX1" fmla="*/ 876300 w 2108200"/>
              <a:gd name="connsiteY1" fmla="*/ 1092200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162404 w 2108200"/>
              <a:gd name="connsiteY1" fmla="*/ 1101788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1067036 w 2108200"/>
              <a:gd name="connsiteY1" fmla="*/ 1120964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21805 w 2108200"/>
              <a:gd name="connsiteY1" fmla="*/ 296389 h 1447800"/>
              <a:gd name="connsiteX2" fmla="*/ 2108200 w 2108200"/>
              <a:gd name="connsiteY2" fmla="*/ 0 h 1447800"/>
              <a:gd name="connsiteX0" fmla="*/ 0 w 2108200"/>
              <a:gd name="connsiteY0" fmla="*/ 1447800 h 1447800"/>
              <a:gd name="connsiteX1" fmla="*/ 808181 w 2108200"/>
              <a:gd name="connsiteY1" fmla="*/ 440210 h 1447800"/>
              <a:gd name="connsiteX2" fmla="*/ 2108200 w 2108200"/>
              <a:gd name="connsiteY2" fmla="*/ 0 h 1447800"/>
              <a:gd name="connsiteX0" fmla="*/ 0 w 2195827"/>
              <a:gd name="connsiteY0" fmla="*/ 1046489 h 1046489"/>
              <a:gd name="connsiteX1" fmla="*/ 808181 w 2195827"/>
              <a:gd name="connsiteY1" fmla="*/ 38899 h 1046489"/>
              <a:gd name="connsiteX2" fmla="*/ 2195827 w 2195827"/>
              <a:gd name="connsiteY2" fmla="*/ 767546 h 1046489"/>
              <a:gd name="connsiteX0" fmla="*/ 0 w 2195827"/>
              <a:gd name="connsiteY0" fmla="*/ 1270880 h 1270880"/>
              <a:gd name="connsiteX1" fmla="*/ 948384 w 2195827"/>
              <a:gd name="connsiteY1" fmla="*/ 32594 h 1270880"/>
              <a:gd name="connsiteX2" fmla="*/ 2195827 w 2195827"/>
              <a:gd name="connsiteY2" fmla="*/ 991937 h 1270880"/>
              <a:gd name="connsiteX0" fmla="*/ 0 w 2195827"/>
              <a:gd name="connsiteY0" fmla="*/ 1241055 h 1241055"/>
              <a:gd name="connsiteX1" fmla="*/ 948384 w 2195827"/>
              <a:gd name="connsiteY1" fmla="*/ 2769 h 1241055"/>
              <a:gd name="connsiteX2" fmla="*/ 2195827 w 2195827"/>
              <a:gd name="connsiteY2" fmla="*/ 962112 h 1241055"/>
              <a:gd name="connsiteX0" fmla="*/ 0 w 2195827"/>
              <a:gd name="connsiteY0" fmla="*/ 1243974 h 1243974"/>
              <a:gd name="connsiteX1" fmla="*/ 948384 w 2195827"/>
              <a:gd name="connsiteY1" fmla="*/ 5688 h 1243974"/>
              <a:gd name="connsiteX2" fmla="*/ 2195827 w 2195827"/>
              <a:gd name="connsiteY2" fmla="*/ 965031 h 1243974"/>
              <a:gd name="connsiteX0" fmla="*/ 0 w 2073149"/>
              <a:gd name="connsiteY0" fmla="*/ 1241458 h 1241458"/>
              <a:gd name="connsiteX1" fmla="*/ 948384 w 2073149"/>
              <a:gd name="connsiteY1" fmla="*/ 3172 h 1241458"/>
              <a:gd name="connsiteX2" fmla="*/ 2073149 w 2073149"/>
              <a:gd name="connsiteY2" fmla="*/ 962515 h 124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3149" h="1241458">
                <a:moveTo>
                  <a:pt x="0" y="1241458"/>
                </a:moveTo>
                <a:cubicBezTo>
                  <a:pt x="256385" y="837890"/>
                  <a:pt x="602859" y="49662"/>
                  <a:pt x="948384" y="3172"/>
                </a:cubicBezTo>
                <a:cubicBezTo>
                  <a:pt x="1293909" y="-43318"/>
                  <a:pt x="1416558" y="428356"/>
                  <a:pt x="2073149" y="962515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AF7791-2D47-3391-CFC3-12DC064D1DF1}"/>
              </a:ext>
            </a:extLst>
          </p:cNvPr>
          <p:cNvCxnSpPr>
            <a:cxnSpLocks/>
          </p:cNvCxnSpPr>
          <p:nvPr/>
        </p:nvCxnSpPr>
        <p:spPr>
          <a:xfrm>
            <a:off x="930671" y="5011688"/>
            <a:ext cx="1490601" cy="1179827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3B67C0-D02C-7DA5-83C2-31ECBAE21378}"/>
              </a:ext>
            </a:extLst>
          </p:cNvPr>
          <p:cNvCxnSpPr>
            <a:cxnSpLocks/>
          </p:cNvCxnSpPr>
          <p:nvPr/>
        </p:nvCxnSpPr>
        <p:spPr>
          <a:xfrm>
            <a:off x="3647517" y="4944726"/>
            <a:ext cx="1386763" cy="122606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5EB582E-E678-99E5-AE88-8C4378A84CFE}"/>
              </a:ext>
            </a:extLst>
          </p:cNvPr>
          <p:cNvSpPr txBox="1"/>
          <p:nvPr/>
        </p:nvSpPr>
        <p:spPr>
          <a:xfrm rot="16200000">
            <a:off x="2516878" y="2030516"/>
            <a:ext cx="158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Velocity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BBB7E2-829D-AB50-B843-B21A338ADD93}"/>
              </a:ext>
            </a:extLst>
          </p:cNvPr>
          <p:cNvSpPr txBox="1"/>
          <p:nvPr/>
        </p:nvSpPr>
        <p:spPr>
          <a:xfrm>
            <a:off x="3683306" y="3095687"/>
            <a:ext cx="120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68FB040-0C07-3221-CE95-699F639FACC3}"/>
              </a:ext>
            </a:extLst>
          </p:cNvPr>
          <p:cNvSpPr/>
          <p:nvPr/>
        </p:nvSpPr>
        <p:spPr>
          <a:xfrm>
            <a:off x="3572046" y="1498567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75A17F-8D38-A211-915A-35D455827AB3}"/>
              </a:ext>
            </a:extLst>
          </p:cNvPr>
          <p:cNvSpPr txBox="1"/>
          <p:nvPr/>
        </p:nvSpPr>
        <p:spPr>
          <a:xfrm rot="16200000">
            <a:off x="5712379" y="2030516"/>
            <a:ext cx="158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Velocity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56FC65-95D9-BF12-8405-8AF643D02366}"/>
              </a:ext>
            </a:extLst>
          </p:cNvPr>
          <p:cNvSpPr txBox="1"/>
          <p:nvPr/>
        </p:nvSpPr>
        <p:spPr>
          <a:xfrm>
            <a:off x="7057296" y="3085684"/>
            <a:ext cx="120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78B5830-E359-E6E8-C933-8171A728361E}"/>
              </a:ext>
            </a:extLst>
          </p:cNvPr>
          <p:cNvSpPr/>
          <p:nvPr/>
        </p:nvSpPr>
        <p:spPr>
          <a:xfrm>
            <a:off x="6767547" y="1498567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2F53722-C7AB-C329-084D-BCF3938C13ED}"/>
              </a:ext>
            </a:extLst>
          </p:cNvPr>
          <p:cNvSpPr txBox="1"/>
          <p:nvPr/>
        </p:nvSpPr>
        <p:spPr>
          <a:xfrm rot="16200000">
            <a:off x="-124497" y="4805723"/>
            <a:ext cx="158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Velocity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38DD75-2EBD-E5E2-36B9-407E2A086864}"/>
              </a:ext>
            </a:extLst>
          </p:cNvPr>
          <p:cNvSpPr txBox="1"/>
          <p:nvPr/>
        </p:nvSpPr>
        <p:spPr>
          <a:xfrm>
            <a:off x="1220420" y="5860891"/>
            <a:ext cx="120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760C615E-888A-BB19-5C93-E784F3BFF97C}"/>
              </a:ext>
            </a:extLst>
          </p:cNvPr>
          <p:cNvSpPr/>
          <p:nvPr/>
        </p:nvSpPr>
        <p:spPr>
          <a:xfrm>
            <a:off x="930671" y="4273774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1E39907-EFC1-91D3-1C9F-20D3F861B73E}"/>
              </a:ext>
            </a:extLst>
          </p:cNvPr>
          <p:cNvSpPr txBox="1"/>
          <p:nvPr/>
        </p:nvSpPr>
        <p:spPr>
          <a:xfrm rot="16200000">
            <a:off x="2592349" y="4805723"/>
            <a:ext cx="158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Velocity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9F64177-7AE6-0795-BA8E-26CFDB161A1D}"/>
              </a:ext>
            </a:extLst>
          </p:cNvPr>
          <p:cNvSpPr txBox="1"/>
          <p:nvPr/>
        </p:nvSpPr>
        <p:spPr>
          <a:xfrm>
            <a:off x="3937266" y="5860891"/>
            <a:ext cx="120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D60EBA4-42F9-E4CD-DDD2-01523D01135F}"/>
              </a:ext>
            </a:extLst>
          </p:cNvPr>
          <p:cNvSpPr/>
          <p:nvPr/>
        </p:nvSpPr>
        <p:spPr>
          <a:xfrm>
            <a:off x="3647517" y="4273774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A9C0B4-6438-FE83-32A1-24511DA0313D}"/>
              </a:ext>
            </a:extLst>
          </p:cNvPr>
          <p:cNvSpPr txBox="1"/>
          <p:nvPr/>
        </p:nvSpPr>
        <p:spPr>
          <a:xfrm rot="16200000">
            <a:off x="5728577" y="4874737"/>
            <a:ext cx="158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Velocity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9CA7F1-2FAC-4CBB-D21E-22AF6FC5FCCA}"/>
              </a:ext>
            </a:extLst>
          </p:cNvPr>
          <p:cNvSpPr txBox="1"/>
          <p:nvPr/>
        </p:nvSpPr>
        <p:spPr>
          <a:xfrm>
            <a:off x="7073494" y="5929905"/>
            <a:ext cx="1200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D7EA884-53DE-AC3D-2151-7E09E0D0EA45}"/>
              </a:ext>
            </a:extLst>
          </p:cNvPr>
          <p:cNvSpPr/>
          <p:nvPr/>
        </p:nvSpPr>
        <p:spPr>
          <a:xfrm>
            <a:off x="6783745" y="4342788"/>
            <a:ext cx="1490601" cy="1587116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0D0C331-214C-5559-D948-7A99A67B782B}"/>
              </a:ext>
            </a:extLst>
          </p:cNvPr>
          <p:cNvSpPr/>
          <p:nvPr/>
        </p:nvSpPr>
        <p:spPr>
          <a:xfrm>
            <a:off x="6781952" y="4622833"/>
            <a:ext cx="1701800" cy="1130300"/>
          </a:xfrm>
          <a:custGeom>
            <a:avLst/>
            <a:gdLst>
              <a:gd name="connsiteX0" fmla="*/ 0 w 1701800"/>
              <a:gd name="connsiteY0" fmla="*/ 749300 h 1130300"/>
              <a:gd name="connsiteX1" fmla="*/ 393700 w 1701800"/>
              <a:gd name="connsiteY1" fmla="*/ 0 h 1130300"/>
              <a:gd name="connsiteX2" fmla="*/ 863600 w 1701800"/>
              <a:gd name="connsiteY2" fmla="*/ 1130300 h 1130300"/>
              <a:gd name="connsiteX3" fmla="*/ 1371600 w 1701800"/>
              <a:gd name="connsiteY3" fmla="*/ 63500 h 1130300"/>
              <a:gd name="connsiteX4" fmla="*/ 1701800 w 1701800"/>
              <a:gd name="connsiteY4" fmla="*/ 914400 h 113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1800" h="1130300">
                <a:moveTo>
                  <a:pt x="0" y="749300"/>
                </a:moveTo>
                <a:lnTo>
                  <a:pt x="393700" y="0"/>
                </a:lnTo>
                <a:lnTo>
                  <a:pt x="863600" y="1130300"/>
                </a:lnTo>
                <a:lnTo>
                  <a:pt x="1371600" y="63500"/>
                </a:lnTo>
                <a:lnTo>
                  <a:pt x="1701800" y="91440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600D719-00BF-ACEE-FB40-6EDCF673B2BB}"/>
              </a:ext>
            </a:extLst>
          </p:cNvPr>
          <p:cNvSpPr txBox="1"/>
          <p:nvPr/>
        </p:nvSpPr>
        <p:spPr>
          <a:xfrm>
            <a:off x="130117" y="123695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a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DA70C7-8706-88C0-BB6D-5186DCF8E28F}"/>
              </a:ext>
            </a:extLst>
          </p:cNvPr>
          <p:cNvSpPr txBox="1"/>
          <p:nvPr/>
        </p:nvSpPr>
        <p:spPr>
          <a:xfrm>
            <a:off x="2914174" y="1164629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B717856-718A-E00A-ADDF-7CC525F506B6}"/>
              </a:ext>
            </a:extLst>
          </p:cNvPr>
          <p:cNvSpPr txBox="1"/>
          <p:nvPr/>
        </p:nvSpPr>
        <p:spPr>
          <a:xfrm>
            <a:off x="5942704" y="1149085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25598D3-0C68-66E1-723A-4A7697E528D2}"/>
              </a:ext>
            </a:extLst>
          </p:cNvPr>
          <p:cNvSpPr txBox="1"/>
          <p:nvPr/>
        </p:nvSpPr>
        <p:spPr>
          <a:xfrm>
            <a:off x="144903" y="4012164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78CD757-231B-2FF2-5651-15F9AC0A4133}"/>
              </a:ext>
            </a:extLst>
          </p:cNvPr>
          <p:cNvSpPr txBox="1"/>
          <p:nvPr/>
        </p:nvSpPr>
        <p:spPr>
          <a:xfrm>
            <a:off x="2847823" y="4081178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83FAAA5-1FEE-D5B0-3F1D-260E2033FEF0}"/>
              </a:ext>
            </a:extLst>
          </p:cNvPr>
          <p:cNvSpPr txBox="1"/>
          <p:nvPr/>
        </p:nvSpPr>
        <p:spPr>
          <a:xfrm>
            <a:off x="5970776" y="3993307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b="1" noProof="0" dirty="0"/>
              <a:t>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480065-E6E4-ACF1-F781-89796B817DB9}"/>
              </a:ext>
            </a:extLst>
          </p:cNvPr>
          <p:cNvSpPr txBox="1"/>
          <p:nvPr/>
        </p:nvSpPr>
        <p:spPr>
          <a:xfrm rot="16200000">
            <a:off x="27903" y="2192919"/>
            <a:ext cx="158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114DCC-E2A8-51B8-87D3-697C5360C667}"/>
              </a:ext>
            </a:extLst>
          </p:cNvPr>
          <p:cNvCxnSpPr>
            <a:cxnSpLocks/>
          </p:cNvCxnSpPr>
          <p:nvPr/>
        </p:nvCxnSpPr>
        <p:spPr>
          <a:xfrm>
            <a:off x="3572045" y="1919323"/>
            <a:ext cx="1243082" cy="1163005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79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CD37-7D95-7090-334C-E18DE5400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73CF01-7A4F-A996-4D7E-D8395541EC5E}"/>
              </a:ext>
            </a:extLst>
          </p:cNvPr>
          <p:cNvSpPr txBox="1"/>
          <p:nvPr/>
        </p:nvSpPr>
        <p:spPr>
          <a:xfrm>
            <a:off x="252991" y="66383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GB" sz="3600" b="1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D19F4-DB96-BC70-29C7-28D7191EE9E8}"/>
              </a:ext>
            </a:extLst>
          </p:cNvPr>
          <p:cNvSpPr/>
          <p:nvPr/>
        </p:nvSpPr>
        <p:spPr>
          <a:xfrm rot="60000">
            <a:off x="2305236" y="2433228"/>
            <a:ext cx="689637" cy="4784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2B54D-46E9-AD75-6427-EDCBD9F811F0}"/>
              </a:ext>
            </a:extLst>
          </p:cNvPr>
          <p:cNvSpPr/>
          <p:nvPr/>
        </p:nvSpPr>
        <p:spPr>
          <a:xfrm rot="60000">
            <a:off x="1319108" y="3485261"/>
            <a:ext cx="4589047" cy="129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18636-9E86-6B31-5A8B-64BCD54A55E3}"/>
              </a:ext>
            </a:extLst>
          </p:cNvPr>
          <p:cNvSpPr/>
          <p:nvPr/>
        </p:nvSpPr>
        <p:spPr>
          <a:xfrm>
            <a:off x="3501185" y="2140815"/>
            <a:ext cx="227247" cy="153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E288A-0C4B-B394-576C-997D185C26A0}"/>
              </a:ext>
            </a:extLst>
          </p:cNvPr>
          <p:cNvSpPr txBox="1"/>
          <p:nvPr/>
        </p:nvSpPr>
        <p:spPr>
          <a:xfrm>
            <a:off x="4050374" y="1230159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noProof="0" dirty="0"/>
              <a:t>Light gate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8F0F1-4F1F-E0AF-21BF-871052B19E46}"/>
              </a:ext>
            </a:extLst>
          </p:cNvPr>
          <p:cNvSpPr txBox="1"/>
          <p:nvPr/>
        </p:nvSpPr>
        <p:spPr>
          <a:xfrm>
            <a:off x="4944025" y="3722151"/>
            <a:ext cx="2597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Low friction track / Air track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F044B1-FF55-C583-F6BF-C7EAA65C4847}"/>
              </a:ext>
            </a:extLst>
          </p:cNvPr>
          <p:cNvSpPr txBox="1"/>
          <p:nvPr/>
        </p:nvSpPr>
        <p:spPr>
          <a:xfrm>
            <a:off x="818281" y="4029928"/>
            <a:ext cx="10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Trolly</a:t>
            </a:r>
            <a:endParaRPr lang="en-GB" sz="2400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32544-4976-323F-54C7-F942E5F0F8E2}"/>
              </a:ext>
            </a:extLst>
          </p:cNvPr>
          <p:cNvSpPr txBox="1"/>
          <p:nvPr/>
        </p:nvSpPr>
        <p:spPr>
          <a:xfrm>
            <a:off x="818281" y="1204338"/>
            <a:ext cx="235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Card to interrupt light gate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F33A77-C6C8-48CC-3F72-F475F562F948}"/>
              </a:ext>
            </a:extLst>
          </p:cNvPr>
          <p:cNvCxnSpPr>
            <a:cxnSpLocks/>
          </p:cNvCxnSpPr>
          <p:nvPr/>
        </p:nvCxnSpPr>
        <p:spPr>
          <a:xfrm>
            <a:off x="1663853" y="2323051"/>
            <a:ext cx="471262" cy="259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023201-6177-DEAE-D275-0F6D4740D37C}"/>
              </a:ext>
            </a:extLst>
          </p:cNvPr>
          <p:cNvCxnSpPr>
            <a:cxnSpLocks/>
          </p:cNvCxnSpPr>
          <p:nvPr/>
        </p:nvCxnSpPr>
        <p:spPr>
          <a:xfrm flipV="1">
            <a:off x="1676813" y="3392044"/>
            <a:ext cx="385799" cy="569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175771-7C53-E8FC-1ABC-A0D6317356D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614808" y="1460992"/>
            <a:ext cx="435566" cy="553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53AE4-CEC2-8327-1D1A-CCE4F917F4FC}"/>
              </a:ext>
            </a:extLst>
          </p:cNvPr>
          <p:cNvSpPr/>
          <p:nvPr/>
        </p:nvSpPr>
        <p:spPr>
          <a:xfrm>
            <a:off x="1397384" y="3607715"/>
            <a:ext cx="177748" cy="221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52C29D-48EB-CF9B-FF39-118A053A8B69}"/>
              </a:ext>
            </a:extLst>
          </p:cNvPr>
          <p:cNvSpPr/>
          <p:nvPr/>
        </p:nvSpPr>
        <p:spPr>
          <a:xfrm>
            <a:off x="5677232" y="3651023"/>
            <a:ext cx="229445" cy="111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699B9E-D4EF-B30A-7873-D0381750C9FB}"/>
              </a:ext>
            </a:extLst>
          </p:cNvPr>
          <p:cNvSpPr/>
          <p:nvPr/>
        </p:nvSpPr>
        <p:spPr>
          <a:xfrm rot="60000">
            <a:off x="2080473" y="2914450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8D15FE-EC3C-85D0-9768-BD8466A0DAA6}"/>
              </a:ext>
            </a:extLst>
          </p:cNvPr>
          <p:cNvSpPr/>
          <p:nvPr/>
        </p:nvSpPr>
        <p:spPr>
          <a:xfrm>
            <a:off x="2128285" y="3212360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E5C091-BFE7-B584-2B61-DC2059D13627}"/>
              </a:ext>
            </a:extLst>
          </p:cNvPr>
          <p:cNvSpPr/>
          <p:nvPr/>
        </p:nvSpPr>
        <p:spPr>
          <a:xfrm>
            <a:off x="2941378" y="3237708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7E197-501C-0EBB-5871-704413F30040}"/>
              </a:ext>
            </a:extLst>
          </p:cNvPr>
          <p:cNvSpPr/>
          <p:nvPr/>
        </p:nvSpPr>
        <p:spPr>
          <a:xfrm>
            <a:off x="3816928" y="4739211"/>
            <a:ext cx="1459423" cy="1071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762DEA-FA76-AD96-5F0D-43A015D2FF9B}"/>
              </a:ext>
            </a:extLst>
          </p:cNvPr>
          <p:cNvSpPr/>
          <p:nvPr/>
        </p:nvSpPr>
        <p:spPr>
          <a:xfrm>
            <a:off x="3993104" y="5441074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3BEC5F-3D0B-083A-EEE7-F1746354C104}"/>
              </a:ext>
            </a:extLst>
          </p:cNvPr>
          <p:cNvSpPr txBox="1"/>
          <p:nvPr/>
        </p:nvSpPr>
        <p:spPr>
          <a:xfrm>
            <a:off x="4149260" y="4887266"/>
            <a:ext cx="1094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Timer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CA9F39-5AAD-4AF2-1E7F-4CA835F3A597}"/>
              </a:ext>
            </a:extLst>
          </p:cNvPr>
          <p:cNvGrpSpPr/>
          <p:nvPr/>
        </p:nvGrpSpPr>
        <p:grpSpPr>
          <a:xfrm rot="20123161">
            <a:off x="3314273" y="3614294"/>
            <a:ext cx="657474" cy="1388428"/>
            <a:chOff x="2930779" y="3030200"/>
            <a:chExt cx="608229" cy="217218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D21864-02C6-8A79-7632-C82CCBCD571D}"/>
                </a:ext>
              </a:extLst>
            </p:cNvPr>
            <p:cNvSpPr/>
            <p:nvPr/>
          </p:nvSpPr>
          <p:spPr>
            <a:xfrm>
              <a:off x="2930779" y="3030200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40EE3-4E9D-895F-5776-2A1833B3F45D}"/>
                </a:ext>
              </a:extLst>
            </p:cNvPr>
            <p:cNvSpPr/>
            <p:nvPr/>
          </p:nvSpPr>
          <p:spPr>
            <a:xfrm>
              <a:off x="3008109" y="3051849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2ED63A7F-3190-602F-E34D-0C6FDF4BE356}"/>
              </a:ext>
            </a:extLst>
          </p:cNvPr>
          <p:cNvSpPr/>
          <p:nvPr/>
        </p:nvSpPr>
        <p:spPr>
          <a:xfrm>
            <a:off x="699839" y="5646402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852DA6-4C3A-E841-749E-377C5460A064}"/>
              </a:ext>
            </a:extLst>
          </p:cNvPr>
          <p:cNvSpPr txBox="1"/>
          <p:nvPr/>
        </p:nvSpPr>
        <p:spPr>
          <a:xfrm>
            <a:off x="698819" y="4712295"/>
            <a:ext cx="2823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Metre stick to measure card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1B8DC9-DC32-F4ED-F9CB-D296EF9AA960}"/>
              </a:ext>
            </a:extLst>
          </p:cNvPr>
          <p:cNvSpPr txBox="1"/>
          <p:nvPr/>
        </p:nvSpPr>
        <p:spPr>
          <a:xfrm>
            <a:off x="6263640" y="1116104"/>
            <a:ext cx="2775474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b="1" noProof="0" dirty="0"/>
              <a:t>Displacement</a:t>
            </a:r>
            <a:r>
              <a:rPr lang="en-GB" sz="2800" noProof="0" dirty="0"/>
              <a:t>: width of card</a:t>
            </a:r>
          </a:p>
          <a:p>
            <a:pPr algn="l"/>
            <a:r>
              <a:rPr lang="en-GB" sz="2800" b="1" noProof="0" dirty="0"/>
              <a:t>Time</a:t>
            </a:r>
            <a:r>
              <a:rPr lang="en-GB" sz="2800" noProof="0" dirty="0"/>
              <a:t>: time that card interrupts the light gate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5471E0-7FB3-6B81-A60D-588B08EB7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 velocity with gate and timer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01388-A931-E2E6-225F-3954FF5FF706}"/>
              </a:ext>
            </a:extLst>
          </p:cNvPr>
          <p:cNvSpPr txBox="1"/>
          <p:nvPr/>
        </p:nvSpPr>
        <p:spPr>
          <a:xfrm>
            <a:off x="6263640" y="4543017"/>
            <a:ext cx="2775474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b="1" noProof="0" dirty="0"/>
              <a:t>Velocity</a:t>
            </a:r>
            <a:r>
              <a:rPr lang="en-GB" sz="2800" noProof="0" dirty="0"/>
              <a:t>: width of card / time that card interrupts the light gate</a:t>
            </a:r>
          </a:p>
        </p:txBody>
      </p:sp>
    </p:spTree>
    <p:extLst>
      <p:ext uri="{BB962C8B-B14F-4D97-AF65-F5344CB8AC3E}">
        <p14:creationId xmlns:p14="http://schemas.microsoft.com/office/powerpoint/2010/main" val="3863910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3B16-1703-19EB-B4CB-7A1CAFDC7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AD2601-ADA0-233E-9DCF-51796B40014F}"/>
              </a:ext>
            </a:extLst>
          </p:cNvPr>
          <p:cNvSpPr txBox="1"/>
          <p:nvPr/>
        </p:nvSpPr>
        <p:spPr>
          <a:xfrm>
            <a:off x="-315397" y="755156"/>
            <a:ext cx="867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3600" b="1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77EE2C-E00D-25BB-9AC9-5ACC4FB0EAFE}"/>
              </a:ext>
            </a:extLst>
          </p:cNvPr>
          <p:cNvSpPr/>
          <p:nvPr/>
        </p:nvSpPr>
        <p:spPr>
          <a:xfrm rot="346999">
            <a:off x="1933490" y="3318534"/>
            <a:ext cx="4589047" cy="129250"/>
          </a:xfrm>
          <a:prstGeom prst="rect">
            <a:avLst/>
          </a:prstGeom>
          <a:solidFill>
            <a:schemeClr val="bg1"/>
          </a:solidFill>
          <a:ln w="19050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AE768D-B39B-2E37-0A79-FC1E2BDAF64C}"/>
              </a:ext>
            </a:extLst>
          </p:cNvPr>
          <p:cNvSpPr txBox="1"/>
          <p:nvPr/>
        </p:nvSpPr>
        <p:spPr>
          <a:xfrm>
            <a:off x="3805308" y="3593182"/>
            <a:ext cx="259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>
                <a:solidFill>
                  <a:srgbClr val="1001D9"/>
                </a:solidFill>
              </a:rPr>
              <a:t>Low friction track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876EE7-4EE2-CE02-3A62-7D3424DC997A}"/>
              </a:ext>
            </a:extLst>
          </p:cNvPr>
          <p:cNvSpPr txBox="1"/>
          <p:nvPr/>
        </p:nvSpPr>
        <p:spPr>
          <a:xfrm>
            <a:off x="2845870" y="1310011"/>
            <a:ext cx="10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>
                <a:solidFill>
                  <a:srgbClr val="1001D9"/>
                </a:solidFill>
              </a:rPr>
              <a:t>Trolly</a:t>
            </a:r>
            <a:endParaRPr lang="en-GB" sz="2400" noProof="0" dirty="0">
              <a:solidFill>
                <a:srgbClr val="1001D9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9D2271-944C-572A-A87B-8FED8784F9F4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3031886" y="1833231"/>
            <a:ext cx="339673" cy="662715"/>
          </a:xfrm>
          <a:prstGeom prst="straightConnector1">
            <a:avLst/>
          </a:prstGeom>
          <a:ln>
            <a:solidFill>
              <a:srgbClr val="1001D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3F640C7-9063-BB0C-84B3-7FC2941A3B27}"/>
              </a:ext>
            </a:extLst>
          </p:cNvPr>
          <p:cNvSpPr/>
          <p:nvPr/>
        </p:nvSpPr>
        <p:spPr>
          <a:xfrm>
            <a:off x="2011766" y="3168517"/>
            <a:ext cx="197670" cy="4936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4187B8-EB99-C189-EEB5-7D3FB38C7CDF}"/>
              </a:ext>
            </a:extLst>
          </p:cNvPr>
          <p:cNvSpPr/>
          <p:nvPr/>
        </p:nvSpPr>
        <p:spPr>
          <a:xfrm>
            <a:off x="6287926" y="3662124"/>
            <a:ext cx="229445" cy="111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5C0DA0-FF2B-7D3D-1498-8CA517D66970}"/>
              </a:ext>
            </a:extLst>
          </p:cNvPr>
          <p:cNvGrpSpPr/>
          <p:nvPr/>
        </p:nvGrpSpPr>
        <p:grpSpPr>
          <a:xfrm rot="307588">
            <a:off x="2197248" y="2609434"/>
            <a:ext cx="1148316" cy="562231"/>
            <a:chOff x="2080473" y="2914450"/>
            <a:chExt cx="1148316" cy="56223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3DA167-3E0F-A1BB-148E-F3C3FBF3760D}"/>
                </a:ext>
              </a:extLst>
            </p:cNvPr>
            <p:cNvSpPr/>
            <p:nvPr/>
          </p:nvSpPr>
          <p:spPr>
            <a:xfrm rot="60000">
              <a:off x="2080473" y="2914450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1001D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38F813C-C7F2-C94A-CD67-D69A58FA84FF}"/>
                </a:ext>
              </a:extLst>
            </p:cNvPr>
            <p:cNvSpPr/>
            <p:nvPr/>
          </p:nvSpPr>
          <p:spPr>
            <a:xfrm>
              <a:off x="2128285" y="3212360"/>
              <a:ext cx="227247" cy="238973"/>
            </a:xfrm>
            <a:prstGeom prst="ellipse">
              <a:avLst/>
            </a:prstGeom>
            <a:ln>
              <a:solidFill>
                <a:srgbClr val="1001D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4BD8453-691E-8AAD-DA01-3B5FEF653E70}"/>
                </a:ext>
              </a:extLst>
            </p:cNvPr>
            <p:cNvSpPr/>
            <p:nvPr/>
          </p:nvSpPr>
          <p:spPr>
            <a:xfrm>
              <a:off x="2941378" y="3237708"/>
              <a:ext cx="227247" cy="238973"/>
            </a:xfrm>
            <a:prstGeom prst="ellipse">
              <a:avLst/>
            </a:prstGeom>
            <a:ln>
              <a:solidFill>
                <a:srgbClr val="1001D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F1EA2152-E71B-6D73-A216-36B29CD241A9}"/>
              </a:ext>
            </a:extLst>
          </p:cNvPr>
          <p:cNvSpPr/>
          <p:nvPr/>
        </p:nvSpPr>
        <p:spPr>
          <a:xfrm rot="60000">
            <a:off x="3618210" y="4429702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rgbClr val="1001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D62255-E20A-A711-2A6F-FD3C6764B969}"/>
              </a:ext>
            </a:extLst>
          </p:cNvPr>
          <p:cNvSpPr txBox="1"/>
          <p:nvPr/>
        </p:nvSpPr>
        <p:spPr>
          <a:xfrm>
            <a:off x="1640050" y="4216627"/>
            <a:ext cx="282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>
                <a:solidFill>
                  <a:srgbClr val="1001D9"/>
                </a:solidFill>
              </a:rPr>
              <a:t>Metre stick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488EA7-97ED-60D4-426C-30F7244BA5BA}"/>
              </a:ext>
            </a:extLst>
          </p:cNvPr>
          <p:cNvSpPr/>
          <p:nvPr/>
        </p:nvSpPr>
        <p:spPr>
          <a:xfrm rot="487562">
            <a:off x="1317092" y="2736091"/>
            <a:ext cx="574234" cy="38805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057DC0-023F-1819-A2D1-DF2590FC6B0C}"/>
              </a:ext>
            </a:extLst>
          </p:cNvPr>
          <p:cNvSpPr txBox="1"/>
          <p:nvPr/>
        </p:nvSpPr>
        <p:spPr>
          <a:xfrm>
            <a:off x="45393" y="3542399"/>
            <a:ext cx="2179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>
                <a:solidFill>
                  <a:srgbClr val="1001D9"/>
                </a:solidFill>
              </a:rPr>
              <a:t>Ticker timer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6A131F-0BE7-D17B-B9C0-9ADD5E0EA1D4}"/>
              </a:ext>
            </a:extLst>
          </p:cNvPr>
          <p:cNvCxnSpPr>
            <a:cxnSpLocks/>
          </p:cNvCxnSpPr>
          <p:nvPr/>
        </p:nvCxnSpPr>
        <p:spPr>
          <a:xfrm flipV="1">
            <a:off x="712353" y="2928166"/>
            <a:ext cx="787985" cy="520526"/>
          </a:xfrm>
          <a:prstGeom prst="straightConnector1">
            <a:avLst/>
          </a:prstGeom>
          <a:ln>
            <a:solidFill>
              <a:srgbClr val="1001D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A9D72A-0BCD-9649-FD7E-98B6F3E300B3}"/>
              </a:ext>
            </a:extLst>
          </p:cNvPr>
          <p:cNvCxnSpPr>
            <a:cxnSpLocks/>
            <a:stCxn id="24" idx="1"/>
          </p:cNvCxnSpPr>
          <p:nvPr/>
        </p:nvCxnSpPr>
        <p:spPr>
          <a:xfrm flipH="1" flipV="1">
            <a:off x="1024253" y="2632539"/>
            <a:ext cx="1180016" cy="155022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CD915F0-099C-46B8-A1BF-4A1BBA224DC8}"/>
              </a:ext>
            </a:extLst>
          </p:cNvPr>
          <p:cNvSpPr txBox="1"/>
          <p:nvPr/>
        </p:nvSpPr>
        <p:spPr>
          <a:xfrm>
            <a:off x="960388" y="1318597"/>
            <a:ext cx="1051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>
                <a:solidFill>
                  <a:srgbClr val="1001D9"/>
                </a:solidFill>
              </a:rPr>
              <a:t>Paper tape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0909CBB-0260-FD8F-BB76-0E6A11C757AB}"/>
              </a:ext>
            </a:extLst>
          </p:cNvPr>
          <p:cNvCxnSpPr>
            <a:cxnSpLocks/>
          </p:cNvCxnSpPr>
          <p:nvPr/>
        </p:nvCxnSpPr>
        <p:spPr>
          <a:xfrm>
            <a:off x="1260420" y="2111514"/>
            <a:ext cx="66267" cy="460481"/>
          </a:xfrm>
          <a:prstGeom prst="straightConnector1">
            <a:avLst/>
          </a:prstGeom>
          <a:ln>
            <a:solidFill>
              <a:srgbClr val="1001D9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1285B58-5546-01B7-209B-07FEF9D20B8E}"/>
              </a:ext>
            </a:extLst>
          </p:cNvPr>
          <p:cNvSpPr/>
          <p:nvPr/>
        </p:nvSpPr>
        <p:spPr>
          <a:xfrm>
            <a:off x="324683" y="5627204"/>
            <a:ext cx="842493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ED2677E-32C6-18A8-7352-37AAE94EA428}"/>
              </a:ext>
            </a:extLst>
          </p:cNvPr>
          <p:cNvSpPr/>
          <p:nvPr/>
        </p:nvSpPr>
        <p:spPr>
          <a:xfrm>
            <a:off x="7309459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DA23B46-DDCD-326C-8235-59620F15C0BE}"/>
              </a:ext>
            </a:extLst>
          </p:cNvPr>
          <p:cNvSpPr/>
          <p:nvPr/>
        </p:nvSpPr>
        <p:spPr>
          <a:xfrm>
            <a:off x="7237451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ABFF1CF-9020-03ED-C1E8-506854A185DE}"/>
              </a:ext>
            </a:extLst>
          </p:cNvPr>
          <p:cNvSpPr/>
          <p:nvPr/>
        </p:nvSpPr>
        <p:spPr>
          <a:xfrm>
            <a:off x="7165443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E79D2DF-BC94-4F7C-5F0D-9D77FBB3C240}"/>
              </a:ext>
            </a:extLst>
          </p:cNvPr>
          <p:cNvSpPr/>
          <p:nvPr/>
        </p:nvSpPr>
        <p:spPr>
          <a:xfrm>
            <a:off x="7018796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CAEA668E-2E27-3A8B-4C2E-42B390DB76A5}"/>
              </a:ext>
            </a:extLst>
          </p:cNvPr>
          <p:cNvSpPr/>
          <p:nvPr/>
        </p:nvSpPr>
        <p:spPr>
          <a:xfrm>
            <a:off x="6805403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FAF68D5-D38C-C2A7-B53E-A2C6964DF5E6}"/>
              </a:ext>
            </a:extLst>
          </p:cNvPr>
          <p:cNvSpPr/>
          <p:nvPr/>
        </p:nvSpPr>
        <p:spPr>
          <a:xfrm>
            <a:off x="6445363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BCEADB2-7670-A5FA-D6B2-D9FF438A37E3}"/>
              </a:ext>
            </a:extLst>
          </p:cNvPr>
          <p:cNvSpPr/>
          <p:nvPr/>
        </p:nvSpPr>
        <p:spPr>
          <a:xfrm>
            <a:off x="5833295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3688F1A-697B-929F-A430-88F2BAF03586}"/>
              </a:ext>
            </a:extLst>
          </p:cNvPr>
          <p:cNvSpPr/>
          <p:nvPr/>
        </p:nvSpPr>
        <p:spPr>
          <a:xfrm>
            <a:off x="5221227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FCAF7F1-A106-DAC3-1191-06CB411C438F}"/>
              </a:ext>
            </a:extLst>
          </p:cNvPr>
          <p:cNvSpPr/>
          <p:nvPr/>
        </p:nvSpPr>
        <p:spPr>
          <a:xfrm>
            <a:off x="4393135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9B9C29C-B396-9EA4-165E-EFFB5E35D9A2}"/>
              </a:ext>
            </a:extLst>
          </p:cNvPr>
          <p:cNvSpPr/>
          <p:nvPr/>
        </p:nvSpPr>
        <p:spPr>
          <a:xfrm>
            <a:off x="3565043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90BB1C2-7AE2-E8FB-18DB-B798BAF22024}"/>
              </a:ext>
            </a:extLst>
          </p:cNvPr>
          <p:cNvSpPr/>
          <p:nvPr/>
        </p:nvSpPr>
        <p:spPr>
          <a:xfrm>
            <a:off x="2736951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1E6C2CA-FD22-D0E5-4CA2-F5D2F911A709}"/>
              </a:ext>
            </a:extLst>
          </p:cNvPr>
          <p:cNvSpPr/>
          <p:nvPr/>
        </p:nvSpPr>
        <p:spPr>
          <a:xfrm>
            <a:off x="1908859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1AA9741-AC6D-A246-35C9-C848FB9C590F}"/>
              </a:ext>
            </a:extLst>
          </p:cNvPr>
          <p:cNvSpPr/>
          <p:nvPr/>
        </p:nvSpPr>
        <p:spPr>
          <a:xfrm>
            <a:off x="1080767" y="5769714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424AD4-EC93-D444-3DA5-C486932E5937}"/>
              </a:ext>
            </a:extLst>
          </p:cNvPr>
          <p:cNvSpPr txBox="1"/>
          <p:nvPr/>
        </p:nvSpPr>
        <p:spPr>
          <a:xfrm>
            <a:off x="1754108" y="4913629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20 </a:t>
            </a:r>
            <a:r>
              <a:rPr lang="en-GB" sz="2800" noProof="0" dirty="0" err="1"/>
              <a:t>ms</a:t>
            </a:r>
            <a:endParaRPr lang="en-GB" sz="2800" noProof="0" dirty="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7692F08-EE2B-43DB-6039-9A3E62DA34B5}"/>
              </a:ext>
            </a:extLst>
          </p:cNvPr>
          <p:cNvCxnSpPr/>
          <p:nvPr/>
        </p:nvCxnSpPr>
        <p:spPr>
          <a:xfrm>
            <a:off x="1944863" y="5522931"/>
            <a:ext cx="813956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FF71332-2BD1-6DC7-13BB-471B2DD97B34}"/>
              </a:ext>
            </a:extLst>
          </p:cNvPr>
          <p:cNvSpPr txBox="1"/>
          <p:nvPr/>
        </p:nvSpPr>
        <p:spPr>
          <a:xfrm>
            <a:off x="6047863" y="4903041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20 </a:t>
            </a:r>
            <a:r>
              <a:rPr lang="en-GB" sz="2800" noProof="0" dirty="0" err="1"/>
              <a:t>ms</a:t>
            </a:r>
            <a:endParaRPr lang="en-GB" sz="2800" noProof="0" dirty="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10C961A-BDBB-D4C3-11CA-E4E58B591109}"/>
              </a:ext>
            </a:extLst>
          </p:cNvPr>
          <p:cNvCxnSpPr>
            <a:cxnSpLocks/>
          </p:cNvCxnSpPr>
          <p:nvPr/>
        </p:nvCxnSpPr>
        <p:spPr>
          <a:xfrm>
            <a:off x="6445363" y="5522931"/>
            <a:ext cx="369102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D6D08B-74FB-AFA1-7784-45E4B434FF9A}"/>
              </a:ext>
            </a:extLst>
          </p:cNvPr>
          <p:cNvSpPr txBox="1"/>
          <p:nvPr/>
        </p:nvSpPr>
        <p:spPr>
          <a:xfrm>
            <a:off x="4661605" y="1116104"/>
            <a:ext cx="4377509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b="1" noProof="0" dirty="0"/>
              <a:t>Distance</a:t>
            </a:r>
            <a:r>
              <a:rPr lang="en-GB" sz="2800" noProof="0" dirty="0"/>
              <a:t>: between N dots</a:t>
            </a:r>
          </a:p>
          <a:p>
            <a:pPr algn="l"/>
            <a:r>
              <a:rPr lang="en-GB" sz="2800" b="1" noProof="0" dirty="0"/>
              <a:t>Time</a:t>
            </a:r>
            <a:r>
              <a:rPr lang="en-GB" sz="2800" noProof="0" dirty="0"/>
              <a:t>: 20 </a:t>
            </a:r>
            <a:r>
              <a:rPr lang="en-GB" sz="2800" noProof="0" dirty="0" err="1"/>
              <a:t>ms</a:t>
            </a:r>
            <a:r>
              <a:rPr lang="en-GB" sz="2800" noProof="0" dirty="0"/>
              <a:t> x (N-1)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166378-462B-3894-4F40-0900C2A9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549"/>
            <a:ext cx="7886700" cy="1092735"/>
          </a:xfrm>
        </p:spPr>
        <p:txBody>
          <a:bodyPr/>
          <a:lstStyle/>
          <a:p>
            <a:r>
              <a:rPr lang="en-GB" noProof="0" dirty="0"/>
              <a:t>Measure time and distance with ticker timer</a:t>
            </a:r>
          </a:p>
        </p:txBody>
      </p:sp>
    </p:spTree>
    <p:extLst>
      <p:ext uri="{BB962C8B-B14F-4D97-AF65-F5344CB8AC3E}">
        <p14:creationId xmlns:p14="http://schemas.microsoft.com/office/powerpoint/2010/main" val="1055809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7D5940-6CA5-A88F-E63E-4F0BB4C54461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B312449-D218-D5C8-6536-4033E940FD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hlinkClick r:id="rId3"/>
              <a:extLst>
                <a:ext uri="{FF2B5EF4-FFF2-40B4-BE49-F238E27FC236}">
                  <a16:creationId xmlns:a16="http://schemas.microsoft.com/office/drawing/2014/main" id="{575406D9-E617-5EF1-5455-58B32D1206BE}"/>
                </a:ext>
              </a:extLst>
            </p:cNvPr>
            <p:cNvSpPr txBox="1"/>
            <p:nvPr/>
          </p:nvSpPr>
          <p:spPr>
            <a:xfrm>
              <a:off x="8424362" y="6469648"/>
              <a:ext cx="5934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600" noProof="0" dirty="0">
                  <a:solidFill>
                    <a:schemeClr val="bg1">
                      <a:lumMod val="50000"/>
                    </a:schemeClr>
                  </a:solidFill>
                </a:rPr>
                <a:t>CC0</a:t>
              </a:r>
            </a:p>
          </p:txBody>
        </p:sp>
      </p:grpSp>
      <p:sp>
        <p:nvSpPr>
          <p:cNvPr id="2051" name="Text Box 7">
            <a:extLst>
              <a:ext uri="{FF2B5EF4-FFF2-40B4-BE49-F238E27FC236}">
                <a16:creationId xmlns:a16="http://schemas.microsoft.com/office/drawing/2014/main" id="{BE9BDE47-D89E-664D-1F30-EA61F0549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232" y="1588001"/>
            <a:ext cx="417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4400" b="1" noProof="0" dirty="0"/>
              <a:t>Acceleration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>
            <a:extLst>
              <a:ext uri="{FF2B5EF4-FFF2-40B4-BE49-F238E27FC236}">
                <a16:creationId xmlns:a16="http://schemas.microsoft.com/office/drawing/2014/main" id="{310B1F21-7ED7-3761-EF17-B40BC2ABD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89858"/>
            <a:ext cx="8686800" cy="921104"/>
          </a:xfrm>
        </p:spPr>
        <p:txBody>
          <a:bodyPr/>
          <a:lstStyle/>
          <a:p>
            <a:r>
              <a:rPr lang="en-GB" noProof="0" dirty="0"/>
              <a:t>What is Acceleration?</a:t>
            </a:r>
          </a:p>
        </p:txBody>
      </p:sp>
      <p:sp>
        <p:nvSpPr>
          <p:cNvPr id="3078" name="Text Box 8">
            <a:extLst>
              <a:ext uri="{FF2B5EF4-FFF2-40B4-BE49-F238E27FC236}">
                <a16:creationId xmlns:a16="http://schemas.microsoft.com/office/drawing/2014/main" id="{294E33C3-7294-0707-5AAA-72613B4B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021" y="1535455"/>
            <a:ext cx="5519979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the rate of change of velocity</a:t>
            </a:r>
          </a:p>
        </p:txBody>
      </p:sp>
      <p:sp>
        <p:nvSpPr>
          <p:cNvPr id="3081" name="Rectangle 11">
            <a:extLst>
              <a:ext uri="{FF2B5EF4-FFF2-40B4-BE49-F238E27FC236}">
                <a16:creationId xmlns:a16="http://schemas.microsoft.com/office/drawing/2014/main" id="{E98BB7B5-C6AD-F6B9-E76D-6444F1F92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noProof="0" dirty="0"/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E36CCF32-5F72-1950-7D90-CBBB40E4B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0644" y="2841209"/>
            <a:ext cx="17555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 noProof="0" dirty="0"/>
              <a:t>Vector.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4D7BC1-5CF6-3295-BE47-DB51838F0D0D}"/>
              </a:ext>
            </a:extLst>
          </p:cNvPr>
          <p:cNvSpPr txBox="1"/>
          <p:nvPr/>
        </p:nvSpPr>
        <p:spPr>
          <a:xfrm>
            <a:off x="957021" y="2359592"/>
            <a:ext cx="5782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Is acceleration a vector or scalar?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C4191-7C68-D8A7-C832-555721629C3E}"/>
              </a:ext>
            </a:extLst>
          </p:cNvPr>
          <p:cNvSpPr txBox="1"/>
          <p:nvPr/>
        </p:nvSpPr>
        <p:spPr>
          <a:xfrm>
            <a:off x="5696240" y="1745485"/>
            <a:ext cx="1003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1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8" grpId="1" animBg="1"/>
      <p:bldP spid="5" grpId="0"/>
      <p:bldP spid="6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B9979-93A4-DCAB-D3D6-1AE6C734B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7">
                <a:extLst>
                  <a:ext uri="{FF2B5EF4-FFF2-40B4-BE49-F238E27FC236}">
                    <a16:creationId xmlns:a16="http://schemas.microsoft.com/office/drawing/2014/main" id="{71E862AE-EDA5-09F1-C634-19C88D2913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030" y="1272011"/>
                <a:ext cx="8387169" cy="910377"/>
              </a:xfrm>
              <a:prstGeom prst="rect">
                <a:avLst/>
              </a:prstGeom>
              <a:solidFill>
                <a:srgbClr val="CEFA8E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𝑎𝑐𝑐𝑒𝑙𝑒𝑟𝑎𝑡𝑖𝑜𝑛</m:t>
                      </m:r>
                      <m:r>
                        <a:rPr lang="en-GB" sz="2800" i="1" noProof="0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𝑣𝑒𝑙𝑜𝑐𝑖𝑡𝑦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𝑡𝑎𝑘𝑒𝑛</m:t>
                          </m:r>
                        </m:den>
                      </m:f>
                    </m:oMath>
                  </m:oMathPara>
                </a14:m>
                <a:endParaRPr lang="en-GB" sz="2800" b="1" noProof="0" dirty="0"/>
              </a:p>
            </p:txBody>
          </p:sp>
        </mc:Choice>
        <mc:Fallback xmlns="">
          <p:sp>
            <p:nvSpPr>
              <p:cNvPr id="5" name="Text Box 17">
                <a:extLst>
                  <a:ext uri="{FF2B5EF4-FFF2-40B4-BE49-F238E27FC236}">
                    <a16:creationId xmlns:a16="http://schemas.microsoft.com/office/drawing/2014/main" id="{71E862AE-EDA5-09F1-C634-19C88D291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030" y="1272011"/>
                <a:ext cx="8387169" cy="910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3">
            <a:extLst>
              <a:ext uri="{FF2B5EF4-FFF2-40B4-BE49-F238E27FC236}">
                <a16:creationId xmlns:a16="http://schemas.microsoft.com/office/drawing/2014/main" id="{53F089BC-1B95-CDDD-83CD-EAF46AF8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Write a formula for acceleration?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7">
                <a:extLst>
                  <a:ext uri="{FF2B5EF4-FFF2-40B4-BE49-F238E27FC236}">
                    <a16:creationId xmlns:a16="http://schemas.microsoft.com/office/drawing/2014/main" id="{97BDF2A0-7B6E-5662-9707-FB810BA45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82950" y="2862434"/>
                <a:ext cx="2641600" cy="1133131"/>
              </a:xfrm>
              <a:prstGeom prst="rect">
                <a:avLst/>
              </a:prstGeom>
              <a:solidFill>
                <a:srgbClr val="CEFA8E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6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3600" b="0" i="0" noProof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3600" b="0" i="0" noProof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3600" b="1" noProof="0" dirty="0"/>
              </a:p>
            </p:txBody>
          </p:sp>
        </mc:Choice>
        <mc:Fallback xmlns="">
          <p:sp>
            <p:nvSpPr>
              <p:cNvPr id="7" name="Text Box 17">
                <a:extLst>
                  <a:ext uri="{FF2B5EF4-FFF2-40B4-BE49-F238E27FC236}">
                    <a16:creationId xmlns:a16="http://schemas.microsoft.com/office/drawing/2014/main" id="{97BDF2A0-7B6E-5662-9707-FB810BA45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2950" y="2862434"/>
                <a:ext cx="2641600" cy="11331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7">
                <a:extLst>
                  <a:ext uri="{FF2B5EF4-FFF2-40B4-BE49-F238E27FC236}">
                    <a16:creationId xmlns:a16="http://schemas.microsoft.com/office/drawing/2014/main" id="{172AD10F-7EEA-51D1-108E-801249F51A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2682" y="5064949"/>
                <a:ext cx="2641600" cy="1042080"/>
              </a:xfrm>
              <a:prstGeom prst="rect">
                <a:avLst/>
              </a:prstGeom>
              <a:solidFill>
                <a:srgbClr val="CEFA8E"/>
              </a:solidFill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60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36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3600" b="1" noProof="0" dirty="0"/>
              </a:p>
            </p:txBody>
          </p:sp>
        </mc:Choice>
        <mc:Fallback xmlns="">
          <p:sp>
            <p:nvSpPr>
              <p:cNvPr id="2" name="Text Box 17">
                <a:extLst>
                  <a:ext uri="{FF2B5EF4-FFF2-40B4-BE49-F238E27FC236}">
                    <a16:creationId xmlns:a16="http://schemas.microsoft.com/office/drawing/2014/main" id="{172AD10F-7EEA-51D1-108E-801249F51A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2682" y="5064949"/>
                <a:ext cx="2641600" cy="10420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50DE89E-2FFD-CCB6-77A7-BCCF259B7134}"/>
              </a:ext>
            </a:extLst>
          </p:cNvPr>
          <p:cNvSpPr txBox="1"/>
          <p:nvPr/>
        </p:nvSpPr>
        <p:spPr>
          <a:xfrm>
            <a:off x="4311650" y="2281266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EA107-6EE6-B03E-0CF1-9107B897BEA2}"/>
              </a:ext>
            </a:extLst>
          </p:cNvPr>
          <p:cNvSpPr txBox="1"/>
          <p:nvPr/>
        </p:nvSpPr>
        <p:spPr>
          <a:xfrm>
            <a:off x="4387850" y="4152391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7850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2" grpId="0" animBg="1"/>
      <p:bldP spid="2" grpId="1" animBg="1"/>
      <p:bldP spid="4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AFB1D-DD57-18CF-F519-E9AFD6E9E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>
            <a:extLst>
              <a:ext uri="{FF2B5EF4-FFF2-40B4-BE49-F238E27FC236}">
                <a16:creationId xmlns:a16="http://schemas.microsoft.com/office/drawing/2014/main" id="{ECF334D8-B9FF-1C0F-78FE-3D85204D4D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What is the SI unit of acceleration?</a:t>
            </a:r>
          </a:p>
        </p:txBody>
      </p:sp>
      <p:sp>
        <p:nvSpPr>
          <p:cNvPr id="3081" name="Rectangle 11">
            <a:extLst>
              <a:ext uri="{FF2B5EF4-FFF2-40B4-BE49-F238E27FC236}">
                <a16:creationId xmlns:a16="http://schemas.microsoft.com/office/drawing/2014/main" id="{40E427AD-2E19-6327-4B32-9BB83A77C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noProof="0" dirty="0"/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6154CD1E-EA6E-C4D2-6C87-FCA27E2AB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499" y="1492414"/>
            <a:ext cx="6781801" cy="5232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/>
              <a:t>the </a:t>
            </a:r>
            <a:r>
              <a:rPr lang="en-GB" sz="2800" b="1" noProof="0"/>
              <a:t>metre per second squared ( m s</a:t>
            </a:r>
            <a:r>
              <a:rPr lang="en-GB" sz="2800" b="1" baseline="30000" noProof="0"/>
              <a:t>-2</a:t>
            </a:r>
            <a:r>
              <a:rPr lang="en-GB" sz="2800" b="1" noProof="0"/>
              <a:t>)</a:t>
            </a:r>
            <a:r>
              <a:rPr lang="en-GB" sz="2800" noProof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2E5586-F950-820B-F0D0-659C3435FBAE}"/>
                  </a:ext>
                </a:extLst>
              </p:cNvPr>
              <p:cNvSpPr txBox="1"/>
              <p:nvPr/>
            </p:nvSpPr>
            <p:spPr>
              <a:xfrm>
                <a:off x="1249234" y="2946400"/>
                <a:ext cx="5723042" cy="2277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GB" sz="2800" noProof="0" dirty="0"/>
                  <a:t>Its rate of change of velocity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GB" sz="2800" noProof="0" dirty="0"/>
                  <a:t>i.e. meters per second per second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GB" sz="2800" noProof="0" dirty="0"/>
                  <a:t>m / s / s</a:t>
                </a:r>
              </a:p>
              <a:p>
                <a:pPr algn="ctr">
                  <a:spcAft>
                    <a:spcPts val="1200"/>
                  </a:spcAft>
                </a:pPr>
                <a:r>
                  <a:rPr lang="en-GB" sz="2800" noProof="0" dirty="0"/>
                  <a:t>That’s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2E5586-F950-820B-F0D0-659C3435F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234" y="2946400"/>
                <a:ext cx="5723042" cy="2277547"/>
              </a:xfrm>
              <a:prstGeom prst="rect">
                <a:avLst/>
              </a:prstGeom>
              <a:blipFill>
                <a:blip r:embed="rId2"/>
                <a:stretch>
                  <a:fillRect l="-639" t="-2674" r="-745" b="-6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38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2" grpId="1" animBg="1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26E0-088D-C61E-9D12-DC47AF8B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185058"/>
            <a:ext cx="8229600" cy="1143000"/>
          </a:xfrm>
        </p:spPr>
        <p:txBody>
          <a:bodyPr/>
          <a:lstStyle/>
          <a:p>
            <a:r>
              <a:rPr lang="en-GB" b="1" noProof="0" dirty="0"/>
              <a:t>Symbols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8DD30E-457C-0CB2-270A-F49DC5FFB97D}"/>
                  </a:ext>
                </a:extLst>
              </p:cNvPr>
              <p:cNvSpPr txBox="1"/>
              <p:nvPr/>
            </p:nvSpPr>
            <p:spPr>
              <a:xfrm>
                <a:off x="1346409" y="946612"/>
                <a:ext cx="5798039" cy="2825728"/>
              </a:xfrm>
              <a:prstGeom prst="rect">
                <a:avLst/>
              </a:prstGeom>
              <a:solidFill>
                <a:srgbClr val="FFFF99"/>
              </a:solidFill>
              <a:ln w="76200" cmpd="thickThin">
                <a:solidFill>
                  <a:srgbClr val="C00000"/>
                </a:solidFill>
              </a:ln>
            </p:spPr>
            <p:txBody>
              <a:bodyPr wrap="square" lIns="180000" tIns="180000" rIns="180000" bIns="18000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3200" b="1" noProof="0" dirty="0"/>
                  <a:t> </a:t>
                </a:r>
                <a:r>
                  <a:rPr lang="en-GB" sz="3200" noProof="0" dirty="0"/>
                  <a:t>= displacement or distance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3200" b="1" noProof="0" dirty="0"/>
                  <a:t> </a:t>
                </a:r>
                <a:r>
                  <a:rPr lang="en-GB" sz="3200" noProof="0" dirty="0"/>
                  <a:t>= time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3200" noProof="0" dirty="0"/>
                  <a:t> = acceleration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GB" sz="3200" b="1" i="1" noProof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3200" b="1" i="1" noProof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noProof="0" dirty="0"/>
                  <a:t>= velocity</a:t>
                </a:r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noProof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sz="3200" noProof="0" dirty="0"/>
                  <a:t> = a change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8DD30E-457C-0CB2-270A-F49DC5FFB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09" y="946612"/>
                <a:ext cx="5798039" cy="28257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 cmpd="thickThin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26C42E7-C8EB-915A-B4AF-B442E4D26141}"/>
              </a:ext>
            </a:extLst>
          </p:cNvPr>
          <p:cNvSpPr txBox="1"/>
          <p:nvPr/>
        </p:nvSpPr>
        <p:spPr>
          <a:xfrm>
            <a:off x="489857" y="3935607"/>
            <a:ext cx="8654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This is different from Junior Cert maths and science.</a:t>
            </a:r>
          </a:p>
          <a:p>
            <a:pPr algn="l"/>
            <a:r>
              <a:rPr lang="en-GB" sz="2800" noProof="0" dirty="0"/>
              <a:t>If you don’t learn them, you will be terribly confused!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57F51C-25B6-E06C-0E63-FBA98B04B00F}"/>
                  </a:ext>
                </a:extLst>
              </p:cNvPr>
              <p:cNvSpPr txBox="1"/>
              <p:nvPr/>
            </p:nvSpPr>
            <p:spPr>
              <a:xfrm>
                <a:off x="1295399" y="5052982"/>
                <a:ext cx="6553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noProof="0" dirty="0"/>
                  <a:t> is the normal symbol for velocity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800" noProof="0" dirty="0"/>
                  <a:t> is used when you need to distinguish initial velocity from final velocity.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657F51C-25B6-E06C-0E63-FBA98B04B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5052982"/>
                <a:ext cx="6553200" cy="1384995"/>
              </a:xfrm>
              <a:prstGeom prst="rect">
                <a:avLst/>
              </a:prstGeom>
              <a:blipFill>
                <a:blip r:embed="rId3"/>
                <a:stretch>
                  <a:fillRect l="-1860" t="-4846" b="-11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977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68F49-DDEA-492C-2BAC-0E1C1C09D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BABB55-F79A-52BB-C6C1-B58580BAC7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30629" y="185058"/>
                <a:ext cx="8229600" cy="594137"/>
              </a:xfrm>
            </p:spPr>
            <p:txBody>
              <a:bodyPr/>
              <a:lstStyle/>
              <a:p>
                <a:r>
                  <a:rPr lang="en-GB" b="1" noProof="0" dirty="0"/>
                  <a:t>Why </a:t>
                </a:r>
                <a14:m>
                  <m:oMath xmlns:m="http://schemas.openxmlformats.org/officeDocument/2006/math"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𝒂𝒏𝒅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noProof="0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GB" b="1" noProof="0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EBABB55-F79A-52BB-C6C1-B58580BAC7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0629" y="185058"/>
                <a:ext cx="8229600" cy="594137"/>
              </a:xfrm>
              <a:blipFill>
                <a:blip r:embed="rId2"/>
                <a:stretch>
                  <a:fillRect l="-2222" t="-24490" b="-36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F6263-2A72-891B-2224-AE46485E75A9}"/>
                  </a:ext>
                </a:extLst>
              </p:cNvPr>
              <p:cNvSpPr txBox="1"/>
              <p:nvPr/>
            </p:nvSpPr>
            <p:spPr>
              <a:xfrm>
                <a:off x="1154430" y="994410"/>
                <a:ext cx="758952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3200" b="0" i="1" noProof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3200" b="0" i="1" noProof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noProof="0" dirty="0"/>
                  <a:t> is the normal symbol for velocity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3200" b="0" i="1" noProof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3200" noProof="0" dirty="0"/>
                  <a:t> is used when you need to distinguish initial velocity from final velocity.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EEF6263-2A72-891B-2224-AE46485E7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30" y="994410"/>
                <a:ext cx="7589520" cy="1569660"/>
              </a:xfrm>
              <a:prstGeom prst="rect">
                <a:avLst/>
              </a:prstGeom>
              <a:blipFill>
                <a:blip r:embed="rId3"/>
                <a:stretch>
                  <a:fillRect l="-2008" t="-5039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247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>
            <a:extLst>
              <a:ext uri="{FF2B5EF4-FFF2-40B4-BE49-F238E27FC236}">
                <a16:creationId xmlns:a16="http://schemas.microsoft.com/office/drawing/2014/main" id="{C8D4DFF6-7167-D4AA-27F5-1042C5755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61" y="1008290"/>
            <a:ext cx="828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1 </a:t>
            </a:r>
            <a:r>
              <a:rPr lang="en-GB" sz="2800" noProof="0" dirty="0" err="1"/>
              <a:t>ms</a:t>
            </a:r>
            <a:r>
              <a:rPr lang="en-GB" sz="2800" noProof="0" dirty="0"/>
              <a:t>   =   1 millisecond      =   1 × 10</a:t>
            </a:r>
            <a:r>
              <a:rPr lang="en-GB" sz="2800" baseline="30000" noProof="0" dirty="0"/>
              <a:t>-3</a:t>
            </a:r>
            <a:r>
              <a:rPr lang="en-GB" sz="2800" noProof="0" dirty="0"/>
              <a:t> seconds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1 </a:t>
            </a:r>
            <a:r>
              <a:rPr lang="en-GB" sz="2800" noProof="0" dirty="0" err="1"/>
              <a:t>μs</a:t>
            </a:r>
            <a:r>
              <a:rPr lang="en-GB" sz="2800" noProof="0" dirty="0"/>
              <a:t>    =   1 microsecond   =   1 × 10</a:t>
            </a:r>
            <a:r>
              <a:rPr lang="en-GB" sz="2800" baseline="30000" noProof="0" dirty="0"/>
              <a:t>-6</a:t>
            </a:r>
            <a:r>
              <a:rPr lang="en-GB" sz="2800" noProof="0" dirty="0"/>
              <a:t> seconds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1 ns    =    1 nano second  =   1 × 10</a:t>
            </a:r>
            <a:r>
              <a:rPr lang="en-GB" sz="2800" baseline="30000" noProof="0" dirty="0"/>
              <a:t>-9</a:t>
            </a:r>
            <a:r>
              <a:rPr lang="en-GB" sz="2800" noProof="0" dirty="0"/>
              <a:t> seconds</a:t>
            </a:r>
          </a:p>
        </p:txBody>
      </p:sp>
      <p:sp>
        <p:nvSpPr>
          <p:cNvPr id="5125" name="Text Box 6">
            <a:extLst>
              <a:ext uri="{FF2B5EF4-FFF2-40B4-BE49-F238E27FC236}">
                <a16:creationId xmlns:a16="http://schemas.microsoft.com/office/drawing/2014/main" id="{88BC9DBD-BF7D-490A-CC89-781BC50F6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6624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3200" b="1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392DA-C49A-9AA2-3850-F2E8BDE2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smaller units of 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1D5AC-B96C-95F1-9496-12182B60362D}"/>
              </a:ext>
            </a:extLst>
          </p:cNvPr>
          <p:cNvSpPr txBox="1"/>
          <p:nvPr/>
        </p:nvSpPr>
        <p:spPr>
          <a:xfrm>
            <a:off x="1333500" y="4546600"/>
            <a:ext cx="6763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In one nano second light will travel 30 cm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788CB-238E-30CB-CF6E-F55DF1F63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40C3-37AA-ECE7-679A-04E330DA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3A5882D-2D73-A9CB-DDF8-695761EF72D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8230"/>
              </a:xfrm>
            </p:spPr>
            <p:txBody>
              <a:bodyPr/>
              <a:lstStyle/>
              <a:p>
                <a:r>
                  <a:rPr lang="en-GB" noProof="0" dirty="0"/>
                  <a:t>A car increases its velocity from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10 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noProof="0" dirty="0"/>
                  <a:t> to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15 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noProof="0" dirty="0"/>
                  <a:t> in 2 seconds. Calculate its average acceleration in the 2 seconds.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3A5882D-2D73-A9CB-DDF8-695761EF7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8230"/>
              </a:xfrm>
              <a:blipFill>
                <a:blip r:embed="rId2"/>
                <a:stretch>
                  <a:fillRect l="-1370" t="-8738" r="-274" b="-12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26E0B-749D-EBFF-EE6A-67D950B46338}"/>
                  </a:ext>
                </a:extLst>
              </p:cNvPr>
              <p:cNvSpPr txBox="1"/>
              <p:nvPr/>
            </p:nvSpPr>
            <p:spPr>
              <a:xfrm>
                <a:off x="2946400" y="2181559"/>
                <a:ext cx="1354089" cy="1055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B26E0B-749D-EBFF-EE6A-67D950B46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400" y="2181559"/>
                <a:ext cx="1354089" cy="1055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9815F6-9577-E1B1-3856-551111A525AA}"/>
                  </a:ext>
                </a:extLst>
              </p:cNvPr>
              <p:cNvSpPr txBox="1"/>
              <p:nvPr/>
            </p:nvSpPr>
            <p:spPr>
              <a:xfrm>
                <a:off x="2463800" y="3271725"/>
                <a:ext cx="2646430" cy="1064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15−10</m:t>
                          </m:r>
                        </m:num>
                        <m:den>
                          <m: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9815F6-9577-E1B1-3856-551111A52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800" y="3271725"/>
                <a:ext cx="2646430" cy="10644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BFB1C5-18A6-B71C-DC32-ED57FC76B94D}"/>
                  </a:ext>
                </a:extLst>
              </p:cNvPr>
              <p:cNvSpPr txBox="1"/>
              <p:nvPr/>
            </p:nvSpPr>
            <p:spPr>
              <a:xfrm>
                <a:off x="3302000" y="4370997"/>
                <a:ext cx="2767809" cy="1061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=2.5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BFB1C5-18A6-B71C-DC32-ED57FC76B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0" y="4370997"/>
                <a:ext cx="2767809" cy="10616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16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B9633-B28A-2AF2-560F-B991E4F66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05BD-A106-082D-D4D3-04BAB766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2F982C2-AB11-BB96-A714-EA939C283BF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</p:spPr>
            <p:txBody>
              <a:bodyPr/>
              <a:lstStyle/>
              <a:p>
                <a:r>
                  <a:rPr lang="en-GB" noProof="0" dirty="0"/>
                  <a:t>A </a:t>
                </a:r>
                <a:r>
                  <a:rPr lang="en-GB" dirty="0"/>
                  <a:t>t</a:t>
                </a:r>
                <a:r>
                  <a:rPr lang="en-GB" noProof="0" dirty="0"/>
                  <a:t>rain increases its velocity from rest to 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noProof="0" dirty="0"/>
                  <a:t> in </a:t>
                </a:r>
                <a14:m>
                  <m:oMath xmlns:m="http://schemas.openxmlformats.org/officeDocument/2006/math">
                    <m:r>
                      <a:rPr lang="en-GB" i="1" noProof="0" dirty="0" smtClean="0">
                        <a:latin typeface="Cambria Math" panose="02040503050406030204" pitchFamily="18" charset="0"/>
                      </a:rPr>
                      <m:t>96 </m:t>
                    </m:r>
                    <m:r>
                      <a:rPr lang="en-GB" i="1" noProof="0" dirty="0">
                        <a:latin typeface="Cambria Math" panose="02040503050406030204" pitchFamily="18" charset="0"/>
                      </a:rPr>
                      <m:t>𝑠𝑒𝑐𝑜𝑛𝑑𝑠</m:t>
                    </m:r>
                  </m:oMath>
                </a14:m>
                <a:r>
                  <a:rPr lang="en-GB" noProof="0" dirty="0"/>
                  <a:t>. Calculate its average acceleration.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2F982C2-AB11-BB96-A714-EA939C283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  <a:blipFill>
                <a:blip r:embed="rId2"/>
                <a:stretch>
                  <a:fillRect l="-1370" t="-12676" b="-19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D2182-E1C8-E906-21F9-ED3F436007C1}"/>
                  </a:ext>
                </a:extLst>
              </p:cNvPr>
              <p:cNvSpPr txBox="1"/>
              <p:nvPr/>
            </p:nvSpPr>
            <p:spPr>
              <a:xfrm>
                <a:off x="7238411" y="6196281"/>
                <a:ext cx="15583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0.313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6D2182-E1C8-E906-21F9-ED3F43600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411" y="6196281"/>
                <a:ext cx="1558312" cy="400110"/>
              </a:xfrm>
              <a:prstGeom prst="rect">
                <a:avLst/>
              </a:prstGeom>
              <a:blipFill>
                <a:blip r:embed="rId3"/>
                <a:stretch>
                  <a:fillRect l="-3906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7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49F62-6AD5-9320-9D91-1A4A921E9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354D-0177-FB37-C756-4E935DF9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C55E33-A5D8-E1C1-2566-AE84207ACA2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noProof="0" dirty="0"/>
                  <a:t>A </a:t>
                </a:r>
                <a:r>
                  <a:rPr lang="en-GB" dirty="0"/>
                  <a:t>accelerates from rest with an acceleration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0.47 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noProof="0" dirty="0"/>
                  <a:t>, how long will it take to reach 120 km per hour.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CC55E33-A5D8-E1C1-2566-AE84207AC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2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CC0C5A8-637D-D0D6-F70E-F28ABB6E4734}"/>
              </a:ext>
            </a:extLst>
          </p:cNvPr>
          <p:cNvSpPr txBox="1"/>
          <p:nvPr/>
        </p:nvSpPr>
        <p:spPr>
          <a:xfrm>
            <a:off x="7238411" y="6196281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70.9 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28CC1-0F4B-9447-A3F4-4CBE09AA2326}"/>
              </a:ext>
            </a:extLst>
          </p:cNvPr>
          <p:cNvSpPr txBox="1"/>
          <p:nvPr/>
        </p:nvSpPr>
        <p:spPr>
          <a:xfrm>
            <a:off x="431800" y="1948224"/>
            <a:ext cx="4665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Don’t forget to convert to SI units</a:t>
            </a:r>
          </a:p>
        </p:txBody>
      </p:sp>
    </p:spTree>
    <p:extLst>
      <p:ext uri="{BB962C8B-B14F-4D97-AF65-F5344CB8AC3E}">
        <p14:creationId xmlns:p14="http://schemas.microsoft.com/office/powerpoint/2010/main" val="23422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0">
            <a:extLst>
              <a:ext uri="{FF2B5EF4-FFF2-40B4-BE49-F238E27FC236}">
                <a16:creationId xmlns:a16="http://schemas.microsoft.com/office/drawing/2014/main" id="{DD3141DC-B704-DA26-1C72-7F90571EA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039" y="1349058"/>
            <a:ext cx="4165922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GB" sz="2800" b="1" noProof="0" dirty="0"/>
              <a:t>Speeding up</a:t>
            </a:r>
          </a:p>
          <a:p>
            <a:pPr eaLnBrk="1" hangingPunct="1">
              <a:spcAft>
                <a:spcPts val="1800"/>
              </a:spcAft>
            </a:pPr>
            <a:r>
              <a:rPr lang="en-GB" sz="2800" b="1" noProof="0" dirty="0"/>
              <a:t>Slowing down </a:t>
            </a:r>
          </a:p>
          <a:p>
            <a:pPr eaLnBrk="1" hangingPunct="1">
              <a:spcAft>
                <a:spcPts val="1800"/>
              </a:spcAft>
            </a:pPr>
            <a:r>
              <a:rPr lang="en-GB" sz="2800" b="1" noProof="0" dirty="0"/>
              <a:t>Changing direction</a:t>
            </a:r>
          </a:p>
          <a:p>
            <a:pPr eaLnBrk="1" hangingPunct="1">
              <a:spcAft>
                <a:spcPts val="1800"/>
              </a:spcAft>
            </a:pPr>
            <a:r>
              <a:rPr lang="en-GB" sz="2800" noProof="0" dirty="0"/>
              <a:t>combination.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EB43A-6DDB-1277-1C4F-FBD851D7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Name 3 ways an object can accelerate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A9F8C8-4A97-A1B2-FC53-C9097F18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noProof="0" dirty="0"/>
              <a:t>Give examples of constant acceleration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ABD683-100C-74CD-DE7A-26E6E123DB89}"/>
                  </a:ext>
                </a:extLst>
              </p:cNvPr>
              <p:cNvSpPr txBox="1"/>
              <p:nvPr/>
            </p:nvSpPr>
            <p:spPr>
              <a:xfrm>
                <a:off x="640081" y="1897380"/>
                <a:ext cx="4262120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A falling object has a constant acceleration of 9.8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ignoring air resistance.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Similarly, a trolly rolling down a straight inclined track will have almost constant acceleration.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ABD683-100C-74CD-DE7A-26E6E123DB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1" y="1897380"/>
                <a:ext cx="4262120" cy="3693319"/>
              </a:xfrm>
              <a:prstGeom prst="rect">
                <a:avLst/>
              </a:prstGeom>
              <a:blipFill>
                <a:blip r:embed="rId2"/>
                <a:stretch>
                  <a:fillRect l="-2861" t="-1650" b="-3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F379C99-5A96-81E6-734C-1B022825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330" y="1618416"/>
            <a:ext cx="720824" cy="187414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04C0B73-7049-3268-71CE-BEA377E4DCD9}"/>
              </a:ext>
            </a:extLst>
          </p:cNvPr>
          <p:cNvGrpSpPr/>
          <p:nvPr/>
        </p:nvGrpSpPr>
        <p:grpSpPr>
          <a:xfrm rot="200379">
            <a:off x="4915626" y="4347618"/>
            <a:ext cx="3615715" cy="566331"/>
            <a:chOff x="5689605" y="4354202"/>
            <a:chExt cx="5837955" cy="9144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1EE9DA-3F1E-AFDC-D206-B3881EC21BE6}"/>
                </a:ext>
              </a:extLst>
            </p:cNvPr>
            <p:cNvSpPr/>
            <p:nvPr/>
          </p:nvSpPr>
          <p:spPr>
            <a:xfrm rot="60000">
              <a:off x="5689605" y="4935907"/>
              <a:ext cx="5837955" cy="1738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7DB522-C120-80E5-41A4-DDFB2667B73D}"/>
                </a:ext>
              </a:extLst>
            </p:cNvPr>
            <p:cNvSpPr/>
            <p:nvPr/>
          </p:nvSpPr>
          <p:spPr>
            <a:xfrm>
              <a:off x="11296153" y="5157495"/>
              <a:ext cx="229445" cy="1111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C51613-E9B6-6FC0-16E3-F24BA42F42F5}"/>
                </a:ext>
              </a:extLst>
            </p:cNvPr>
            <p:cNvSpPr/>
            <p:nvPr/>
          </p:nvSpPr>
          <p:spPr>
            <a:xfrm rot="60000">
              <a:off x="6451454" y="4354202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E5EFBF-E180-5007-F957-02348239C0DE}"/>
                </a:ext>
              </a:extLst>
            </p:cNvPr>
            <p:cNvSpPr/>
            <p:nvPr/>
          </p:nvSpPr>
          <p:spPr>
            <a:xfrm>
              <a:off x="6499266" y="4652112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6F622E-5C78-110A-E338-D968D5069ADD}"/>
                </a:ext>
              </a:extLst>
            </p:cNvPr>
            <p:cNvSpPr/>
            <p:nvPr/>
          </p:nvSpPr>
          <p:spPr>
            <a:xfrm>
              <a:off x="7312359" y="4677460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2532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DBFC0-30C4-DE97-C7E4-A9AB8CC70D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E53A0A-A49C-919A-B202-B7C566B9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1089529"/>
          </a:xfrm>
        </p:spPr>
        <p:txBody>
          <a:bodyPr/>
          <a:lstStyle/>
          <a:p>
            <a:r>
              <a:rPr lang="en-GB" noProof="0" dirty="0"/>
              <a:t>Give and example of acceleration with zero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AF8F7-3D9E-16F1-7E9A-A19B0B4DCFAB}"/>
                  </a:ext>
                </a:extLst>
              </p:cNvPr>
              <p:cNvSpPr txBox="1"/>
              <p:nvPr/>
            </p:nvSpPr>
            <p:spPr>
              <a:xfrm>
                <a:off x="696448" y="1517213"/>
                <a:ext cx="414103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an object is thrown straight up it will have zero velocity when it gets to maximum height, but the acceleration will be 9.8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even at this moment.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9FAF8F7-3D9E-16F1-7E9A-A19B0B4DC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48" y="1517213"/>
                <a:ext cx="4141034" cy="3108543"/>
              </a:xfrm>
              <a:prstGeom prst="rect">
                <a:avLst/>
              </a:prstGeom>
              <a:blipFill>
                <a:blip r:embed="rId2"/>
                <a:stretch>
                  <a:fillRect l="-2941" t="-2157" r="-4559" b="-45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DD3EECF-601F-E4A8-0577-F720279B9980}"/>
              </a:ext>
            </a:extLst>
          </p:cNvPr>
          <p:cNvSpPr/>
          <p:nvPr/>
        </p:nvSpPr>
        <p:spPr>
          <a:xfrm>
            <a:off x="5599134" y="1527039"/>
            <a:ext cx="212943" cy="2944753"/>
          </a:xfrm>
          <a:custGeom>
            <a:avLst/>
            <a:gdLst>
              <a:gd name="connsiteX0" fmla="*/ 0 w 212943"/>
              <a:gd name="connsiteY0" fmla="*/ 1615858 h 2943617"/>
              <a:gd name="connsiteX1" fmla="*/ 87682 w 212943"/>
              <a:gd name="connsiteY1" fmla="*/ 0 h 2943617"/>
              <a:gd name="connsiteX2" fmla="*/ 212943 w 212943"/>
              <a:gd name="connsiteY2" fmla="*/ 2943617 h 2943617"/>
              <a:gd name="connsiteX0" fmla="*/ 0 w 212943"/>
              <a:gd name="connsiteY0" fmla="*/ 1616994 h 2944753"/>
              <a:gd name="connsiteX1" fmla="*/ 87682 w 212943"/>
              <a:gd name="connsiteY1" fmla="*/ 1136 h 2944753"/>
              <a:gd name="connsiteX2" fmla="*/ 212943 w 212943"/>
              <a:gd name="connsiteY2" fmla="*/ 2944753 h 294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2943" h="2944753">
                <a:moveTo>
                  <a:pt x="0" y="1616994"/>
                </a:moveTo>
                <a:cubicBezTo>
                  <a:pt x="29227" y="1078375"/>
                  <a:pt x="-16702" y="-40618"/>
                  <a:pt x="87682" y="1136"/>
                </a:cubicBezTo>
                <a:cubicBezTo>
                  <a:pt x="192066" y="42890"/>
                  <a:pt x="171189" y="1963547"/>
                  <a:pt x="212943" y="294475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199E05-0CB0-0E54-1EFF-A5B5FCEA6C7B}"/>
              </a:ext>
            </a:extLst>
          </p:cNvPr>
          <p:cNvSpPr/>
          <p:nvPr/>
        </p:nvSpPr>
        <p:spPr>
          <a:xfrm>
            <a:off x="5680553" y="4208745"/>
            <a:ext cx="263047" cy="2630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B08D266-861D-D603-EE27-4520F6EDA6A1}"/>
              </a:ext>
            </a:extLst>
          </p:cNvPr>
          <p:cNvSpPr/>
          <p:nvPr/>
        </p:nvSpPr>
        <p:spPr>
          <a:xfrm>
            <a:off x="5542767" y="2407345"/>
            <a:ext cx="137786" cy="338203"/>
          </a:xfrm>
          <a:custGeom>
            <a:avLst/>
            <a:gdLst>
              <a:gd name="connsiteX0" fmla="*/ 0 w 137786"/>
              <a:gd name="connsiteY0" fmla="*/ 325677 h 338203"/>
              <a:gd name="connsiteX1" fmla="*/ 75156 w 137786"/>
              <a:gd name="connsiteY1" fmla="*/ 0 h 338203"/>
              <a:gd name="connsiteX2" fmla="*/ 137786 w 137786"/>
              <a:gd name="connsiteY2" fmla="*/ 338203 h 3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86" h="338203">
                <a:moveTo>
                  <a:pt x="0" y="325677"/>
                </a:moveTo>
                <a:lnTo>
                  <a:pt x="75156" y="0"/>
                </a:lnTo>
                <a:lnTo>
                  <a:pt x="137786" y="3382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7A89675-7DCD-A625-3496-425C75632CBC}"/>
              </a:ext>
            </a:extLst>
          </p:cNvPr>
          <p:cNvSpPr/>
          <p:nvPr/>
        </p:nvSpPr>
        <p:spPr>
          <a:xfrm rot="10645795">
            <a:off x="5720013" y="3104683"/>
            <a:ext cx="137786" cy="338203"/>
          </a:xfrm>
          <a:custGeom>
            <a:avLst/>
            <a:gdLst>
              <a:gd name="connsiteX0" fmla="*/ 0 w 137786"/>
              <a:gd name="connsiteY0" fmla="*/ 325677 h 338203"/>
              <a:gd name="connsiteX1" fmla="*/ 75156 w 137786"/>
              <a:gd name="connsiteY1" fmla="*/ 0 h 338203"/>
              <a:gd name="connsiteX2" fmla="*/ 137786 w 137786"/>
              <a:gd name="connsiteY2" fmla="*/ 338203 h 338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86" h="338203">
                <a:moveTo>
                  <a:pt x="0" y="325677"/>
                </a:moveTo>
                <a:lnTo>
                  <a:pt x="75156" y="0"/>
                </a:lnTo>
                <a:lnTo>
                  <a:pt x="137786" y="338203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6DFD4-56D1-C4F4-444B-10E0A042A0FA}"/>
              </a:ext>
            </a:extLst>
          </p:cNvPr>
          <p:cNvSpPr txBox="1"/>
          <p:nvPr/>
        </p:nvSpPr>
        <p:spPr>
          <a:xfrm>
            <a:off x="6573729" y="1517213"/>
            <a:ext cx="2392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Zero velocity, non-zero acceleration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4C1BF3-B540-4ED9-E01C-B56AF6625903}"/>
              </a:ext>
            </a:extLst>
          </p:cNvPr>
          <p:cNvCxnSpPr/>
          <p:nvPr/>
        </p:nvCxnSpPr>
        <p:spPr>
          <a:xfrm flipH="1" flipV="1">
            <a:off x="5812076" y="1527039"/>
            <a:ext cx="701458" cy="251657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837FC7-7945-5AC3-7B1C-F0E665DD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CFB131-6808-E4A3-E0E6-4C6AECB598A2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5"/>
                <a:ext cx="8899415" cy="1255728"/>
              </a:xfrm>
            </p:spPr>
            <p:txBody>
              <a:bodyPr/>
              <a:lstStyle/>
              <a:p>
                <a:r>
                  <a:rPr lang="en-GB" noProof="0" dirty="0"/>
                  <a:t>A body’s velocity changes from 8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noProof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noProof="0">
                        <a:latin typeface="Cambria Math" panose="02040503050406030204" pitchFamily="18" charset="0"/>
                      </a:rPr>
                      <m:t>East</m:t>
                    </m:r>
                  </m:oMath>
                </a14:m>
                <a:r>
                  <a:rPr lang="en-GB" noProof="0" dirty="0"/>
                  <a:t> to </a:t>
                </a:r>
                <a:br>
                  <a:rPr lang="en-GB" noProof="0" dirty="0"/>
                </a:br>
                <a:r>
                  <a:rPr lang="en-GB" noProof="0" dirty="0"/>
                  <a:t>18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noProof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noProof="0">
                        <a:latin typeface="Cambria Math" panose="02040503050406030204" pitchFamily="18" charset="0"/>
                      </a:rPr>
                      <m:t>East</m:t>
                    </m:r>
                  </m:oMath>
                </a14:m>
                <a:r>
                  <a:rPr lang="en-GB" noProof="0" dirty="0"/>
                  <a:t> in 4 seconds. Calculate its average acceleration.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8CFB131-6808-E4A3-E0E6-4C6AECB598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5"/>
                <a:ext cx="8899415" cy="1255728"/>
              </a:xfrm>
              <a:blipFill>
                <a:blip r:embed="rId2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204A1-C2FB-1A0D-D6C5-06624D103E48}"/>
                  </a:ext>
                </a:extLst>
              </p:cNvPr>
              <p:cNvSpPr txBox="1"/>
              <p:nvPr/>
            </p:nvSpPr>
            <p:spPr>
              <a:xfrm>
                <a:off x="914400" y="1890356"/>
                <a:ext cx="1809663" cy="830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204A1-C2FB-1A0D-D6C5-06624D103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90356"/>
                <a:ext cx="1809663" cy="830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/>
              <p:nvPr/>
            </p:nvSpPr>
            <p:spPr>
              <a:xfrm>
                <a:off x="1245869" y="2882801"/>
                <a:ext cx="1675074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18−8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69" y="2882801"/>
                <a:ext cx="1675074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/>
              <p:nvPr/>
            </p:nvSpPr>
            <p:spPr>
              <a:xfrm>
                <a:off x="1245869" y="3946098"/>
                <a:ext cx="28370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=2.5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East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69" y="3946098"/>
                <a:ext cx="283705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51AF6B-47F0-6030-9191-5BA3E25F06F4}"/>
              </a:ext>
            </a:extLst>
          </p:cNvPr>
          <p:cNvSpPr txBox="1"/>
          <p:nvPr/>
        </p:nvSpPr>
        <p:spPr>
          <a:xfrm>
            <a:off x="3521562" y="2025702"/>
            <a:ext cx="579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Formula for average acceleration</a:t>
            </a:r>
          </a:p>
        </p:txBody>
      </p:sp>
    </p:spTree>
    <p:extLst>
      <p:ext uri="{BB962C8B-B14F-4D97-AF65-F5344CB8AC3E}">
        <p14:creationId xmlns:p14="http://schemas.microsoft.com/office/powerpoint/2010/main" val="30180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837FC7-7945-5AC3-7B1C-F0E665DD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noProof="0" dirty="0"/>
              <a:t>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77B7D74-75CF-A2C3-CF2B-F50C0D32FCF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noProof="0" dirty="0"/>
                  <a:t>A train on a straight track reduces speed from 30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noProof="0" dirty="0"/>
                  <a:t> North to 20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noProof="0" dirty="0"/>
                  <a:t> North in 20 seconds find the average acceleration.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77B7D74-75CF-A2C3-CF2B-F50C0D32F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2"/>
                <a:stretch>
                  <a:fillRect l="-1370" t="-8738" r="-2055" b="-12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204A1-C2FB-1A0D-D6C5-06624D103E48}"/>
                  </a:ext>
                </a:extLst>
              </p:cNvPr>
              <p:cNvSpPr txBox="1"/>
              <p:nvPr/>
            </p:nvSpPr>
            <p:spPr>
              <a:xfrm>
                <a:off x="914400" y="1890356"/>
                <a:ext cx="1809663" cy="830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204A1-C2FB-1A0D-D6C5-06624D103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890356"/>
                <a:ext cx="1809663" cy="8309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/>
              <p:nvPr/>
            </p:nvSpPr>
            <p:spPr>
              <a:xfrm>
                <a:off x="1245869" y="2882801"/>
                <a:ext cx="1873846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20−30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69" y="2882801"/>
                <a:ext cx="1873846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/>
              <p:nvPr/>
            </p:nvSpPr>
            <p:spPr>
              <a:xfrm>
                <a:off x="1245869" y="3946098"/>
                <a:ext cx="23689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=−0.5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69" y="3946098"/>
                <a:ext cx="23689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51AF6B-47F0-6030-9191-5BA3E25F06F4}"/>
              </a:ext>
            </a:extLst>
          </p:cNvPr>
          <p:cNvSpPr txBox="1"/>
          <p:nvPr/>
        </p:nvSpPr>
        <p:spPr>
          <a:xfrm>
            <a:off x="3521562" y="2025702"/>
            <a:ext cx="5796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Formula for average acceleration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923214-4668-CC9F-5E62-F26B8E7CC5F7}"/>
              </a:ext>
            </a:extLst>
          </p:cNvPr>
          <p:cNvSpPr txBox="1"/>
          <p:nvPr/>
        </p:nvSpPr>
        <p:spPr>
          <a:xfrm>
            <a:off x="594360" y="4698722"/>
            <a:ext cx="5796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The answer is negative – opposite direction to the velocity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435922-7D19-4682-6FA7-D8C5AC3361D8}"/>
                  </a:ext>
                </a:extLst>
              </p:cNvPr>
              <p:cNvSpPr txBox="1"/>
              <p:nvPr/>
            </p:nvSpPr>
            <p:spPr>
              <a:xfrm>
                <a:off x="1123754" y="6013292"/>
                <a:ext cx="30406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m:rPr>
                        <m:sty m:val="p"/>
                      </m:rPr>
                      <a:rPr lang="en-GB" sz="2800" b="0" i="0" noProof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800" b="0" i="0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800" b="0" i="0" noProof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noProof="0" dirty="0"/>
                  <a:t> South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9435922-7D19-4682-6FA7-D8C5AC336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754" y="6013292"/>
                <a:ext cx="3040641" cy="523220"/>
              </a:xfrm>
              <a:prstGeom prst="rect">
                <a:avLst/>
              </a:prstGeom>
              <a:blipFill>
                <a:blip r:embed="rId6"/>
                <a:stretch>
                  <a:fillRect t="-11628" r="-2806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7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6" grpId="0"/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9F310-5E17-9045-1665-62D64646B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B2AF2F-E317-CFF5-2C98-CA5A1FEE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51128A-B28B-7FC3-C05E-393F048A72F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noProof="0" dirty="0"/>
                  <a:t>A body’s velocity changes from 3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noProof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noProof="0" smtClean="0">
                        <a:latin typeface="Cambria Math" panose="02040503050406030204" pitchFamily="18" charset="0"/>
                      </a:rPr>
                      <m:t>South</m:t>
                    </m:r>
                  </m:oMath>
                </a14:m>
                <a:r>
                  <a:rPr lang="en-GB" noProof="0" dirty="0"/>
                  <a:t> to </a:t>
                </a:r>
                <a:br>
                  <a:rPr lang="en-GB" noProof="0" dirty="0"/>
                </a:br>
                <a:r>
                  <a:rPr lang="en-GB" noProof="0" dirty="0"/>
                  <a:t>7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noProof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noProof="0" smtClean="0">
                        <a:latin typeface="Cambria Math" panose="02040503050406030204" pitchFamily="18" charset="0"/>
                      </a:rPr>
                      <m:t>South</m:t>
                    </m:r>
                  </m:oMath>
                </a14:m>
                <a:r>
                  <a:rPr lang="en-GB" noProof="0" dirty="0"/>
                  <a:t> in 4 seconds. Calculate its average acceleration. 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051128A-B28B-7FC3-C05E-393F048A72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2"/>
                <a:stretch>
                  <a:fillRect l="-1370" t="-8738" b="-12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2C2D17-66B8-143A-8E9B-AEDAAEBED45F}"/>
                  </a:ext>
                </a:extLst>
              </p:cNvPr>
              <p:cNvSpPr txBox="1"/>
              <p:nvPr/>
            </p:nvSpPr>
            <p:spPr>
              <a:xfrm>
                <a:off x="7734300" y="6196281"/>
                <a:ext cx="1059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62C2D17-66B8-143A-8E9B-AEDAAEBED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300" y="6196281"/>
                <a:ext cx="1059777" cy="400110"/>
              </a:xfrm>
              <a:prstGeom prst="rect">
                <a:avLst/>
              </a:prstGeom>
              <a:blipFill>
                <a:blip r:embed="rId3"/>
                <a:stretch>
                  <a:fillRect l="-6322" t="-6061" b="-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8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94F0A-E81B-6282-4AED-82DE7DD5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AE4EEA-532E-DE91-7A9E-12BFD548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3BD4E-A75C-2E07-F8B4-ABDE840B9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noProof="0" dirty="0"/>
              <a:t>A trolly travels 35 mm in 80 </a:t>
            </a:r>
            <a:r>
              <a:rPr lang="en-GB" noProof="0" dirty="0" err="1"/>
              <a:t>ms</a:t>
            </a:r>
            <a:r>
              <a:rPr lang="en-GB" dirty="0"/>
              <a:t>, 320 </a:t>
            </a:r>
            <a:r>
              <a:rPr lang="en-GB" dirty="0" err="1"/>
              <a:t>ms</a:t>
            </a:r>
            <a:r>
              <a:rPr lang="en-GB" dirty="0"/>
              <a:t> later it travels 46 mm in 40 </a:t>
            </a:r>
            <a:r>
              <a:rPr lang="en-GB" dirty="0" err="1"/>
              <a:t>ms</a:t>
            </a:r>
            <a:r>
              <a:rPr lang="en-GB" dirty="0"/>
              <a:t>, calculate its average acceleration.</a:t>
            </a:r>
            <a:r>
              <a:rPr lang="en-GB" noProof="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587528-2D5A-1675-737F-C205EE821521}"/>
                  </a:ext>
                </a:extLst>
              </p:cNvPr>
              <p:cNvSpPr txBox="1"/>
              <p:nvPr/>
            </p:nvSpPr>
            <p:spPr>
              <a:xfrm>
                <a:off x="7149394" y="5206029"/>
                <a:ext cx="199460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u = 0.4375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v = 1.15 </a:t>
                </a:r>
              </a:p>
              <a:p>
                <a:pPr algn="l">
                  <a:spcAft>
                    <a:spcPts val="1200"/>
                  </a:spcAft>
                </a:pPr>
                <a:r>
                  <a:rPr lang="en-GB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 = 2.23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000" dirty="0" err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587528-2D5A-1675-737F-C205EE82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394" y="5206029"/>
                <a:ext cx="1994606" cy="1323439"/>
              </a:xfrm>
              <a:prstGeom prst="rect">
                <a:avLst/>
              </a:prstGeom>
              <a:blipFill>
                <a:blip r:embed="rId3"/>
                <a:stretch>
                  <a:fillRect l="-3364" t="-1843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DD79DA-E203-E6C1-8EBC-0A61D960A8AB}"/>
                  </a:ext>
                </a:extLst>
              </p:cNvPr>
              <p:cNvSpPr txBox="1"/>
              <p:nvPr/>
            </p:nvSpPr>
            <p:spPr>
              <a:xfrm>
                <a:off x="415588" y="1461249"/>
                <a:ext cx="7848600" cy="9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Tip, calculate two velocities then use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 calculate the acceleration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DD79DA-E203-E6C1-8EBC-0A61D960A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88" y="1461249"/>
                <a:ext cx="7848600" cy="955839"/>
              </a:xfrm>
              <a:prstGeom prst="rect">
                <a:avLst/>
              </a:prstGeom>
              <a:blipFill>
                <a:blip r:embed="rId4"/>
                <a:stretch>
                  <a:fillRect l="-1165" t="-637" b="-14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1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9ADC1-5AED-4055-33D9-D11805F37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6">
            <a:extLst>
              <a:ext uri="{FF2B5EF4-FFF2-40B4-BE49-F238E27FC236}">
                <a16:creationId xmlns:a16="http://schemas.microsoft.com/office/drawing/2014/main" id="{17399D7A-3281-CF6D-773C-EB5C2E303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6624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3200" b="1" noProof="0" dirty="0"/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B40C5E4-81D8-D2EA-3FEF-C3A757AD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785" y="4646942"/>
            <a:ext cx="692352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1 year   =   (365)(24)(60)(60) seconds   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		   =   3.1536 × 10</a:t>
            </a:r>
            <a:r>
              <a:rPr lang="en-GB" sz="2800" baseline="30000" noProof="0" dirty="0"/>
              <a:t>7</a:t>
            </a:r>
            <a:r>
              <a:rPr lang="en-GB" sz="2800" noProof="0" dirty="0"/>
              <a:t> seconds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37388-07F9-7A1F-C332-4182AB58E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575"/>
            <a:ext cx="8902700" cy="480131"/>
          </a:xfrm>
        </p:spPr>
        <p:txBody>
          <a:bodyPr/>
          <a:lstStyle/>
          <a:p>
            <a:r>
              <a:rPr lang="en-GB" sz="2800" noProof="0" dirty="0"/>
              <a:t>How many seconds in an Hour, a Day, a Year?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AEB86753-7F43-A209-8C75-6A952BDBC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785" y="2558722"/>
            <a:ext cx="692352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1 day   =   (24)(60)(60) seconds   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		   =   86400 seconds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656C3E69-3517-4DFD-E818-5C710803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784" y="943836"/>
            <a:ext cx="692352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1 hour   =   (60)(60) seconds   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		   =   3600 seconds</a:t>
            </a:r>
          </a:p>
        </p:txBody>
      </p:sp>
    </p:spTree>
    <p:extLst>
      <p:ext uri="{BB962C8B-B14F-4D97-AF65-F5344CB8AC3E}">
        <p14:creationId xmlns:p14="http://schemas.microsoft.com/office/powerpoint/2010/main" val="31950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8900FE-CC5B-7B6E-B23F-9D22A9A8ED4B}"/>
              </a:ext>
            </a:extLst>
          </p:cNvPr>
          <p:cNvSpPr txBox="1"/>
          <p:nvPr/>
        </p:nvSpPr>
        <p:spPr>
          <a:xfrm>
            <a:off x="395536" y="2606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noProof="0" dirty="0"/>
              <a:t>Give examples of: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B9F84-4D1F-8846-268D-EBC0C2DAB41E}"/>
              </a:ext>
            </a:extLst>
          </p:cNvPr>
          <p:cNvSpPr txBox="1"/>
          <p:nvPr/>
        </p:nvSpPr>
        <p:spPr>
          <a:xfrm>
            <a:off x="324267" y="9807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noProof="0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25B28-E4A2-AE7D-D477-37B6E3A6AB91}"/>
              </a:ext>
            </a:extLst>
          </p:cNvPr>
          <p:cNvSpPr txBox="1"/>
          <p:nvPr/>
        </p:nvSpPr>
        <p:spPr>
          <a:xfrm>
            <a:off x="723904" y="947742"/>
            <a:ext cx="2305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noProof="0" dirty="0"/>
              <a:t>Constant acceleration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DC537-4366-F785-2DE8-91C64C6EC0FC}"/>
              </a:ext>
            </a:extLst>
          </p:cNvPr>
          <p:cNvSpPr txBox="1"/>
          <p:nvPr/>
        </p:nvSpPr>
        <p:spPr>
          <a:xfrm>
            <a:off x="4697730" y="9807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b="1" noProof="0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C0FF53-4CE2-3645-DF63-F06A058FDB56}"/>
              </a:ext>
            </a:extLst>
          </p:cNvPr>
          <p:cNvSpPr txBox="1"/>
          <p:nvPr/>
        </p:nvSpPr>
        <p:spPr>
          <a:xfrm>
            <a:off x="5220072" y="980728"/>
            <a:ext cx="2464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noProof="0" dirty="0"/>
              <a:t>Variable acceleration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57EF0D-9788-2112-2CFA-E246B44B2449}"/>
              </a:ext>
            </a:extLst>
          </p:cNvPr>
          <p:cNvSpPr txBox="1"/>
          <p:nvPr/>
        </p:nvSpPr>
        <p:spPr>
          <a:xfrm>
            <a:off x="709309" y="2126387"/>
            <a:ext cx="348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Object falling in a vacuum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9BFC7-E1BD-A06C-F20F-5B0AC7229562}"/>
              </a:ext>
            </a:extLst>
          </p:cNvPr>
          <p:cNvSpPr txBox="1"/>
          <p:nvPr/>
        </p:nvSpPr>
        <p:spPr>
          <a:xfrm>
            <a:off x="5421500" y="2126386"/>
            <a:ext cx="16834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Runner</a:t>
            </a:r>
          </a:p>
          <a:p>
            <a:pPr algn="l"/>
            <a:r>
              <a:rPr lang="en-GB" sz="2800" noProof="0" dirty="0"/>
              <a:t>Rocket</a:t>
            </a:r>
          </a:p>
          <a:p>
            <a:pPr algn="l"/>
            <a:r>
              <a:rPr lang="en-GB" sz="2800" noProof="0" dirty="0"/>
              <a:t>Sky-diver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2E24A-58EA-3B2B-AD13-96E25D813CEE}"/>
              </a:ext>
            </a:extLst>
          </p:cNvPr>
          <p:cNvSpPr txBox="1"/>
          <p:nvPr/>
        </p:nvSpPr>
        <p:spPr>
          <a:xfrm>
            <a:off x="980592" y="4120008"/>
            <a:ext cx="67035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A constant force on a fixed mass results in constant acceleration.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825564-B766-955C-51E7-665D5F92AC47}"/>
              </a:ext>
            </a:extLst>
          </p:cNvPr>
          <p:cNvSpPr txBox="1"/>
          <p:nvPr/>
        </p:nvSpPr>
        <p:spPr>
          <a:xfrm>
            <a:off x="980592" y="5159522"/>
            <a:ext cx="718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For Leaving Certificate we only do calculations where acceleration is constant.</a:t>
            </a:r>
          </a:p>
        </p:txBody>
      </p:sp>
    </p:spTree>
    <p:extLst>
      <p:ext uri="{BB962C8B-B14F-4D97-AF65-F5344CB8AC3E}">
        <p14:creationId xmlns:p14="http://schemas.microsoft.com/office/powerpoint/2010/main" val="70616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>
            <a:extLst>
              <a:ext uri="{FF2B5EF4-FFF2-40B4-BE49-F238E27FC236}">
                <a16:creationId xmlns:a16="http://schemas.microsoft.com/office/drawing/2014/main" id="{972A9FC2-1175-A4FF-201B-EB909F25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6" name="Object 8">
                <a:extLst>
                  <a:ext uri="{FF2B5EF4-FFF2-40B4-BE49-F238E27FC236}">
                    <a16:creationId xmlns:a16="http://schemas.microsoft.com/office/drawing/2014/main" id="{DB8974B6-9039-0F6B-6B1B-5CA12E487C55}"/>
                  </a:ext>
                </a:extLst>
              </p:cNvPr>
              <p:cNvSpPr txBox="1"/>
              <p:nvPr/>
            </p:nvSpPr>
            <p:spPr bwMode="auto">
              <a:xfrm>
                <a:off x="804608" y="1520508"/>
                <a:ext cx="3024187" cy="6463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7176" name="Object 8">
                <a:extLst>
                  <a:ext uri="{FF2B5EF4-FFF2-40B4-BE49-F238E27FC236}">
                    <a16:creationId xmlns:a16="http://schemas.microsoft.com/office/drawing/2014/main" id="{DB8974B6-9039-0F6B-6B1B-5CA12E48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4608" y="1520508"/>
                <a:ext cx="302418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78" name="Object 10">
                <a:extLst>
                  <a:ext uri="{FF2B5EF4-FFF2-40B4-BE49-F238E27FC236}">
                    <a16:creationId xmlns:a16="http://schemas.microsoft.com/office/drawing/2014/main" id="{97B5643A-C40D-2AC8-162D-8598622E0A6C}"/>
                  </a:ext>
                </a:extLst>
              </p:cNvPr>
              <p:cNvSpPr txBox="1"/>
              <p:nvPr/>
            </p:nvSpPr>
            <p:spPr bwMode="auto">
              <a:xfrm>
                <a:off x="531322" y="2423984"/>
                <a:ext cx="3457575" cy="1122626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3600" b="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7178" name="Object 10">
                <a:extLst>
                  <a:ext uri="{FF2B5EF4-FFF2-40B4-BE49-F238E27FC236}">
                    <a16:creationId xmlns:a16="http://schemas.microsoft.com/office/drawing/2014/main" id="{97B5643A-C40D-2AC8-162D-8598622E0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1322" y="2423984"/>
                <a:ext cx="3457575" cy="11226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80" name="Object 12">
                <a:extLst>
                  <a:ext uri="{FF2B5EF4-FFF2-40B4-BE49-F238E27FC236}">
                    <a16:creationId xmlns:a16="http://schemas.microsoft.com/office/drawing/2014/main" id="{C49E6927-08F8-204E-E901-DC067AD0312F}"/>
                  </a:ext>
                </a:extLst>
              </p:cNvPr>
              <p:cNvSpPr txBox="1"/>
              <p:nvPr/>
            </p:nvSpPr>
            <p:spPr bwMode="auto">
              <a:xfrm>
                <a:off x="499364" y="3803755"/>
                <a:ext cx="3457575" cy="64633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= </m:t>
                      </m:r>
                      <m:sSup>
                        <m:sSupPr>
                          <m:ctrlP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3600" i="1" noProof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3600" i="1" noProof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GB" sz="3600" noProof="0" dirty="0"/>
              </a:p>
            </p:txBody>
          </p:sp>
        </mc:Choice>
        <mc:Fallback xmlns="">
          <p:sp>
            <p:nvSpPr>
              <p:cNvPr id="7180" name="Object 12">
                <a:extLst>
                  <a:ext uri="{FF2B5EF4-FFF2-40B4-BE49-F238E27FC236}">
                    <a16:creationId xmlns:a16="http://schemas.microsoft.com/office/drawing/2014/main" id="{C49E6927-08F8-204E-E901-DC067AD03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364" y="3803755"/>
                <a:ext cx="345757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35F22E3-C714-780E-6B60-A60AAEC95997}"/>
              </a:ext>
            </a:extLst>
          </p:cNvPr>
          <p:cNvSpPr txBox="1"/>
          <p:nvPr/>
        </p:nvSpPr>
        <p:spPr>
          <a:xfrm>
            <a:off x="842158" y="5058648"/>
            <a:ext cx="76509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Also called kinematic equations </a:t>
            </a:r>
          </a:p>
          <a:p>
            <a:endParaRPr lang="en-GB" sz="2800" noProof="0" dirty="0"/>
          </a:p>
          <a:p>
            <a:r>
              <a:rPr lang="en-GB" sz="2800" noProof="0" dirty="0"/>
              <a:t>Also called “</a:t>
            </a:r>
            <a:r>
              <a:rPr lang="en-GB" sz="2800" noProof="0" dirty="0" err="1"/>
              <a:t>suvat</a:t>
            </a:r>
            <a:r>
              <a:rPr lang="en-GB" sz="2800" noProof="0" dirty="0"/>
              <a:t>” (from the symbols 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AD9B54-6EE0-EB97-DEE8-C94652542A07}"/>
              </a:ext>
            </a:extLst>
          </p:cNvPr>
          <p:cNvSpPr txBox="1"/>
          <p:nvPr/>
        </p:nvSpPr>
        <p:spPr>
          <a:xfrm>
            <a:off x="179512" y="183609"/>
            <a:ext cx="6299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b="1" noProof="0" dirty="0"/>
              <a:t>Write the 3 equations of motion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721EE4-B81C-D574-BC7A-415F0FE9BCA8}"/>
                  </a:ext>
                </a:extLst>
              </p:cNvPr>
              <p:cNvSpPr txBox="1"/>
              <p:nvPr/>
            </p:nvSpPr>
            <p:spPr>
              <a:xfrm>
                <a:off x="5688480" y="1800285"/>
                <a:ext cx="292419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2800" b="1" i="1" noProof="0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GB" sz="2800" b="1" noProof="0" dirty="0"/>
                  <a:t> </a:t>
                </a:r>
                <a:r>
                  <a:rPr lang="en-GB" sz="2800" noProof="0" dirty="0"/>
                  <a:t>= displacement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800" b="1" i="1" noProof="0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2800" b="1" noProof="0" dirty="0"/>
                  <a:t> </a:t>
                </a:r>
                <a:r>
                  <a:rPr lang="en-GB" sz="2800" noProof="0" dirty="0"/>
                  <a:t>= time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800" b="1" i="1" noProof="0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sz="2800" b="1" i="1" noProof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noProof="0" dirty="0"/>
                  <a:t>= initial velocity</a:t>
                </a:r>
              </a:p>
              <a:p>
                <a14:m>
                  <m:oMath xmlns:m="http://schemas.openxmlformats.org/officeDocument/2006/math">
                    <m:r>
                      <a:rPr lang="en-GB" sz="2800" b="1" i="1" noProof="0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GB" sz="2800" b="1" i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noProof="0" dirty="0"/>
                  <a:t>= final velocity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GB" sz="2800" b="1" i="1" noProof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2800" noProof="0" dirty="0"/>
                  <a:t> = acceleration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721EE4-B81C-D574-BC7A-415F0FE9B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480" y="1800285"/>
                <a:ext cx="2924198" cy="2246769"/>
              </a:xfrm>
              <a:prstGeom prst="rect">
                <a:avLst/>
              </a:prstGeom>
              <a:blipFill>
                <a:blip r:embed="rId5"/>
                <a:stretch>
                  <a:fillRect t="-2710" r="-2708" b="-6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78FFBFA-849A-3986-6315-08F61BF84C1D}"/>
              </a:ext>
            </a:extLst>
          </p:cNvPr>
          <p:cNvSpPr txBox="1"/>
          <p:nvPr/>
        </p:nvSpPr>
        <p:spPr>
          <a:xfrm>
            <a:off x="614382" y="913952"/>
            <a:ext cx="5339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If acceleration is constant, then..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8" grpId="0" animBg="1"/>
      <p:bldP spid="7180" grpId="0" animBg="1"/>
      <p:bldP spid="2" grpId="0"/>
      <p:bldP spid="4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40797-AA2F-9A92-BD6A-8F604E79B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>
            <a:extLst>
              <a:ext uri="{FF2B5EF4-FFF2-40B4-BE49-F238E27FC236}">
                <a16:creationId xmlns:a16="http://schemas.microsoft.com/office/drawing/2014/main" id="{5B81BCDE-5232-22B3-B24A-1106199EC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5A5A64-4F17-5677-A15F-6955E53DBE6E}"/>
              </a:ext>
            </a:extLst>
          </p:cNvPr>
          <p:cNvSpPr txBox="1"/>
          <p:nvPr/>
        </p:nvSpPr>
        <p:spPr>
          <a:xfrm>
            <a:off x="3138319" y="3544808"/>
            <a:ext cx="3668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noProof="0" dirty="0"/>
              <a:t>(Higher Level)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FB8D0-5870-2EA9-C1AB-BC7BC0ADE572}"/>
              </a:ext>
            </a:extLst>
          </p:cNvPr>
          <p:cNvSpPr txBox="1"/>
          <p:nvPr/>
        </p:nvSpPr>
        <p:spPr>
          <a:xfrm>
            <a:off x="1479992" y="2611849"/>
            <a:ext cx="6534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200" b="1" noProof="0" dirty="0"/>
              <a:t>Derive the 3 equations of motion</a:t>
            </a:r>
          </a:p>
        </p:txBody>
      </p:sp>
    </p:spTree>
    <p:extLst>
      <p:ext uri="{BB962C8B-B14F-4D97-AF65-F5344CB8AC3E}">
        <p14:creationId xmlns:p14="http://schemas.microsoft.com/office/powerpoint/2010/main" val="2410624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400145-2F49-9447-CDC0-A680F5AF325A}"/>
                  </a:ext>
                </a:extLst>
              </p:cNvPr>
              <p:cNvSpPr txBox="1"/>
              <p:nvPr/>
            </p:nvSpPr>
            <p:spPr>
              <a:xfrm>
                <a:off x="5260302" y="165879"/>
                <a:ext cx="2898422" cy="6688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GB" sz="2800" noProof="0" dirty="0"/>
                  <a:t>Hint: use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1400145-2F49-9447-CDC0-A680F5AF3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302" y="165879"/>
                <a:ext cx="2898422" cy="668837"/>
              </a:xfrm>
              <a:prstGeom prst="rect">
                <a:avLst/>
              </a:prstGeom>
              <a:blipFill>
                <a:blip r:embed="rId2"/>
                <a:stretch>
                  <a:fillRect l="-4421" t="-2727"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6A5C01-6897-B783-FC0C-E508C3355E57}"/>
                  </a:ext>
                </a:extLst>
              </p:cNvPr>
              <p:cNvSpPr txBox="1"/>
              <p:nvPr/>
            </p:nvSpPr>
            <p:spPr>
              <a:xfrm>
                <a:off x="1219200" y="1808480"/>
                <a:ext cx="1809662" cy="9848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2800" b="0" noProof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6A5C01-6897-B783-FC0C-E508C3355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08480"/>
                <a:ext cx="1809662" cy="9848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0D3D3DA-2686-186B-1EBF-BC7807EA26FF}"/>
              </a:ext>
            </a:extLst>
          </p:cNvPr>
          <p:cNvSpPr txBox="1"/>
          <p:nvPr/>
        </p:nvSpPr>
        <p:spPr>
          <a:xfrm>
            <a:off x="3618813" y="1889760"/>
            <a:ext cx="4305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(definition of acceleration)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996534-3DC8-8DC4-A096-A4EFA46E8A03}"/>
                  </a:ext>
                </a:extLst>
              </p:cNvPr>
              <p:cNvSpPr txBox="1"/>
              <p:nvPr/>
            </p:nvSpPr>
            <p:spPr>
              <a:xfrm>
                <a:off x="1019622" y="3011196"/>
                <a:ext cx="236148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GB" sz="2800" b="0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996534-3DC8-8DC4-A096-A4EFA46E8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2" y="3011196"/>
                <a:ext cx="236148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5BCF637-48A2-CA39-9738-E4ACE995E2A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noProof="0" dirty="0"/>
                  <a:t>Derive </a:t>
                </a:r>
                <a14:m>
                  <m:oMath xmlns:m="http://schemas.openxmlformats.org/officeDocument/2006/math">
                    <m:r>
                      <a:rPr lang="en-GB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GB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GB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i="1" noProof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𝒂𝒕</m:t>
                    </m:r>
                  </m:oMath>
                </a14:m>
                <a:endParaRPr lang="en-GB" noProof="0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45BCF637-48A2-CA39-9738-E4ACE995E2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178" t="-24490" b="-36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563135-EC1F-C855-D203-3E678F46143E}"/>
                  </a:ext>
                </a:extLst>
              </p:cNvPr>
              <p:cNvSpPr txBox="1"/>
              <p:nvPr/>
            </p:nvSpPr>
            <p:spPr>
              <a:xfrm>
                <a:off x="1019622" y="3875981"/>
                <a:ext cx="2361480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563135-EC1F-C855-D203-3E678F461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22" y="3875981"/>
                <a:ext cx="2361480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26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 build="p"/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03963-D58C-90A3-ECC5-D3F8905F9609}"/>
                  </a:ext>
                </a:extLst>
              </p:cNvPr>
              <p:cNvSpPr txBox="1"/>
              <p:nvPr/>
            </p:nvSpPr>
            <p:spPr>
              <a:xfrm>
                <a:off x="5536466" y="1362"/>
                <a:ext cx="2487394" cy="97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400" b="0" noProof="0" dirty="0"/>
                  <a:t>Hint,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GB" sz="24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noProof="0" dirty="0"/>
                  <a:t> and </a:t>
                </a:r>
                <a14:m>
                  <m:oMath xmlns:m="http://schemas.openxmlformats.org/officeDocument/2006/math"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400" b="0" i="1" noProof="0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GB" sz="2400" noProof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E03963-D58C-90A3-ECC5-D3F8905F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466" y="1362"/>
                <a:ext cx="2487394" cy="972254"/>
              </a:xfrm>
              <a:prstGeom prst="rect">
                <a:avLst/>
              </a:prstGeom>
              <a:blipFill>
                <a:blip r:embed="rId2"/>
                <a:stretch>
                  <a:fillRect l="-3676" b="-1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8488880-F9F7-A84D-DAEE-A07A21616F1E}"/>
              </a:ext>
            </a:extLst>
          </p:cNvPr>
          <p:cNvSpPr txBox="1"/>
          <p:nvPr/>
        </p:nvSpPr>
        <p:spPr>
          <a:xfrm>
            <a:off x="284844" y="1605539"/>
            <a:ext cx="4323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For constant acceleration: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3DEB87-FD7F-C8EE-5090-D77101B76BFA}"/>
                  </a:ext>
                </a:extLst>
              </p:cNvPr>
              <p:cNvSpPr txBox="1"/>
              <p:nvPr/>
            </p:nvSpPr>
            <p:spPr>
              <a:xfrm>
                <a:off x="4471483" y="1406488"/>
                <a:ext cx="4362092" cy="872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𝐴𝑣𝑒𝑟𝑎𝑔𝑒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𝑣𝑒𝑙𝑜𝑐𝑖𝑡𝑦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63DEB87-FD7F-C8EE-5090-D77101B76B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483" y="1406488"/>
                <a:ext cx="4362092" cy="8721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77D0BB-14D2-D410-7646-EEA3294DAFB2}"/>
                  </a:ext>
                </a:extLst>
              </p:cNvPr>
              <p:cNvSpPr txBox="1"/>
              <p:nvPr/>
            </p:nvSpPr>
            <p:spPr>
              <a:xfrm>
                <a:off x="654233" y="2372684"/>
                <a:ext cx="4766626" cy="8721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𝑑𝑖𝑠𝑝𝑙𝑎𝑐𝑒𝑚𝑒𝑛𝑡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77D0BB-14D2-D410-7646-EEA3294DA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33" y="2372684"/>
                <a:ext cx="4766626" cy="8721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1D8EA75-492B-0364-3AAB-39CCEB0FFFED}"/>
              </a:ext>
            </a:extLst>
          </p:cNvPr>
          <p:cNvSpPr txBox="1"/>
          <p:nvPr/>
        </p:nvSpPr>
        <p:spPr>
          <a:xfrm>
            <a:off x="5536466" y="2538740"/>
            <a:ext cx="360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(displacement = </a:t>
            </a:r>
            <a:r>
              <a:rPr lang="en-GB" sz="2800" noProof="0" dirty="0" err="1"/>
              <a:t>vt</a:t>
            </a:r>
            <a:r>
              <a:rPr lang="en-GB" sz="2800" noProof="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714FB6-B3BE-69B9-762A-7F91D00D1ECF}"/>
                  </a:ext>
                </a:extLst>
              </p:cNvPr>
              <p:cNvSpPr txBox="1"/>
              <p:nvPr/>
            </p:nvSpPr>
            <p:spPr>
              <a:xfrm>
                <a:off x="1003246" y="3433728"/>
                <a:ext cx="3478837" cy="910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714FB6-B3BE-69B9-762A-7F91D00D1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46" y="3433728"/>
                <a:ext cx="3478837" cy="910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9F52C22-628E-FA09-597F-0A2847154371}"/>
              </a:ext>
            </a:extLst>
          </p:cNvPr>
          <p:cNvSpPr txBox="1"/>
          <p:nvPr/>
        </p:nvSpPr>
        <p:spPr>
          <a:xfrm>
            <a:off x="5521298" y="3481231"/>
            <a:ext cx="360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(because v= </a:t>
            </a:r>
            <a:r>
              <a:rPr lang="en-GB" sz="2800" noProof="0" dirty="0" err="1"/>
              <a:t>u+at</a:t>
            </a:r>
            <a:r>
              <a:rPr lang="en-GB" sz="2800" noProof="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54CC72-4AC2-9AFE-5BC2-B7CD821FFEA4}"/>
                  </a:ext>
                </a:extLst>
              </p:cNvPr>
              <p:cNvSpPr txBox="1"/>
              <p:nvPr/>
            </p:nvSpPr>
            <p:spPr>
              <a:xfrm>
                <a:off x="914834" y="4437846"/>
                <a:ext cx="273632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54CC72-4AC2-9AFE-5BC2-B7CD821FF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34" y="4437846"/>
                <a:ext cx="2736325" cy="8989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1B07A6-0848-8C40-F0E6-4E4A300F9242}"/>
                  </a:ext>
                </a:extLst>
              </p:cNvPr>
              <p:cNvSpPr txBox="1"/>
              <p:nvPr/>
            </p:nvSpPr>
            <p:spPr>
              <a:xfrm>
                <a:off x="1003246" y="5452416"/>
                <a:ext cx="2886816" cy="594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1B07A6-0848-8C40-F0E6-4E4A300F9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46" y="5452416"/>
                <a:ext cx="2886816" cy="5946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1311A0F-036E-B63A-8FAB-56B0F4CFB1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6700" y="165879"/>
                <a:ext cx="8674100" cy="678071"/>
              </a:xfrm>
            </p:spPr>
            <p:txBody>
              <a:bodyPr/>
              <a:lstStyle/>
              <a:p>
                <a:r>
                  <a:rPr lang="en-GB" noProof="0" dirty="0"/>
                  <a:t>Derive </a:t>
                </a:r>
                <a14:m>
                  <m:oMath xmlns:m="http://schemas.openxmlformats.org/officeDocument/2006/math">
                    <m:r>
                      <a:rPr lang="en-GB" i="1" noProof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𝒖𝒕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+</m:t>
                    </m:r>
                    <m:box>
                      <m:box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GB" i="1" noProof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i="1" noProof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r>
                      <a:rPr lang="en-GB" i="1" noProof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i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noProof="0" dirty="0"/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1311A0F-036E-B63A-8FAB-56B0F4CFB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6700" y="165879"/>
                <a:ext cx="8674100" cy="678071"/>
              </a:xfrm>
              <a:blipFill>
                <a:blip r:embed="rId8"/>
                <a:stretch>
                  <a:fillRect l="-2178" t="-18018" b="-243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4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C5D282-28A2-9D6F-11E4-1C2EB12B6320}"/>
                  </a:ext>
                </a:extLst>
              </p:cNvPr>
              <p:cNvSpPr txBox="1"/>
              <p:nvPr/>
            </p:nvSpPr>
            <p:spPr>
              <a:xfrm>
                <a:off x="1310637" y="1232388"/>
                <a:ext cx="19507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𝑎𝑡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C5D282-28A2-9D6F-11E4-1C2EB12B63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37" y="1232388"/>
                <a:ext cx="1950727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8BFA5A-AD1B-AC08-C841-1663F6328C08}"/>
                  </a:ext>
                </a:extLst>
              </p:cNvPr>
              <p:cNvSpPr txBox="1"/>
              <p:nvPr/>
            </p:nvSpPr>
            <p:spPr>
              <a:xfrm>
                <a:off x="612170" y="1847118"/>
                <a:ext cx="42438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𝑎𝑢𝑡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48BFA5A-AD1B-AC08-C841-1663F632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0" y="1847118"/>
                <a:ext cx="424385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56AF67-8393-0835-7B6A-885ED25471CE}"/>
                  </a:ext>
                </a:extLst>
              </p:cNvPr>
              <p:cNvSpPr txBox="1"/>
              <p:nvPr/>
            </p:nvSpPr>
            <p:spPr>
              <a:xfrm>
                <a:off x="612170" y="2505730"/>
                <a:ext cx="4642232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56AF67-8393-0835-7B6A-885ED2547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0" y="2505730"/>
                <a:ext cx="4642232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622448-1432-02FA-5F40-1BEEA953BC9A}"/>
                  </a:ext>
                </a:extLst>
              </p:cNvPr>
              <p:cNvSpPr txBox="1"/>
              <p:nvPr/>
            </p:nvSpPr>
            <p:spPr>
              <a:xfrm>
                <a:off x="1973408" y="3488336"/>
                <a:ext cx="3132973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622448-1432-02FA-5F40-1BEEA953B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08" y="3488336"/>
                <a:ext cx="3132973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91B966-8089-0483-472C-AD46478FC923}"/>
                  </a:ext>
                </a:extLst>
              </p:cNvPr>
              <p:cNvSpPr txBox="1"/>
              <p:nvPr/>
            </p:nvSpPr>
            <p:spPr>
              <a:xfrm>
                <a:off x="612170" y="4611263"/>
                <a:ext cx="292772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91B966-8089-0483-472C-AD46478FC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70" y="4611263"/>
                <a:ext cx="292772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EEAEA4-36C8-99A3-E369-537A38070D38}"/>
                  </a:ext>
                </a:extLst>
              </p:cNvPr>
              <p:cNvSpPr txBox="1"/>
              <p:nvPr/>
            </p:nvSpPr>
            <p:spPr>
              <a:xfrm>
                <a:off x="5254402" y="245240"/>
                <a:ext cx="3889598" cy="1142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000" noProof="0" dirty="0"/>
                  <a:t>Hint: use previous 2  equations Square the first, then isolate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noProof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GB" sz="2000" b="0" i="0" noProof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noProof="0" smtClean="0">
                        <a:latin typeface="Cambria Math" panose="02040503050406030204" pitchFamily="18" charset="0"/>
                      </a:rPr>
                      <m:t>𝑢𝑡</m:t>
                    </m:r>
                    <m:r>
                      <a:rPr lang="en-GB" sz="2000" b="0" i="1" noProof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20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noProof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2000" b="0" i="1" noProof="0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20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20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noProof="0" dirty="0"/>
                  <a:t> term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EEAEA4-36C8-99A3-E369-537A38070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402" y="245240"/>
                <a:ext cx="3889598" cy="1142492"/>
              </a:xfrm>
              <a:prstGeom prst="rect">
                <a:avLst/>
              </a:prstGeom>
              <a:blipFill>
                <a:blip r:embed="rId7"/>
                <a:stretch>
                  <a:fillRect l="-1724" t="-2128" r="-157" b="-2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49E3D649-0C5D-101A-2978-67FE1ED02F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66700" y="165879"/>
                <a:ext cx="8674100" cy="602216"/>
              </a:xfrm>
            </p:spPr>
            <p:txBody>
              <a:bodyPr/>
              <a:lstStyle/>
              <a:p>
                <a:r>
                  <a:rPr lang="en-GB" noProof="0" dirty="0"/>
                  <a:t>Derive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i="1" noProof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noProof="0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GB" i="1" noProof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i="1" noProof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i="1" noProof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i="1" noProof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endParaRPr lang="en-GB" noProof="0" dirty="0"/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49E3D649-0C5D-101A-2978-67FE1ED02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66700" y="165879"/>
                <a:ext cx="8674100" cy="602216"/>
              </a:xfrm>
              <a:blipFill>
                <a:blip r:embed="rId8"/>
                <a:stretch>
                  <a:fillRect l="-2178" t="-22222" b="-373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11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6" grpId="0"/>
      <p:bldP spid="7" grpId="0"/>
      <p:bldP spid="8" grpId="0"/>
      <p:bldP spid="1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837FC7-7945-5AC3-7B1C-F0E665DD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24732"/>
          </a:xfrm>
        </p:spPr>
        <p:txBody>
          <a:bodyPr/>
          <a:lstStyle/>
          <a:p>
            <a:pPr algn="l"/>
            <a:r>
              <a:rPr lang="en-GB" sz="2400" noProof="0" dirty="0"/>
              <a:t>Example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8D0993-153D-9846-F73B-D049B6405C7C}"/>
                  </a:ext>
                </a:extLst>
              </p:cNvPr>
              <p:cNvSpPr txBox="1"/>
              <p:nvPr/>
            </p:nvSpPr>
            <p:spPr>
              <a:xfrm>
                <a:off x="166271" y="412429"/>
                <a:ext cx="8977729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noProof="0" dirty="0"/>
                  <a:t>What is the velocity of a projectile if it is given an acceleration of 1000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800" noProof="0" dirty="0"/>
                  <a:t> for 80 milliseconds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8D0993-153D-9846-F73B-D049B6405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1" y="412429"/>
                <a:ext cx="8977729" cy="954107"/>
              </a:xfrm>
              <a:prstGeom prst="rect">
                <a:avLst/>
              </a:prstGeom>
              <a:blipFill>
                <a:blip r:embed="rId2"/>
                <a:stretch>
                  <a:fillRect l="-1358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/>
              <p:nvPr/>
            </p:nvSpPr>
            <p:spPr>
              <a:xfrm>
                <a:off x="1245869" y="3031391"/>
                <a:ext cx="30408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=0+1000(0.08)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7E399-4F69-6710-54F4-DF96FAF5CB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69" y="3031391"/>
                <a:ext cx="30408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/>
              <p:nvPr/>
            </p:nvSpPr>
            <p:spPr>
              <a:xfrm>
                <a:off x="1245869" y="4016445"/>
                <a:ext cx="20275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=80 </m:t>
                      </m:r>
                      <m:r>
                        <m:rPr>
                          <m:sty m:val="p"/>
                        </m:rPr>
                        <a:rPr lang="en-GB" sz="2800" b="0" i="0" noProof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8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5C748E-6446-22EF-68E7-CFFA2DA53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869" y="4016445"/>
                <a:ext cx="20275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F07FC2B9-1D55-2DF6-A85D-B0C185419E83}"/>
                  </a:ext>
                </a:extLst>
              </p:cNvPr>
              <p:cNvSpPr txBox="1"/>
              <p:nvPr/>
            </p:nvSpPr>
            <p:spPr>
              <a:xfrm>
                <a:off x="3859345" y="6609"/>
                <a:ext cx="2191626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F07FC2B9-1D55-2DF6-A85D-B0C185419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45" y="6609"/>
                <a:ext cx="2191626" cy="590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FD8EDF26-4FA3-526D-014E-F776BF56DAF6}"/>
                  </a:ext>
                </a:extLst>
              </p:cNvPr>
              <p:cNvSpPr txBox="1"/>
              <p:nvPr/>
            </p:nvSpPr>
            <p:spPr>
              <a:xfrm>
                <a:off x="6444208" y="26177"/>
                <a:ext cx="2164375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FD8EDF26-4FA3-526D-014E-F776BF56D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6177"/>
                <a:ext cx="2164375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33BC8639-8B92-7336-1E2B-2FFBD55640D8}"/>
                  </a:ext>
                </a:extLst>
              </p:cNvPr>
              <p:cNvSpPr txBox="1"/>
              <p:nvPr/>
            </p:nvSpPr>
            <p:spPr>
              <a:xfrm>
                <a:off x="1835696" y="15032"/>
                <a:ext cx="1680588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33BC8639-8B92-7336-1E2B-2FFBD556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5032"/>
                <a:ext cx="1680588" cy="5900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96536FDD-885A-B03A-BB8F-A4528BA18D0C}"/>
                  </a:ext>
                </a:extLst>
              </p:cNvPr>
              <p:cNvSpPr txBox="1"/>
              <p:nvPr/>
            </p:nvSpPr>
            <p:spPr>
              <a:xfrm>
                <a:off x="984170" y="2482786"/>
                <a:ext cx="1933093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96536FDD-885A-B03A-BB8F-A4528BA18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70" y="2482786"/>
                <a:ext cx="1933093" cy="6559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F245A9B-B53B-C9CB-61C7-A2C3D37FA8F6}"/>
              </a:ext>
            </a:extLst>
          </p:cNvPr>
          <p:cNvSpPr txBox="1"/>
          <p:nvPr/>
        </p:nvSpPr>
        <p:spPr>
          <a:xfrm>
            <a:off x="209719" y="1565171"/>
            <a:ext cx="7585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Assume it starts from rest and the acceleration is constant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1FF87-E28F-F64C-DADB-D361E435F554}"/>
              </a:ext>
            </a:extLst>
          </p:cNvPr>
          <p:cNvSpPr txBox="1"/>
          <p:nvPr/>
        </p:nvSpPr>
        <p:spPr>
          <a:xfrm>
            <a:off x="4779390" y="3031391"/>
            <a:ext cx="338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(u = 0 when it starts from rest)</a:t>
            </a:r>
          </a:p>
        </p:txBody>
      </p:sp>
    </p:spTree>
    <p:extLst>
      <p:ext uri="{BB962C8B-B14F-4D97-AF65-F5344CB8AC3E}">
        <p14:creationId xmlns:p14="http://schemas.microsoft.com/office/powerpoint/2010/main" val="33704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4" grpId="0"/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AC43C-E953-D029-494E-2CA9EFE47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40DEE6-0542-6F8F-EAAF-7D270BC5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noProof="0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C76170F-DB63-8BE7-F4E4-3F82FCBD396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</p:spPr>
            <p:txBody>
              <a:bodyPr/>
              <a:lstStyle/>
              <a:p>
                <a:r>
                  <a:rPr lang="en-GB" dirty="0"/>
                  <a:t>What is the velocity of a projectile if it is given an acceleration of 500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for 160 milliseconds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6C76170F-DB63-8BE7-F4E4-3F82FCBD39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  <a:blipFill>
                <a:blip r:embed="rId2"/>
                <a:stretch>
                  <a:fillRect l="-1370" t="-12676" b="-19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F506E1-5F71-499A-474D-E4C1F92FBE6D}"/>
                  </a:ext>
                </a:extLst>
              </p:cNvPr>
              <p:cNvSpPr txBox="1"/>
              <p:nvPr/>
            </p:nvSpPr>
            <p:spPr>
              <a:xfrm>
                <a:off x="7763706" y="6196281"/>
                <a:ext cx="12405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noProof="0" smtClean="0">
                          <a:latin typeface="Cambria Math" panose="02040503050406030204" pitchFamily="18" charset="0"/>
                        </a:rPr>
                        <m:t>80 </m:t>
                      </m:r>
                      <m:r>
                        <m:rPr>
                          <m:sty m:val="p"/>
                        </m:rPr>
                        <a:rPr lang="en-GB" sz="2000" b="0" i="0" noProof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2000" b="0" i="0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000" b="0" i="0" noProof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000" b="0" i="0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000" noProof="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F506E1-5F71-499A-474D-E4C1F92FB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706" y="6196281"/>
                <a:ext cx="1240596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3DE491A0-CA67-C3C3-682F-4908D49E4B61}"/>
                  </a:ext>
                </a:extLst>
              </p:cNvPr>
              <p:cNvSpPr txBox="1"/>
              <p:nvPr/>
            </p:nvSpPr>
            <p:spPr>
              <a:xfrm>
                <a:off x="3859345" y="6609"/>
                <a:ext cx="2191626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3DE491A0-CA67-C3C3-682F-4908D49E4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45" y="6609"/>
                <a:ext cx="2191626" cy="590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042F24DC-10F5-53A4-4AD6-AA08D6002101}"/>
                  </a:ext>
                </a:extLst>
              </p:cNvPr>
              <p:cNvSpPr txBox="1"/>
              <p:nvPr/>
            </p:nvSpPr>
            <p:spPr>
              <a:xfrm>
                <a:off x="6444208" y="26177"/>
                <a:ext cx="2164375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042F24DC-10F5-53A4-4AD6-AA08D6002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6177"/>
                <a:ext cx="2164375" cy="590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0D1945C9-DEDD-E355-CB17-C43CFE93E156}"/>
                  </a:ext>
                </a:extLst>
              </p:cNvPr>
              <p:cNvSpPr txBox="1"/>
              <p:nvPr/>
            </p:nvSpPr>
            <p:spPr>
              <a:xfrm>
                <a:off x="1835696" y="15032"/>
                <a:ext cx="1680588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0D1945C9-DEDD-E355-CB17-C43CFE93E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5032"/>
                <a:ext cx="1680588" cy="5900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F1BCEF8-41F9-6DFB-CB84-5C3040075E5D}"/>
              </a:ext>
            </a:extLst>
          </p:cNvPr>
          <p:cNvSpPr/>
          <p:nvPr/>
        </p:nvSpPr>
        <p:spPr>
          <a:xfrm flipH="1">
            <a:off x="6747706" y="1549959"/>
            <a:ext cx="1016000" cy="2413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0F8F73-3BEC-042A-AF49-D5448EEDAAD0}"/>
              </a:ext>
            </a:extLst>
          </p:cNvPr>
          <p:cNvSpPr/>
          <p:nvPr/>
        </p:nvSpPr>
        <p:spPr>
          <a:xfrm>
            <a:off x="7632604" y="1549959"/>
            <a:ext cx="375692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4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8F417-C67C-68FA-5CF6-F7C30EDAE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FF89DB-91A6-7CF3-C8BE-BF230726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24732"/>
          </a:xfrm>
        </p:spPr>
        <p:txBody>
          <a:bodyPr/>
          <a:lstStyle/>
          <a:p>
            <a:pPr algn="l"/>
            <a:r>
              <a:rPr lang="en-GB" sz="2400" noProof="0" dirty="0"/>
              <a:t>Example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B9B983-6354-FA0E-DC03-E2711340C538}"/>
                  </a:ext>
                </a:extLst>
              </p:cNvPr>
              <p:cNvSpPr txBox="1"/>
              <p:nvPr/>
            </p:nvSpPr>
            <p:spPr>
              <a:xfrm>
                <a:off x="166271" y="412429"/>
                <a:ext cx="8811457" cy="13849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noProof="0" dirty="0"/>
                  <a:t>A train accelerates from rest at 0.4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800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800" noProof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2800" noProof="0" dirty="0"/>
                  <a:t>. (</a:t>
                </a:r>
                <a:r>
                  <a:rPr lang="en-GB" sz="2800" noProof="0" dirty="0" err="1"/>
                  <a:t>i</a:t>
                </a:r>
                <a:r>
                  <a:rPr lang="en-GB" sz="2800" noProof="0" dirty="0"/>
                  <a:t>) After how many seconds is its velocity 140 kilometres per hour?</a:t>
                </a:r>
              </a:p>
              <a:p>
                <a:r>
                  <a:rPr lang="en-GB" sz="2800" noProof="0" dirty="0"/>
                  <a:t>(ii) how far did it travel in that time?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B9B983-6354-FA0E-DC03-E2711340C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1" y="412429"/>
                <a:ext cx="8811457" cy="1384995"/>
              </a:xfrm>
              <a:prstGeom prst="rect">
                <a:avLst/>
              </a:prstGeom>
              <a:blipFill>
                <a:blip r:embed="rId2"/>
                <a:stretch>
                  <a:fillRect l="-1383" t="-4846" r="-1176" b="-11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E1C26BB3-58A2-6D0C-A52C-EF12E14BFB03}"/>
                  </a:ext>
                </a:extLst>
              </p:cNvPr>
              <p:cNvSpPr txBox="1"/>
              <p:nvPr/>
            </p:nvSpPr>
            <p:spPr>
              <a:xfrm>
                <a:off x="3859345" y="6609"/>
                <a:ext cx="2191626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E1C26BB3-58A2-6D0C-A52C-EF12E14BF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45" y="6609"/>
                <a:ext cx="2191626" cy="590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012C81BC-049B-C287-CC34-C3B942F3496D}"/>
                  </a:ext>
                </a:extLst>
              </p:cNvPr>
              <p:cNvSpPr txBox="1"/>
              <p:nvPr/>
            </p:nvSpPr>
            <p:spPr>
              <a:xfrm>
                <a:off x="6444208" y="26177"/>
                <a:ext cx="2164375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012C81BC-049B-C287-CC34-C3B942F34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6177"/>
                <a:ext cx="2164375" cy="590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A54F2DAF-B816-3E9B-7938-D7AF11558A1E}"/>
                  </a:ext>
                </a:extLst>
              </p:cNvPr>
              <p:cNvSpPr txBox="1"/>
              <p:nvPr/>
            </p:nvSpPr>
            <p:spPr>
              <a:xfrm>
                <a:off x="1835696" y="15032"/>
                <a:ext cx="1680588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A54F2DAF-B816-3E9B-7938-D7AF11558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5032"/>
                <a:ext cx="1680588" cy="590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F71652B3-1F9E-C6D7-627F-1183BB484D89}"/>
                  </a:ext>
                </a:extLst>
              </p:cNvPr>
              <p:cNvSpPr txBox="1"/>
              <p:nvPr/>
            </p:nvSpPr>
            <p:spPr>
              <a:xfrm>
                <a:off x="1024043" y="2858744"/>
                <a:ext cx="1933093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5">
                <a:extLst>
                  <a:ext uri="{FF2B5EF4-FFF2-40B4-BE49-F238E27FC236}">
                    <a16:creationId xmlns:a16="http://schemas.microsoft.com/office/drawing/2014/main" id="{F71652B3-1F9E-C6D7-627F-1183BB484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43" y="2858744"/>
                <a:ext cx="1933093" cy="6559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C970AD2E-7073-9490-6503-30330EA899CE}"/>
                  </a:ext>
                </a:extLst>
              </p:cNvPr>
              <p:cNvSpPr txBox="1"/>
              <p:nvPr/>
            </p:nvSpPr>
            <p:spPr>
              <a:xfrm>
                <a:off x="651048" y="3531488"/>
                <a:ext cx="2143472" cy="985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5">
                <a:extLst>
                  <a:ext uri="{FF2B5EF4-FFF2-40B4-BE49-F238E27FC236}">
                    <a16:creationId xmlns:a16="http://schemas.microsoft.com/office/drawing/2014/main" id="{C970AD2E-7073-9490-6503-30330EA89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48" y="3531488"/>
                <a:ext cx="2143472" cy="9851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15E6FFFB-F4E7-4770-44C4-56177CEED217}"/>
                  </a:ext>
                </a:extLst>
              </p:cNvPr>
              <p:cNvSpPr txBox="1"/>
              <p:nvPr/>
            </p:nvSpPr>
            <p:spPr>
              <a:xfrm>
                <a:off x="1359064" y="4526990"/>
                <a:ext cx="2128724" cy="1058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38.89−0</m:t>
                          </m:r>
                        </m:num>
                        <m:den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0.4</m:t>
                          </m:r>
                        </m:den>
                      </m:f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5">
                <a:extLst>
                  <a:ext uri="{FF2B5EF4-FFF2-40B4-BE49-F238E27FC236}">
                    <a16:creationId xmlns:a16="http://schemas.microsoft.com/office/drawing/2014/main" id="{15E6FFFB-F4E7-4770-44C4-56177CEED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64" y="4526990"/>
                <a:ext cx="2128724" cy="10580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5">
                <a:extLst>
                  <a:ext uri="{FF2B5EF4-FFF2-40B4-BE49-F238E27FC236}">
                    <a16:creationId xmlns:a16="http://schemas.microsoft.com/office/drawing/2014/main" id="{D4166D99-94D5-5973-15FC-03ABE419DD68}"/>
                  </a:ext>
                </a:extLst>
              </p:cNvPr>
              <p:cNvSpPr txBox="1"/>
              <p:nvPr/>
            </p:nvSpPr>
            <p:spPr>
              <a:xfrm>
                <a:off x="1342536" y="5705854"/>
                <a:ext cx="1536383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=97.2 </m:t>
                      </m:r>
                      <m:r>
                        <m:rPr>
                          <m:sty m:val="p"/>
                        </m:rPr>
                        <a:rPr lang="en-GB" sz="2800" b="0" i="0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5">
                <a:extLst>
                  <a:ext uri="{FF2B5EF4-FFF2-40B4-BE49-F238E27FC236}">
                    <a16:creationId xmlns:a16="http://schemas.microsoft.com/office/drawing/2014/main" id="{D4166D99-94D5-5973-15FC-03ABE419D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36" y="5705854"/>
                <a:ext cx="1536383" cy="6559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D693EC-6004-B3CF-0FE4-7C2797A98AF2}"/>
                  </a:ext>
                </a:extLst>
              </p:cNvPr>
              <p:cNvSpPr txBox="1"/>
              <p:nvPr/>
            </p:nvSpPr>
            <p:spPr>
              <a:xfrm>
                <a:off x="166271" y="1918241"/>
                <a:ext cx="5747407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140 kmph=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140×1000</m:t>
                        </m:r>
                      </m:num>
                      <m:den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3600</m:t>
                        </m:r>
                      </m:den>
                    </m:f>
                    <m:r>
                      <a:rPr lang="en-GB" sz="28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=38.89 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en-GB" sz="28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GB" sz="2800" noProof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D693EC-6004-B3CF-0FE4-7C2797A98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1" y="1918241"/>
                <a:ext cx="5747407" cy="704295"/>
              </a:xfrm>
              <a:prstGeom prst="rect">
                <a:avLst/>
              </a:prstGeom>
              <a:blipFill>
                <a:blip r:embed="rId10"/>
                <a:stretch>
                  <a:fillRect l="-2121" b="-95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5531166-2BD6-C4F4-1826-FE6AD90251DD}"/>
              </a:ext>
            </a:extLst>
          </p:cNvPr>
          <p:cNvSpPr txBox="1"/>
          <p:nvPr/>
        </p:nvSpPr>
        <p:spPr>
          <a:xfrm>
            <a:off x="5913678" y="1918242"/>
            <a:ext cx="323032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Use 4 significant figures in intermediate calculations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579E1F-1DA1-6BC4-24A5-B09708EDBC90}"/>
              </a:ext>
            </a:extLst>
          </p:cNvPr>
          <p:cNvCxnSpPr>
            <a:cxnSpLocks/>
          </p:cNvCxnSpPr>
          <p:nvPr/>
        </p:nvCxnSpPr>
        <p:spPr>
          <a:xfrm flipH="1" flipV="1">
            <a:off x="5361140" y="2561942"/>
            <a:ext cx="519972" cy="275105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CD3AFA-935A-3263-D46F-3FD95F7CA472}"/>
              </a:ext>
            </a:extLst>
          </p:cNvPr>
          <p:cNvCxnSpPr/>
          <p:nvPr/>
        </p:nvCxnSpPr>
        <p:spPr>
          <a:xfrm>
            <a:off x="4283901" y="3206253"/>
            <a:ext cx="0" cy="3006656"/>
          </a:xfrm>
          <a:prstGeom prst="line">
            <a:avLst/>
          </a:prstGeom>
          <a:ln w="28575">
            <a:solidFill>
              <a:schemeClr val="tx1"/>
            </a:solidFill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DAC4A6DE-5BA4-7856-711E-30C4827257D3}"/>
                  </a:ext>
                </a:extLst>
              </p:cNvPr>
              <p:cNvSpPr txBox="1"/>
              <p:nvPr/>
            </p:nvSpPr>
            <p:spPr>
              <a:xfrm>
                <a:off x="4530294" y="4153032"/>
                <a:ext cx="2701636" cy="655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DAC4A6DE-5BA4-7856-711E-30C482725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294" y="4153032"/>
                <a:ext cx="2701636" cy="6559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A32C7EAB-2AF9-2965-39CA-426E2D6F1E27}"/>
                  </a:ext>
                </a:extLst>
              </p:cNvPr>
              <p:cNvSpPr txBox="1"/>
              <p:nvPr/>
            </p:nvSpPr>
            <p:spPr>
              <a:xfrm>
                <a:off x="4788313" y="4742389"/>
                <a:ext cx="3545148" cy="655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(0.4)(</m:t>
                      </m:r>
                      <m:sSup>
                        <m:sSupPr>
                          <m:ctrlP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97.2</m:t>
                          </m:r>
                        </m:e>
                        <m:sup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6">
                <a:extLst>
                  <a:ext uri="{FF2B5EF4-FFF2-40B4-BE49-F238E27FC236}">
                    <a16:creationId xmlns:a16="http://schemas.microsoft.com/office/drawing/2014/main" id="{A32C7EAB-2AF9-2965-39CA-426E2D6F1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313" y="4742389"/>
                <a:ext cx="3545148" cy="6559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B31A43F8-304D-496F-206B-96EF692B06FA}"/>
                  </a:ext>
                </a:extLst>
              </p:cNvPr>
              <p:cNvSpPr txBox="1"/>
              <p:nvPr/>
            </p:nvSpPr>
            <p:spPr>
              <a:xfrm>
                <a:off x="4368300" y="5515467"/>
                <a:ext cx="2701636" cy="655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1890 </m:t>
                      </m:r>
                      <m:r>
                        <m:rPr>
                          <m:sty m:val="p"/>
                        </m:rPr>
                        <a:rPr lang="en-GB" sz="2800" b="0" i="0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6">
                <a:extLst>
                  <a:ext uri="{FF2B5EF4-FFF2-40B4-BE49-F238E27FC236}">
                    <a16:creationId xmlns:a16="http://schemas.microsoft.com/office/drawing/2014/main" id="{B31A43F8-304D-496F-206B-96EF692B0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300" y="5515467"/>
                <a:ext cx="2701636" cy="65594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277B9AC-79EB-B2F3-A46C-8808619A7EB9}"/>
              </a:ext>
            </a:extLst>
          </p:cNvPr>
          <p:cNvSpPr txBox="1"/>
          <p:nvPr/>
        </p:nvSpPr>
        <p:spPr>
          <a:xfrm>
            <a:off x="4572000" y="3514693"/>
            <a:ext cx="162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(ii)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8499E-3BC5-DCDA-15C6-9E70FECDB27B}"/>
              </a:ext>
            </a:extLst>
          </p:cNvPr>
          <p:cNvSpPr txBox="1"/>
          <p:nvPr/>
        </p:nvSpPr>
        <p:spPr>
          <a:xfrm>
            <a:off x="143770" y="283704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8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63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4" grpId="0"/>
      <p:bldP spid="6" grpId="0" animBg="1"/>
      <p:bldP spid="10" grpId="0"/>
      <p:bldP spid="11" grpId="0"/>
      <p:bldP spid="14" grpId="0"/>
      <p:bldP spid="15" grpId="0"/>
      <p:bldP spid="1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4BB5A-C9B4-2874-C003-EA1C87E66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73EFDD-C475-F5DA-3B62-D98EA706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noProof="0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B0F7709-59A6-6E43-22E2-D9EB1B7470C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383969"/>
              </a:xfrm>
            </p:spPr>
            <p:txBody>
              <a:bodyPr/>
              <a:lstStyle/>
              <a:p>
                <a:r>
                  <a:rPr lang="en-GB" dirty="0"/>
                  <a:t>A train accelerates from rest at 0.55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. (</a:t>
                </a:r>
                <a:r>
                  <a:rPr lang="en-GB" dirty="0" err="1"/>
                  <a:t>i</a:t>
                </a:r>
                <a:r>
                  <a:rPr lang="en-GB" dirty="0"/>
                  <a:t>) After how many seconds is its velocity 120 kilometres per hour?</a:t>
                </a:r>
              </a:p>
              <a:p>
                <a:r>
                  <a:rPr lang="en-GB" dirty="0"/>
                  <a:t>(ii) how far did it travel in that time?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DB0F7709-59A6-6E43-22E2-D9EB1B747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383969"/>
              </a:xfrm>
              <a:blipFill>
                <a:blip r:embed="rId2"/>
                <a:stretch>
                  <a:fillRect l="-1370" t="-7930" r="-2397" b="-11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AFB6E716-B22B-3FAA-B185-E94156D47FF1}"/>
                  </a:ext>
                </a:extLst>
              </p:cNvPr>
              <p:cNvSpPr txBox="1"/>
              <p:nvPr/>
            </p:nvSpPr>
            <p:spPr>
              <a:xfrm>
                <a:off x="3859345" y="6609"/>
                <a:ext cx="2191626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6">
                <a:extLst>
                  <a:ext uri="{FF2B5EF4-FFF2-40B4-BE49-F238E27FC236}">
                    <a16:creationId xmlns:a16="http://schemas.microsoft.com/office/drawing/2014/main" id="{AFB6E716-B22B-3FAA-B185-E94156D47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45" y="6609"/>
                <a:ext cx="2191626" cy="590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04652FB0-3FAB-BDFE-A46C-48491A776E12}"/>
                  </a:ext>
                </a:extLst>
              </p:cNvPr>
              <p:cNvSpPr txBox="1"/>
              <p:nvPr/>
            </p:nvSpPr>
            <p:spPr>
              <a:xfrm>
                <a:off x="6444208" y="26177"/>
                <a:ext cx="2164375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04652FB0-3FAB-BDFE-A46C-48491A776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26177"/>
                <a:ext cx="2164375" cy="590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6780685C-B069-7883-99B6-403388909F77}"/>
                  </a:ext>
                </a:extLst>
              </p:cNvPr>
              <p:cNvSpPr txBox="1"/>
              <p:nvPr/>
            </p:nvSpPr>
            <p:spPr>
              <a:xfrm>
                <a:off x="1835696" y="15032"/>
                <a:ext cx="1680588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6780685C-B069-7883-99B6-403388909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15032"/>
                <a:ext cx="1680588" cy="5900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CFA62FD-3350-5BC0-35C0-C76B7112078D}"/>
              </a:ext>
            </a:extLst>
          </p:cNvPr>
          <p:cNvSpPr txBox="1"/>
          <p:nvPr/>
        </p:nvSpPr>
        <p:spPr>
          <a:xfrm>
            <a:off x="7515028" y="5281924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v=33.33 m/s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7135D-DDD9-EFF9-C174-54C8F2A9AE79}"/>
              </a:ext>
            </a:extLst>
          </p:cNvPr>
          <p:cNvSpPr txBox="1"/>
          <p:nvPr/>
        </p:nvSpPr>
        <p:spPr>
          <a:xfrm>
            <a:off x="7515028" y="5785898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 60.61 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4CCFDF-5C54-CA93-F045-490B501A40B4}"/>
              </a:ext>
            </a:extLst>
          </p:cNvPr>
          <p:cNvSpPr txBox="1"/>
          <p:nvPr/>
        </p:nvSpPr>
        <p:spPr>
          <a:xfrm>
            <a:off x="7530055" y="6297174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(ii) 1010 m</a:t>
            </a:r>
          </a:p>
        </p:txBody>
      </p:sp>
      <p:pic>
        <p:nvPicPr>
          <p:cNvPr id="27" name="Graphic 26" descr="Toy Train outline">
            <a:extLst>
              <a:ext uri="{FF2B5EF4-FFF2-40B4-BE49-F238E27FC236}">
                <a16:creationId xmlns:a16="http://schemas.microsoft.com/office/drawing/2014/main" id="{81A79A06-8C18-B766-5F96-D0D005ADD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4614" y="1642436"/>
            <a:ext cx="1383969" cy="13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8840C-E63B-C69A-693C-088B1EE71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397D40-E05F-4ABC-765A-70027B13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is a Vector?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34C3DFF-A2A1-FC94-EB4A-0C3DD428D027}"/>
              </a:ext>
            </a:extLst>
          </p:cNvPr>
          <p:cNvSpPr/>
          <p:nvPr/>
        </p:nvSpPr>
        <p:spPr>
          <a:xfrm>
            <a:off x="1623060" y="2343150"/>
            <a:ext cx="5463540" cy="594137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48D83C-BD3A-4ABC-8074-42835F9DD05A}"/>
              </a:ext>
            </a:extLst>
          </p:cNvPr>
          <p:cNvSpPr txBox="1"/>
          <p:nvPr/>
        </p:nvSpPr>
        <p:spPr>
          <a:xfrm>
            <a:off x="1002030" y="1385527"/>
            <a:ext cx="67056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A quantity with magnitude and direction</a:t>
            </a:r>
          </a:p>
          <a:p>
            <a:pPr algn="l"/>
            <a:endParaRPr lang="en-GB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BEB1B-E03A-A75F-954C-1C335BD0D59A}"/>
              </a:ext>
            </a:extLst>
          </p:cNvPr>
          <p:cNvSpPr txBox="1"/>
          <p:nvPr/>
        </p:nvSpPr>
        <p:spPr>
          <a:xfrm>
            <a:off x="3147737" y="3414787"/>
            <a:ext cx="37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e.g. a force or velocity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8DE1D7-0E6D-C9E5-55FE-D3979BFF0FEF}"/>
              </a:ext>
            </a:extLst>
          </p:cNvPr>
          <p:cNvSpPr txBox="1"/>
          <p:nvPr/>
        </p:nvSpPr>
        <p:spPr>
          <a:xfrm>
            <a:off x="678180" y="4408120"/>
            <a:ext cx="30620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GB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what is a scalar?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50ABAE-22B8-9031-8257-67B80004D348}"/>
              </a:ext>
            </a:extLst>
          </p:cNvPr>
          <p:cNvSpPr txBox="1"/>
          <p:nvPr/>
        </p:nvSpPr>
        <p:spPr>
          <a:xfrm>
            <a:off x="1002030" y="4972318"/>
            <a:ext cx="748107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A quantity with magnitude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4FDE2-64F9-9BD6-ED7A-BB59E3DD63CF}"/>
              </a:ext>
            </a:extLst>
          </p:cNvPr>
          <p:cNvSpPr txBox="1"/>
          <p:nvPr/>
        </p:nvSpPr>
        <p:spPr>
          <a:xfrm>
            <a:off x="3403600" y="5902910"/>
            <a:ext cx="4023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e.g. time or temperature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BB562-BECD-767D-0524-9F3B7EC9412E}"/>
              </a:ext>
            </a:extLst>
          </p:cNvPr>
          <p:cNvSpPr txBox="1"/>
          <p:nvPr/>
        </p:nvSpPr>
        <p:spPr>
          <a:xfrm>
            <a:off x="4930236" y="1931998"/>
            <a:ext cx="2497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HL 2014, 2022, 2022D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56375-766C-C770-72BC-F955F001AFCB}"/>
              </a:ext>
            </a:extLst>
          </p:cNvPr>
          <p:cNvSpPr txBox="1"/>
          <p:nvPr/>
        </p:nvSpPr>
        <p:spPr>
          <a:xfrm>
            <a:off x="6081925" y="5167184"/>
            <a:ext cx="168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HL 2014, 2022</a:t>
            </a:r>
          </a:p>
        </p:txBody>
      </p:sp>
    </p:spTree>
    <p:extLst>
      <p:ext uri="{BB962C8B-B14F-4D97-AF65-F5344CB8AC3E}">
        <p14:creationId xmlns:p14="http://schemas.microsoft.com/office/powerpoint/2010/main" val="1689124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2" grpId="0" animBg="1"/>
      <p:bldP spid="4" grpId="0" animBg="1"/>
      <p:bldP spid="6" grpId="0"/>
      <p:bldP spid="8" grpId="0"/>
      <p:bldP spid="1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/>
              <p:nvPr/>
            </p:nvSpPr>
            <p:spPr>
              <a:xfrm>
                <a:off x="3985075" y="18039"/>
                <a:ext cx="2191626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5" y="18039"/>
                <a:ext cx="2191626" cy="5900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/>
              <p:nvPr/>
            </p:nvSpPr>
            <p:spPr>
              <a:xfrm>
                <a:off x="6444208" y="37607"/>
                <a:ext cx="2164375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7607"/>
                <a:ext cx="2164375" cy="590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/>
              <p:nvPr/>
            </p:nvSpPr>
            <p:spPr>
              <a:xfrm>
                <a:off x="2110016" y="26462"/>
                <a:ext cx="1680588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016" y="26462"/>
                <a:ext cx="1680588" cy="590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329B303B-4A63-A0A4-2B27-8C1F0F84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62"/>
            <a:ext cx="1789815" cy="424732"/>
          </a:xfrm>
        </p:spPr>
        <p:txBody>
          <a:bodyPr/>
          <a:lstStyle/>
          <a:p>
            <a:r>
              <a:rPr lang="en-GB" sz="2400" noProof="0" dirty="0"/>
              <a:t>Example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2FA6-246F-794A-9BF0-1946D00DA980}"/>
                  </a:ext>
                </a:extLst>
              </p:cNvPr>
              <p:cNvSpPr txBox="1"/>
              <p:nvPr/>
            </p:nvSpPr>
            <p:spPr>
              <a:xfrm>
                <a:off x="166271" y="400999"/>
                <a:ext cx="8811457" cy="9541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noProof="0" dirty="0"/>
                  <a:t>A trolly travels </a:t>
                </a:r>
                <a14:m>
                  <m:oMath xmlns:m="http://schemas.openxmlformats.org/officeDocument/2006/math">
                    <m:r>
                      <a:rPr lang="en-GB" sz="2800" b="0" i="0" noProof="0" smtClean="0">
                        <a:latin typeface="Cambria Math" panose="02040503050406030204" pitchFamily="18" charset="0"/>
                      </a:rPr>
                      <m:t>40 </m:t>
                    </m:r>
                    <m:r>
                      <m:rPr>
                        <m:sty m:val="p"/>
                      </m:rPr>
                      <a:rPr lang="en-GB" sz="2800" b="0" i="0" noProof="0" smtClean="0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GB" sz="2800" noProof="0" dirty="0"/>
                  <a:t> while its velocity changes from 0.3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800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800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800" i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noProof="0" dirty="0"/>
                  <a:t> to 0.75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800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800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noProof="0" dirty="0"/>
                  <a:t>. Calculate its acceleration.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2FA6-246F-794A-9BF0-1946D00DA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1" y="400999"/>
                <a:ext cx="8811457" cy="954107"/>
              </a:xfrm>
              <a:prstGeom prst="rect">
                <a:avLst/>
              </a:prstGeom>
              <a:blipFill>
                <a:blip r:embed="rId5"/>
                <a:stretch>
                  <a:fillRect l="-1383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0E32-10CA-567B-07BF-1B8AD6AABFE9}"/>
                  </a:ext>
                </a:extLst>
              </p:cNvPr>
              <p:cNvSpPr txBox="1"/>
              <p:nvPr/>
            </p:nvSpPr>
            <p:spPr>
              <a:xfrm>
                <a:off x="122457" y="1785767"/>
                <a:ext cx="2007986" cy="751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GB" sz="3200" b="0" i="1" noProof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3200" b="0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2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3200" b="0" i="1" noProof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0" i="1" noProof="0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3200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sz="3200" noProof="0" dirty="0"/>
                  <a:t>  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9C50E32-10CA-567B-07BF-1B8AD6AAB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57" y="1785767"/>
                <a:ext cx="2007986" cy="751296"/>
              </a:xfrm>
              <a:prstGeom prst="rect">
                <a:avLst/>
              </a:prstGeom>
              <a:blipFill>
                <a:blip r:embed="rId6"/>
                <a:stretch>
                  <a:fillRect t="-4065" r="-6991" b="-105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AF71DC1-D21B-7750-CF01-360903A7E1B6}"/>
              </a:ext>
            </a:extLst>
          </p:cNvPr>
          <p:cNvSpPr txBox="1"/>
          <p:nvPr/>
        </p:nvSpPr>
        <p:spPr>
          <a:xfrm>
            <a:off x="2357493" y="1414079"/>
            <a:ext cx="193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 good, we don’t know 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/>
              <p:nvPr/>
            </p:nvSpPr>
            <p:spPr>
              <a:xfrm>
                <a:off x="894907" y="3296102"/>
                <a:ext cx="2499339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07" y="3296102"/>
                <a:ext cx="2499339" cy="6559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0DAAF6D4-54CC-E18E-EF69-DEBD45186B17}"/>
                  </a:ext>
                </a:extLst>
              </p:cNvPr>
              <p:cNvSpPr txBox="1"/>
              <p:nvPr/>
            </p:nvSpPr>
            <p:spPr>
              <a:xfrm>
                <a:off x="914400" y="3952894"/>
                <a:ext cx="3813928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0.75</m:t>
                          </m:r>
                        </m:e>
                        <m:sup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0.3</m:t>
                          </m:r>
                        </m:e>
                        <m:sup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(0.4)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0DAAF6D4-54CC-E18E-EF69-DEBD4518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952894"/>
                <a:ext cx="3813928" cy="6559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/>
              <p:nvPr/>
            </p:nvSpPr>
            <p:spPr>
              <a:xfrm>
                <a:off x="880385" y="4521628"/>
                <a:ext cx="3256469" cy="1201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 kern="1200" noProof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GB" sz="2800" b="0" i="1" kern="1200" noProof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kern="1200" noProof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0.75</m:t>
                                  </m:r>
                                </m:e>
                                <m:sup>
                                  <m:r>
                                    <a:rPr lang="en-GB" sz="2800" b="0" i="1" kern="1200" noProof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kern="1200" noProof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−0.3</m:t>
                              </m:r>
                            </m:e>
                            <m:sup>
                              <m:r>
                                <a:rPr lang="en-GB" sz="2800" i="1" kern="1200" noProof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2(0.4)</m:t>
                          </m:r>
                        </m:den>
                      </m:f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85" y="4521628"/>
                <a:ext cx="3256469" cy="1201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D682F12D-928E-E9A5-3532-076D98486F71}"/>
                  </a:ext>
                </a:extLst>
              </p:cNvPr>
              <p:cNvSpPr txBox="1"/>
              <p:nvPr/>
            </p:nvSpPr>
            <p:spPr>
              <a:xfrm>
                <a:off x="1600069" y="5794151"/>
                <a:ext cx="2481192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0.591 </m:t>
                      </m:r>
                      <m:r>
                        <m:rPr>
                          <m:sty m:val="p"/>
                        </m:rPr>
                        <a:rPr lang="en-GB" sz="2800" b="0" i="0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GB" sz="2800" b="0" i="0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D682F12D-928E-E9A5-3532-076D98486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069" y="5794151"/>
                <a:ext cx="2481192" cy="6559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1C160EE-FD0C-D24E-A261-84819D8FB6DB}"/>
              </a:ext>
            </a:extLst>
          </p:cNvPr>
          <p:cNvGrpSpPr/>
          <p:nvPr/>
        </p:nvGrpSpPr>
        <p:grpSpPr>
          <a:xfrm rot="200379">
            <a:off x="4068334" y="1664572"/>
            <a:ext cx="4870021" cy="1288597"/>
            <a:chOff x="5689605" y="3723893"/>
            <a:chExt cx="5837955" cy="15447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77DE4EA-3A3C-A090-7177-3033685243CB}"/>
                </a:ext>
              </a:extLst>
            </p:cNvPr>
            <p:cNvSpPr/>
            <p:nvPr/>
          </p:nvSpPr>
          <p:spPr>
            <a:xfrm rot="60000">
              <a:off x="6676217" y="3872980"/>
              <a:ext cx="689637" cy="4784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F8A83D6-E39B-A24B-D6F0-C304980B11B1}"/>
                </a:ext>
              </a:extLst>
            </p:cNvPr>
            <p:cNvSpPr/>
            <p:nvPr/>
          </p:nvSpPr>
          <p:spPr>
            <a:xfrm rot="60000">
              <a:off x="5689605" y="4935907"/>
              <a:ext cx="5837955" cy="1738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647CAD-6C68-1D60-3DFF-D720E3BF08BF}"/>
                </a:ext>
              </a:extLst>
            </p:cNvPr>
            <p:cNvSpPr/>
            <p:nvPr/>
          </p:nvSpPr>
          <p:spPr>
            <a:xfrm>
              <a:off x="7872166" y="3723893"/>
              <a:ext cx="253286" cy="13927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62A1AD-18EB-A6B1-FECC-2135940A8E3D}"/>
                </a:ext>
              </a:extLst>
            </p:cNvPr>
            <p:cNvSpPr/>
            <p:nvPr/>
          </p:nvSpPr>
          <p:spPr>
            <a:xfrm>
              <a:off x="11296153" y="5157495"/>
              <a:ext cx="229445" cy="1111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B25EF99-0652-055C-6F17-6AA38FAE2EAA}"/>
                </a:ext>
              </a:extLst>
            </p:cNvPr>
            <p:cNvSpPr/>
            <p:nvPr/>
          </p:nvSpPr>
          <p:spPr>
            <a:xfrm rot="60000">
              <a:off x="6451454" y="4354202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3F205F4-19D6-38E8-D933-C48D16DE6F8E}"/>
                </a:ext>
              </a:extLst>
            </p:cNvPr>
            <p:cNvSpPr/>
            <p:nvPr/>
          </p:nvSpPr>
          <p:spPr>
            <a:xfrm>
              <a:off x="6499266" y="4652112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48517C-56B2-1572-8F2F-0BD87AEF190C}"/>
                </a:ext>
              </a:extLst>
            </p:cNvPr>
            <p:cNvSpPr/>
            <p:nvPr/>
          </p:nvSpPr>
          <p:spPr>
            <a:xfrm>
              <a:off x="7312359" y="4677460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5611FB6-C7BA-893A-ACEE-0DAD53E7F5AB}"/>
                </a:ext>
              </a:extLst>
            </p:cNvPr>
            <p:cNvSpPr/>
            <p:nvPr/>
          </p:nvSpPr>
          <p:spPr>
            <a:xfrm>
              <a:off x="9976796" y="3723893"/>
              <a:ext cx="253286" cy="13927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1612FE8-AE2D-62E1-4B1C-D27CB5E820E9}"/>
              </a:ext>
            </a:extLst>
          </p:cNvPr>
          <p:cNvSpPr txBox="1"/>
          <p:nvPr/>
        </p:nvSpPr>
        <p:spPr>
          <a:xfrm>
            <a:off x="6176701" y="2838903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40 cm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1FF6E89-12CC-651F-8A7B-437EE4253304}"/>
              </a:ext>
            </a:extLst>
          </p:cNvPr>
          <p:cNvCxnSpPr>
            <a:cxnSpLocks/>
          </p:cNvCxnSpPr>
          <p:nvPr/>
        </p:nvCxnSpPr>
        <p:spPr>
          <a:xfrm>
            <a:off x="5965385" y="2864498"/>
            <a:ext cx="1786542" cy="10843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47999B4-DF7C-29FD-FCB5-EC08737E3C99}"/>
              </a:ext>
            </a:extLst>
          </p:cNvPr>
          <p:cNvCxnSpPr>
            <a:cxnSpLocks/>
          </p:cNvCxnSpPr>
          <p:nvPr/>
        </p:nvCxnSpPr>
        <p:spPr>
          <a:xfrm flipH="1">
            <a:off x="1600069" y="1667586"/>
            <a:ext cx="668841" cy="1181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3178446-D257-FD0E-A947-CE205DC7C752}"/>
              </a:ext>
            </a:extLst>
          </p:cNvPr>
          <p:cNvSpPr/>
          <p:nvPr/>
        </p:nvSpPr>
        <p:spPr>
          <a:xfrm>
            <a:off x="4068735" y="2630465"/>
            <a:ext cx="478213" cy="444204"/>
          </a:xfrm>
          <a:custGeom>
            <a:avLst/>
            <a:gdLst>
              <a:gd name="connsiteX0" fmla="*/ 50104 w 463463"/>
              <a:gd name="connsiteY0" fmla="*/ 0 h 400833"/>
              <a:gd name="connsiteX1" fmla="*/ 388307 w 463463"/>
              <a:gd name="connsiteY1" fmla="*/ 25052 h 400833"/>
              <a:gd name="connsiteX2" fmla="*/ 463463 w 463463"/>
              <a:gd name="connsiteY2" fmla="*/ 400833 h 400833"/>
              <a:gd name="connsiteX3" fmla="*/ 0 w 463463"/>
              <a:gd name="connsiteY3" fmla="*/ 375781 h 400833"/>
              <a:gd name="connsiteX4" fmla="*/ 50104 w 463463"/>
              <a:gd name="connsiteY4" fmla="*/ 0 h 400833"/>
              <a:gd name="connsiteX0" fmla="*/ 162300 w 575659"/>
              <a:gd name="connsiteY0" fmla="*/ 0 h 443599"/>
              <a:gd name="connsiteX1" fmla="*/ 500503 w 575659"/>
              <a:gd name="connsiteY1" fmla="*/ 25052 h 443599"/>
              <a:gd name="connsiteX2" fmla="*/ 575659 w 575659"/>
              <a:gd name="connsiteY2" fmla="*/ 400833 h 443599"/>
              <a:gd name="connsiteX3" fmla="*/ 0 w 575659"/>
              <a:gd name="connsiteY3" fmla="*/ 443599 h 443599"/>
              <a:gd name="connsiteX4" fmla="*/ 162300 w 575659"/>
              <a:gd name="connsiteY4" fmla="*/ 0 h 443599"/>
              <a:gd name="connsiteX0" fmla="*/ 99969 w 513328"/>
              <a:gd name="connsiteY0" fmla="*/ 0 h 400833"/>
              <a:gd name="connsiteX1" fmla="*/ 438172 w 513328"/>
              <a:gd name="connsiteY1" fmla="*/ 25052 h 400833"/>
              <a:gd name="connsiteX2" fmla="*/ 513328 w 513328"/>
              <a:gd name="connsiteY2" fmla="*/ 400833 h 400833"/>
              <a:gd name="connsiteX3" fmla="*/ 0 w 513328"/>
              <a:gd name="connsiteY3" fmla="*/ 387084 h 400833"/>
              <a:gd name="connsiteX4" fmla="*/ 99969 w 513328"/>
              <a:gd name="connsiteY4" fmla="*/ 0 h 400833"/>
              <a:gd name="connsiteX0" fmla="*/ 62570 w 475929"/>
              <a:gd name="connsiteY0" fmla="*/ 0 h 400833"/>
              <a:gd name="connsiteX1" fmla="*/ 400773 w 475929"/>
              <a:gd name="connsiteY1" fmla="*/ 25052 h 400833"/>
              <a:gd name="connsiteX2" fmla="*/ 475929 w 475929"/>
              <a:gd name="connsiteY2" fmla="*/ 400833 h 400833"/>
              <a:gd name="connsiteX3" fmla="*/ 0 w 475929"/>
              <a:gd name="connsiteY3" fmla="*/ 387084 h 400833"/>
              <a:gd name="connsiteX4" fmla="*/ 62570 w 475929"/>
              <a:gd name="connsiteY4" fmla="*/ 0 h 400833"/>
              <a:gd name="connsiteX0" fmla="*/ 62570 w 475929"/>
              <a:gd name="connsiteY0" fmla="*/ 0 h 412869"/>
              <a:gd name="connsiteX1" fmla="*/ 400773 w 475929"/>
              <a:gd name="connsiteY1" fmla="*/ 25052 h 412869"/>
              <a:gd name="connsiteX2" fmla="*/ 475929 w 475929"/>
              <a:gd name="connsiteY2" fmla="*/ 400833 h 412869"/>
              <a:gd name="connsiteX3" fmla="*/ 0 w 475929"/>
              <a:gd name="connsiteY3" fmla="*/ 412869 h 412869"/>
              <a:gd name="connsiteX4" fmla="*/ 62570 w 475929"/>
              <a:gd name="connsiteY4" fmla="*/ 0 h 412869"/>
              <a:gd name="connsiteX0" fmla="*/ 62570 w 475929"/>
              <a:gd name="connsiteY0" fmla="*/ 0 h 404274"/>
              <a:gd name="connsiteX1" fmla="*/ 400773 w 475929"/>
              <a:gd name="connsiteY1" fmla="*/ 25052 h 404274"/>
              <a:gd name="connsiteX2" fmla="*/ 475929 w 475929"/>
              <a:gd name="connsiteY2" fmla="*/ 400833 h 404274"/>
              <a:gd name="connsiteX3" fmla="*/ 0 w 475929"/>
              <a:gd name="connsiteY3" fmla="*/ 404274 h 404274"/>
              <a:gd name="connsiteX4" fmla="*/ 62570 w 475929"/>
              <a:gd name="connsiteY4" fmla="*/ 0 h 404274"/>
              <a:gd name="connsiteX0" fmla="*/ 62570 w 475929"/>
              <a:gd name="connsiteY0" fmla="*/ 0 h 400833"/>
              <a:gd name="connsiteX1" fmla="*/ 400773 w 475929"/>
              <a:gd name="connsiteY1" fmla="*/ 25052 h 400833"/>
              <a:gd name="connsiteX2" fmla="*/ 475929 w 475929"/>
              <a:gd name="connsiteY2" fmla="*/ 400833 h 400833"/>
              <a:gd name="connsiteX3" fmla="*/ 0 w 475929"/>
              <a:gd name="connsiteY3" fmla="*/ 395679 h 400833"/>
              <a:gd name="connsiteX4" fmla="*/ 62570 w 475929"/>
              <a:gd name="connsiteY4" fmla="*/ 0 h 40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929" h="400833">
                <a:moveTo>
                  <a:pt x="62570" y="0"/>
                </a:moveTo>
                <a:lnTo>
                  <a:pt x="400773" y="25052"/>
                </a:lnTo>
                <a:lnTo>
                  <a:pt x="475929" y="400833"/>
                </a:lnTo>
                <a:lnTo>
                  <a:pt x="0" y="395679"/>
                </a:lnTo>
                <a:lnTo>
                  <a:pt x="6257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55996F-9E99-9598-70AF-691887210BEB}"/>
                  </a:ext>
                </a:extLst>
              </p:cNvPr>
              <p:cNvSpPr txBox="1"/>
              <p:nvPr/>
            </p:nvSpPr>
            <p:spPr>
              <a:xfrm>
                <a:off x="5501849" y="3889293"/>
                <a:ext cx="364215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if you  cannot measure time between the </a:t>
                </a:r>
                <a:r>
                  <a:rPr lang="en-GB" sz="2800" noProof="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lightgates</a:t>
                </a:r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, you use the distance and</a:t>
                </a:r>
                <a:b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GB" sz="2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𝑎𝑠</m:t>
                    </m:r>
                  </m:oMath>
                </a14:m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455996F-9E99-9598-70AF-691887210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849" y="3889293"/>
                <a:ext cx="3642151" cy="2677656"/>
              </a:xfrm>
              <a:prstGeom prst="rect">
                <a:avLst/>
              </a:prstGeom>
              <a:blipFill>
                <a:blip r:embed="rId11"/>
                <a:stretch>
                  <a:fillRect l="-3518" t="-2278" b="-54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64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6CE89-A855-0940-0F36-7FAFD6D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39F64F43-FA89-644B-6320-F39F03494DFE}"/>
                  </a:ext>
                </a:extLst>
              </p:cNvPr>
              <p:cNvSpPr txBox="1"/>
              <p:nvPr/>
            </p:nvSpPr>
            <p:spPr>
              <a:xfrm>
                <a:off x="3985075" y="18039"/>
                <a:ext cx="2191626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39F64F43-FA89-644B-6320-F39F03494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5" y="18039"/>
                <a:ext cx="2191626" cy="5900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FCB738D3-C171-34E5-D8E6-BEEE59504D3D}"/>
                  </a:ext>
                </a:extLst>
              </p:cNvPr>
              <p:cNvSpPr txBox="1"/>
              <p:nvPr/>
            </p:nvSpPr>
            <p:spPr>
              <a:xfrm>
                <a:off x="6444208" y="37607"/>
                <a:ext cx="2164375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FCB738D3-C171-34E5-D8E6-BEEE59504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7607"/>
                <a:ext cx="2164375" cy="590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D9E5B23C-8523-2730-00C0-29C0356E9769}"/>
                  </a:ext>
                </a:extLst>
              </p:cNvPr>
              <p:cNvSpPr txBox="1"/>
              <p:nvPr/>
            </p:nvSpPr>
            <p:spPr>
              <a:xfrm>
                <a:off x="2110016" y="26462"/>
                <a:ext cx="1680588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D9E5B23C-8523-2730-00C0-29C0356E9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016" y="26462"/>
                <a:ext cx="1680588" cy="590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2E9F07DA-ED50-28B4-6193-F7A50876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noProof="0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205B6B7C-60B9-9231-6D1F-B3B7A356ACB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</p:spPr>
            <p:txBody>
              <a:bodyPr/>
              <a:lstStyle/>
              <a:p>
                <a:r>
                  <a:rPr lang="en-GB" dirty="0"/>
                  <a:t>A trolly travels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>
                        <a:latin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GB" dirty="0"/>
                  <a:t> while its velocity changes from 0.2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to 0.8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 Calculate its acceleration.</a:t>
                </a:r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205B6B7C-60B9-9231-6D1F-B3B7A356AC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  <a:blipFill>
                <a:blip r:embed="rId5"/>
                <a:stretch>
                  <a:fillRect l="-1370" t="-12676" b="-19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1E0E1B34-C714-7FBF-F1FC-68F2259B3DB8}"/>
                  </a:ext>
                </a:extLst>
              </p:cNvPr>
              <p:cNvSpPr txBox="1"/>
              <p:nvPr/>
            </p:nvSpPr>
            <p:spPr>
              <a:xfrm>
                <a:off x="7305533" y="6068361"/>
                <a:ext cx="1280671" cy="524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0.5 </m:t>
                      </m:r>
                      <m:r>
                        <m:rPr>
                          <m:sty m:val="p"/>
                        </m:rPr>
                        <a:rPr lang="en-GB" sz="2000" b="0" i="0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GB" sz="2000" b="0" i="0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0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000" b="0" i="0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000" b="0" i="0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20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2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1E0E1B34-C714-7FBF-F1FC-68F2259B3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533" y="6068361"/>
                <a:ext cx="1280671" cy="524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9B8B6C21-5612-DEFE-9D25-333A8E8EDA25}"/>
              </a:ext>
            </a:extLst>
          </p:cNvPr>
          <p:cNvGrpSpPr/>
          <p:nvPr/>
        </p:nvGrpSpPr>
        <p:grpSpPr>
          <a:xfrm rot="200379">
            <a:off x="4068334" y="1664572"/>
            <a:ext cx="4870021" cy="1288597"/>
            <a:chOff x="5689605" y="3723893"/>
            <a:chExt cx="5837955" cy="15447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5588CA-19EA-88D8-0130-E4098CB9F73F}"/>
                </a:ext>
              </a:extLst>
            </p:cNvPr>
            <p:cNvSpPr/>
            <p:nvPr/>
          </p:nvSpPr>
          <p:spPr>
            <a:xfrm rot="60000">
              <a:off x="6676217" y="3872980"/>
              <a:ext cx="689637" cy="47846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5A3FEA-6D8F-A354-CFB7-4AEC633B8589}"/>
                </a:ext>
              </a:extLst>
            </p:cNvPr>
            <p:cNvSpPr/>
            <p:nvPr/>
          </p:nvSpPr>
          <p:spPr>
            <a:xfrm rot="60000">
              <a:off x="5689605" y="4935907"/>
              <a:ext cx="5837955" cy="17383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1291417-2DA1-95EB-43F1-A15D75DEC080}"/>
                </a:ext>
              </a:extLst>
            </p:cNvPr>
            <p:cNvSpPr/>
            <p:nvPr/>
          </p:nvSpPr>
          <p:spPr>
            <a:xfrm>
              <a:off x="7872166" y="3723893"/>
              <a:ext cx="253286" cy="13927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4FE2406-6939-111B-E47C-48A4E6078B2F}"/>
                </a:ext>
              </a:extLst>
            </p:cNvPr>
            <p:cNvSpPr/>
            <p:nvPr/>
          </p:nvSpPr>
          <p:spPr>
            <a:xfrm>
              <a:off x="11296153" y="5157495"/>
              <a:ext cx="229445" cy="11110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4A3944F-39F1-1FE5-A398-90BF6CA42DD0}"/>
                </a:ext>
              </a:extLst>
            </p:cNvPr>
            <p:cNvSpPr/>
            <p:nvPr/>
          </p:nvSpPr>
          <p:spPr>
            <a:xfrm rot="60000">
              <a:off x="6451454" y="4354202"/>
              <a:ext cx="1148316" cy="47847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939433E-4B4D-66C0-2627-F47B440EBC0E}"/>
                </a:ext>
              </a:extLst>
            </p:cNvPr>
            <p:cNvSpPr/>
            <p:nvPr/>
          </p:nvSpPr>
          <p:spPr>
            <a:xfrm>
              <a:off x="6499266" y="4652112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3AF1FDF-DA2B-3DA2-721D-1D8074346F40}"/>
                </a:ext>
              </a:extLst>
            </p:cNvPr>
            <p:cNvSpPr/>
            <p:nvPr/>
          </p:nvSpPr>
          <p:spPr>
            <a:xfrm>
              <a:off x="7312359" y="4677460"/>
              <a:ext cx="227247" cy="23897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67D939A-151D-DD59-EF76-229AFAD6AE88}"/>
                </a:ext>
              </a:extLst>
            </p:cNvPr>
            <p:cNvSpPr/>
            <p:nvPr/>
          </p:nvSpPr>
          <p:spPr>
            <a:xfrm>
              <a:off x="9976796" y="3723893"/>
              <a:ext cx="253286" cy="13927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94AB5A3-2588-A026-0D76-20FE109E6AB2}"/>
              </a:ext>
            </a:extLst>
          </p:cNvPr>
          <p:cNvSpPr txBox="1"/>
          <p:nvPr/>
        </p:nvSpPr>
        <p:spPr>
          <a:xfrm>
            <a:off x="6176701" y="2838903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50 cm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A830785-12B5-E0D9-CF27-67671877DF17}"/>
              </a:ext>
            </a:extLst>
          </p:cNvPr>
          <p:cNvCxnSpPr>
            <a:cxnSpLocks/>
          </p:cNvCxnSpPr>
          <p:nvPr/>
        </p:nvCxnSpPr>
        <p:spPr>
          <a:xfrm>
            <a:off x="5965385" y="2864498"/>
            <a:ext cx="1786542" cy="108432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9D78DF83-8CF3-7384-EE23-3EE5E62A26BE}"/>
              </a:ext>
            </a:extLst>
          </p:cNvPr>
          <p:cNvSpPr/>
          <p:nvPr/>
        </p:nvSpPr>
        <p:spPr>
          <a:xfrm>
            <a:off x="4068735" y="2630465"/>
            <a:ext cx="478213" cy="444204"/>
          </a:xfrm>
          <a:custGeom>
            <a:avLst/>
            <a:gdLst>
              <a:gd name="connsiteX0" fmla="*/ 50104 w 463463"/>
              <a:gd name="connsiteY0" fmla="*/ 0 h 400833"/>
              <a:gd name="connsiteX1" fmla="*/ 388307 w 463463"/>
              <a:gd name="connsiteY1" fmla="*/ 25052 h 400833"/>
              <a:gd name="connsiteX2" fmla="*/ 463463 w 463463"/>
              <a:gd name="connsiteY2" fmla="*/ 400833 h 400833"/>
              <a:gd name="connsiteX3" fmla="*/ 0 w 463463"/>
              <a:gd name="connsiteY3" fmla="*/ 375781 h 400833"/>
              <a:gd name="connsiteX4" fmla="*/ 50104 w 463463"/>
              <a:gd name="connsiteY4" fmla="*/ 0 h 400833"/>
              <a:gd name="connsiteX0" fmla="*/ 162300 w 575659"/>
              <a:gd name="connsiteY0" fmla="*/ 0 h 443599"/>
              <a:gd name="connsiteX1" fmla="*/ 500503 w 575659"/>
              <a:gd name="connsiteY1" fmla="*/ 25052 h 443599"/>
              <a:gd name="connsiteX2" fmla="*/ 575659 w 575659"/>
              <a:gd name="connsiteY2" fmla="*/ 400833 h 443599"/>
              <a:gd name="connsiteX3" fmla="*/ 0 w 575659"/>
              <a:gd name="connsiteY3" fmla="*/ 443599 h 443599"/>
              <a:gd name="connsiteX4" fmla="*/ 162300 w 575659"/>
              <a:gd name="connsiteY4" fmla="*/ 0 h 443599"/>
              <a:gd name="connsiteX0" fmla="*/ 99969 w 513328"/>
              <a:gd name="connsiteY0" fmla="*/ 0 h 400833"/>
              <a:gd name="connsiteX1" fmla="*/ 438172 w 513328"/>
              <a:gd name="connsiteY1" fmla="*/ 25052 h 400833"/>
              <a:gd name="connsiteX2" fmla="*/ 513328 w 513328"/>
              <a:gd name="connsiteY2" fmla="*/ 400833 h 400833"/>
              <a:gd name="connsiteX3" fmla="*/ 0 w 513328"/>
              <a:gd name="connsiteY3" fmla="*/ 387084 h 400833"/>
              <a:gd name="connsiteX4" fmla="*/ 99969 w 513328"/>
              <a:gd name="connsiteY4" fmla="*/ 0 h 400833"/>
              <a:gd name="connsiteX0" fmla="*/ 62570 w 475929"/>
              <a:gd name="connsiteY0" fmla="*/ 0 h 400833"/>
              <a:gd name="connsiteX1" fmla="*/ 400773 w 475929"/>
              <a:gd name="connsiteY1" fmla="*/ 25052 h 400833"/>
              <a:gd name="connsiteX2" fmla="*/ 475929 w 475929"/>
              <a:gd name="connsiteY2" fmla="*/ 400833 h 400833"/>
              <a:gd name="connsiteX3" fmla="*/ 0 w 475929"/>
              <a:gd name="connsiteY3" fmla="*/ 387084 h 400833"/>
              <a:gd name="connsiteX4" fmla="*/ 62570 w 475929"/>
              <a:gd name="connsiteY4" fmla="*/ 0 h 400833"/>
              <a:gd name="connsiteX0" fmla="*/ 62570 w 475929"/>
              <a:gd name="connsiteY0" fmla="*/ 0 h 412869"/>
              <a:gd name="connsiteX1" fmla="*/ 400773 w 475929"/>
              <a:gd name="connsiteY1" fmla="*/ 25052 h 412869"/>
              <a:gd name="connsiteX2" fmla="*/ 475929 w 475929"/>
              <a:gd name="connsiteY2" fmla="*/ 400833 h 412869"/>
              <a:gd name="connsiteX3" fmla="*/ 0 w 475929"/>
              <a:gd name="connsiteY3" fmla="*/ 412869 h 412869"/>
              <a:gd name="connsiteX4" fmla="*/ 62570 w 475929"/>
              <a:gd name="connsiteY4" fmla="*/ 0 h 412869"/>
              <a:gd name="connsiteX0" fmla="*/ 62570 w 475929"/>
              <a:gd name="connsiteY0" fmla="*/ 0 h 404274"/>
              <a:gd name="connsiteX1" fmla="*/ 400773 w 475929"/>
              <a:gd name="connsiteY1" fmla="*/ 25052 h 404274"/>
              <a:gd name="connsiteX2" fmla="*/ 475929 w 475929"/>
              <a:gd name="connsiteY2" fmla="*/ 400833 h 404274"/>
              <a:gd name="connsiteX3" fmla="*/ 0 w 475929"/>
              <a:gd name="connsiteY3" fmla="*/ 404274 h 404274"/>
              <a:gd name="connsiteX4" fmla="*/ 62570 w 475929"/>
              <a:gd name="connsiteY4" fmla="*/ 0 h 404274"/>
              <a:gd name="connsiteX0" fmla="*/ 62570 w 475929"/>
              <a:gd name="connsiteY0" fmla="*/ 0 h 400833"/>
              <a:gd name="connsiteX1" fmla="*/ 400773 w 475929"/>
              <a:gd name="connsiteY1" fmla="*/ 25052 h 400833"/>
              <a:gd name="connsiteX2" fmla="*/ 475929 w 475929"/>
              <a:gd name="connsiteY2" fmla="*/ 400833 h 400833"/>
              <a:gd name="connsiteX3" fmla="*/ 0 w 475929"/>
              <a:gd name="connsiteY3" fmla="*/ 395679 h 400833"/>
              <a:gd name="connsiteX4" fmla="*/ 62570 w 475929"/>
              <a:gd name="connsiteY4" fmla="*/ 0 h 40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929" h="400833">
                <a:moveTo>
                  <a:pt x="62570" y="0"/>
                </a:moveTo>
                <a:lnTo>
                  <a:pt x="400773" y="25052"/>
                </a:lnTo>
                <a:lnTo>
                  <a:pt x="475929" y="400833"/>
                </a:lnTo>
                <a:lnTo>
                  <a:pt x="0" y="395679"/>
                </a:lnTo>
                <a:lnTo>
                  <a:pt x="6257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318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/>
              <p:nvPr/>
            </p:nvSpPr>
            <p:spPr>
              <a:xfrm>
                <a:off x="3985075" y="18039"/>
                <a:ext cx="2191626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5" y="18039"/>
                <a:ext cx="2191626" cy="5900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/>
              <p:nvPr/>
            </p:nvSpPr>
            <p:spPr>
              <a:xfrm>
                <a:off x="6444208" y="37607"/>
                <a:ext cx="2164375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7607"/>
                <a:ext cx="2164375" cy="590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/>
              <p:nvPr/>
            </p:nvSpPr>
            <p:spPr>
              <a:xfrm>
                <a:off x="2110016" y="26462"/>
                <a:ext cx="1680588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016" y="26462"/>
                <a:ext cx="1680588" cy="590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329B303B-4A63-A0A4-2B27-8C1F0F84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62"/>
            <a:ext cx="1789815" cy="424732"/>
          </a:xfrm>
        </p:spPr>
        <p:txBody>
          <a:bodyPr/>
          <a:lstStyle/>
          <a:p>
            <a:r>
              <a:rPr lang="en-GB" sz="2400" noProof="0" dirty="0"/>
              <a:t>Example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2FA6-246F-794A-9BF0-1946D00DA980}"/>
                  </a:ext>
                </a:extLst>
              </p:cNvPr>
              <p:cNvSpPr txBox="1"/>
              <p:nvPr/>
            </p:nvSpPr>
            <p:spPr>
              <a:xfrm>
                <a:off x="166271" y="400999"/>
                <a:ext cx="8811457" cy="138499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800" noProof="0" dirty="0"/>
                  <a:t>A trolly travelling with a velocity of 0.2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800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800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800" i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noProof="0" dirty="0"/>
                  <a:t>is accelerating at </a:t>
                </a:r>
                <a14:m>
                  <m:oMath xmlns:m="http://schemas.openxmlformats.org/officeDocument/2006/math">
                    <m:r>
                      <a:rPr lang="en-GB" sz="2800" b="0" i="0" noProof="0" smtClean="0">
                        <a:latin typeface="Cambria Math" panose="02040503050406030204" pitchFamily="18" charset="0"/>
                      </a:rPr>
                      <m:t>0.6 </m:t>
                    </m:r>
                    <m:r>
                      <m:rPr>
                        <m:sty m:val="p"/>
                      </m:rPr>
                      <a:rPr lang="en-GB" sz="2800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800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800" noProof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 noProof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800" noProof="0" dirty="0"/>
                  <a:t>. How far does it travel before its velocity reaches 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noProof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 sz="2800" noProof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i="1" noProof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 noProof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 sz="2800" noProof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noProof="0" dirty="0"/>
                  <a:t> 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F02FA6-246F-794A-9BF0-1946D00DA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1" y="400999"/>
                <a:ext cx="8811457" cy="1384995"/>
              </a:xfrm>
              <a:prstGeom prst="rect">
                <a:avLst/>
              </a:prstGeom>
              <a:blipFill>
                <a:blip r:embed="rId5"/>
                <a:stretch>
                  <a:fillRect l="-1383" t="-4846" r="-2006" b="-11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/>
              <p:nvPr/>
            </p:nvSpPr>
            <p:spPr>
              <a:xfrm>
                <a:off x="894907" y="2295544"/>
                <a:ext cx="2499339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07" y="2295544"/>
                <a:ext cx="2499339" cy="6559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0DAAF6D4-54CC-E18E-EF69-DEBD45186B17}"/>
                  </a:ext>
                </a:extLst>
              </p:cNvPr>
              <p:cNvSpPr txBox="1"/>
              <p:nvPr/>
            </p:nvSpPr>
            <p:spPr>
              <a:xfrm>
                <a:off x="731520" y="2876136"/>
                <a:ext cx="3305841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0.2</m:t>
                          </m:r>
                        </m:e>
                        <m:sup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d>
                        <m:dPr>
                          <m:ctrlP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0.6</m:t>
                          </m:r>
                        </m:e>
                      </m:d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5">
                <a:extLst>
                  <a:ext uri="{FF2B5EF4-FFF2-40B4-BE49-F238E27FC236}">
                    <a16:creationId xmlns:a16="http://schemas.microsoft.com/office/drawing/2014/main" id="{0DAAF6D4-54CC-E18E-EF69-DEBD4518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876136"/>
                <a:ext cx="3305841" cy="6559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/>
              <p:nvPr/>
            </p:nvSpPr>
            <p:spPr>
              <a:xfrm>
                <a:off x="880385" y="3444870"/>
                <a:ext cx="2673489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=0.04+1.2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85" y="3444870"/>
                <a:ext cx="2673489" cy="6559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D682F12D-928E-E9A5-3532-076D98486F71}"/>
                  </a:ext>
                </a:extLst>
              </p:cNvPr>
              <p:cNvSpPr txBox="1"/>
              <p:nvPr/>
            </p:nvSpPr>
            <p:spPr>
              <a:xfrm>
                <a:off x="880385" y="4043755"/>
                <a:ext cx="2047484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GB" sz="2800" b="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.96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=1.2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D682F12D-928E-E9A5-3532-076D98486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85" y="4043755"/>
                <a:ext cx="2047484" cy="6559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13A6351-75CB-4E1A-BC0F-F21A1A5F5E51}"/>
                  </a:ext>
                </a:extLst>
              </p:cNvPr>
              <p:cNvSpPr txBox="1"/>
              <p:nvPr/>
            </p:nvSpPr>
            <p:spPr>
              <a:xfrm>
                <a:off x="864421" y="4591840"/>
                <a:ext cx="1576201" cy="1058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0.96</m:t>
                          </m:r>
                        </m:num>
                        <m:den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1.2</m:t>
                          </m:r>
                        </m:den>
                      </m:f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13A6351-75CB-4E1A-BC0F-F21A1A5F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21" y="4591840"/>
                <a:ext cx="1576201" cy="10580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61FC2-3C2D-ED37-92EE-98BEEDE3ED3E}"/>
                  </a:ext>
                </a:extLst>
              </p:cNvPr>
              <p:cNvSpPr txBox="1"/>
              <p:nvPr/>
            </p:nvSpPr>
            <p:spPr>
              <a:xfrm>
                <a:off x="1143990" y="5615606"/>
                <a:ext cx="1481881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0.8 </m:t>
                      </m:r>
                      <m:r>
                        <m:rPr>
                          <m:sty m:val="p"/>
                        </m:rPr>
                        <a:rPr lang="en-GB" sz="2800" b="0" i="0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61FC2-3C2D-ED37-92EE-98BEEDE3E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990" y="5615606"/>
                <a:ext cx="1481881" cy="65594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89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5" grpId="0"/>
      <p:bldP spid="6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383D5-287A-D296-5240-2CBDA22E8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4E3E648A-D841-74E6-20B2-76FEA92B013D}"/>
                  </a:ext>
                </a:extLst>
              </p:cNvPr>
              <p:cNvSpPr txBox="1"/>
              <p:nvPr/>
            </p:nvSpPr>
            <p:spPr>
              <a:xfrm>
                <a:off x="3985075" y="18039"/>
                <a:ext cx="2191626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4E3E648A-D841-74E6-20B2-76FEA92B0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5" y="18039"/>
                <a:ext cx="2191626" cy="5900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19F51D1B-1157-1E1D-F727-665AF237C7CA}"/>
                  </a:ext>
                </a:extLst>
              </p:cNvPr>
              <p:cNvSpPr txBox="1"/>
              <p:nvPr/>
            </p:nvSpPr>
            <p:spPr>
              <a:xfrm>
                <a:off x="6444208" y="37607"/>
                <a:ext cx="2164375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19F51D1B-1157-1E1D-F727-665AF237C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7607"/>
                <a:ext cx="2164375" cy="590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F45C74B2-140F-6C24-D4D4-A83DFAC90DCE}"/>
                  </a:ext>
                </a:extLst>
              </p:cNvPr>
              <p:cNvSpPr txBox="1"/>
              <p:nvPr/>
            </p:nvSpPr>
            <p:spPr>
              <a:xfrm>
                <a:off x="2110016" y="26462"/>
                <a:ext cx="1680588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F45C74B2-140F-6C24-D4D4-A83DFAC90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016" y="26462"/>
                <a:ext cx="1680588" cy="590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A5876F33-9713-CD2A-C406-47701E35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noProof="0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785F89F-ADC6-E2D5-6C29-DD1EEC8FABE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</p:spPr>
            <p:txBody>
              <a:bodyPr/>
              <a:lstStyle/>
              <a:p>
                <a:r>
                  <a:rPr lang="en-GB" dirty="0"/>
                  <a:t>A bicycle travelling with a velocity of 2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is accelerating at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1.1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. How far does it travel before its velocity reaches 5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m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?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3785F89F-ADC6-E2D5-6C29-DD1EEC8FAB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1255728"/>
              </a:xfrm>
              <a:blipFill>
                <a:blip r:embed="rId5"/>
                <a:stretch>
                  <a:fillRect l="-1370" t="-8738" r="-1027" b="-126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4679BB-800A-1A1A-3905-770D3C34FF87}"/>
                  </a:ext>
                </a:extLst>
              </p:cNvPr>
              <p:cNvSpPr txBox="1"/>
              <p:nvPr/>
            </p:nvSpPr>
            <p:spPr>
              <a:xfrm>
                <a:off x="7887690" y="6134213"/>
                <a:ext cx="992579" cy="524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9.55 </m:t>
                      </m:r>
                      <m:r>
                        <m:rPr>
                          <m:sty m:val="p"/>
                        </m:rPr>
                        <a:rPr lang="en-GB" sz="2000" b="0" i="0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</m:oMath>
                  </m:oMathPara>
                </a14:m>
                <a:endParaRPr lang="en-GB" sz="12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B4679BB-800A-1A1A-3905-770D3C34F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690" y="6134213"/>
                <a:ext cx="992579" cy="524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BD70E91-BAA5-EF1F-D2D6-93A05FD8C9AE}"/>
              </a:ext>
            </a:extLst>
          </p:cNvPr>
          <p:cNvGrpSpPr/>
          <p:nvPr/>
        </p:nvGrpSpPr>
        <p:grpSpPr>
          <a:xfrm>
            <a:off x="4838700" y="1832386"/>
            <a:ext cx="4305300" cy="1088614"/>
            <a:chOff x="4838700" y="1832386"/>
            <a:chExt cx="4305300" cy="108861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2409DA1-17A5-EA8A-5262-4746822005CE}"/>
                </a:ext>
              </a:extLst>
            </p:cNvPr>
            <p:cNvGrpSpPr/>
            <p:nvPr/>
          </p:nvGrpSpPr>
          <p:grpSpPr>
            <a:xfrm rot="578448">
              <a:off x="6414331" y="1832386"/>
              <a:ext cx="1154038" cy="693344"/>
              <a:chOff x="2856862" y="1259849"/>
              <a:chExt cx="2849244" cy="1711832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5D75166-88AE-8F55-ED54-189E937FD6F0}"/>
                  </a:ext>
                </a:extLst>
              </p:cNvPr>
              <p:cNvSpPr/>
              <p:nvPr/>
            </p:nvSpPr>
            <p:spPr>
              <a:xfrm>
                <a:off x="2856862" y="1975995"/>
                <a:ext cx="995679" cy="995686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CDEF93A-39BE-8128-2F91-BE8BB5142785}"/>
                  </a:ext>
                </a:extLst>
              </p:cNvPr>
              <p:cNvSpPr/>
              <p:nvPr/>
            </p:nvSpPr>
            <p:spPr>
              <a:xfrm>
                <a:off x="4710427" y="1936782"/>
                <a:ext cx="995679" cy="995687"/>
              </a:xfrm>
              <a:prstGeom prst="ellips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9496C49-39A0-99BA-73E0-97FAE713284B}"/>
                  </a:ext>
                </a:extLst>
              </p:cNvPr>
              <p:cNvSpPr/>
              <p:nvPr/>
            </p:nvSpPr>
            <p:spPr>
              <a:xfrm>
                <a:off x="4429758" y="1259849"/>
                <a:ext cx="772160" cy="1198888"/>
              </a:xfrm>
              <a:custGeom>
                <a:avLst/>
                <a:gdLst>
                  <a:gd name="connsiteX0" fmla="*/ 772160 w 772160"/>
                  <a:gd name="connsiteY0" fmla="*/ 1198880 h 1198880"/>
                  <a:gd name="connsiteX1" fmla="*/ 284480 w 772160"/>
                  <a:gd name="connsiteY1" fmla="*/ 274320 h 1198880"/>
                  <a:gd name="connsiteX2" fmla="*/ 325120 w 772160"/>
                  <a:gd name="connsiteY2" fmla="*/ 10160 h 1198880"/>
                  <a:gd name="connsiteX3" fmla="*/ 0 w 772160"/>
                  <a:gd name="connsiteY3" fmla="*/ 0 h 119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2160" h="1198880">
                    <a:moveTo>
                      <a:pt x="772160" y="1198880"/>
                    </a:moveTo>
                    <a:lnTo>
                      <a:pt x="284480" y="274320"/>
                    </a:lnTo>
                    <a:lnTo>
                      <a:pt x="325120" y="10160"/>
                    </a:lnTo>
                    <a:lnTo>
                      <a:pt x="0" y="0"/>
                    </a:ln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356703C4-4EA2-487C-7850-5190734ABE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9954" y="1428015"/>
                <a:ext cx="456274" cy="1079775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333E4CE-0913-209F-FA6E-80886440AE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8717" y="1662460"/>
                <a:ext cx="1046974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6040C38-497F-0DED-84A1-BAF38C248ABC}"/>
                  </a:ext>
                </a:extLst>
              </p:cNvPr>
              <p:cNvSpPr/>
              <p:nvPr/>
            </p:nvSpPr>
            <p:spPr>
              <a:xfrm>
                <a:off x="3376927" y="1311156"/>
                <a:ext cx="548640" cy="233715"/>
              </a:xfrm>
              <a:custGeom>
                <a:avLst/>
                <a:gdLst>
                  <a:gd name="connsiteX0" fmla="*/ 20320 w 1341120"/>
                  <a:gd name="connsiteY0" fmla="*/ 0 h 406400"/>
                  <a:gd name="connsiteX1" fmla="*/ 1341120 w 1341120"/>
                  <a:gd name="connsiteY1" fmla="*/ 0 h 406400"/>
                  <a:gd name="connsiteX2" fmla="*/ 1249680 w 1341120"/>
                  <a:gd name="connsiteY2" fmla="*/ 193040 h 406400"/>
                  <a:gd name="connsiteX3" fmla="*/ 162560 w 1341120"/>
                  <a:gd name="connsiteY3" fmla="*/ 406400 h 406400"/>
                  <a:gd name="connsiteX4" fmla="*/ 0 w 1341120"/>
                  <a:gd name="connsiteY4" fmla="*/ 203200 h 406400"/>
                  <a:gd name="connsiteX5" fmla="*/ 20320 w 1341120"/>
                  <a:gd name="connsiteY5" fmla="*/ 0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1120" h="406400">
                    <a:moveTo>
                      <a:pt x="20320" y="0"/>
                    </a:moveTo>
                    <a:lnTo>
                      <a:pt x="1341120" y="0"/>
                    </a:lnTo>
                    <a:lnTo>
                      <a:pt x="1249680" y="193040"/>
                    </a:lnTo>
                    <a:lnTo>
                      <a:pt x="162560" y="406400"/>
                    </a:lnTo>
                    <a:lnTo>
                      <a:pt x="0" y="203200"/>
                    </a:lnTo>
                    <a:lnTo>
                      <a:pt x="2032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F40EE39-27EC-8FCF-78CC-E2D3A6A2F3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7088" y="1666320"/>
                <a:ext cx="397510" cy="77216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CE1353F-F573-3EF4-66DD-0F1C2287D3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6074" y="1823899"/>
                <a:ext cx="755704" cy="702317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FA8D8E3-71E3-7803-9F61-BDA23436B7D3}"/>
                  </a:ext>
                </a:extLst>
              </p:cNvPr>
              <p:cNvSpPr/>
              <p:nvPr/>
            </p:nvSpPr>
            <p:spPr>
              <a:xfrm>
                <a:off x="3976747" y="2361698"/>
                <a:ext cx="312042" cy="31204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5049980-E249-6B97-5897-AB7A642B2A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0171" y="2450755"/>
                <a:ext cx="745903" cy="6694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B921B2-591A-0C14-4832-19B43153DDB6}"/>
                </a:ext>
              </a:extLst>
            </p:cNvPr>
            <p:cNvCxnSpPr/>
            <p:nvPr/>
          </p:nvCxnSpPr>
          <p:spPr>
            <a:xfrm>
              <a:off x="4838700" y="2222500"/>
              <a:ext cx="4305300" cy="698500"/>
            </a:xfrm>
            <a:prstGeom prst="line">
              <a:avLst/>
            </a:prstGeom>
            <a:ln w="28575">
              <a:solidFill>
                <a:schemeClr val="tx1"/>
              </a:solidFill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EE3B449-2B92-0FA7-E7F9-FF2D3C89D10F}"/>
                </a:ext>
              </a:extLst>
            </p:cNvPr>
            <p:cNvSpPr/>
            <p:nvPr/>
          </p:nvSpPr>
          <p:spPr>
            <a:xfrm>
              <a:off x="6245409" y="1991541"/>
              <a:ext cx="154145" cy="300625"/>
            </a:xfrm>
            <a:custGeom>
              <a:avLst/>
              <a:gdLst>
                <a:gd name="connsiteX0" fmla="*/ 137786 w 137786"/>
                <a:gd name="connsiteY0" fmla="*/ 0 h 300625"/>
                <a:gd name="connsiteX1" fmla="*/ 0 w 137786"/>
                <a:gd name="connsiteY1" fmla="*/ 137787 h 300625"/>
                <a:gd name="connsiteX2" fmla="*/ 12526 w 137786"/>
                <a:gd name="connsiteY2" fmla="*/ 300625 h 300625"/>
                <a:gd name="connsiteX0" fmla="*/ 149185 w 149185"/>
                <a:gd name="connsiteY0" fmla="*/ 0 h 300625"/>
                <a:gd name="connsiteX1" fmla="*/ 11399 w 149185"/>
                <a:gd name="connsiteY1" fmla="*/ 137787 h 300625"/>
                <a:gd name="connsiteX2" fmla="*/ 23925 w 149185"/>
                <a:gd name="connsiteY2" fmla="*/ 300625 h 300625"/>
                <a:gd name="connsiteX0" fmla="*/ 149185 w 149185"/>
                <a:gd name="connsiteY0" fmla="*/ 0 h 300625"/>
                <a:gd name="connsiteX1" fmla="*/ 11399 w 149185"/>
                <a:gd name="connsiteY1" fmla="*/ 137787 h 300625"/>
                <a:gd name="connsiteX2" fmla="*/ 23925 w 149185"/>
                <a:gd name="connsiteY2" fmla="*/ 300625 h 300625"/>
                <a:gd name="connsiteX0" fmla="*/ 156785 w 156785"/>
                <a:gd name="connsiteY0" fmla="*/ 0 h 300625"/>
                <a:gd name="connsiteX1" fmla="*/ 18999 w 156785"/>
                <a:gd name="connsiteY1" fmla="*/ 137787 h 300625"/>
                <a:gd name="connsiteX2" fmla="*/ 31525 w 156785"/>
                <a:gd name="connsiteY2" fmla="*/ 300625 h 300625"/>
                <a:gd name="connsiteX0" fmla="*/ 154145 w 154145"/>
                <a:gd name="connsiteY0" fmla="*/ 0 h 300625"/>
                <a:gd name="connsiteX1" fmla="*/ 16359 w 154145"/>
                <a:gd name="connsiteY1" fmla="*/ 137787 h 300625"/>
                <a:gd name="connsiteX2" fmla="*/ 28885 w 154145"/>
                <a:gd name="connsiteY2" fmla="*/ 300625 h 30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45" h="300625">
                  <a:moveTo>
                    <a:pt x="154145" y="0"/>
                  </a:moveTo>
                  <a:cubicBezTo>
                    <a:pt x="57416" y="30054"/>
                    <a:pt x="40063" y="72808"/>
                    <a:pt x="16359" y="137787"/>
                  </a:cubicBezTo>
                  <a:cubicBezTo>
                    <a:pt x="-7345" y="202766"/>
                    <a:pt x="-7040" y="262221"/>
                    <a:pt x="28885" y="30062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D32B85-97F8-9650-A0C7-AD231C9D4727}"/>
                </a:ext>
              </a:extLst>
            </p:cNvPr>
            <p:cNvSpPr/>
            <p:nvPr/>
          </p:nvSpPr>
          <p:spPr>
            <a:xfrm>
              <a:off x="6109301" y="1960598"/>
              <a:ext cx="154145" cy="300625"/>
            </a:xfrm>
            <a:custGeom>
              <a:avLst/>
              <a:gdLst>
                <a:gd name="connsiteX0" fmla="*/ 137786 w 137786"/>
                <a:gd name="connsiteY0" fmla="*/ 0 h 300625"/>
                <a:gd name="connsiteX1" fmla="*/ 0 w 137786"/>
                <a:gd name="connsiteY1" fmla="*/ 137787 h 300625"/>
                <a:gd name="connsiteX2" fmla="*/ 12526 w 137786"/>
                <a:gd name="connsiteY2" fmla="*/ 300625 h 300625"/>
                <a:gd name="connsiteX0" fmla="*/ 149185 w 149185"/>
                <a:gd name="connsiteY0" fmla="*/ 0 h 300625"/>
                <a:gd name="connsiteX1" fmla="*/ 11399 w 149185"/>
                <a:gd name="connsiteY1" fmla="*/ 137787 h 300625"/>
                <a:gd name="connsiteX2" fmla="*/ 23925 w 149185"/>
                <a:gd name="connsiteY2" fmla="*/ 300625 h 300625"/>
                <a:gd name="connsiteX0" fmla="*/ 149185 w 149185"/>
                <a:gd name="connsiteY0" fmla="*/ 0 h 300625"/>
                <a:gd name="connsiteX1" fmla="*/ 11399 w 149185"/>
                <a:gd name="connsiteY1" fmla="*/ 137787 h 300625"/>
                <a:gd name="connsiteX2" fmla="*/ 23925 w 149185"/>
                <a:gd name="connsiteY2" fmla="*/ 300625 h 300625"/>
                <a:gd name="connsiteX0" fmla="*/ 156785 w 156785"/>
                <a:gd name="connsiteY0" fmla="*/ 0 h 300625"/>
                <a:gd name="connsiteX1" fmla="*/ 18999 w 156785"/>
                <a:gd name="connsiteY1" fmla="*/ 137787 h 300625"/>
                <a:gd name="connsiteX2" fmla="*/ 31525 w 156785"/>
                <a:gd name="connsiteY2" fmla="*/ 300625 h 300625"/>
                <a:gd name="connsiteX0" fmla="*/ 154145 w 154145"/>
                <a:gd name="connsiteY0" fmla="*/ 0 h 300625"/>
                <a:gd name="connsiteX1" fmla="*/ 16359 w 154145"/>
                <a:gd name="connsiteY1" fmla="*/ 137787 h 300625"/>
                <a:gd name="connsiteX2" fmla="*/ 28885 w 154145"/>
                <a:gd name="connsiteY2" fmla="*/ 300625 h 30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45" h="300625">
                  <a:moveTo>
                    <a:pt x="154145" y="0"/>
                  </a:moveTo>
                  <a:cubicBezTo>
                    <a:pt x="57416" y="30054"/>
                    <a:pt x="40063" y="72808"/>
                    <a:pt x="16359" y="137787"/>
                  </a:cubicBezTo>
                  <a:cubicBezTo>
                    <a:pt x="-7345" y="202766"/>
                    <a:pt x="-7040" y="262221"/>
                    <a:pt x="28885" y="30062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5194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/>
              <p:nvPr/>
            </p:nvSpPr>
            <p:spPr>
              <a:xfrm>
                <a:off x="3985075" y="18039"/>
                <a:ext cx="2191626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54901F70-2AC8-C2FC-2C9D-37AEC7FFD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075" y="18039"/>
                <a:ext cx="2191626" cy="5900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/>
              <p:nvPr/>
            </p:nvSpPr>
            <p:spPr>
              <a:xfrm>
                <a:off x="6444208" y="37607"/>
                <a:ext cx="2164375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sz="24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𝑎𝑠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5">
                <a:extLst>
                  <a:ext uri="{FF2B5EF4-FFF2-40B4-BE49-F238E27FC236}">
                    <a16:creationId xmlns:a16="http://schemas.microsoft.com/office/drawing/2014/main" id="{A81E8441-326A-7382-CE8B-BE63B9580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7607"/>
                <a:ext cx="2164375" cy="5900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/>
              <p:nvPr/>
            </p:nvSpPr>
            <p:spPr>
              <a:xfrm>
                <a:off x="2110016" y="26462"/>
                <a:ext cx="1680588" cy="590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4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𝑎𝑡</m:t>
                      </m:r>
                    </m:oMath>
                  </m:oMathPara>
                </a14:m>
                <a:endParaRPr lang="en-GB" sz="14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5">
                <a:extLst>
                  <a:ext uri="{FF2B5EF4-FFF2-40B4-BE49-F238E27FC236}">
                    <a16:creationId xmlns:a16="http://schemas.microsoft.com/office/drawing/2014/main" id="{C1E24E09-E631-A28D-DC34-2493D9004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016" y="26462"/>
                <a:ext cx="1680588" cy="5900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9">
            <a:extLst>
              <a:ext uri="{FF2B5EF4-FFF2-40B4-BE49-F238E27FC236}">
                <a16:creationId xmlns:a16="http://schemas.microsoft.com/office/drawing/2014/main" id="{329B303B-4A63-A0A4-2B27-8C1F0F84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62"/>
            <a:ext cx="1789815" cy="424732"/>
          </a:xfrm>
        </p:spPr>
        <p:txBody>
          <a:bodyPr/>
          <a:lstStyle/>
          <a:p>
            <a:r>
              <a:rPr lang="en-GB" sz="2400" noProof="0" dirty="0"/>
              <a:t>Example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F02FA6-246F-794A-9BF0-1946D00DA980}"/>
              </a:ext>
            </a:extLst>
          </p:cNvPr>
          <p:cNvSpPr txBox="1"/>
          <p:nvPr/>
        </p:nvSpPr>
        <p:spPr>
          <a:xfrm>
            <a:off x="133507" y="435732"/>
            <a:ext cx="7703135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noProof="0" dirty="0"/>
              <a:t>A trolly is released from rest and takes 2.2 seconds to roll down a 1.5 m sloped ramp, find its acceleration.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/>
              <p:nvPr/>
            </p:nvSpPr>
            <p:spPr>
              <a:xfrm>
                <a:off x="407899" y="2484375"/>
                <a:ext cx="4045788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GB" sz="2800" b="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.5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  <m:d>
                        <m:dPr>
                          <m:ctrlP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2.2</m:t>
                          </m:r>
                        </m:e>
                      </m:d>
                      <m:r>
                        <a:rPr lang="en-GB" sz="280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800" i="1" noProof="0" smtClean="0">
                          <a:solidFill>
                            <a:srgbClr val="00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80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2.2</m:t>
                          </m:r>
                        </m:e>
                        <m:sup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5">
                <a:extLst>
                  <a:ext uri="{FF2B5EF4-FFF2-40B4-BE49-F238E27FC236}">
                    <a16:creationId xmlns:a16="http://schemas.microsoft.com/office/drawing/2014/main" id="{CE90AB6B-2A99-1D71-9812-EA1F0CF57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99" y="2484375"/>
                <a:ext cx="4045788" cy="6559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/>
              <p:nvPr/>
            </p:nvSpPr>
            <p:spPr>
              <a:xfrm>
                <a:off x="396959" y="3154096"/>
                <a:ext cx="2710165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GB" sz="2800" b="0" i="1" noProof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.5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=0+2.42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5">
                <a:extLst>
                  <a:ext uri="{FF2B5EF4-FFF2-40B4-BE49-F238E27FC236}">
                    <a16:creationId xmlns:a16="http://schemas.microsoft.com/office/drawing/2014/main" id="{6A944938-9873-3B37-B4B2-73E1EA3F8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59" y="3154096"/>
                <a:ext cx="2710165" cy="6559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13A6351-75CB-4E1A-BC0F-F21A1A5F5E51}"/>
                  </a:ext>
                </a:extLst>
              </p:cNvPr>
              <p:cNvSpPr txBox="1"/>
              <p:nvPr/>
            </p:nvSpPr>
            <p:spPr>
              <a:xfrm>
                <a:off x="750121" y="3759990"/>
                <a:ext cx="1612877" cy="10674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1.5</m:t>
                          </m:r>
                        </m:num>
                        <m:den>
                          <m: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2.42</m:t>
                          </m:r>
                        </m:den>
                      </m:f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13A6351-75CB-4E1A-BC0F-F21A1A5F5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21" y="3759990"/>
                <a:ext cx="1612877" cy="10674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61FC2-3C2D-ED37-92EE-98BEEDE3ED3E}"/>
                  </a:ext>
                </a:extLst>
              </p:cNvPr>
              <p:cNvSpPr txBox="1"/>
              <p:nvPr/>
            </p:nvSpPr>
            <p:spPr>
              <a:xfrm>
                <a:off x="1029690" y="4783756"/>
                <a:ext cx="2282420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b="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0.62 </m:t>
                      </m:r>
                      <m:r>
                        <m:rPr>
                          <m:sty m:val="p"/>
                        </m:rPr>
                        <a:rPr lang="en-GB" sz="2800" b="0" i="0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a:rPr lang="en-GB" sz="2800" b="0" i="0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 b="0" i="0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GB" sz="2800" b="0" i="0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561FC2-3C2D-ED37-92EE-98BEEDE3ED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690" y="4783756"/>
                <a:ext cx="2282420" cy="6559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4B8CEB4F-ACDE-907D-26D1-27F419F0E73D}"/>
                  </a:ext>
                </a:extLst>
              </p:cNvPr>
              <p:cNvSpPr txBox="1"/>
              <p:nvPr/>
            </p:nvSpPr>
            <p:spPr>
              <a:xfrm>
                <a:off x="1129461" y="1924029"/>
                <a:ext cx="2527359" cy="6559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𝑢𝑡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½</m:t>
                      </m:r>
                      <m:r>
                        <a:rPr lang="en-GB" sz="2800" i="1" kern="1200" noProof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2800" i="1" kern="1200" noProof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kern="100" noProof="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6">
                <a:extLst>
                  <a:ext uri="{FF2B5EF4-FFF2-40B4-BE49-F238E27FC236}">
                    <a16:creationId xmlns:a16="http://schemas.microsoft.com/office/drawing/2014/main" id="{4B8CEB4F-ACDE-907D-26D1-27F419F0E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461" y="1924029"/>
                <a:ext cx="2527359" cy="6559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1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5" grpId="0"/>
      <p:bldP spid="6" grpId="0"/>
      <p:bldP spid="2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C6F664B6-A7B0-AFA2-927A-2F8766F40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19" y="1447800"/>
            <a:ext cx="301978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Velocity on y, time on x</a:t>
            </a:r>
          </a:p>
          <a:p>
            <a:pPr eaLnBrk="1" hangingPunct="1">
              <a:spcBef>
                <a:spcPct val="50000"/>
              </a:spcBef>
            </a:pPr>
            <a:endParaRPr lang="en-GB" sz="2800" noProof="0" dirty="0"/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This one shows constant acceleration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F26AAC-ADCD-ABCF-2EDF-80EFD769C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0"/>
            <a:ext cx="8801100" cy="1020537"/>
          </a:xfrm>
        </p:spPr>
        <p:txBody>
          <a:bodyPr/>
          <a:lstStyle/>
          <a:p>
            <a:r>
              <a:rPr lang="en-GB" b="1" noProof="0" dirty="0">
                <a:solidFill>
                  <a:schemeClr val="tx1"/>
                </a:solidFill>
              </a:rPr>
              <a:t>What is a </a:t>
            </a:r>
            <a:r>
              <a:rPr lang="en-GB" b="1" noProof="0" dirty="0" err="1">
                <a:solidFill>
                  <a:schemeClr val="tx1"/>
                </a:solidFill>
              </a:rPr>
              <a:t>Velocity</a:t>
            </a:r>
            <a:r>
              <a:rPr lang="en-GB" b="1" noProof="0" dirty="0" err="1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en-GB" b="1" noProof="0" dirty="0" err="1">
                <a:solidFill>
                  <a:schemeClr val="tx1"/>
                </a:solidFill>
              </a:rPr>
              <a:t>Time</a:t>
            </a:r>
            <a:r>
              <a:rPr lang="en-GB" b="1" noProof="0" dirty="0">
                <a:solidFill>
                  <a:schemeClr val="tx1"/>
                </a:solidFill>
              </a:rPr>
              <a:t> Graph?</a:t>
            </a:r>
            <a:endParaRPr lang="en-GB" noProof="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E9928-D9DE-CB49-CF98-4B87FCA8D3DB}"/>
              </a:ext>
            </a:extLst>
          </p:cNvPr>
          <p:cNvSpPr/>
          <p:nvPr/>
        </p:nvSpPr>
        <p:spPr>
          <a:xfrm>
            <a:off x="3735342" y="1142999"/>
            <a:ext cx="5281658" cy="3820683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4D1FA6-8B72-57F7-3960-A8276427ED23}"/>
                  </a:ext>
                </a:extLst>
              </p:cNvPr>
              <p:cNvSpPr txBox="1"/>
              <p:nvPr/>
            </p:nvSpPr>
            <p:spPr>
              <a:xfrm>
                <a:off x="3949700" y="1790700"/>
                <a:ext cx="1727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noProof="0" dirty="0"/>
                  <a:t>Velocity (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noProof="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4D1FA6-8B72-57F7-3960-A8276427E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1790700"/>
                <a:ext cx="1727200" cy="954107"/>
              </a:xfrm>
              <a:prstGeom prst="rect">
                <a:avLst/>
              </a:prstGeom>
              <a:blipFill>
                <a:blip r:embed="rId2"/>
                <a:stretch>
                  <a:fillRect l="-7420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892C2FD-20B6-14F4-07C6-4A33BD07CA4E}"/>
              </a:ext>
            </a:extLst>
          </p:cNvPr>
          <p:cNvSpPr txBox="1"/>
          <p:nvPr/>
        </p:nvSpPr>
        <p:spPr>
          <a:xfrm>
            <a:off x="6769100" y="4318000"/>
            <a:ext cx="14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Time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2AAF1ED-9A3C-9689-884B-B32712047A22}"/>
              </a:ext>
            </a:extLst>
          </p:cNvPr>
          <p:cNvSpPr/>
          <p:nvPr/>
        </p:nvSpPr>
        <p:spPr>
          <a:xfrm>
            <a:off x="5676900" y="1447800"/>
            <a:ext cx="3035300" cy="281940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7B8826-E120-D602-C788-65191F21B917}"/>
              </a:ext>
            </a:extLst>
          </p:cNvPr>
          <p:cNvCxnSpPr>
            <a:stCxn id="8" idx="1"/>
          </p:cNvCxnSpPr>
          <p:nvPr/>
        </p:nvCxnSpPr>
        <p:spPr>
          <a:xfrm flipV="1">
            <a:off x="5676900" y="1905000"/>
            <a:ext cx="2552700" cy="236220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05C7566E-4336-7CA3-B3D8-E7639E907731}"/>
              </a:ext>
            </a:extLst>
          </p:cNvPr>
          <p:cNvSpPr txBox="1"/>
          <p:nvPr/>
        </p:nvSpPr>
        <p:spPr>
          <a:xfrm>
            <a:off x="215900" y="578827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GB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Recap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5" grpId="0" animBg="1"/>
      <p:bldP spid="6" grpId="0"/>
      <p:bldP spid="7" grpId="0"/>
      <p:bldP spid="8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557C6-65FF-44EB-7BBB-1C65899AF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E97A6DA8-4762-F780-461D-E6515DD1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586" y="880227"/>
            <a:ext cx="4075432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noProof="0" dirty="0"/>
              <a:t>Slope = Acceleration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20DF14-1259-3DA9-2757-E5518A18A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60961"/>
            <a:ext cx="8801100" cy="819266"/>
          </a:xfrm>
        </p:spPr>
        <p:txBody>
          <a:bodyPr/>
          <a:lstStyle/>
          <a:p>
            <a:r>
              <a:rPr lang="en-GB" sz="3200" b="1" noProof="0" dirty="0">
                <a:solidFill>
                  <a:schemeClr val="tx1"/>
                </a:solidFill>
              </a:rPr>
              <a:t>What is the slope of a </a:t>
            </a:r>
            <a:r>
              <a:rPr lang="en-GB" sz="3200" b="1" noProof="0" dirty="0" err="1">
                <a:solidFill>
                  <a:schemeClr val="tx1"/>
                </a:solidFill>
              </a:rPr>
              <a:t>Velocity</a:t>
            </a:r>
            <a:r>
              <a:rPr lang="en-GB" sz="3200" b="1" noProof="0" dirty="0" err="1">
                <a:solidFill>
                  <a:schemeClr val="tx1"/>
                </a:solidFill>
                <a:sym typeface="Symbol" panose="05050102010706020507" pitchFamily="18" charset="2"/>
              </a:rPr>
              <a:t></a:t>
            </a:r>
            <a:r>
              <a:rPr lang="en-GB" sz="3200" b="1" noProof="0" dirty="0" err="1">
                <a:solidFill>
                  <a:schemeClr val="tx1"/>
                </a:solidFill>
              </a:rPr>
              <a:t>Time</a:t>
            </a:r>
            <a:r>
              <a:rPr lang="en-GB" sz="3200" b="1" noProof="0" dirty="0">
                <a:solidFill>
                  <a:schemeClr val="tx1"/>
                </a:solidFill>
              </a:rPr>
              <a:t> Graph?</a:t>
            </a:r>
            <a:endParaRPr lang="en-GB" sz="3200" noProof="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D4371-4E7B-7296-093C-0D17BD17F228}"/>
              </a:ext>
            </a:extLst>
          </p:cNvPr>
          <p:cNvSpPr/>
          <p:nvPr/>
        </p:nvSpPr>
        <p:spPr>
          <a:xfrm>
            <a:off x="738141" y="1520899"/>
            <a:ext cx="7491557" cy="4494344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0A5D5-27D7-3F02-C018-2709C089CCCB}"/>
              </a:ext>
            </a:extLst>
          </p:cNvPr>
          <p:cNvSpPr txBox="1"/>
          <p:nvPr/>
        </p:nvSpPr>
        <p:spPr>
          <a:xfrm rot="16200000">
            <a:off x="-84033" y="3322348"/>
            <a:ext cx="288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Velocity (</a:t>
            </a:r>
            <a:r>
              <a:rPr lang="en-GB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</a:t>
            </a:r>
            <a:r>
              <a:rPr lang="en-GB" sz="280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noProof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20F97-F6A3-C5F4-6D86-CD02F2566EAA}"/>
              </a:ext>
            </a:extLst>
          </p:cNvPr>
          <p:cNvSpPr txBox="1"/>
          <p:nvPr/>
        </p:nvSpPr>
        <p:spPr>
          <a:xfrm>
            <a:off x="3771900" y="5369560"/>
            <a:ext cx="347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Time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AB76DA1-C237-4BEB-93C2-71DE39F894A8}"/>
              </a:ext>
            </a:extLst>
          </p:cNvPr>
          <p:cNvSpPr/>
          <p:nvPr/>
        </p:nvSpPr>
        <p:spPr>
          <a:xfrm>
            <a:off x="1789194" y="2912802"/>
            <a:ext cx="6059406" cy="2405958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1F343B-B2B6-DC44-60BC-BB84ED2D95DA}"/>
              </a:ext>
            </a:extLst>
          </p:cNvPr>
          <p:cNvCxnSpPr>
            <a:cxnSpLocks/>
          </p:cNvCxnSpPr>
          <p:nvPr/>
        </p:nvCxnSpPr>
        <p:spPr>
          <a:xfrm flipV="1">
            <a:off x="1789194" y="4404360"/>
            <a:ext cx="601274" cy="91440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C315DA-1F1F-EFFB-7C1D-2C2F1623B241}"/>
              </a:ext>
            </a:extLst>
          </p:cNvPr>
          <p:cNvCxnSpPr>
            <a:cxnSpLocks/>
          </p:cNvCxnSpPr>
          <p:nvPr/>
        </p:nvCxnSpPr>
        <p:spPr>
          <a:xfrm flipV="1">
            <a:off x="2390468" y="3796367"/>
            <a:ext cx="3109403" cy="607993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F60678-42B0-C92E-70D2-65DEE14DB442}"/>
              </a:ext>
            </a:extLst>
          </p:cNvPr>
          <p:cNvCxnSpPr>
            <a:cxnSpLocks/>
          </p:cNvCxnSpPr>
          <p:nvPr/>
        </p:nvCxnSpPr>
        <p:spPr>
          <a:xfrm>
            <a:off x="5499871" y="3796367"/>
            <a:ext cx="2056629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 Box 5">
            <a:extLst>
              <a:ext uri="{FF2B5EF4-FFF2-40B4-BE49-F238E27FC236}">
                <a16:creationId xmlns:a16="http://schemas.microsoft.com/office/drawing/2014/main" id="{514107BC-8005-FEC6-B3D9-1E185973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801" y="1569755"/>
            <a:ext cx="21777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High Acceleration</a:t>
            </a:r>
          </a:p>
        </p:txBody>
      </p:sp>
      <p:sp>
        <p:nvSpPr>
          <p:cNvPr id="31" name="Text Box 5">
            <a:extLst>
              <a:ext uri="{FF2B5EF4-FFF2-40B4-BE49-F238E27FC236}">
                <a16:creationId xmlns:a16="http://schemas.microsoft.com/office/drawing/2014/main" id="{5E6ABE08-B7C2-FFAF-C22C-23511EB7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699" y="2838841"/>
            <a:ext cx="3085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low acceleration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22CD622A-0A40-52D4-CC3B-162A33694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0366" y="1772940"/>
            <a:ext cx="308559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no acceleration (constant velocity)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6C5105A-E63A-8D71-4747-16EC1F0DD8A6}"/>
              </a:ext>
            </a:extLst>
          </p:cNvPr>
          <p:cNvCxnSpPr>
            <a:cxnSpLocks/>
          </p:cNvCxnSpPr>
          <p:nvPr/>
        </p:nvCxnSpPr>
        <p:spPr>
          <a:xfrm flipH="1">
            <a:off x="2171700" y="2573055"/>
            <a:ext cx="33726" cy="202180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BD2DCF5-5AF3-C41A-E332-1F08FDF7DC7D}"/>
              </a:ext>
            </a:extLst>
          </p:cNvPr>
          <p:cNvCxnSpPr>
            <a:cxnSpLocks/>
          </p:cNvCxnSpPr>
          <p:nvPr/>
        </p:nvCxnSpPr>
        <p:spPr>
          <a:xfrm>
            <a:off x="3627267" y="3368861"/>
            <a:ext cx="0" cy="586462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74DE07D-44EA-1C1D-46A1-BAF33EA52D03}"/>
              </a:ext>
            </a:extLst>
          </p:cNvPr>
          <p:cNvCxnSpPr>
            <a:cxnSpLocks/>
          </p:cNvCxnSpPr>
          <p:nvPr/>
        </p:nvCxnSpPr>
        <p:spPr>
          <a:xfrm>
            <a:off x="6205367" y="2727047"/>
            <a:ext cx="0" cy="85691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6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3" grpId="0"/>
      <p:bldP spid="31" grpId="0"/>
      <p:bldP spid="3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85B55-DE21-F843-43AD-62B5BECAA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6AB9CA6F-6062-20FD-A729-13FB32C04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19" y="1447800"/>
            <a:ext cx="3019781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Distance = area under the graph</a:t>
            </a:r>
          </a:p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= Velocity x 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72FA99-A34B-913A-5B94-13D67F95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0"/>
            <a:ext cx="8801100" cy="1020537"/>
          </a:xfrm>
        </p:spPr>
        <p:txBody>
          <a:bodyPr/>
          <a:lstStyle/>
          <a:p>
            <a:r>
              <a:rPr lang="en-GB" sz="3600" b="1" noProof="0" dirty="0">
                <a:solidFill>
                  <a:schemeClr val="tx1"/>
                </a:solidFill>
              </a:rPr>
              <a:t>How do you get distance?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6E1A7-6BAA-0212-4A38-F330AFB91C84}"/>
              </a:ext>
            </a:extLst>
          </p:cNvPr>
          <p:cNvSpPr/>
          <p:nvPr/>
        </p:nvSpPr>
        <p:spPr>
          <a:xfrm>
            <a:off x="3735342" y="1142999"/>
            <a:ext cx="5281658" cy="3820683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D2EA34-F5B1-E4C5-F795-E260333E7491}"/>
                  </a:ext>
                </a:extLst>
              </p:cNvPr>
              <p:cNvSpPr txBox="1"/>
              <p:nvPr/>
            </p:nvSpPr>
            <p:spPr>
              <a:xfrm>
                <a:off x="3949700" y="1790700"/>
                <a:ext cx="1727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noProof="0" dirty="0"/>
                  <a:t>Velocity (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noProof="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2D2EA34-F5B1-E4C5-F795-E260333E7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1790700"/>
                <a:ext cx="1727200" cy="954107"/>
              </a:xfrm>
              <a:prstGeom prst="rect">
                <a:avLst/>
              </a:prstGeom>
              <a:blipFill>
                <a:blip r:embed="rId2"/>
                <a:stretch>
                  <a:fillRect l="-7420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1D59057-95C5-85B4-6E6D-3C340BADA98D}"/>
              </a:ext>
            </a:extLst>
          </p:cNvPr>
          <p:cNvSpPr txBox="1"/>
          <p:nvPr/>
        </p:nvSpPr>
        <p:spPr>
          <a:xfrm>
            <a:off x="6769100" y="4318000"/>
            <a:ext cx="14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Time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DFCBD2-ABD9-A0AC-43F8-4689511A3B1C}"/>
              </a:ext>
            </a:extLst>
          </p:cNvPr>
          <p:cNvSpPr/>
          <p:nvPr/>
        </p:nvSpPr>
        <p:spPr>
          <a:xfrm>
            <a:off x="5664200" y="1447800"/>
            <a:ext cx="3048000" cy="279400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  <a:gd name="connsiteX0" fmla="*/ 12700 w 3048000"/>
              <a:gd name="connsiteY0" fmla="*/ 0 h 2794000"/>
              <a:gd name="connsiteX1" fmla="*/ 0 w 3048000"/>
              <a:gd name="connsiteY1" fmla="*/ 2781300 h 2794000"/>
              <a:gd name="connsiteX2" fmla="*/ 3048000 w 3048000"/>
              <a:gd name="connsiteY2" fmla="*/ 2794000 h 279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2794000">
                <a:moveTo>
                  <a:pt x="12700" y="0"/>
                </a:moveTo>
                <a:cubicBezTo>
                  <a:pt x="8467" y="927100"/>
                  <a:pt x="4233" y="1854200"/>
                  <a:pt x="0" y="2781300"/>
                </a:cubicBezTo>
                <a:lnTo>
                  <a:pt x="30480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77B998-EB59-5913-38AA-D47668203B87}"/>
              </a:ext>
            </a:extLst>
          </p:cNvPr>
          <p:cNvCxnSpPr>
            <a:cxnSpLocks/>
          </p:cNvCxnSpPr>
          <p:nvPr/>
        </p:nvCxnSpPr>
        <p:spPr>
          <a:xfrm>
            <a:off x="5676900" y="2744807"/>
            <a:ext cx="2832871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8A80430-7385-E1D2-8952-014CCB2C9614}"/>
              </a:ext>
            </a:extLst>
          </p:cNvPr>
          <p:cNvSpPr/>
          <p:nvPr/>
        </p:nvSpPr>
        <p:spPr>
          <a:xfrm>
            <a:off x="5676900" y="2770208"/>
            <a:ext cx="2832871" cy="1450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404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D5339-E808-9D54-CA77-13B3079C0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>
            <a:extLst>
              <a:ext uri="{FF2B5EF4-FFF2-40B4-BE49-F238E27FC236}">
                <a16:creationId xmlns:a16="http://schemas.microsoft.com/office/drawing/2014/main" id="{394B118F-B97F-1860-135A-3E1F35611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19" y="1447800"/>
            <a:ext cx="30197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noProof="0" dirty="0"/>
              <a:t>Still it’s the area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5340A3-D1D4-4D3C-5AEC-B8F25BDE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0"/>
            <a:ext cx="8801100" cy="1020537"/>
          </a:xfrm>
        </p:spPr>
        <p:txBody>
          <a:bodyPr/>
          <a:lstStyle/>
          <a:p>
            <a:r>
              <a:rPr lang="en-GB" sz="3600" b="1" noProof="0" dirty="0">
                <a:solidFill>
                  <a:schemeClr val="tx1"/>
                </a:solidFill>
              </a:rPr>
              <a:t>What about distance in this case?</a:t>
            </a:r>
            <a:endParaRPr lang="en-GB" sz="3600" noProof="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27472-824F-BDF3-C3F6-726BF6B7A7EE}"/>
              </a:ext>
            </a:extLst>
          </p:cNvPr>
          <p:cNvSpPr/>
          <p:nvPr/>
        </p:nvSpPr>
        <p:spPr>
          <a:xfrm>
            <a:off x="3735342" y="1142999"/>
            <a:ext cx="5281658" cy="3820683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DFCD7-D6E1-001F-70C1-115294A60659}"/>
                  </a:ext>
                </a:extLst>
              </p:cNvPr>
              <p:cNvSpPr txBox="1"/>
              <p:nvPr/>
            </p:nvSpPr>
            <p:spPr>
              <a:xfrm>
                <a:off x="3949700" y="1790700"/>
                <a:ext cx="1727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noProof="0" dirty="0"/>
                  <a:t>Velocity (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noProof="0" dirty="0"/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51DFCD7-D6E1-001F-70C1-115294A60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700" y="1790700"/>
                <a:ext cx="1727200" cy="954107"/>
              </a:xfrm>
              <a:prstGeom prst="rect">
                <a:avLst/>
              </a:prstGeom>
              <a:blipFill>
                <a:blip r:embed="rId2"/>
                <a:stretch>
                  <a:fillRect l="-7420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354853-E9F3-F8BA-29AC-E05624AC037D}"/>
              </a:ext>
            </a:extLst>
          </p:cNvPr>
          <p:cNvSpPr txBox="1"/>
          <p:nvPr/>
        </p:nvSpPr>
        <p:spPr>
          <a:xfrm>
            <a:off x="6769100" y="4318000"/>
            <a:ext cx="14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Time (s)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1CE25CC-A590-41A7-A6E6-BC626FF1FA31}"/>
              </a:ext>
            </a:extLst>
          </p:cNvPr>
          <p:cNvSpPr/>
          <p:nvPr/>
        </p:nvSpPr>
        <p:spPr>
          <a:xfrm>
            <a:off x="5676900" y="1447800"/>
            <a:ext cx="3035300" cy="281940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A72E8E-8B4C-33C6-01F4-2D12526C0717}"/>
              </a:ext>
            </a:extLst>
          </p:cNvPr>
          <p:cNvCxnSpPr>
            <a:cxnSpLocks/>
          </p:cNvCxnSpPr>
          <p:nvPr/>
        </p:nvCxnSpPr>
        <p:spPr>
          <a:xfrm flipV="1">
            <a:off x="5676900" y="3149600"/>
            <a:ext cx="685800" cy="111760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6CA87A-807F-4B3F-E035-4999D2BF60AC}"/>
              </a:ext>
            </a:extLst>
          </p:cNvPr>
          <p:cNvCxnSpPr>
            <a:cxnSpLocks/>
          </p:cNvCxnSpPr>
          <p:nvPr/>
        </p:nvCxnSpPr>
        <p:spPr>
          <a:xfrm flipV="1">
            <a:off x="6376171" y="2744807"/>
            <a:ext cx="1027929" cy="404793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7A3F11-9425-BAE4-78F5-27E2578C81CE}"/>
              </a:ext>
            </a:extLst>
          </p:cNvPr>
          <p:cNvCxnSpPr>
            <a:cxnSpLocks/>
          </p:cNvCxnSpPr>
          <p:nvPr/>
        </p:nvCxnSpPr>
        <p:spPr>
          <a:xfrm>
            <a:off x="7417571" y="2744807"/>
            <a:ext cx="1092200" cy="0"/>
          </a:xfrm>
          <a:prstGeom prst="line">
            <a:avLst/>
          </a:prstGeom>
          <a:ln>
            <a:solidFill>
              <a:srgbClr val="1001D9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9C54669-5DB5-810D-8BAB-6B581B885E99}"/>
              </a:ext>
            </a:extLst>
          </p:cNvPr>
          <p:cNvSpPr/>
          <p:nvPr/>
        </p:nvSpPr>
        <p:spPr>
          <a:xfrm>
            <a:off x="5676900" y="2755900"/>
            <a:ext cx="2806700" cy="1485900"/>
          </a:xfrm>
          <a:custGeom>
            <a:avLst/>
            <a:gdLst>
              <a:gd name="connsiteX0" fmla="*/ 2806700 w 2806700"/>
              <a:gd name="connsiteY0" fmla="*/ 1485900 h 1485900"/>
              <a:gd name="connsiteX1" fmla="*/ 2806700 w 2806700"/>
              <a:gd name="connsiteY1" fmla="*/ 0 h 1485900"/>
              <a:gd name="connsiteX2" fmla="*/ 1727200 w 2806700"/>
              <a:gd name="connsiteY2" fmla="*/ 0 h 1485900"/>
              <a:gd name="connsiteX3" fmla="*/ 698500 w 2806700"/>
              <a:gd name="connsiteY3" fmla="*/ 381000 h 1485900"/>
              <a:gd name="connsiteX4" fmla="*/ 0 w 2806700"/>
              <a:gd name="connsiteY4" fmla="*/ 1485900 h 1485900"/>
              <a:gd name="connsiteX5" fmla="*/ 2806700 w 2806700"/>
              <a:gd name="connsiteY5" fmla="*/ 148590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6700" h="1485900">
                <a:moveTo>
                  <a:pt x="2806700" y="1485900"/>
                </a:moveTo>
                <a:lnTo>
                  <a:pt x="2806700" y="0"/>
                </a:lnTo>
                <a:lnTo>
                  <a:pt x="1727200" y="0"/>
                </a:lnTo>
                <a:lnTo>
                  <a:pt x="698500" y="381000"/>
                </a:lnTo>
                <a:lnTo>
                  <a:pt x="0" y="1485900"/>
                </a:lnTo>
                <a:lnTo>
                  <a:pt x="2806700" y="148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F0F49-E1AB-C0A8-7759-81710ED4ED04}"/>
              </a:ext>
            </a:extLst>
          </p:cNvPr>
          <p:cNvSpPr txBox="1"/>
          <p:nvPr/>
        </p:nvSpPr>
        <p:spPr>
          <a:xfrm>
            <a:off x="6551658" y="3049609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Distance = area</a:t>
            </a:r>
          </a:p>
        </p:txBody>
      </p:sp>
    </p:spTree>
    <p:extLst>
      <p:ext uri="{BB962C8B-B14F-4D97-AF65-F5344CB8AC3E}">
        <p14:creationId xmlns:p14="http://schemas.microsoft.com/office/powerpoint/2010/main" val="129910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" grpId="0" animBg="1"/>
      <p:bldP spid="9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E44E691-00A7-A2E4-5DD5-B6C2F1094B97}"/>
              </a:ext>
            </a:extLst>
          </p:cNvPr>
          <p:cNvSpPr/>
          <p:nvPr/>
        </p:nvSpPr>
        <p:spPr>
          <a:xfrm>
            <a:off x="1182958" y="3488152"/>
            <a:ext cx="2630492" cy="6100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noProof="0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11267" name="Text Box 15">
            <a:extLst>
              <a:ext uri="{FF2B5EF4-FFF2-40B4-BE49-F238E27FC236}">
                <a16:creationId xmlns:a16="http://schemas.microsoft.com/office/drawing/2014/main" id="{5E381F24-FD43-E85E-1D0F-A87DE3A47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544" y="984581"/>
            <a:ext cx="399638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noProof="0" dirty="0"/>
              <a:t>=  Area 1 +  Area 2</a:t>
            </a:r>
            <a:endParaRPr lang="en-GB" sz="4800" noProof="0" dirty="0">
              <a:cs typeface="Arial" panose="020B0604020202020204" pitchFamily="34" charset="0"/>
            </a:endParaRPr>
          </a:p>
          <a:p>
            <a:pPr eaLnBrk="1" hangingPunct="1"/>
            <a:endParaRPr lang="en-GB" sz="2800" noProof="0" dirty="0"/>
          </a:p>
          <a:p>
            <a:pPr eaLnBrk="1" hangingPunct="1"/>
            <a:r>
              <a:rPr lang="en-GB" sz="2800" noProof="0" dirty="0"/>
              <a:t>=   (5)(6)  +  ½(6)(10)    </a:t>
            </a:r>
          </a:p>
          <a:p>
            <a:pPr eaLnBrk="1" hangingPunct="1"/>
            <a:endParaRPr lang="en-GB" sz="2800" noProof="0" dirty="0"/>
          </a:p>
          <a:p>
            <a:pPr eaLnBrk="1" hangingPunct="1"/>
            <a:r>
              <a:rPr lang="en-GB" sz="2800" noProof="0" dirty="0"/>
              <a:t>=    30  +  30   =  60 m</a:t>
            </a:r>
          </a:p>
          <a:p>
            <a:pPr eaLnBrk="1" hangingPunct="1"/>
            <a:endParaRPr lang="en-GB" sz="2800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ECF3CC-8547-AB1F-6BDF-07E71C6D92D3}"/>
              </a:ext>
            </a:extLst>
          </p:cNvPr>
          <p:cNvSpPr/>
          <p:nvPr/>
        </p:nvSpPr>
        <p:spPr>
          <a:xfrm>
            <a:off x="152700" y="990922"/>
            <a:ext cx="4508200" cy="3820683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D0D1C-31DF-B7A6-9AB8-17FD94883B2F}"/>
              </a:ext>
            </a:extLst>
          </p:cNvPr>
          <p:cNvSpPr txBox="1"/>
          <p:nvPr/>
        </p:nvSpPr>
        <p:spPr>
          <a:xfrm>
            <a:off x="1961657" y="4141567"/>
            <a:ext cx="14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Time (s)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D10BD8-945A-77B5-CD05-B949EC00E29A}"/>
              </a:ext>
            </a:extLst>
          </p:cNvPr>
          <p:cNvSpPr/>
          <p:nvPr/>
        </p:nvSpPr>
        <p:spPr>
          <a:xfrm>
            <a:off x="1189308" y="1278769"/>
            <a:ext cx="3035300" cy="281940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D597C-925D-DB3A-3CC3-59A21415F3D3}"/>
              </a:ext>
            </a:extLst>
          </p:cNvPr>
          <p:cNvSpPr txBox="1"/>
          <p:nvPr/>
        </p:nvSpPr>
        <p:spPr>
          <a:xfrm>
            <a:off x="797916" y="32265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B36B-E243-C5E5-75F1-817422F94D83}"/>
              </a:ext>
            </a:extLst>
          </p:cNvPr>
          <p:cNvSpPr txBox="1"/>
          <p:nvPr/>
        </p:nvSpPr>
        <p:spPr>
          <a:xfrm>
            <a:off x="600707" y="258501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7AA2D8-68B0-EB45-FD50-2EEA490219D7}"/>
              </a:ext>
            </a:extLst>
          </p:cNvPr>
          <p:cNvSpPr txBox="1"/>
          <p:nvPr/>
        </p:nvSpPr>
        <p:spPr>
          <a:xfrm>
            <a:off x="600707" y="18163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15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4DE210-C85A-4938-76ED-5D1C4C19D16D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182958" y="2086887"/>
            <a:ext cx="2630492" cy="140126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A8145A-6855-7BA0-34A9-A65E90D2E5F9}"/>
              </a:ext>
            </a:extLst>
          </p:cNvPr>
          <p:cNvSpPr txBox="1"/>
          <p:nvPr/>
        </p:nvSpPr>
        <p:spPr>
          <a:xfrm>
            <a:off x="3529741" y="41123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6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C165170-AD10-CDF6-4F99-BE0868DEAF9D}"/>
              </a:ext>
            </a:extLst>
          </p:cNvPr>
          <p:cNvSpPr/>
          <p:nvPr/>
        </p:nvSpPr>
        <p:spPr>
          <a:xfrm>
            <a:off x="1155700" y="2120900"/>
            <a:ext cx="2654300" cy="1371600"/>
          </a:xfrm>
          <a:custGeom>
            <a:avLst/>
            <a:gdLst>
              <a:gd name="connsiteX0" fmla="*/ 2654300 w 2654300"/>
              <a:gd name="connsiteY0" fmla="*/ 1371600 h 1371600"/>
              <a:gd name="connsiteX1" fmla="*/ 0 w 2654300"/>
              <a:gd name="connsiteY1" fmla="*/ 1346200 h 1371600"/>
              <a:gd name="connsiteX2" fmla="*/ 2641600 w 2654300"/>
              <a:gd name="connsiteY2" fmla="*/ 0 h 1371600"/>
              <a:gd name="connsiteX3" fmla="*/ 2654300 w 2654300"/>
              <a:gd name="connsiteY3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54300" h="1371600">
                <a:moveTo>
                  <a:pt x="2654300" y="1371600"/>
                </a:moveTo>
                <a:lnTo>
                  <a:pt x="0" y="1346200"/>
                </a:lnTo>
                <a:lnTo>
                  <a:pt x="2641600" y="0"/>
                </a:lnTo>
                <a:lnTo>
                  <a:pt x="2654300" y="137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800" noProof="0" dirty="0">
                <a:solidFill>
                  <a:schemeClr val="tx1"/>
                </a:solidFill>
              </a:rPr>
              <a:t>Area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DA09D-BFC8-8582-6F8C-2FAF3F31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93" y="-1"/>
            <a:ext cx="6608118" cy="461665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Example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4D643C-FDB9-4F7C-EFAD-8E231DE87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482633"/>
          </a:xfrm>
        </p:spPr>
        <p:txBody>
          <a:bodyPr/>
          <a:lstStyle/>
          <a:p>
            <a:r>
              <a:rPr lang="en-GB" noProof="0" dirty="0"/>
              <a:t>find the distance travelled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8C57B-9D23-4726-B898-9456CFACCA79}"/>
              </a:ext>
            </a:extLst>
          </p:cNvPr>
          <p:cNvSpPr txBox="1"/>
          <p:nvPr/>
        </p:nvSpPr>
        <p:spPr>
          <a:xfrm rot="16200000">
            <a:off x="-996899" y="2166933"/>
            <a:ext cx="288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Velocity (</a:t>
            </a:r>
            <a:r>
              <a:rPr lang="en-GB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</a:t>
            </a:r>
            <a:r>
              <a:rPr lang="en-GB" sz="280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1267" grpId="0" build="p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4">
            <a:extLst>
              <a:ext uri="{FF2B5EF4-FFF2-40B4-BE49-F238E27FC236}">
                <a16:creationId xmlns:a16="http://schemas.microsoft.com/office/drawing/2014/main" id="{4152147B-6E09-F739-5C93-3A25253F9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543" y="1628800"/>
            <a:ext cx="3320688" cy="5847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 b="1" noProof="0" dirty="0"/>
              <a:t>the metre (m).</a:t>
            </a:r>
            <a:r>
              <a:rPr lang="en-GB" sz="2400" b="1" noProof="0" dirty="0"/>
              <a:t> 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A6E5FF07-089C-2576-DF28-40F41482E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5160" y="3582755"/>
            <a:ext cx="33447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2800" b="1" noProof="0" dirty="0"/>
              <a:t>Scalar</a:t>
            </a:r>
            <a:endParaRPr lang="en-GB" sz="3200" b="1" noProof="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0344E-C37F-B5BE-DA7C-7A9955583533}"/>
              </a:ext>
            </a:extLst>
          </p:cNvPr>
          <p:cNvSpPr txBox="1"/>
          <p:nvPr/>
        </p:nvSpPr>
        <p:spPr>
          <a:xfrm>
            <a:off x="2431868" y="2767360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Is distance a vector or scalar?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755FBC-F4EE-EF9D-3063-AF6081E59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What is the SI unit of Distance?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2" grpId="0"/>
      <p:bldP spid="3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D7CB8-182D-AD05-5595-54EC1B3C3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Text Box 15">
                <a:extLst>
                  <a:ext uri="{FF2B5EF4-FFF2-40B4-BE49-F238E27FC236}">
                    <a16:creationId xmlns:a16="http://schemas.microsoft.com/office/drawing/2014/main" id="{B562E725-EF1B-A9DE-696B-0B9BEBFB6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97508" y="984581"/>
                <a:ext cx="3113425" cy="4544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Aft>
                    <a:spcPts val="1800"/>
                  </a:spcAft>
                </a:pPr>
                <a:r>
                  <a:rPr lang="en-GB" sz="2800" noProof="0" dirty="0"/>
                  <a:t>=  Slope</a:t>
                </a:r>
              </a:p>
              <a:p>
                <a:pPr eaLnBrk="1" hangingPunct="1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sz="2800" b="0" i="1" noProof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800" noProof="0" dirty="0"/>
              </a:p>
              <a:p>
                <a:pPr eaLnBrk="1" hangingPunct="1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noProof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 noProof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2800" i="1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2800" i="1" noProof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GB" sz="2800" noProof="0" dirty="0"/>
              </a:p>
              <a:p>
                <a:pPr eaLnBrk="1" hangingPunct="1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800" b="0" noProof="0" dirty="0"/>
              </a:p>
              <a:p>
                <a:pPr eaLnBrk="1" hangingPunct="1"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=1.667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11267" name="Text Box 15">
                <a:extLst>
                  <a:ext uri="{FF2B5EF4-FFF2-40B4-BE49-F238E27FC236}">
                    <a16:creationId xmlns:a16="http://schemas.microsoft.com/office/drawing/2014/main" id="{B562E725-EF1B-A9DE-696B-0B9BEBFB6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97508" y="984581"/>
                <a:ext cx="3113425" cy="4544193"/>
              </a:xfrm>
              <a:prstGeom prst="rect">
                <a:avLst/>
              </a:prstGeom>
              <a:blipFill>
                <a:blip r:embed="rId2"/>
                <a:stretch>
                  <a:fillRect l="-4118" t="-14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8D9BCDA-DC38-7D99-D7FD-852B99FB891F}"/>
              </a:ext>
            </a:extLst>
          </p:cNvPr>
          <p:cNvSpPr/>
          <p:nvPr/>
        </p:nvSpPr>
        <p:spPr>
          <a:xfrm>
            <a:off x="152700" y="990922"/>
            <a:ext cx="4508200" cy="3820683"/>
          </a:xfrm>
          <a:prstGeom prst="rec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F1A967-37D2-07DC-19EE-27973311C5D4}"/>
              </a:ext>
            </a:extLst>
          </p:cNvPr>
          <p:cNvSpPr txBox="1"/>
          <p:nvPr/>
        </p:nvSpPr>
        <p:spPr>
          <a:xfrm>
            <a:off x="1961657" y="4141567"/>
            <a:ext cx="14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Time (s)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82FD188-9B7E-2FFB-0994-286BA1F83CB1}"/>
              </a:ext>
            </a:extLst>
          </p:cNvPr>
          <p:cNvSpPr/>
          <p:nvPr/>
        </p:nvSpPr>
        <p:spPr>
          <a:xfrm>
            <a:off x="1189308" y="1278769"/>
            <a:ext cx="3035300" cy="2819400"/>
          </a:xfrm>
          <a:custGeom>
            <a:avLst/>
            <a:gdLst>
              <a:gd name="connsiteX0" fmla="*/ 0 w 3035300"/>
              <a:gd name="connsiteY0" fmla="*/ 0 h 2819400"/>
              <a:gd name="connsiteX1" fmla="*/ 0 w 3035300"/>
              <a:gd name="connsiteY1" fmla="*/ 2819400 h 2819400"/>
              <a:gd name="connsiteX2" fmla="*/ 3035300 w 3035300"/>
              <a:gd name="connsiteY2" fmla="*/ 27940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5300" h="2819400">
                <a:moveTo>
                  <a:pt x="0" y="0"/>
                </a:moveTo>
                <a:lnTo>
                  <a:pt x="0" y="2819400"/>
                </a:lnTo>
                <a:lnTo>
                  <a:pt x="3035300" y="2794000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354F3-E59A-59BC-0C25-F47BE75E441D}"/>
              </a:ext>
            </a:extLst>
          </p:cNvPr>
          <p:cNvSpPr txBox="1"/>
          <p:nvPr/>
        </p:nvSpPr>
        <p:spPr>
          <a:xfrm>
            <a:off x="797916" y="322654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1339AF-997F-6071-BEA7-E1F465D641A7}"/>
              </a:ext>
            </a:extLst>
          </p:cNvPr>
          <p:cNvSpPr txBox="1"/>
          <p:nvPr/>
        </p:nvSpPr>
        <p:spPr>
          <a:xfrm>
            <a:off x="600707" y="258501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61C8C7-CC62-51C8-C827-D1CEE67725E6}"/>
              </a:ext>
            </a:extLst>
          </p:cNvPr>
          <p:cNvSpPr txBox="1"/>
          <p:nvPr/>
        </p:nvSpPr>
        <p:spPr>
          <a:xfrm>
            <a:off x="600707" y="181634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15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770C91-2FE8-31D6-7307-1AB4E03FCBBA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182958" y="1929008"/>
            <a:ext cx="2950631" cy="15591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604D54D-F294-B859-0C78-3E1227698988}"/>
              </a:ext>
            </a:extLst>
          </p:cNvPr>
          <p:cNvSpPr txBox="1"/>
          <p:nvPr/>
        </p:nvSpPr>
        <p:spPr>
          <a:xfrm>
            <a:off x="3529741" y="41123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23E6E-F442-9BE6-3422-010EA7A14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BC50AC-DE89-3E64-C7D5-B6E1EC7CBB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/>
              <a:t>Determine the acceleration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769EB-E46F-8677-95AA-ECC39B35BBFF}"/>
              </a:ext>
            </a:extLst>
          </p:cNvPr>
          <p:cNvCxnSpPr>
            <a:cxnSpLocks/>
          </p:cNvCxnSpPr>
          <p:nvPr/>
        </p:nvCxnSpPr>
        <p:spPr>
          <a:xfrm flipV="1">
            <a:off x="3707704" y="2217107"/>
            <a:ext cx="0" cy="1881062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C77667-1081-7F05-96F2-A6BB68E4C0C3}"/>
              </a:ext>
            </a:extLst>
          </p:cNvPr>
          <p:cNvCxnSpPr>
            <a:cxnSpLocks/>
          </p:cNvCxnSpPr>
          <p:nvPr/>
        </p:nvCxnSpPr>
        <p:spPr>
          <a:xfrm flipH="1">
            <a:off x="1189308" y="2134785"/>
            <a:ext cx="251839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AEFD923-D33F-874A-29CD-0B6A7B47E0A6}"/>
              </a:ext>
            </a:extLst>
          </p:cNvPr>
          <p:cNvSpPr txBox="1"/>
          <p:nvPr/>
        </p:nvSpPr>
        <p:spPr>
          <a:xfrm rot="16200000">
            <a:off x="-996899" y="2166933"/>
            <a:ext cx="288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Velocity (</a:t>
            </a:r>
            <a:r>
              <a:rPr lang="en-GB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</a:t>
            </a:r>
            <a:r>
              <a:rPr lang="en-GB" sz="280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GB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38848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7BB3C4-4958-BAD7-343C-4702CAC6F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2"/>
          <a:stretch/>
        </p:blipFill>
        <p:spPr>
          <a:xfrm>
            <a:off x="0" y="605972"/>
            <a:ext cx="9141349" cy="144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6AA73A-2AFA-4CC0-A816-ABFAA32E5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0484" b="-3378"/>
          <a:stretch/>
        </p:blipFill>
        <p:spPr>
          <a:xfrm>
            <a:off x="321155" y="2656076"/>
            <a:ext cx="3402357" cy="1512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E92234-7F0D-1D5B-E4FE-8087AE465D0B}"/>
              </a:ext>
            </a:extLst>
          </p:cNvPr>
          <p:cNvSpPr txBox="1"/>
          <p:nvPr/>
        </p:nvSpPr>
        <p:spPr>
          <a:xfrm>
            <a:off x="142182" y="2132856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>
                <a:solidFill>
                  <a:srgbClr val="FF0000"/>
                </a:solidFill>
              </a:rPr>
              <a:t>This is a short question and so should take 3 minutes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D7AA2E-2424-FFA2-7283-23B2704E2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76" t="1397" r="51" b="-4775"/>
          <a:stretch/>
        </p:blipFill>
        <p:spPr>
          <a:xfrm>
            <a:off x="3650457" y="2742800"/>
            <a:ext cx="504056" cy="151216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E47D2D6-32FE-D214-E1D4-68C4AF879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 Question 2016 Q5b</a:t>
            </a:r>
            <a:br>
              <a:rPr lang="en-GB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94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>
            <a:extLst>
              <a:ext uri="{FF2B5EF4-FFF2-40B4-BE49-F238E27FC236}">
                <a16:creationId xmlns:a16="http://schemas.microsoft.com/office/drawing/2014/main" id="{4B126863-3F3F-D540-191F-31D77505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noProof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6A15DD-5104-39EC-83D8-4456490E3B44}"/>
              </a:ext>
            </a:extLst>
          </p:cNvPr>
          <p:cNvSpPr/>
          <p:nvPr/>
        </p:nvSpPr>
        <p:spPr>
          <a:xfrm>
            <a:off x="88069" y="4265859"/>
            <a:ext cx="842493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49BD14-63C3-B00D-25E1-148CB160F04A}"/>
              </a:ext>
            </a:extLst>
          </p:cNvPr>
          <p:cNvSpPr/>
          <p:nvPr/>
        </p:nvSpPr>
        <p:spPr>
          <a:xfrm>
            <a:off x="7072845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FDFD884-1129-C044-7D92-4087036F0882}"/>
              </a:ext>
            </a:extLst>
          </p:cNvPr>
          <p:cNvSpPr/>
          <p:nvPr/>
        </p:nvSpPr>
        <p:spPr>
          <a:xfrm>
            <a:off x="7000837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024FA8-C54D-94C2-C62E-5D6ADC767FBD}"/>
              </a:ext>
            </a:extLst>
          </p:cNvPr>
          <p:cNvSpPr/>
          <p:nvPr/>
        </p:nvSpPr>
        <p:spPr>
          <a:xfrm>
            <a:off x="6928829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450055E-D1E1-1865-351B-3BB9D51CA6D1}"/>
              </a:ext>
            </a:extLst>
          </p:cNvPr>
          <p:cNvSpPr/>
          <p:nvPr/>
        </p:nvSpPr>
        <p:spPr>
          <a:xfrm>
            <a:off x="6782182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B086DC-8F8C-BF2B-37C5-3E8CDE3CE106}"/>
              </a:ext>
            </a:extLst>
          </p:cNvPr>
          <p:cNvSpPr/>
          <p:nvPr/>
        </p:nvSpPr>
        <p:spPr>
          <a:xfrm>
            <a:off x="6568789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260660-9876-DFD7-80AD-07EC3A301135}"/>
              </a:ext>
            </a:extLst>
          </p:cNvPr>
          <p:cNvSpPr/>
          <p:nvPr/>
        </p:nvSpPr>
        <p:spPr>
          <a:xfrm>
            <a:off x="6208749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210E1D-E638-908C-6199-AB2B0FED9E6B}"/>
              </a:ext>
            </a:extLst>
          </p:cNvPr>
          <p:cNvSpPr/>
          <p:nvPr/>
        </p:nvSpPr>
        <p:spPr>
          <a:xfrm>
            <a:off x="5596681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4F2AFC-4AD7-E1DC-EE7E-6985E3158249}"/>
              </a:ext>
            </a:extLst>
          </p:cNvPr>
          <p:cNvSpPr/>
          <p:nvPr/>
        </p:nvSpPr>
        <p:spPr>
          <a:xfrm>
            <a:off x="4984613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4254E5-3233-B344-2A04-8B0744C27D89}"/>
              </a:ext>
            </a:extLst>
          </p:cNvPr>
          <p:cNvSpPr/>
          <p:nvPr/>
        </p:nvSpPr>
        <p:spPr>
          <a:xfrm>
            <a:off x="4156521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0BD39C-9DF6-158E-E040-71B7DB7516ED}"/>
              </a:ext>
            </a:extLst>
          </p:cNvPr>
          <p:cNvSpPr/>
          <p:nvPr/>
        </p:nvSpPr>
        <p:spPr>
          <a:xfrm>
            <a:off x="3328429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79231D-4367-7948-063C-B65AD3F2CBA0}"/>
              </a:ext>
            </a:extLst>
          </p:cNvPr>
          <p:cNvSpPr/>
          <p:nvPr/>
        </p:nvSpPr>
        <p:spPr>
          <a:xfrm>
            <a:off x="2500337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0B9E09-17E0-6940-9929-503AE9036460}"/>
              </a:ext>
            </a:extLst>
          </p:cNvPr>
          <p:cNvSpPr/>
          <p:nvPr/>
        </p:nvSpPr>
        <p:spPr>
          <a:xfrm>
            <a:off x="1672245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B22CBAB-351F-BD6E-3372-72BC8825D8F3}"/>
              </a:ext>
            </a:extLst>
          </p:cNvPr>
          <p:cNvSpPr/>
          <p:nvPr/>
        </p:nvSpPr>
        <p:spPr>
          <a:xfrm>
            <a:off x="844153" y="4408369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DFC5E4-90F3-A6EF-DF84-0B4F8C360099}"/>
              </a:ext>
            </a:extLst>
          </p:cNvPr>
          <p:cNvGrpSpPr/>
          <p:nvPr/>
        </p:nvGrpSpPr>
        <p:grpSpPr>
          <a:xfrm rot="347189">
            <a:off x="327902" y="1546084"/>
            <a:ext cx="8176728" cy="1610751"/>
            <a:chOff x="88311" y="743706"/>
            <a:chExt cx="8176728" cy="16107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EB2CD3-B3FF-325A-AE94-144A75BCDC4A}"/>
                </a:ext>
              </a:extLst>
            </p:cNvPr>
            <p:cNvSpPr/>
            <p:nvPr/>
          </p:nvSpPr>
          <p:spPr>
            <a:xfrm>
              <a:off x="5816767" y="1523299"/>
              <a:ext cx="1728192" cy="576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B64B00-9288-F4F3-60BF-09647B6E0C18}"/>
                </a:ext>
              </a:extLst>
            </p:cNvPr>
            <p:cNvSpPr/>
            <p:nvPr/>
          </p:nvSpPr>
          <p:spPr>
            <a:xfrm>
              <a:off x="5924779" y="1955347"/>
              <a:ext cx="324036" cy="28652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477B1A-9648-11B9-111A-F3085E7E07CF}"/>
                </a:ext>
              </a:extLst>
            </p:cNvPr>
            <p:cNvSpPr/>
            <p:nvPr/>
          </p:nvSpPr>
          <p:spPr>
            <a:xfrm>
              <a:off x="7130913" y="1955347"/>
              <a:ext cx="324036" cy="28652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384F049C-18A2-E824-2F8D-1E8008574B6E}"/>
                </a:ext>
              </a:extLst>
            </p:cNvPr>
            <p:cNvSpPr/>
            <p:nvPr/>
          </p:nvSpPr>
          <p:spPr>
            <a:xfrm>
              <a:off x="7832991" y="1739323"/>
              <a:ext cx="432048" cy="144016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54AE185-DC2F-13C0-14E3-C11DDE49AA50}"/>
                </a:ext>
              </a:extLst>
            </p:cNvPr>
            <p:cNvSpPr/>
            <p:nvPr/>
          </p:nvSpPr>
          <p:spPr>
            <a:xfrm>
              <a:off x="261109" y="1955347"/>
              <a:ext cx="5544616" cy="4571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C2F62555-C529-5CAB-5B48-A01B992A2642}"/>
                </a:ext>
              </a:extLst>
            </p:cNvPr>
            <p:cNvSpPr/>
            <p:nvPr/>
          </p:nvSpPr>
          <p:spPr>
            <a:xfrm>
              <a:off x="3033417" y="1987556"/>
              <a:ext cx="511271" cy="36690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2" name="Rectangle: Top Corners Snipped 21">
              <a:extLst>
                <a:ext uri="{FF2B5EF4-FFF2-40B4-BE49-F238E27FC236}">
                  <a16:creationId xmlns:a16="http://schemas.microsoft.com/office/drawing/2014/main" id="{1973DD30-8CD1-1472-83BF-83ED1C8B7B45}"/>
                </a:ext>
              </a:extLst>
            </p:cNvPr>
            <p:cNvSpPr/>
            <p:nvPr/>
          </p:nvSpPr>
          <p:spPr>
            <a:xfrm rot="10800000">
              <a:off x="3184649" y="1577333"/>
              <a:ext cx="176194" cy="320970"/>
            </a:xfrm>
            <a:prstGeom prst="snip2SameRect">
              <a:avLst>
                <a:gd name="adj1" fmla="val 36521"/>
                <a:gd name="adj2" fmla="val 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280EFA-CC29-53C7-198E-94D0E0E41289}"/>
                </a:ext>
              </a:extLst>
            </p:cNvPr>
            <p:cNvSpPr txBox="1"/>
            <p:nvPr/>
          </p:nvSpPr>
          <p:spPr>
            <a:xfrm>
              <a:off x="88311" y="1440280"/>
              <a:ext cx="19062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2800" noProof="0" dirty="0"/>
                <a:t>paper tape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1783E3-A799-EBE8-DE6B-4539EFB9D04B}"/>
                </a:ext>
              </a:extLst>
            </p:cNvPr>
            <p:cNvSpPr txBox="1"/>
            <p:nvPr/>
          </p:nvSpPr>
          <p:spPr>
            <a:xfrm>
              <a:off x="6022388" y="954493"/>
              <a:ext cx="2126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trolley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8C0313-E36C-B390-9248-680293DA9F29}"/>
                </a:ext>
              </a:extLst>
            </p:cNvPr>
            <p:cNvSpPr txBox="1"/>
            <p:nvPr/>
          </p:nvSpPr>
          <p:spPr>
            <a:xfrm>
              <a:off x="3303660" y="743706"/>
              <a:ext cx="14824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800" noProof="0" dirty="0"/>
                <a:t>Ticker Timer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B659C60-035C-C2F8-3A1D-C9CE857234B4}"/>
              </a:ext>
            </a:extLst>
          </p:cNvPr>
          <p:cNvSpPr/>
          <p:nvPr/>
        </p:nvSpPr>
        <p:spPr>
          <a:xfrm rot="363243">
            <a:off x="3191952" y="3227128"/>
            <a:ext cx="5781432" cy="1413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95608663-53BB-8360-C935-5663A5317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/>
          <a:lstStyle/>
          <a:p>
            <a:r>
              <a:rPr lang="en-GB" noProof="0" dirty="0"/>
              <a:t>Measuring Acceleration with a Ticker Timer and Ticker Tape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>
            <a:extLst>
              <a:ext uri="{FF2B5EF4-FFF2-40B4-BE49-F238E27FC236}">
                <a16:creationId xmlns:a16="http://schemas.microsoft.com/office/drawing/2014/main" id="{4B126863-3F3F-D540-191F-31D77505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813"/>
            <a:ext cx="8496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C8723F-0079-01A3-4C4F-A146B2F3633F}"/>
              </a:ext>
            </a:extLst>
          </p:cNvPr>
          <p:cNvSpPr/>
          <p:nvPr/>
        </p:nvSpPr>
        <p:spPr>
          <a:xfrm>
            <a:off x="365029" y="1938722"/>
            <a:ext cx="842493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5B7716-9E7F-DD86-678B-26DB5471D9C5}"/>
              </a:ext>
            </a:extLst>
          </p:cNvPr>
          <p:cNvSpPr/>
          <p:nvPr/>
        </p:nvSpPr>
        <p:spPr>
          <a:xfrm>
            <a:off x="7895905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53EE48-CC80-851D-8CB0-914F224C726E}"/>
              </a:ext>
            </a:extLst>
          </p:cNvPr>
          <p:cNvSpPr/>
          <p:nvPr/>
        </p:nvSpPr>
        <p:spPr>
          <a:xfrm>
            <a:off x="7823897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1D2FDB2-97B4-4250-95C7-41778EE49044}"/>
              </a:ext>
            </a:extLst>
          </p:cNvPr>
          <p:cNvSpPr/>
          <p:nvPr/>
        </p:nvSpPr>
        <p:spPr>
          <a:xfrm>
            <a:off x="7751889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87AA0D-5999-0912-914C-CA53EFC0970C}"/>
              </a:ext>
            </a:extLst>
          </p:cNvPr>
          <p:cNvSpPr/>
          <p:nvPr/>
        </p:nvSpPr>
        <p:spPr>
          <a:xfrm>
            <a:off x="7605242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AED1FB-6D1F-93EF-41A0-C03C225DF217}"/>
              </a:ext>
            </a:extLst>
          </p:cNvPr>
          <p:cNvSpPr/>
          <p:nvPr/>
        </p:nvSpPr>
        <p:spPr>
          <a:xfrm>
            <a:off x="7391849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678D7B3-A376-829D-DD13-B07479AD82E8}"/>
              </a:ext>
            </a:extLst>
          </p:cNvPr>
          <p:cNvSpPr/>
          <p:nvPr/>
        </p:nvSpPr>
        <p:spPr>
          <a:xfrm>
            <a:off x="7031809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96A0D3-E221-787C-0D65-05851D890270}"/>
              </a:ext>
            </a:extLst>
          </p:cNvPr>
          <p:cNvSpPr/>
          <p:nvPr/>
        </p:nvSpPr>
        <p:spPr>
          <a:xfrm>
            <a:off x="6419741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2523DF7-ED16-9AB8-B0A6-38287B590FDD}"/>
              </a:ext>
            </a:extLst>
          </p:cNvPr>
          <p:cNvSpPr/>
          <p:nvPr/>
        </p:nvSpPr>
        <p:spPr>
          <a:xfrm>
            <a:off x="5655273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6A3F8C3-4B9C-CDDC-EFF2-2D1CD308DEE8}"/>
              </a:ext>
            </a:extLst>
          </p:cNvPr>
          <p:cNvSpPr/>
          <p:nvPr/>
        </p:nvSpPr>
        <p:spPr>
          <a:xfrm>
            <a:off x="4814481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7D65A5A-A97B-6B9C-3F75-60339CA55A9E}"/>
              </a:ext>
            </a:extLst>
          </p:cNvPr>
          <p:cNvSpPr/>
          <p:nvPr/>
        </p:nvSpPr>
        <p:spPr>
          <a:xfrm>
            <a:off x="3859389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F6952C-88BD-828B-25BF-ED4E3D918367}"/>
              </a:ext>
            </a:extLst>
          </p:cNvPr>
          <p:cNvSpPr/>
          <p:nvPr/>
        </p:nvSpPr>
        <p:spPr>
          <a:xfrm>
            <a:off x="2777297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01718B-ECD6-E95A-5A94-888EAF62E27F}"/>
              </a:ext>
            </a:extLst>
          </p:cNvPr>
          <p:cNvSpPr/>
          <p:nvPr/>
        </p:nvSpPr>
        <p:spPr>
          <a:xfrm>
            <a:off x="1707905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878003C-C5F2-466C-9A54-1C5E46C57B85}"/>
              </a:ext>
            </a:extLst>
          </p:cNvPr>
          <p:cNvSpPr/>
          <p:nvPr/>
        </p:nvSpPr>
        <p:spPr>
          <a:xfrm>
            <a:off x="524213" y="2081232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B9D1D9-385B-A968-CADE-1CCA4031194A}"/>
              </a:ext>
            </a:extLst>
          </p:cNvPr>
          <p:cNvCxnSpPr>
            <a:cxnSpLocks/>
          </p:cNvCxnSpPr>
          <p:nvPr/>
        </p:nvCxnSpPr>
        <p:spPr>
          <a:xfrm flipH="1">
            <a:off x="7067813" y="2630264"/>
            <a:ext cx="609437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077E0E-6DF5-41E2-E67B-0CCDCDEA0F58}"/>
              </a:ext>
            </a:extLst>
          </p:cNvPr>
          <p:cNvCxnSpPr>
            <a:cxnSpLocks/>
          </p:cNvCxnSpPr>
          <p:nvPr/>
        </p:nvCxnSpPr>
        <p:spPr>
          <a:xfrm flipH="1">
            <a:off x="596221" y="2630264"/>
            <a:ext cx="2231232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A1BDCD9-EDEE-5394-8135-C391DD37362A}"/>
              </a:ext>
            </a:extLst>
          </p:cNvPr>
          <p:cNvSpPr txBox="1"/>
          <p:nvPr/>
        </p:nvSpPr>
        <p:spPr>
          <a:xfrm>
            <a:off x="6373751" y="2723681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3cm, 0.04s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E305E0-0AF7-F365-9E3F-7A3A96B8CB3B}"/>
              </a:ext>
            </a:extLst>
          </p:cNvPr>
          <p:cNvSpPr txBox="1"/>
          <p:nvPr/>
        </p:nvSpPr>
        <p:spPr>
          <a:xfrm>
            <a:off x="736324" y="2702830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8cm, 0.04s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A03626-3C8E-58EA-0DB2-89959AE1DC6E}"/>
              </a:ext>
            </a:extLst>
          </p:cNvPr>
          <p:cNvSpPr txBox="1"/>
          <p:nvPr/>
        </p:nvSpPr>
        <p:spPr>
          <a:xfrm>
            <a:off x="7217732" y="141295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89DB6E-B872-4477-964B-1CCFD9077DE4}"/>
              </a:ext>
            </a:extLst>
          </p:cNvPr>
          <p:cNvSpPr txBox="1"/>
          <p:nvPr/>
        </p:nvSpPr>
        <p:spPr>
          <a:xfrm>
            <a:off x="1496148" y="143819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214D5B-403B-9A1F-1402-3DADACA1E8B1}"/>
                  </a:ext>
                </a:extLst>
              </p:cNvPr>
              <p:cNvSpPr txBox="1"/>
              <p:nvPr/>
            </p:nvSpPr>
            <p:spPr>
              <a:xfrm>
                <a:off x="5374635" y="3527048"/>
                <a:ext cx="376936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0.03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0.04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=0.75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C214D5B-403B-9A1F-1402-3DADACA1E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35" y="3527048"/>
                <a:ext cx="3769365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8C28EB-2D87-31EB-12ED-3F51EA5BC344}"/>
                  </a:ext>
                </a:extLst>
              </p:cNvPr>
              <p:cNvSpPr txBox="1"/>
              <p:nvPr/>
            </p:nvSpPr>
            <p:spPr>
              <a:xfrm>
                <a:off x="270621" y="3527049"/>
                <a:ext cx="3298082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0.08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0.04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48C28EB-2D87-31EB-12ED-3F51EA5BC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21" y="3527049"/>
                <a:ext cx="3298082" cy="901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A43B8C8-12CD-96F1-B3EA-1AEE6BD84971}"/>
                  </a:ext>
                </a:extLst>
              </p:cNvPr>
              <p:cNvSpPr txBox="1"/>
              <p:nvPr/>
            </p:nvSpPr>
            <p:spPr>
              <a:xfrm>
                <a:off x="1496148" y="5783580"/>
                <a:ext cx="2177134" cy="830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A43B8C8-12CD-96F1-B3EA-1AEE6BD84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148" y="5783580"/>
                <a:ext cx="2177134" cy="8309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C3C5E1-C5DE-F1CE-3A6E-14D4400DD212}"/>
                  </a:ext>
                </a:extLst>
              </p:cNvPr>
              <p:cNvSpPr txBox="1"/>
              <p:nvPr/>
            </p:nvSpPr>
            <p:spPr>
              <a:xfrm>
                <a:off x="3781944" y="5686468"/>
                <a:ext cx="1580112" cy="909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2−0.75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7×0.02</m:t>
                          </m:r>
                        </m:den>
                      </m:f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C3C5E1-C5DE-F1CE-3A6E-14D4400DD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944" y="5686468"/>
                <a:ext cx="1580112" cy="9090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229C2C-151C-8D1D-3C8F-5407885F339E}"/>
                  </a:ext>
                </a:extLst>
              </p:cNvPr>
              <p:cNvSpPr txBox="1"/>
              <p:nvPr/>
            </p:nvSpPr>
            <p:spPr>
              <a:xfrm>
                <a:off x="5804305" y="5647355"/>
                <a:ext cx="3264740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1.25</m:t>
                          </m:r>
                        </m:num>
                        <m:den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0.14</m:t>
                          </m:r>
                        </m:den>
                      </m:f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=8.9 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GB" sz="2800" b="0" i="1" noProof="0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C229C2C-151C-8D1D-3C8F-5407885F3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305" y="5647355"/>
                <a:ext cx="3264740" cy="9105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FF2AFCC-7C55-0290-C2D5-3F5E06609526}"/>
              </a:ext>
            </a:extLst>
          </p:cNvPr>
          <p:cNvCxnSpPr/>
          <p:nvPr/>
        </p:nvCxnSpPr>
        <p:spPr>
          <a:xfrm>
            <a:off x="736324" y="4636770"/>
            <a:ext cx="758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9CAF30F9-DB30-59CE-EFDD-0FCF9C48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Example Acceleration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3AC6E99-4034-C7B9-3834-DFA00EAD7ADE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</p:spPr>
            <p:txBody>
              <a:bodyPr/>
              <a:lstStyle/>
              <a:p>
                <a:r>
                  <a:rPr lang="en-GB" noProof="0" dirty="0"/>
                  <a:t>Calculate the velocity at A and B (</a:t>
                </a:r>
                <a14:m>
                  <m:oMath xmlns:m="http://schemas.openxmlformats.org/officeDocument/2006/math"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noProof="0" dirty="0"/>
                  <a:t> and the acceleration between A and B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13AC6E99-4034-C7B9-3834-DFA00EAD7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22292" y="461664"/>
                <a:ext cx="8899415" cy="867930"/>
              </a:xfrm>
              <a:blipFill>
                <a:blip r:embed="rId8"/>
                <a:stretch>
                  <a:fillRect l="-1370" t="-12676" b="-19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8651F9-56D9-E01F-98BA-A38D2C02A1FB}"/>
              </a:ext>
            </a:extLst>
          </p:cNvPr>
          <p:cNvCxnSpPr/>
          <p:nvPr/>
        </p:nvCxnSpPr>
        <p:spPr>
          <a:xfrm>
            <a:off x="728704" y="5589270"/>
            <a:ext cx="7580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F36F0-2E06-B929-6A01-FACB507808C6}"/>
                  </a:ext>
                </a:extLst>
              </p:cNvPr>
              <p:cNvSpPr txBox="1"/>
              <p:nvPr/>
            </p:nvSpPr>
            <p:spPr>
              <a:xfrm>
                <a:off x="0" y="4636769"/>
                <a:ext cx="9144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Aft>
                    <a:spcPts val="1200"/>
                  </a:spcAft>
                </a:pPr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To calculate the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count the spaces and multiply by 0.02 s. That’s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GB" sz="2800" b="0" i="1" noProof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sub>
                    </m:sSub>
                    <m:r>
                      <a:rPr lang="en-GB" sz="2800" b="0" i="1" noProof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=7×0.02</m:t>
                    </m:r>
                  </m:oMath>
                </a14:m>
                <a:r>
                  <a:rPr lang="en-GB" sz="2800" noProof="0" dirty="0">
                    <a:latin typeface="Arial" panose="020B0604020202020204" pitchFamily="34" charset="0"/>
                    <a:cs typeface="Arial" panose="020B0604020202020204" pitchFamily="34" charset="0"/>
                  </a:rPr>
                  <a:t> seconds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F36F0-2E06-B929-6A01-FACB50780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36769"/>
                <a:ext cx="9144000" cy="954107"/>
              </a:xfrm>
              <a:prstGeom prst="rect">
                <a:avLst/>
              </a:prstGeom>
              <a:blipFill>
                <a:blip r:embed="rId9"/>
                <a:stretch>
                  <a:fillRect l="-1333" t="-7051" b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43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25792C-9DEC-B4AB-1FCE-A28FCF217AC2}"/>
              </a:ext>
            </a:extLst>
          </p:cNvPr>
          <p:cNvSpPr/>
          <p:nvPr/>
        </p:nvSpPr>
        <p:spPr>
          <a:xfrm>
            <a:off x="127264" y="1967803"/>
            <a:ext cx="842493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E7483FD-CB76-B16C-F2FD-AC4E932226C4}"/>
              </a:ext>
            </a:extLst>
          </p:cNvPr>
          <p:cNvSpPr/>
          <p:nvPr/>
        </p:nvSpPr>
        <p:spPr>
          <a:xfrm>
            <a:off x="8048144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94978B-0C52-68BD-D420-AFC9216115B7}"/>
              </a:ext>
            </a:extLst>
          </p:cNvPr>
          <p:cNvSpPr/>
          <p:nvPr/>
        </p:nvSpPr>
        <p:spPr>
          <a:xfrm>
            <a:off x="7976136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E1816-02E9-B112-1062-7E3A70B0571A}"/>
              </a:ext>
            </a:extLst>
          </p:cNvPr>
          <p:cNvSpPr/>
          <p:nvPr/>
        </p:nvSpPr>
        <p:spPr>
          <a:xfrm>
            <a:off x="7832120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ED89C5D-609F-ECC8-E3FC-0842ECF746FA}"/>
              </a:ext>
            </a:extLst>
          </p:cNvPr>
          <p:cNvSpPr/>
          <p:nvPr/>
        </p:nvSpPr>
        <p:spPr>
          <a:xfrm>
            <a:off x="7616096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69056A-E874-1942-EBA0-863828432015}"/>
              </a:ext>
            </a:extLst>
          </p:cNvPr>
          <p:cNvSpPr/>
          <p:nvPr/>
        </p:nvSpPr>
        <p:spPr>
          <a:xfrm>
            <a:off x="7328064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5BBF4F-923B-0CD5-285C-C6618FE19A09}"/>
              </a:ext>
            </a:extLst>
          </p:cNvPr>
          <p:cNvSpPr/>
          <p:nvPr/>
        </p:nvSpPr>
        <p:spPr>
          <a:xfrm>
            <a:off x="6896016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9C5E99-5723-0739-78AB-8C10E4B82B5E}"/>
              </a:ext>
            </a:extLst>
          </p:cNvPr>
          <p:cNvSpPr/>
          <p:nvPr/>
        </p:nvSpPr>
        <p:spPr>
          <a:xfrm>
            <a:off x="6391960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0169DC-5DB8-C8C0-5C59-AE9CDD064BF1}"/>
              </a:ext>
            </a:extLst>
          </p:cNvPr>
          <p:cNvSpPr/>
          <p:nvPr/>
        </p:nvSpPr>
        <p:spPr>
          <a:xfrm>
            <a:off x="5815896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15605B-BC48-6277-9762-46D020DD4F84}"/>
              </a:ext>
            </a:extLst>
          </p:cNvPr>
          <p:cNvSpPr/>
          <p:nvPr/>
        </p:nvSpPr>
        <p:spPr>
          <a:xfrm>
            <a:off x="5095816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E38B741-EA7B-FB57-424D-920091710405}"/>
              </a:ext>
            </a:extLst>
          </p:cNvPr>
          <p:cNvSpPr/>
          <p:nvPr/>
        </p:nvSpPr>
        <p:spPr>
          <a:xfrm>
            <a:off x="4339732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23CECF4-FBE2-A1B8-729D-8DC56550ABAB}"/>
              </a:ext>
            </a:extLst>
          </p:cNvPr>
          <p:cNvSpPr/>
          <p:nvPr/>
        </p:nvSpPr>
        <p:spPr>
          <a:xfrm>
            <a:off x="3439632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5F3CB6-DE08-045B-41A4-42A6886439AB}"/>
              </a:ext>
            </a:extLst>
          </p:cNvPr>
          <p:cNvSpPr/>
          <p:nvPr/>
        </p:nvSpPr>
        <p:spPr>
          <a:xfrm>
            <a:off x="2287504" y="2110313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79E36-4AD7-9C3A-7A7F-A74CEC5BEDE0}"/>
              </a:ext>
            </a:extLst>
          </p:cNvPr>
          <p:cNvSpPr txBox="1"/>
          <p:nvPr/>
        </p:nvSpPr>
        <p:spPr>
          <a:xfrm>
            <a:off x="1999259" y="3544606"/>
            <a:ext cx="4932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Dot rate = 50 dots per second</a:t>
            </a:r>
          </a:p>
        </p:txBody>
      </p:sp>
      <p:pic>
        <p:nvPicPr>
          <p:cNvPr id="19" name="Picture 4" descr="Resultado de imagem para decimal ruler for dummies | Printable ruler ...">
            <a:extLst>
              <a:ext uri="{FF2B5EF4-FFF2-40B4-BE49-F238E27FC236}">
                <a16:creationId xmlns:a16="http://schemas.microsoft.com/office/drawing/2014/main" id="{B82582A9-C9E9-80C6-A73A-3A000EB933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34"/>
          <a:stretch/>
        </p:blipFill>
        <p:spPr bwMode="auto">
          <a:xfrm>
            <a:off x="-387148" y="2347428"/>
            <a:ext cx="8784976" cy="9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9D2A687A-C3AA-A133-51C0-90E527258A0E}"/>
              </a:ext>
            </a:extLst>
          </p:cNvPr>
          <p:cNvSpPr/>
          <p:nvPr/>
        </p:nvSpPr>
        <p:spPr>
          <a:xfrm>
            <a:off x="788539" y="2139511"/>
            <a:ext cx="72008" cy="1440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51330E-7B5A-28D9-3E94-E0A61FD3113B}"/>
              </a:ext>
            </a:extLst>
          </p:cNvPr>
          <p:cNvSpPr txBox="1"/>
          <p:nvPr/>
        </p:nvSpPr>
        <p:spPr>
          <a:xfrm>
            <a:off x="2140343" y="153310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4CD1C2-F154-91FD-BFBC-0777B623CEF2}"/>
              </a:ext>
            </a:extLst>
          </p:cNvPr>
          <p:cNvSpPr txBox="1"/>
          <p:nvPr/>
        </p:nvSpPr>
        <p:spPr>
          <a:xfrm>
            <a:off x="7150510" y="144005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A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5E95237B-67C0-920A-5ECA-5B06B5A6B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/>
              <a:t>Exercise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7AB56FB-3F9B-89AD-9D86-0FAA63F2C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292" y="461664"/>
            <a:ext cx="8899415" cy="867930"/>
          </a:xfrm>
        </p:spPr>
        <p:txBody>
          <a:bodyPr/>
          <a:lstStyle/>
          <a:p>
            <a:r>
              <a:rPr lang="en-GB" noProof="0" dirty="0"/>
              <a:t>What is the speed at point A and B and what is the acceleration?</a:t>
            </a:r>
          </a:p>
        </p:txBody>
      </p:sp>
    </p:spTree>
    <p:extLst>
      <p:ext uri="{BB962C8B-B14F-4D97-AF65-F5344CB8AC3E}">
        <p14:creationId xmlns:p14="http://schemas.microsoft.com/office/powerpoint/2010/main" val="190393239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CD37-7D95-7090-334C-E18DE5400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FD19F4-DB96-BC70-29C7-28D7191EE9E8}"/>
              </a:ext>
            </a:extLst>
          </p:cNvPr>
          <p:cNvSpPr/>
          <p:nvPr/>
        </p:nvSpPr>
        <p:spPr>
          <a:xfrm rot="60000">
            <a:off x="1931100" y="2543165"/>
            <a:ext cx="689637" cy="4784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2B54D-46E9-AD75-6427-EDCBD9F811F0}"/>
              </a:ext>
            </a:extLst>
          </p:cNvPr>
          <p:cNvSpPr/>
          <p:nvPr/>
        </p:nvSpPr>
        <p:spPr>
          <a:xfrm rot="60000">
            <a:off x="944488" y="3606092"/>
            <a:ext cx="5837955" cy="1738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D18636-9E86-6B31-5A8B-64BCD54A55E3}"/>
              </a:ext>
            </a:extLst>
          </p:cNvPr>
          <p:cNvSpPr/>
          <p:nvPr/>
        </p:nvSpPr>
        <p:spPr>
          <a:xfrm>
            <a:off x="3127049" y="2250752"/>
            <a:ext cx="227247" cy="153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CE288A-0C4B-B394-576C-997D185C26A0}"/>
              </a:ext>
            </a:extLst>
          </p:cNvPr>
          <p:cNvSpPr txBox="1"/>
          <p:nvPr/>
        </p:nvSpPr>
        <p:spPr>
          <a:xfrm>
            <a:off x="3676238" y="134009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noProof="0" dirty="0"/>
              <a:t>Light gates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8F0F1-4F1F-E0AF-21BF-871052B19E46}"/>
              </a:ext>
            </a:extLst>
          </p:cNvPr>
          <p:cNvSpPr txBox="1"/>
          <p:nvPr/>
        </p:nvSpPr>
        <p:spPr>
          <a:xfrm>
            <a:off x="3735809" y="2418640"/>
            <a:ext cx="1492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Low friction track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F044B1-FF55-C583-F6BF-C7EAA65C4847}"/>
              </a:ext>
            </a:extLst>
          </p:cNvPr>
          <p:cNvSpPr txBox="1"/>
          <p:nvPr/>
        </p:nvSpPr>
        <p:spPr>
          <a:xfrm>
            <a:off x="444145" y="4139865"/>
            <a:ext cx="10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Trolly</a:t>
            </a:r>
            <a:endParaRPr lang="en-GB" sz="2400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32544-4976-323F-54C7-F942E5F0F8E2}"/>
              </a:ext>
            </a:extLst>
          </p:cNvPr>
          <p:cNvSpPr txBox="1"/>
          <p:nvPr/>
        </p:nvSpPr>
        <p:spPr>
          <a:xfrm>
            <a:off x="444145" y="1314275"/>
            <a:ext cx="2357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Card to interrupt light gate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BF33A77-C6C8-48CC-3F72-F475F562F948}"/>
              </a:ext>
            </a:extLst>
          </p:cNvPr>
          <p:cNvCxnSpPr>
            <a:cxnSpLocks/>
          </p:cNvCxnSpPr>
          <p:nvPr/>
        </p:nvCxnSpPr>
        <p:spPr>
          <a:xfrm>
            <a:off x="1289717" y="2432988"/>
            <a:ext cx="471262" cy="259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023201-6177-DEAE-D275-0F6D4740D37C}"/>
              </a:ext>
            </a:extLst>
          </p:cNvPr>
          <p:cNvCxnSpPr>
            <a:cxnSpLocks/>
          </p:cNvCxnSpPr>
          <p:nvPr/>
        </p:nvCxnSpPr>
        <p:spPr>
          <a:xfrm flipV="1">
            <a:off x="1302677" y="3501981"/>
            <a:ext cx="385799" cy="5697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175771-7C53-E8FC-1ABC-A0D6317356D6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240672" y="1570929"/>
            <a:ext cx="435566" cy="553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53AE4-CEC2-8327-1D1A-CCE4F917F4FC}"/>
              </a:ext>
            </a:extLst>
          </p:cNvPr>
          <p:cNvSpPr/>
          <p:nvPr/>
        </p:nvSpPr>
        <p:spPr>
          <a:xfrm>
            <a:off x="1023248" y="3717652"/>
            <a:ext cx="177748" cy="2211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52C29D-48EB-CF9B-FF39-118A053A8B69}"/>
              </a:ext>
            </a:extLst>
          </p:cNvPr>
          <p:cNvSpPr/>
          <p:nvPr/>
        </p:nvSpPr>
        <p:spPr>
          <a:xfrm>
            <a:off x="6551036" y="3827680"/>
            <a:ext cx="229445" cy="1111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699B9E-D4EF-B30A-7873-D0381750C9FB}"/>
              </a:ext>
            </a:extLst>
          </p:cNvPr>
          <p:cNvSpPr/>
          <p:nvPr/>
        </p:nvSpPr>
        <p:spPr>
          <a:xfrm rot="60000">
            <a:off x="1706337" y="3024387"/>
            <a:ext cx="1148316" cy="4784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D8D15FE-EC3C-85D0-9768-BD8466A0DAA6}"/>
              </a:ext>
            </a:extLst>
          </p:cNvPr>
          <p:cNvSpPr/>
          <p:nvPr/>
        </p:nvSpPr>
        <p:spPr>
          <a:xfrm>
            <a:off x="1754149" y="3322297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7E5C091-BFE7-B584-2B61-DC2059D13627}"/>
              </a:ext>
            </a:extLst>
          </p:cNvPr>
          <p:cNvSpPr/>
          <p:nvPr/>
        </p:nvSpPr>
        <p:spPr>
          <a:xfrm>
            <a:off x="2567242" y="3347645"/>
            <a:ext cx="227247" cy="238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C47E197-501C-0EBB-5871-704413F30040}"/>
              </a:ext>
            </a:extLst>
          </p:cNvPr>
          <p:cNvSpPr/>
          <p:nvPr/>
        </p:nvSpPr>
        <p:spPr>
          <a:xfrm>
            <a:off x="3442792" y="4849148"/>
            <a:ext cx="3023710" cy="10716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7762DEA-FA76-AD96-5F0D-43A015D2FF9B}"/>
              </a:ext>
            </a:extLst>
          </p:cNvPr>
          <p:cNvSpPr/>
          <p:nvPr/>
        </p:nvSpPr>
        <p:spPr>
          <a:xfrm>
            <a:off x="3694026" y="5520593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3BEC5F-3D0B-083A-EEE7-F1746354C104}"/>
              </a:ext>
            </a:extLst>
          </p:cNvPr>
          <p:cNvSpPr txBox="1"/>
          <p:nvPr/>
        </p:nvSpPr>
        <p:spPr>
          <a:xfrm>
            <a:off x="3591140" y="4919239"/>
            <a:ext cx="2771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noProof="0" dirty="0"/>
              <a:t>Timer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CA9F39-5AAD-4AF2-1E7F-4CA835F3A597}"/>
              </a:ext>
            </a:extLst>
          </p:cNvPr>
          <p:cNvGrpSpPr/>
          <p:nvPr/>
        </p:nvGrpSpPr>
        <p:grpSpPr>
          <a:xfrm rot="20123161">
            <a:off x="2940137" y="3724231"/>
            <a:ext cx="657474" cy="1388428"/>
            <a:chOff x="2930779" y="3030200"/>
            <a:chExt cx="608229" cy="2172182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D21864-02C6-8A79-7632-C82CCBCD571D}"/>
                </a:ext>
              </a:extLst>
            </p:cNvPr>
            <p:cNvSpPr/>
            <p:nvPr/>
          </p:nvSpPr>
          <p:spPr>
            <a:xfrm>
              <a:off x="2930779" y="3030200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40EE3-4E9D-895F-5776-2A1833B3F45D}"/>
                </a:ext>
              </a:extLst>
            </p:cNvPr>
            <p:cNvSpPr/>
            <p:nvPr/>
          </p:nvSpPr>
          <p:spPr>
            <a:xfrm>
              <a:off x="3008109" y="3051849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2ED63A7F-3190-602F-E34D-0C6FDF4BE356}"/>
              </a:ext>
            </a:extLst>
          </p:cNvPr>
          <p:cNvSpPr/>
          <p:nvPr/>
        </p:nvSpPr>
        <p:spPr>
          <a:xfrm rot="60000">
            <a:off x="325703" y="5756339"/>
            <a:ext cx="2645768" cy="1400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852DA6-4C3A-E841-749E-377C5460A064}"/>
              </a:ext>
            </a:extLst>
          </p:cNvPr>
          <p:cNvSpPr txBox="1"/>
          <p:nvPr/>
        </p:nvSpPr>
        <p:spPr>
          <a:xfrm>
            <a:off x="324683" y="4822232"/>
            <a:ext cx="2823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noProof="0" dirty="0"/>
              <a:t>Metre stick to measure card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9DAEE5-4E62-BD40-FA75-8CF2589181F9}"/>
              </a:ext>
            </a:extLst>
          </p:cNvPr>
          <p:cNvSpPr/>
          <p:nvPr/>
        </p:nvSpPr>
        <p:spPr>
          <a:xfrm>
            <a:off x="5231679" y="2250752"/>
            <a:ext cx="227247" cy="1536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FABBFC5-42E7-8E81-44BE-122333E6E44F}"/>
              </a:ext>
            </a:extLst>
          </p:cNvPr>
          <p:cNvCxnSpPr>
            <a:cxnSpLocks/>
          </p:cNvCxnSpPr>
          <p:nvPr/>
        </p:nvCxnSpPr>
        <p:spPr>
          <a:xfrm>
            <a:off x="4836450" y="1743136"/>
            <a:ext cx="395229" cy="3895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06D4341-9952-635F-D2A6-9ABF9A5DA6E5}"/>
              </a:ext>
            </a:extLst>
          </p:cNvPr>
          <p:cNvGrpSpPr/>
          <p:nvPr/>
        </p:nvGrpSpPr>
        <p:grpSpPr>
          <a:xfrm rot="1671240">
            <a:off x="4357497" y="3534269"/>
            <a:ext cx="734504" cy="1560706"/>
            <a:chOff x="2930779" y="3030200"/>
            <a:chExt cx="608229" cy="217218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E0A6B3-2D80-1305-B867-93551AC97327}"/>
                </a:ext>
              </a:extLst>
            </p:cNvPr>
            <p:cNvSpPr/>
            <p:nvPr/>
          </p:nvSpPr>
          <p:spPr>
            <a:xfrm>
              <a:off x="2930779" y="3030200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1442518-72F7-942E-7C74-63F324A1439B}"/>
                </a:ext>
              </a:extLst>
            </p:cNvPr>
            <p:cNvSpPr/>
            <p:nvPr/>
          </p:nvSpPr>
          <p:spPr>
            <a:xfrm>
              <a:off x="3008109" y="3051849"/>
              <a:ext cx="530899" cy="2150533"/>
            </a:xfrm>
            <a:custGeom>
              <a:avLst/>
              <a:gdLst>
                <a:gd name="connsiteX0" fmla="*/ 496310 w 530899"/>
                <a:gd name="connsiteY0" fmla="*/ 0 h 2150533"/>
                <a:gd name="connsiteX1" fmla="*/ 479377 w 530899"/>
                <a:gd name="connsiteY1" fmla="*/ 1032933 h 2150533"/>
                <a:gd name="connsiteX2" fmla="*/ 5243 w 530899"/>
                <a:gd name="connsiteY2" fmla="*/ 1464733 h 2150533"/>
                <a:gd name="connsiteX3" fmla="*/ 267710 w 530899"/>
                <a:gd name="connsiteY3" fmla="*/ 2150533 h 2150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99" h="2150533">
                  <a:moveTo>
                    <a:pt x="496310" y="0"/>
                  </a:moveTo>
                  <a:cubicBezTo>
                    <a:pt x="528765" y="394405"/>
                    <a:pt x="561221" y="788811"/>
                    <a:pt x="479377" y="1032933"/>
                  </a:cubicBezTo>
                  <a:cubicBezTo>
                    <a:pt x="397533" y="1277055"/>
                    <a:pt x="40521" y="1278466"/>
                    <a:pt x="5243" y="1464733"/>
                  </a:cubicBezTo>
                  <a:cubicBezTo>
                    <a:pt x="-30035" y="1651000"/>
                    <a:pt x="118837" y="1900766"/>
                    <a:pt x="267710" y="2150533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1E140-D60B-ABD3-EE27-3E26AAD4B25B}"/>
              </a:ext>
            </a:extLst>
          </p:cNvPr>
          <p:cNvSpPr/>
          <p:nvPr/>
        </p:nvSpPr>
        <p:spPr>
          <a:xfrm>
            <a:off x="4576484" y="5520593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2CAA9D-5BAA-3675-8BB6-504AFFB58C80}"/>
              </a:ext>
            </a:extLst>
          </p:cNvPr>
          <p:cNvSpPr/>
          <p:nvPr/>
        </p:nvSpPr>
        <p:spPr>
          <a:xfrm>
            <a:off x="5474851" y="5520592"/>
            <a:ext cx="507204" cy="157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98361D-FE62-6503-411B-F516CB962654}"/>
                  </a:ext>
                </a:extLst>
              </p:cNvPr>
              <p:cNvSpPr txBox="1"/>
              <p:nvPr/>
            </p:nvSpPr>
            <p:spPr>
              <a:xfrm>
                <a:off x="6192197" y="949180"/>
                <a:ext cx="2932387" cy="32541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noProof="0" dirty="0"/>
                  <a:t>Measure time in each gate and time between gates.</a:t>
                </a:r>
              </a:p>
              <a:p>
                <a:pPr algn="l"/>
                <a:r>
                  <a:rPr lang="en-GB" sz="2800" noProof="0" dirty="0"/>
                  <a:t>Calculate </a:t>
                </a:r>
                <a14:m>
                  <m:oMath xmlns:m="http://schemas.openxmlformats.org/officeDocument/2006/math">
                    <m:r>
                      <a:rPr lang="en-GB" sz="2800" i="1" noProof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2800" noProof="0" dirty="0"/>
                  <a:t> and </a:t>
                </a:r>
                <a14:m>
                  <m:oMath xmlns:m="http://schemas.openxmlformats.org/officeDocument/2006/math">
                    <m:r>
                      <a:rPr lang="en-GB" sz="2800" i="1" noProof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2800" noProof="0" dirty="0"/>
                  <a:t> then calculate </a:t>
                </a:r>
                <a14:m>
                  <m:oMath xmlns:m="http://schemas.openxmlformats.org/officeDocument/2006/math"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2800" b="0" i="1" noProof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noProof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sz="2800" b="0" i="1" noProof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398361D-FE62-6503-411B-F516CB962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197" y="949180"/>
                <a:ext cx="2932387" cy="3254161"/>
              </a:xfrm>
              <a:prstGeom prst="rect">
                <a:avLst/>
              </a:prstGeom>
              <a:blipFill>
                <a:blip r:embed="rId2"/>
                <a:stretch>
                  <a:fillRect l="-4366" t="-2060" r="-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2892F3-B2F9-C62D-0840-17032CE389A2}"/>
                  </a:ext>
                </a:extLst>
              </p:cNvPr>
              <p:cNvSpPr txBox="1"/>
              <p:nvPr/>
            </p:nvSpPr>
            <p:spPr>
              <a:xfrm>
                <a:off x="2052903" y="2394078"/>
                <a:ext cx="4565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noProof="0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GB" sz="2800" noProof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72892F3-B2F9-C62D-0840-17032CE38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03" y="2394078"/>
                <a:ext cx="45653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030ECD3-D9BC-3C87-C0EF-E33BEB2FF41A}"/>
              </a:ext>
            </a:extLst>
          </p:cNvPr>
          <p:cNvCxnSpPr>
            <a:cxnSpLocks/>
          </p:cNvCxnSpPr>
          <p:nvPr/>
        </p:nvCxnSpPr>
        <p:spPr>
          <a:xfrm>
            <a:off x="1931153" y="2847502"/>
            <a:ext cx="689531" cy="1203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itle 26">
            <a:extLst>
              <a:ext uri="{FF2B5EF4-FFF2-40B4-BE49-F238E27FC236}">
                <a16:creationId xmlns:a16="http://schemas.microsoft.com/office/drawing/2014/main" id="{010C6C5C-1C05-A6CB-502E-490C192B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97771"/>
            <a:ext cx="8712200" cy="1089529"/>
          </a:xfrm>
        </p:spPr>
        <p:txBody>
          <a:bodyPr/>
          <a:lstStyle/>
          <a:p>
            <a:r>
              <a:rPr lang="en-GB" noProof="0" dirty="0"/>
              <a:t>Measure Acceleration with gates and timer</a:t>
            </a:r>
          </a:p>
        </p:txBody>
      </p:sp>
    </p:spTree>
    <p:extLst>
      <p:ext uri="{BB962C8B-B14F-4D97-AF65-F5344CB8AC3E}">
        <p14:creationId xmlns:p14="http://schemas.microsoft.com/office/powerpoint/2010/main" val="403154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/>
      <p:bldP spid="14" grpId="0"/>
      <p:bldP spid="15" grpId="0"/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1" grpId="0"/>
      <p:bldP spid="57" grpId="0" animBg="1"/>
      <p:bldP spid="58" grpId="0"/>
      <p:bldP spid="2" grpId="0" animBg="1"/>
      <p:bldP spid="11" grpId="0" animBg="1"/>
      <p:bldP spid="19" grpId="0" animBg="1"/>
      <p:bldP spid="5" grpId="0" animBg="1"/>
      <p:bldP spid="21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29661-8462-046F-81B6-135A29D66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9F7E64-2EB0-EE2D-33BF-35E3B2B5749B}"/>
              </a:ext>
            </a:extLst>
          </p:cNvPr>
          <p:cNvSpPr txBox="1"/>
          <p:nvPr/>
        </p:nvSpPr>
        <p:spPr>
          <a:xfrm>
            <a:off x="3210560" y="731520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800" noProof="0" dirty="0"/>
              <a:t>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19356156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36A88-0CAA-A0F0-1F83-362339222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Vectors</a:t>
            </a:r>
          </a:p>
        </p:txBody>
      </p:sp>
    </p:spTree>
    <p:extLst>
      <p:ext uri="{BB962C8B-B14F-4D97-AF65-F5344CB8AC3E}">
        <p14:creationId xmlns:p14="http://schemas.microsoft.com/office/powerpoint/2010/main" val="146145610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id="{1286E1AD-DEBA-F6ED-E46F-1EA9DF3FD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64" y="2123977"/>
            <a:ext cx="7555071" cy="107721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200" noProof="0" dirty="0"/>
              <a:t>A quantity that has both Magnitude and Direction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66716-3DFE-43CF-B7B7-7BCC4B15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58"/>
            <a:ext cx="8686800" cy="921104"/>
          </a:xfrm>
        </p:spPr>
        <p:txBody>
          <a:bodyPr/>
          <a:lstStyle/>
          <a:p>
            <a:r>
              <a:rPr lang="en-GB" noProof="0" dirty="0"/>
              <a:t>What is a Vector Quantity?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2C35F-7D8E-8421-B481-EA7BD67A8AD5}"/>
              </a:ext>
            </a:extLst>
          </p:cNvPr>
          <p:cNvSpPr txBox="1"/>
          <p:nvPr/>
        </p:nvSpPr>
        <p:spPr>
          <a:xfrm>
            <a:off x="4146114" y="2831966"/>
            <a:ext cx="2711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HL 2014 2022 2022D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/>
      <p:bldP spid="3077" grpId="1" animBg="1"/>
      <p:bldP spid="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Text Box 23">
            <a:extLst>
              <a:ext uri="{FF2B5EF4-FFF2-40B4-BE49-F238E27FC236}">
                <a16:creationId xmlns:a16="http://schemas.microsoft.com/office/drawing/2014/main" id="{ADCB3AC7-73E5-1C1C-9526-795A9E41E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188934"/>
            <a:ext cx="813435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sz="2800" noProof="0" dirty="0"/>
              <a:t>We will meet a few more during the course, the most important being Force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B6DC26-D846-A2EF-12AD-78BA9311A581}"/>
              </a:ext>
            </a:extLst>
          </p:cNvPr>
          <p:cNvSpPr txBox="1"/>
          <p:nvPr/>
        </p:nvSpPr>
        <p:spPr>
          <a:xfrm>
            <a:off x="1483360" y="1091995"/>
            <a:ext cx="29899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600" noProof="0" dirty="0"/>
              <a:t>Displacement</a:t>
            </a:r>
          </a:p>
          <a:p>
            <a:pPr algn="l"/>
            <a:r>
              <a:rPr lang="en-GB" sz="3600" noProof="0" dirty="0"/>
              <a:t>Velocity</a:t>
            </a:r>
          </a:p>
          <a:p>
            <a:pPr algn="l"/>
            <a:r>
              <a:rPr lang="en-GB" sz="3600" noProof="0" dirty="0"/>
              <a:t>Acceleration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4E6686-FC62-6CC9-403B-3ED72F4D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155246"/>
            <a:ext cx="8724900" cy="594137"/>
          </a:xfrm>
        </p:spPr>
        <p:txBody>
          <a:bodyPr/>
          <a:lstStyle/>
          <a:p>
            <a:r>
              <a:rPr lang="en-GB" noProof="0" dirty="0"/>
              <a:t>Give 3 examples of Vector Quantities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 w="med" len="lg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28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12219</TotalTime>
  <Words>5214</Words>
  <Application>Microsoft Office PowerPoint</Application>
  <PresentationFormat>On-screen Show (4:3)</PresentationFormat>
  <Paragraphs>1057</Paragraphs>
  <Slides>138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46" baseType="lpstr">
      <vt:lpstr>YahooSans VF</vt:lpstr>
      <vt:lpstr>Arial</vt:lpstr>
      <vt:lpstr>Times New Roman</vt:lpstr>
      <vt:lpstr>Symbol</vt:lpstr>
      <vt:lpstr>Calibri</vt:lpstr>
      <vt:lpstr>Cambria Math</vt:lpstr>
      <vt:lpstr>Aptos</vt:lpstr>
      <vt:lpstr>Office Theme</vt:lpstr>
      <vt:lpstr>Velocity and Vectors</vt:lpstr>
      <vt:lpstr>Physics Specification</vt:lpstr>
      <vt:lpstr>Revision Summary</vt:lpstr>
      <vt:lpstr>What is Time?</vt:lpstr>
      <vt:lpstr>What is the SI unit of Time?</vt:lpstr>
      <vt:lpstr>smaller units of time</vt:lpstr>
      <vt:lpstr>How many seconds in an Hour, a Day, a Year?</vt:lpstr>
      <vt:lpstr>What is a Vector?</vt:lpstr>
      <vt:lpstr>What is the SI unit of Distance?</vt:lpstr>
      <vt:lpstr>History of the Metre</vt:lpstr>
      <vt:lpstr>Spelling of the Metre</vt:lpstr>
      <vt:lpstr>Measuring Distance</vt:lpstr>
      <vt:lpstr>The vernier scale - Example</vt:lpstr>
      <vt:lpstr>The vernier scale - Example</vt:lpstr>
      <vt:lpstr>The vernier scale - Example</vt:lpstr>
      <vt:lpstr>What is Speed?</vt:lpstr>
      <vt:lpstr>What is the SI unit for speed?</vt:lpstr>
      <vt:lpstr>Example 1</vt:lpstr>
      <vt:lpstr>Example 2</vt:lpstr>
      <vt:lpstr>Example 3</vt:lpstr>
      <vt:lpstr>Example 4</vt:lpstr>
      <vt:lpstr>Exercise</vt:lpstr>
      <vt:lpstr>Exercise</vt:lpstr>
      <vt:lpstr>Exercise </vt:lpstr>
      <vt:lpstr>Exercise </vt:lpstr>
      <vt:lpstr>Define displacement?</vt:lpstr>
      <vt:lpstr>Is displacement a vector or scalar quantity?</vt:lpstr>
      <vt:lpstr>Give an example of displacement that’s different from distance?</vt:lpstr>
      <vt:lpstr>What is Velocity?</vt:lpstr>
      <vt:lpstr>Is velocity a vector or scalar?</vt:lpstr>
      <vt:lpstr>What is the SI unit of velocity?</vt:lpstr>
      <vt:lpstr>What is Constant Velocity?</vt:lpstr>
      <vt:lpstr>PowerPoint Presentation</vt:lpstr>
      <vt:lpstr>PowerPoint Presentation</vt:lpstr>
      <vt:lpstr>PowerPoint Presentation</vt:lpstr>
      <vt:lpstr>Example 5</vt:lpstr>
      <vt:lpstr>Exercise</vt:lpstr>
      <vt:lpstr>How do we measure velocity in the lab?</vt:lpstr>
      <vt:lpstr>Ticker Timer</vt:lpstr>
      <vt:lpstr>Reading the tape</vt:lpstr>
      <vt:lpstr>Example 6</vt:lpstr>
      <vt:lpstr>Exercise</vt:lpstr>
      <vt:lpstr>What is a DisplacementTime Graph?</vt:lpstr>
      <vt:lpstr>What does the slope of a displacement time graph tell you?</vt:lpstr>
      <vt:lpstr>Example</vt:lpstr>
      <vt:lpstr>Exercise</vt:lpstr>
      <vt:lpstr>Exercise</vt:lpstr>
      <vt:lpstr>Exercise</vt:lpstr>
      <vt:lpstr>Exercise</vt:lpstr>
      <vt:lpstr>What is a VelocityTime Graph?</vt:lpstr>
      <vt:lpstr>Exercise</vt:lpstr>
      <vt:lpstr>Measure velocity with gate and timer</vt:lpstr>
      <vt:lpstr>Measure time and distance with ticker timer</vt:lpstr>
      <vt:lpstr>PowerPoint Presentation</vt:lpstr>
      <vt:lpstr>What is Acceleration?</vt:lpstr>
      <vt:lpstr>Write a formula for acceleration?</vt:lpstr>
      <vt:lpstr>What is the SI unit of acceleration?</vt:lpstr>
      <vt:lpstr>Symbols in equations</vt:lpstr>
      <vt:lpstr>Why u and v?</vt:lpstr>
      <vt:lpstr>Example</vt:lpstr>
      <vt:lpstr>Exercise</vt:lpstr>
      <vt:lpstr>Exercise</vt:lpstr>
      <vt:lpstr>Name 3 ways an object can accelerate</vt:lpstr>
      <vt:lpstr>Give examples of constant acceleration</vt:lpstr>
      <vt:lpstr>Give and example of acceleration with zero velocity</vt:lpstr>
      <vt:lpstr>Example 1</vt:lpstr>
      <vt:lpstr>Example 2</vt:lpstr>
      <vt:lpstr>Exercise</vt:lpstr>
      <vt:lpstr>Exercise</vt:lpstr>
      <vt:lpstr>PowerPoint Presentation</vt:lpstr>
      <vt:lpstr>PowerPoint Presentation</vt:lpstr>
      <vt:lpstr>PowerPoint Presentation</vt:lpstr>
      <vt:lpstr>Derive v=u+at</vt:lpstr>
      <vt:lpstr>Derive s=ut+□(64&amp;1/2)at^2  </vt:lpstr>
      <vt:lpstr>Derive v^2=u^2+2as</vt:lpstr>
      <vt:lpstr>Example 3</vt:lpstr>
      <vt:lpstr>Exercise</vt:lpstr>
      <vt:lpstr>Example 4</vt:lpstr>
      <vt:lpstr>Exercise</vt:lpstr>
      <vt:lpstr>Example 5</vt:lpstr>
      <vt:lpstr>Exercise</vt:lpstr>
      <vt:lpstr>Example 5</vt:lpstr>
      <vt:lpstr>Exercise</vt:lpstr>
      <vt:lpstr>Example 6</vt:lpstr>
      <vt:lpstr>What is a VelocityTime Graph?</vt:lpstr>
      <vt:lpstr>What is the slope of a VelocityTime Graph?</vt:lpstr>
      <vt:lpstr>How do you get distance?</vt:lpstr>
      <vt:lpstr>What about distance in this case?</vt:lpstr>
      <vt:lpstr>Example</vt:lpstr>
      <vt:lpstr>Example</vt:lpstr>
      <vt:lpstr>Exam Question 2016 Q5b </vt:lpstr>
      <vt:lpstr>Measuring Acceleration with a Ticker Timer and Ticker Tape</vt:lpstr>
      <vt:lpstr>Example Acceleration calculation</vt:lpstr>
      <vt:lpstr>Exercise</vt:lpstr>
      <vt:lpstr>Measure Acceleration with gates and timer</vt:lpstr>
      <vt:lpstr>PowerPoint Presentation</vt:lpstr>
      <vt:lpstr>Vectors</vt:lpstr>
      <vt:lpstr>What is a Vector Quantity?</vt:lpstr>
      <vt:lpstr>Give 3 examples of Vector Quantities</vt:lpstr>
      <vt:lpstr>What is a Scalar Quantity?</vt:lpstr>
      <vt:lpstr>Give Examples of Scalar Quantities</vt:lpstr>
      <vt:lpstr>How do you draw a Vector</vt:lpstr>
      <vt:lpstr>Describe these 3 vectors in words.</vt:lpstr>
      <vt:lpstr>What is the Resultant of two Vectors?</vt:lpstr>
      <vt:lpstr>Example of resultant</vt:lpstr>
      <vt:lpstr>Example of resultant</vt:lpstr>
      <vt:lpstr>Adding co-Linear Vectors</vt:lpstr>
      <vt:lpstr>Finding the Resultant:                           Vectors in same direction</vt:lpstr>
      <vt:lpstr>Finding the Resultant:              Vectors in the opposite direction</vt:lpstr>
      <vt:lpstr>non-collinear vectors</vt:lpstr>
      <vt:lpstr>Find the resultant using the triangle rule</vt:lpstr>
      <vt:lpstr>Find the resultant using the parallelogram rule</vt:lpstr>
      <vt:lpstr>Example 1</vt:lpstr>
      <vt:lpstr>Example 2</vt:lpstr>
      <vt:lpstr>Exercise </vt:lpstr>
      <vt:lpstr>Exercise </vt:lpstr>
      <vt:lpstr>Exercise </vt:lpstr>
      <vt:lpstr>Describe an experiment to Verify the addition of vectors. (new spec)</vt:lpstr>
      <vt:lpstr>Describe an experiment to find the resultant of 2 vectors. (old spec) </vt:lpstr>
      <vt:lpstr>How did the student determine…</vt:lpstr>
      <vt:lpstr>2022 deferred Q7</vt:lpstr>
      <vt:lpstr>Vector Components</vt:lpstr>
      <vt:lpstr>Resolving a Vector into Components </vt:lpstr>
      <vt:lpstr>Resolving a Vector into Components</vt:lpstr>
      <vt:lpstr>Recap</vt:lpstr>
      <vt:lpstr>PowerPoint Presentation</vt:lpstr>
      <vt:lpstr>Set your calculator to degrees</vt:lpstr>
      <vt:lpstr>Example</vt:lpstr>
      <vt:lpstr>exercises</vt:lpstr>
      <vt:lpstr>Calculating Perpendicular Components</vt:lpstr>
      <vt:lpstr>Example</vt:lpstr>
      <vt:lpstr>Exercise</vt:lpstr>
      <vt:lpstr>Example</vt:lpstr>
      <vt:lpstr>Exercise</vt:lpstr>
      <vt:lpstr>Question 14 part a 2022</vt:lpstr>
      <vt:lpstr>Example</vt:lpstr>
      <vt:lpstr>Revision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Velocity and Vectors</dc:title>
  <dc:creator>Richard Downey</dc:creator>
  <cp:lastModifiedBy>Tom  Tierney</cp:lastModifiedBy>
  <cp:revision>9</cp:revision>
  <dcterms:created xsi:type="dcterms:W3CDTF">2025-07-04T08:11:55Z</dcterms:created>
  <dcterms:modified xsi:type="dcterms:W3CDTF">2025-09-24T15:26:22Z</dcterms:modified>
</cp:coreProperties>
</file>