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41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0229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209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8738F8-98FE-463A-A424-70074B65D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9E8C3F-11DE-4C42-A833-AF70106FF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F6CF1FA-E37D-4064-AD11-3B724CDB9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226C-BB0E-40AE-A1CC-21A9EB03EB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2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953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562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940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460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148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10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46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176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4745C-1D8F-4F81-8111-7C6314825784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B06F9-912D-4456-8A95-56DEFC4EF7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3032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21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9.wmf"/><Relationship Id="rId9" Type="http://schemas.openxmlformats.org/officeDocument/2006/relationships/image" Target="../media/image3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derivations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Leaving Cert </a:t>
            </a:r>
            <a:r>
              <a:rPr lang="en-IE" dirty="0" smtClean="0"/>
              <a:t>Physics</a:t>
            </a:r>
          </a:p>
          <a:p>
            <a:endParaRPr lang="en-IE" dirty="0"/>
          </a:p>
          <a:p>
            <a:r>
              <a:rPr lang="en-IE" smtClean="0"/>
              <a:t>Mechanics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1076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simple harmonic motion</a:t>
            </a:r>
            <a:endParaRPr lang="en-IE" dirty="0"/>
          </a:p>
        </p:txBody>
      </p:sp>
      <p:sp>
        <p:nvSpPr>
          <p:cNvPr id="8" name="TextBox 7"/>
          <p:cNvSpPr txBox="1"/>
          <p:nvPr/>
        </p:nvSpPr>
        <p:spPr>
          <a:xfrm>
            <a:off x="294640" y="1690688"/>
            <a:ext cx="4968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Does a spring follow SHM?</a:t>
            </a:r>
          </a:p>
          <a:p>
            <a:endParaRPr lang="en-IE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007360"/>
            <a:ext cx="2936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Hooke’s Law:</a:t>
            </a:r>
            <a:endParaRPr lang="en-I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76320" y="3053526"/>
                <a:ext cx="15590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𝑘𝑠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320" y="3053526"/>
                <a:ext cx="1559098" cy="369332"/>
              </a:xfrm>
              <a:prstGeom prst="rect">
                <a:avLst/>
              </a:prstGeom>
              <a:blipFill>
                <a:blip r:embed="rId2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576320" y="3770033"/>
                <a:ext cx="14727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IE" sz="2400" dirty="0"/>
                  <a:t>m</a:t>
                </a:r>
                <a:r>
                  <a:rPr lang="en-IE" sz="2400" b="0" dirty="0" smtClean="0"/>
                  <a:t>a </a:t>
                </a:r>
                <a14:m>
                  <m:oMath xmlns:m="http://schemas.openxmlformats.org/officeDocument/2006/math"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𝑘𝑠</m:t>
                    </m:r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320" y="3770033"/>
                <a:ext cx="1472732" cy="369332"/>
              </a:xfrm>
              <a:prstGeom prst="rect">
                <a:avLst/>
              </a:prstGeom>
              <a:blipFill>
                <a:blip r:embed="rId3"/>
                <a:stretch>
                  <a:fillRect l="-12863" t="-24590" b="-4918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89680" y="5351527"/>
                <a:ext cx="105664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IE" sz="2400" b="0" dirty="0" smtClean="0"/>
                  <a:t>a </a:t>
                </a:r>
                <a14:m>
                  <m:oMath xmlns:m="http://schemas.openxmlformats.org/officeDocument/2006/math">
                    <m:r>
                      <a:rPr lang="en-I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680" y="5351527"/>
                <a:ext cx="1056640" cy="369332"/>
              </a:xfrm>
              <a:prstGeom prst="rect">
                <a:avLst/>
              </a:prstGeom>
              <a:blipFill>
                <a:blip r:embed="rId4"/>
                <a:stretch>
                  <a:fillRect l="-17919" t="-26667" b="-50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18092" y="4418093"/>
                <a:ext cx="1363900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E" sz="240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I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8092" y="4418093"/>
                <a:ext cx="1363900" cy="7012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049052" y="5305360"/>
            <a:ext cx="1128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SHM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62592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Derivations: equations of motion</a:t>
            </a:r>
            <a:endParaRPr lang="en-IE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6243320" y="2293133"/>
          <a:ext cx="1412240" cy="912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609336" imgH="393529" progId="Equation.3">
                  <p:embed/>
                </p:oleObj>
              </mc:Choice>
              <mc:Fallback>
                <p:oleObj r:id="rId3" imgW="609336" imgH="393529" progId="Equation.3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320" y="2293133"/>
                        <a:ext cx="1412240" cy="912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6243320" y="3848100"/>
          <a:ext cx="1337945" cy="327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5" imgW="622030" imgH="152334" progId="Equation.3">
                  <p:embed/>
                </p:oleObj>
              </mc:Choice>
              <mc:Fallback>
                <p:oleObj r:id="rId5" imgW="622030" imgH="152334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320" y="3848100"/>
                        <a:ext cx="1337945" cy="3276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6270289" y="4920254"/>
          <a:ext cx="1385271" cy="332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7" imgW="634725" imgH="152334" progId="Equation.3">
                  <p:embed/>
                </p:oleObj>
              </mc:Choice>
              <mc:Fallback>
                <p:oleObj r:id="rId7" imgW="634725" imgH="152334" progId="Equation.3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289" y="4920254"/>
                        <a:ext cx="1385271" cy="3324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736600" y="1939190"/>
            <a:ext cx="60248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Acceleration is the rate of change of velocity: i.e.</a:t>
            </a:r>
            <a:endParaRPr kumimoji="0" lang="en-I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</a:t>
            </a: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1689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62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Derivations: equations of motion</a:t>
            </a:r>
            <a:endParaRPr lang="en-IE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85420" y="1747004"/>
            <a:ext cx="94081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With constant acceleration,  the average velocity in any motion will be given by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kumimoji="0" lang="en-IE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4064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4521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	            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531360" y="2385846"/>
                <a:ext cx="2519680" cy="593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𝑣𝑒𝑙𝑜𝑐𝑖𝑡𝑦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360" y="2385846"/>
                <a:ext cx="2519680" cy="5936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17520" y="3806246"/>
                <a:ext cx="3931920" cy="4751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b="0" dirty="0" smtClean="0"/>
                  <a:t>therefore,      </a:t>
                </a:r>
                <a14:m>
                  <m:oMath xmlns:m="http://schemas.openxmlformats.org/officeDocument/2006/math">
                    <m:r>
                      <a:rPr lang="en-IE" b="0" i="1" smtClean="0">
                        <a:latin typeface="Cambria Math" panose="02040503050406030204" pitchFamily="18" charset="0"/>
                      </a:rPr>
                      <m:t>𝑑𝑖𝑠𝑝𝑙𝑎𝑐𝑒𝑚𝑒𝑛𝑡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IE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I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E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IE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520" y="3806246"/>
                <a:ext cx="3931920" cy="475195"/>
              </a:xfrm>
              <a:prstGeom prst="rect">
                <a:avLst/>
              </a:prstGeom>
              <a:blipFill>
                <a:blip r:embed="rId3"/>
                <a:stretch>
                  <a:fillRect l="-1240" b="-769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94760" y="3118874"/>
                <a:ext cx="53492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b="0" dirty="0" smtClean="0"/>
                  <a:t>Also, </a:t>
                </a:r>
                <a14:m>
                  <m:oMath xmlns:m="http://schemas.openxmlformats.org/officeDocument/2006/math">
                    <m:r>
                      <a:rPr lang="en-IE" b="0" i="1" smtClean="0">
                        <a:latin typeface="Cambria Math" panose="02040503050406030204" pitchFamily="18" charset="0"/>
                      </a:rPr>
                      <m:t>𝑑𝑖𝑠𝑝𝑙𝑎𝑐𝑒𝑚𝑒𝑛𝑡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𝑎𝑣𝑒𝑟𝑎𝑔𝑒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𝑣𝑒𝑙𝑜𝑐𝑖𝑡𝑦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IE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760" y="3118874"/>
                <a:ext cx="5349240" cy="369332"/>
              </a:xfrm>
              <a:prstGeom prst="rect">
                <a:avLst/>
              </a:prstGeom>
              <a:blipFill>
                <a:blip r:embed="rId4"/>
                <a:stretch>
                  <a:fillRect l="-1026" t="-10000" b="-2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604510" y="4654550"/>
                <a:ext cx="5019040" cy="593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𝑎𝑡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510" y="4654550"/>
                <a:ext cx="5019040" cy="5936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604510" y="5409829"/>
                <a:ext cx="5019040" cy="670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510" y="5409829"/>
                <a:ext cx="5019040" cy="6708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604510" y="6281056"/>
                <a:ext cx="5019040" cy="452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𝑢𝑡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type m:val="skw"/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510" y="6281056"/>
                <a:ext cx="5019040" cy="452496"/>
              </a:xfrm>
              <a:prstGeom prst="rect">
                <a:avLst/>
              </a:prstGeom>
              <a:blipFill>
                <a:blip r:embed="rId7"/>
                <a:stretch>
                  <a:fillRect t="-118667" b="-184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221470" y="744466"/>
                <a:ext cx="2458720" cy="572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𝑢𝑡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type m:val="skw"/>
                          <m:ctrlPr>
                            <a:rPr lang="en-IE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IE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sz="2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1470" y="744466"/>
                <a:ext cx="2458720" cy="572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646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Derivations: equations of motion</a:t>
            </a:r>
            <a:endParaRPr lang="en-IE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4927600" y="2247900"/>
          <a:ext cx="1682746" cy="403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634725" imgH="152334" progId="Equation.3">
                  <p:embed/>
                </p:oleObj>
              </mc:Choice>
              <mc:Fallback>
                <p:oleObj r:id="rId3" imgW="634725" imgH="152334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247900"/>
                        <a:ext cx="1682746" cy="4038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4805680" y="3008312"/>
          <a:ext cx="3150394" cy="48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5" imgW="1333500" imgH="203200" progId="Equation.3">
                  <p:embed/>
                </p:oleObj>
              </mc:Choice>
              <mc:Fallback>
                <p:oleObj r:id="rId5" imgW="1333500" imgH="20320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680" y="3008312"/>
                        <a:ext cx="3150394" cy="4800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5251036" y="3715383"/>
          <a:ext cx="2718619" cy="80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7" imgW="1333500" imgH="393700" progId="Equation.3">
                  <p:embed/>
                </p:oleObj>
              </mc:Choice>
              <mc:Fallback>
                <p:oleObj r:id="rId7" imgW="1333500" imgH="39370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036" y="3715383"/>
                        <a:ext cx="2718619" cy="802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4927600" y="4864100"/>
          <a:ext cx="1719739" cy="39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9" imgW="876300" imgH="203200" progId="Equation.3">
                  <p:embed/>
                </p:oleObj>
              </mc:Choice>
              <mc:Fallback>
                <p:oleObj r:id="rId9" imgW="876300" imgH="2032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864100"/>
                        <a:ext cx="1719739" cy="3987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316480" y="2996828"/>
            <a:ext cx="20828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square both sides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2120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2578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		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2781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9467268" y="756445"/>
          <a:ext cx="2341351" cy="542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11" imgW="876300" imgH="203200" progId="Equation.3">
                  <p:embed/>
                </p:oleObj>
              </mc:Choice>
              <mc:Fallback>
                <p:oleObj r:id="rId11" imgW="876300" imgH="203200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7268" y="756445"/>
                        <a:ext cx="2341351" cy="5429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762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</a:t>
            </a:r>
            <a:r>
              <a:rPr lang="en-IE" i="1" dirty="0" smtClean="0"/>
              <a:t>F = ma</a:t>
            </a:r>
            <a:endParaRPr lang="en-IE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95564" y="1843088"/>
            <a:ext cx="3038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Newton’s 2</a:t>
            </a:r>
            <a:r>
              <a:rPr lang="en-IE" baseline="30000" dirty="0" smtClean="0"/>
              <a:t>nd</a:t>
            </a:r>
            <a:r>
              <a:rPr lang="en-IE" dirty="0" smtClean="0"/>
              <a:t> Law</a:t>
            </a:r>
            <a:endParaRPr lang="en-I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793144" y="1883427"/>
                <a:ext cx="3121496" cy="5373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IE" sz="2400" dirty="0" smtClean="0"/>
                  <a:t>F</a:t>
                </a:r>
                <a14:m>
                  <m:oMath xmlns:m="http://schemas.openxmlformats.org/officeDocument/2006/math">
                    <m:r>
                      <a:rPr lang="en-I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I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f>
                      <m:fPr>
                        <m:ctrlPr>
                          <a:rPr lang="en-I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𝑐h𝑎𝑛𝑔𝑒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𝑚𝑜𝑚𝑒𝑛𝑡𝑢𝑚</m:t>
                        </m:r>
                      </m:num>
                      <m:den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𝑡𝑖𝑚𝑒</m:t>
                        </m:r>
                      </m:den>
                    </m:f>
                  </m:oMath>
                </a14:m>
                <a:endParaRPr lang="en-IE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1883427"/>
                <a:ext cx="3121496" cy="537327"/>
              </a:xfrm>
              <a:prstGeom prst="rect">
                <a:avLst/>
              </a:prstGeom>
              <a:blipFill>
                <a:blip r:embed="rId2"/>
                <a:stretch>
                  <a:fillRect l="-5859" t="-1136" b="-19318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793144" y="2690891"/>
                <a:ext cx="1898020" cy="6331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𝑚𝑣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𝑚𝑢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IE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2690891"/>
                <a:ext cx="1898020" cy="6331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793144" y="3533486"/>
                <a:ext cx="1696490" cy="6331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IE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3533486"/>
                <a:ext cx="1696490" cy="6331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793144" y="4386702"/>
                <a:ext cx="10929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4386702"/>
                <a:ext cx="1092992" cy="369332"/>
              </a:xfrm>
              <a:prstGeom prst="rect">
                <a:avLst/>
              </a:prstGeom>
              <a:blipFill>
                <a:blip r:embed="rId5"/>
                <a:stretch>
                  <a:fillRect l="-6111" r="-2778" b="-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793144" y="5139860"/>
                <a:ext cx="127573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𝑘𝑚𝑎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5139860"/>
                <a:ext cx="1275734" cy="369332"/>
              </a:xfrm>
              <a:prstGeom prst="rect">
                <a:avLst/>
              </a:prstGeom>
              <a:blipFill>
                <a:blip r:embed="rId6"/>
                <a:stretch>
                  <a:fillRect l="-4762" r="-4762" b="-655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793144" y="5831263"/>
                <a:ext cx="11058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5831263"/>
                <a:ext cx="1105816" cy="369332"/>
              </a:xfrm>
              <a:prstGeom prst="rect">
                <a:avLst/>
              </a:prstGeom>
              <a:blipFill>
                <a:blip r:embed="rId7"/>
                <a:stretch>
                  <a:fillRect l="-6044" r="-2747" b="-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496292" y="5738930"/>
            <a:ext cx="2401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Let </a:t>
            </a:r>
            <a:r>
              <a:rPr lang="en-IE" i="1" dirty="0" smtClean="0"/>
              <a:t>k = 1</a:t>
            </a:r>
            <a:endParaRPr lang="en-IE" i="1" dirty="0"/>
          </a:p>
        </p:txBody>
      </p:sp>
    </p:spTree>
    <p:extLst>
      <p:ext uri="{BB962C8B-B14F-4D97-AF65-F5344CB8AC3E}">
        <p14:creationId xmlns:p14="http://schemas.microsoft.com/office/powerpoint/2010/main" val="126821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Oval 2"/>
          <p:cNvSpPr>
            <a:spLocks noChangeArrowheads="1"/>
          </p:cNvSpPr>
          <p:nvPr/>
        </p:nvSpPr>
        <p:spPr bwMode="auto">
          <a:xfrm>
            <a:off x="1845310" y="2089150"/>
            <a:ext cx="3671888" cy="367188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5" name="Oval 3"/>
          <p:cNvSpPr>
            <a:spLocks noChangeArrowheads="1"/>
          </p:cNvSpPr>
          <p:nvPr/>
        </p:nvSpPr>
        <p:spPr bwMode="auto">
          <a:xfrm>
            <a:off x="5372735" y="3602036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6" name="Line 4"/>
          <p:cNvSpPr>
            <a:spLocks noChangeShapeType="1"/>
          </p:cNvSpPr>
          <p:nvPr/>
        </p:nvSpPr>
        <p:spPr bwMode="auto">
          <a:xfrm flipV="1">
            <a:off x="5517198" y="1944686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E"/>
          </a:p>
        </p:txBody>
      </p:sp>
      <p:sp>
        <p:nvSpPr>
          <p:cNvPr id="197637" name="Oval 5"/>
          <p:cNvSpPr>
            <a:spLocks noChangeArrowheads="1"/>
          </p:cNvSpPr>
          <p:nvPr/>
        </p:nvSpPr>
        <p:spPr bwMode="auto">
          <a:xfrm>
            <a:off x="5012373" y="2665411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8" name="Line 6"/>
          <p:cNvSpPr>
            <a:spLocks noChangeShapeType="1"/>
          </p:cNvSpPr>
          <p:nvPr/>
        </p:nvSpPr>
        <p:spPr bwMode="auto">
          <a:xfrm flipH="1" flipV="1">
            <a:off x="4148774" y="1441450"/>
            <a:ext cx="935037" cy="1252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E"/>
          </a:p>
        </p:txBody>
      </p:sp>
      <p:sp>
        <p:nvSpPr>
          <p:cNvPr id="197639" name="Freeform 7"/>
          <p:cNvSpPr>
            <a:spLocks/>
          </p:cNvSpPr>
          <p:nvPr/>
        </p:nvSpPr>
        <p:spPr bwMode="auto">
          <a:xfrm>
            <a:off x="5158424" y="2808286"/>
            <a:ext cx="358775" cy="865188"/>
          </a:xfrm>
          <a:custGeom>
            <a:avLst/>
            <a:gdLst>
              <a:gd name="T0" fmla="*/ 2147483646 w 226"/>
              <a:gd name="T1" fmla="*/ 2147483646 h 545"/>
              <a:gd name="T2" fmla="*/ 2147483646 w 226"/>
              <a:gd name="T3" fmla="*/ 2147483646 h 545"/>
              <a:gd name="T4" fmla="*/ 2147483646 w 226"/>
              <a:gd name="T5" fmla="*/ 2147483646 h 545"/>
              <a:gd name="T6" fmla="*/ 0 w 226"/>
              <a:gd name="T7" fmla="*/ 0 h 5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545">
                <a:moveTo>
                  <a:pt x="226" y="545"/>
                </a:moveTo>
                <a:lnTo>
                  <a:pt x="136" y="272"/>
                </a:lnTo>
                <a:lnTo>
                  <a:pt x="90" y="136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4725035" y="3097211"/>
            <a:ext cx="86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1600" b="1" i="1">
                <a:solidFill>
                  <a:srgbClr val="292929"/>
                </a:solidFill>
              </a:rPr>
              <a:t>l</a:t>
            </a:r>
            <a:endParaRPr lang="en-GB" altLang="en-US" sz="1600" b="1" i="1">
              <a:solidFill>
                <a:srgbClr val="292929"/>
              </a:solidFill>
            </a:endParaRPr>
          </a:p>
        </p:txBody>
      </p:sp>
      <p:sp>
        <p:nvSpPr>
          <p:cNvPr id="197641" name="Line 9"/>
          <p:cNvSpPr>
            <a:spLocks noChangeShapeType="1"/>
          </p:cNvSpPr>
          <p:nvPr/>
        </p:nvSpPr>
        <p:spPr bwMode="auto">
          <a:xfrm>
            <a:off x="3789998" y="3744911"/>
            <a:ext cx="1727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2" name="Line 10"/>
          <p:cNvSpPr>
            <a:spLocks noChangeShapeType="1"/>
          </p:cNvSpPr>
          <p:nvPr/>
        </p:nvSpPr>
        <p:spPr bwMode="auto">
          <a:xfrm flipV="1">
            <a:off x="3789998" y="2736849"/>
            <a:ext cx="1295400" cy="10080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3861436" y="3457574"/>
            <a:ext cx="576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n-US" sz="1400">
                <a:solidFill>
                  <a:srgbClr val="000066"/>
                </a:solidFill>
                <a:cs typeface="Times New Roman" panose="02020603050405020304" pitchFamily="18" charset="0"/>
              </a:rPr>
              <a:t>θ</a:t>
            </a:r>
          </a:p>
        </p:txBody>
      </p:sp>
      <p:sp>
        <p:nvSpPr>
          <p:cNvPr id="197644" name="Freeform 12"/>
          <p:cNvSpPr>
            <a:spLocks/>
          </p:cNvSpPr>
          <p:nvPr/>
        </p:nvSpPr>
        <p:spPr bwMode="auto">
          <a:xfrm>
            <a:off x="4366260" y="3384549"/>
            <a:ext cx="82550" cy="360362"/>
          </a:xfrm>
          <a:custGeom>
            <a:avLst/>
            <a:gdLst>
              <a:gd name="T0" fmla="*/ 2147483646 w 52"/>
              <a:gd name="T1" fmla="*/ 2147483646 h 227"/>
              <a:gd name="T2" fmla="*/ 2147483646 w 52"/>
              <a:gd name="T3" fmla="*/ 2147483646 h 227"/>
              <a:gd name="T4" fmla="*/ 0 w 52"/>
              <a:gd name="T5" fmla="*/ 0 h 22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" h="227">
                <a:moveTo>
                  <a:pt x="45" y="227"/>
                </a:moveTo>
                <a:cubicBezTo>
                  <a:pt x="48" y="178"/>
                  <a:pt x="52" y="129"/>
                  <a:pt x="45" y="91"/>
                </a:cubicBezTo>
                <a:cubicBezTo>
                  <a:pt x="38" y="53"/>
                  <a:pt x="19" y="26"/>
                  <a:pt x="0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197645" name="Object 13"/>
          <p:cNvGraphicFramePr>
            <a:graphicFrameLocks noGrp="1" noChangeAspect="1"/>
          </p:cNvGraphicFramePr>
          <p:nvPr>
            <p:ph sz="quarter" idx="1"/>
            <p:extLst/>
          </p:nvPr>
        </p:nvGraphicFramePr>
        <p:xfrm>
          <a:off x="7037073" y="3681845"/>
          <a:ext cx="711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495085" imgH="431613" progId="Equation.3">
                  <p:embed/>
                </p:oleObj>
              </mc:Choice>
              <mc:Fallback>
                <p:oleObj name="Equation" r:id="rId3" imgW="495085" imgH="431613" progId="Equation.3">
                  <p:embed/>
                  <p:pic>
                    <p:nvPicPr>
                      <p:cNvPr id="19764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073" y="3681845"/>
                        <a:ext cx="7112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6" name="Object 1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6892611" y="2168956"/>
          <a:ext cx="5635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342751" imgH="393529" progId="Equation.3">
                  <p:embed/>
                </p:oleObj>
              </mc:Choice>
              <mc:Fallback>
                <p:oleObj name="Equation" r:id="rId5" imgW="342751" imgH="393529" progId="Equation.3">
                  <p:embed/>
                  <p:pic>
                    <p:nvPicPr>
                      <p:cNvPr id="1976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611" y="2168956"/>
                        <a:ext cx="5635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7" name="Object 1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7037073" y="2961119"/>
          <a:ext cx="520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355292" imgH="393359" progId="Equation.3">
                  <p:embed/>
                </p:oleObj>
              </mc:Choice>
              <mc:Fallback>
                <p:oleObj name="Equation" r:id="rId7" imgW="355292" imgH="393359" progId="Equation.3">
                  <p:embed/>
                  <p:pic>
                    <p:nvPicPr>
                      <p:cNvPr id="19764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073" y="2961119"/>
                        <a:ext cx="5207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8" name="Object 1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6892610" y="4485123"/>
          <a:ext cx="855663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444307" imgH="139639" progId="Equation.3">
                  <p:embed/>
                </p:oleObj>
              </mc:Choice>
              <mc:Fallback>
                <p:oleObj name="Equation" r:id="rId9" imgW="444307" imgH="139639" progId="Equation.3">
                  <p:embed/>
                  <p:pic>
                    <p:nvPicPr>
                      <p:cNvPr id="19764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610" y="4485123"/>
                        <a:ext cx="855663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 dirty="0" smtClean="0"/>
              <a:t>Derivations: circular motion</a:t>
            </a:r>
            <a:endParaRPr lang="en-IE" dirty="0"/>
          </a:p>
        </p:txBody>
      </p:sp>
      <p:graphicFrame>
        <p:nvGraphicFramePr>
          <p:cNvPr id="19" name="Object 16"/>
          <p:cNvGraphicFramePr>
            <a:graphicFrameLocks noChangeAspect="1"/>
          </p:cNvGraphicFramePr>
          <p:nvPr>
            <p:extLst/>
          </p:nvPr>
        </p:nvGraphicFramePr>
        <p:xfrm>
          <a:off x="9889036" y="944562"/>
          <a:ext cx="1232357" cy="38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444307" imgH="139639" progId="Equation.3">
                  <p:embed/>
                </p:oleObj>
              </mc:Choice>
              <mc:Fallback>
                <p:oleObj name="Equation" r:id="rId11" imgW="444307" imgH="139639" progId="Equation.3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9036" y="944562"/>
                        <a:ext cx="1232357" cy="3863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357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197635" grpId="0" animBg="1"/>
      <p:bldP spid="197637" grpId="0" animBg="1"/>
      <p:bldP spid="197640" grpId="0"/>
      <p:bldP spid="1976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178" name="Object 2"/>
          <p:cNvGraphicFramePr>
            <a:graphicFrameLocks noGrp="1" noChangeAspect="1"/>
          </p:cNvGraphicFramePr>
          <p:nvPr>
            <p:ph sz="quarter" idx="1"/>
            <p:extLst/>
          </p:nvPr>
        </p:nvGraphicFramePr>
        <p:xfrm>
          <a:off x="8437565" y="3779839"/>
          <a:ext cx="13684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761669" imgH="418918" progId="Equation.3">
                  <p:embed/>
                </p:oleObj>
              </mc:Choice>
              <mc:Fallback>
                <p:oleObj name="Equation" r:id="rId3" imgW="761669" imgH="418918" progId="Equation.3">
                  <p:embed/>
                  <p:pic>
                    <p:nvPicPr>
                      <p:cNvPr id="178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7565" y="3779839"/>
                        <a:ext cx="136842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79" name="Object 3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3108326" y="2974976"/>
          <a:ext cx="1225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507780" imgH="177723" progId="Equation.3">
                  <p:embed/>
                </p:oleObj>
              </mc:Choice>
              <mc:Fallback>
                <p:oleObj name="Equation" r:id="rId5" imgW="507780" imgH="177723" progId="Equation.3">
                  <p:embed/>
                  <p:pic>
                    <p:nvPicPr>
                      <p:cNvPr id="178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6" y="2974976"/>
                        <a:ext cx="12255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0" name="Object 4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5629276" y="4775201"/>
          <a:ext cx="1625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761669" imgH="393529" progId="Equation.3">
                  <p:embed/>
                </p:oleObj>
              </mc:Choice>
              <mc:Fallback>
                <p:oleObj name="Equation" r:id="rId7" imgW="761669" imgH="393529" progId="Equation.3">
                  <p:embed/>
                  <p:pic>
                    <p:nvPicPr>
                      <p:cNvPr id="178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6" y="4775201"/>
                        <a:ext cx="16256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5124452" y="1822451"/>
            <a:ext cx="2303463" cy="2232025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IE" altLang="en-US" sz="4400">
                <a:solidFill>
                  <a:srgbClr val="000066"/>
                </a:solidFill>
              </a:rPr>
              <a:t>Earth(</a:t>
            </a:r>
            <a:r>
              <a:rPr lang="en-IE" altLang="en-US" sz="4400" i="1">
                <a:solidFill>
                  <a:srgbClr val="000066"/>
                </a:solidFill>
              </a:rPr>
              <a:t>M</a:t>
            </a:r>
            <a:r>
              <a:rPr lang="en-IE" altLang="en-US" sz="4400">
                <a:solidFill>
                  <a:srgbClr val="000066"/>
                </a:solidFill>
              </a:rPr>
              <a:t>)</a:t>
            </a:r>
            <a:endParaRPr lang="en-GB" altLang="en-US" sz="4400">
              <a:solidFill>
                <a:srgbClr val="000066"/>
              </a:solidFill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096795" y="1535114"/>
            <a:ext cx="358775" cy="28733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IE" altLang="en-US" sz="2000" i="1">
                <a:solidFill>
                  <a:srgbClr val="000066"/>
                </a:solidFill>
              </a:rPr>
              <a:t>m</a:t>
            </a:r>
            <a:endParaRPr lang="en-GB" altLang="en-US" sz="2000" i="1">
              <a:solidFill>
                <a:srgbClr val="000066"/>
              </a:solidFill>
            </a:endParaRP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2389190" y="2182813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Newton’s 2</a:t>
            </a:r>
            <a:r>
              <a:rPr lang="en-IE" altLang="en-US" sz="2400" baseline="30000">
                <a:solidFill>
                  <a:srgbClr val="000066"/>
                </a:solidFill>
              </a:rPr>
              <a:t>nd</a:t>
            </a:r>
            <a:r>
              <a:rPr lang="en-IE" altLang="en-US" sz="2400">
                <a:solidFill>
                  <a:srgbClr val="000066"/>
                </a:solidFill>
              </a:rPr>
              <a:t> law</a:t>
            </a:r>
            <a:endParaRPr lang="en-GB" altLang="en-US" sz="2400">
              <a:solidFill>
                <a:srgbClr val="000066"/>
              </a:solidFill>
            </a:endParaRPr>
          </a:p>
        </p:txBody>
      </p:sp>
      <p:graphicFrame>
        <p:nvGraphicFramePr>
          <p:cNvPr id="178185" name="Object 9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3108327" y="3983039"/>
          <a:ext cx="12239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533169" imgH="203112" progId="Equation.3">
                  <p:embed/>
                </p:oleObj>
              </mc:Choice>
              <mc:Fallback>
                <p:oleObj name="Equation" r:id="rId9" imgW="533169" imgH="203112" progId="Equation.3">
                  <p:embed/>
                  <p:pic>
                    <p:nvPicPr>
                      <p:cNvPr id="178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7" y="3983039"/>
                        <a:ext cx="12239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6" name="Object 10"/>
          <p:cNvGraphicFramePr>
            <a:graphicFrameLocks noChangeAspect="1"/>
          </p:cNvGraphicFramePr>
          <p:nvPr>
            <p:extLst/>
          </p:nvPr>
        </p:nvGraphicFramePr>
        <p:xfrm>
          <a:off x="8437565" y="2687638"/>
          <a:ext cx="138747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761669" imgH="393529" progId="Equation.3">
                  <p:embed/>
                </p:oleObj>
              </mc:Choice>
              <mc:Fallback>
                <p:oleObj name="Equation" r:id="rId11" imgW="761669" imgH="393529" progId="Equation.3">
                  <p:embed/>
                  <p:pic>
                    <p:nvPicPr>
                      <p:cNvPr id="1781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7565" y="2687638"/>
                        <a:ext cx="1387475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7716840" y="2111375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Gravitation</a:t>
            </a:r>
            <a:endParaRPr lang="en-GB" altLang="en-US" sz="2400">
              <a:solidFill>
                <a:srgbClr val="000066"/>
              </a:solidFill>
            </a:endParaRPr>
          </a:p>
        </p:txBody>
      </p:sp>
      <p:graphicFrame>
        <p:nvGraphicFramePr>
          <p:cNvPr id="178188" name="Object 12"/>
          <p:cNvGraphicFramePr>
            <a:graphicFrameLocks noChangeAspect="1"/>
          </p:cNvGraphicFramePr>
          <p:nvPr>
            <p:extLst/>
          </p:nvPr>
        </p:nvGraphicFramePr>
        <p:xfrm>
          <a:off x="5845176" y="5856289"/>
          <a:ext cx="1219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571252" imgH="393529" progId="Equation.3">
                  <p:embed/>
                </p:oleObj>
              </mc:Choice>
              <mc:Fallback>
                <p:oleObj name="Equation" r:id="rId13" imgW="571252" imgH="393529" progId="Equation.3">
                  <p:embed/>
                  <p:pic>
                    <p:nvPicPr>
                      <p:cNvPr id="1781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6" y="5856289"/>
                        <a:ext cx="12192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gravitation</a:t>
            </a:r>
            <a:endParaRPr lang="en-IE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10020936" y="607218"/>
          <a:ext cx="1219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571252" imgH="393529" progId="Equation.3">
                  <p:embed/>
                </p:oleObj>
              </mc:Choice>
              <mc:Fallback>
                <p:oleObj name="Equation" r:id="rId15" imgW="571252" imgH="393529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936" y="607218"/>
                        <a:ext cx="12192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19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4" grpId="0"/>
      <p:bldP spid="1781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satellite motion</a:t>
            </a:r>
            <a:endParaRPr lang="en-IE" dirty="0"/>
          </a:p>
        </p:txBody>
      </p:sp>
      <p:sp>
        <p:nvSpPr>
          <p:cNvPr id="8" name="Oval 7"/>
          <p:cNvSpPr/>
          <p:nvPr/>
        </p:nvSpPr>
        <p:spPr>
          <a:xfrm>
            <a:off x="1920240" y="3037840"/>
            <a:ext cx="1808480" cy="191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1074057" y="3667760"/>
            <a:ext cx="3354252" cy="65024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5864182" y="2473324"/>
          <a:ext cx="138747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761669" imgH="393529" progId="Equation.3">
                  <p:embed/>
                </p:oleObj>
              </mc:Choice>
              <mc:Fallback>
                <p:oleObj name="Equation" r:id="rId3" imgW="761669" imgH="393529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182" y="2473324"/>
                        <a:ext cx="1387475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143457" y="1897061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Gravitation</a:t>
            </a:r>
            <a:endParaRPr lang="en-GB" altLang="en-US" sz="2400">
              <a:solidFill>
                <a:srgbClr val="000066"/>
              </a:solidFill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8265480" y="1897061"/>
            <a:ext cx="25923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 dirty="0" smtClean="0">
                <a:solidFill>
                  <a:srgbClr val="000066"/>
                </a:solidFill>
              </a:rPr>
              <a:t>Centripetal force </a:t>
            </a:r>
            <a:endParaRPr lang="en-GB" altLang="en-US" sz="2400" dirty="0">
              <a:solidFill>
                <a:srgbClr val="00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986205" y="2473324"/>
                <a:ext cx="2078035" cy="670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205" y="2473324"/>
                <a:ext cx="2078035" cy="6708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394303" y="3777693"/>
                <a:ext cx="1983377" cy="6695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I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en-IE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𝐺𝑀𝑚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303" y="3777693"/>
                <a:ext cx="1983377" cy="669542"/>
              </a:xfrm>
              <a:prstGeom prst="rect">
                <a:avLst/>
              </a:prstGeom>
              <a:blipFill>
                <a:blip r:embed="rId6"/>
                <a:stretch>
                  <a:fillRect l="-308" b="-1818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ube 19"/>
          <p:cNvSpPr/>
          <p:nvPr/>
        </p:nvSpPr>
        <p:spPr>
          <a:xfrm>
            <a:off x="4196080" y="3992880"/>
            <a:ext cx="355600" cy="254000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1" name="TextBox 20"/>
          <p:cNvSpPr txBox="1"/>
          <p:nvPr/>
        </p:nvSpPr>
        <p:spPr>
          <a:xfrm>
            <a:off x="1670232" y="3777693"/>
            <a:ext cx="389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               </a:t>
            </a:r>
            <a:r>
              <a:rPr lang="en-IE" sz="2800" dirty="0" smtClean="0"/>
              <a:t>M              </a:t>
            </a:r>
          </a:p>
          <a:p>
            <a:r>
              <a:rPr lang="en-IE" sz="2800" dirty="0"/>
              <a:t> </a:t>
            </a:r>
            <a:r>
              <a:rPr lang="en-IE" sz="2800" dirty="0" smtClean="0"/>
              <a:t>                             m</a:t>
            </a:r>
            <a:endParaRPr lang="en-IE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649416" y="5080779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𝐺𝑚</m:t>
                        </m:r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9416" y="5080779"/>
                <a:ext cx="1983377" cy="611962"/>
              </a:xfrm>
              <a:prstGeom prst="rect">
                <a:avLst/>
              </a:prstGeom>
              <a:blipFill>
                <a:blip r:embed="rId7"/>
                <a:stretch>
                  <a:fillRect t="-1980" b="-2079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0072551" y="721925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𝐺𝑚</m:t>
                        </m:r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2551" y="721925"/>
                <a:ext cx="1983377" cy="611962"/>
              </a:xfrm>
              <a:prstGeom prst="rect">
                <a:avLst/>
              </a:prstGeom>
              <a:blipFill>
                <a:blip r:embed="rId8"/>
                <a:stretch>
                  <a:fillRect t="-1980" b="-2079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6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9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satellite motion</a:t>
            </a:r>
            <a:endParaRPr lang="en-IE" dirty="0"/>
          </a:p>
        </p:txBody>
      </p:sp>
      <p:sp>
        <p:nvSpPr>
          <p:cNvPr id="8" name="Oval 7"/>
          <p:cNvSpPr/>
          <p:nvPr/>
        </p:nvSpPr>
        <p:spPr>
          <a:xfrm>
            <a:off x="1920240" y="3037840"/>
            <a:ext cx="1808480" cy="191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1074057" y="3667760"/>
            <a:ext cx="3354252" cy="65024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864182" y="2473324"/>
          <a:ext cx="1387475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761669" imgH="393529" progId="Equation.3">
                  <p:embed/>
                </p:oleObj>
              </mc:Choice>
              <mc:Fallback>
                <p:oleObj name="Equation" r:id="rId3" imgW="761669" imgH="393529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182" y="2473324"/>
                        <a:ext cx="1387475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143457" y="1897061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Gravitation</a:t>
            </a:r>
            <a:endParaRPr lang="en-GB" altLang="en-US" sz="2400">
              <a:solidFill>
                <a:srgbClr val="000066"/>
              </a:solidFill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8265480" y="1897061"/>
            <a:ext cx="25923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 dirty="0" smtClean="0">
                <a:solidFill>
                  <a:srgbClr val="000066"/>
                </a:solidFill>
              </a:rPr>
              <a:t>Centripetal force </a:t>
            </a:r>
            <a:endParaRPr lang="en-GB" altLang="en-US" sz="2400" dirty="0">
              <a:solidFill>
                <a:srgbClr val="00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976045" y="2473324"/>
                <a:ext cx="2078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𝑚𝑟</m:t>
                      </m:r>
                      <m:sSup>
                        <m:sSup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p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045" y="2473324"/>
                <a:ext cx="207803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384143" y="3382634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E" sz="2800" b="0" i="1" smtClean="0">
                        <a:latin typeface="Cambria Math" panose="02040503050406030204" pitchFamily="18" charset="0"/>
                      </a:rPr>
                      <m:t>𝑚𝑟</m:t>
                    </m:r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𝐺𝑀𝑚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4143" y="3382634"/>
                <a:ext cx="1983377" cy="611962"/>
              </a:xfrm>
              <a:prstGeom prst="rect">
                <a:avLst/>
              </a:prstGeom>
              <a:blipFill>
                <a:blip r:embed="rId6"/>
                <a:stretch>
                  <a:fillRect t="-2000" b="-21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ube 19"/>
          <p:cNvSpPr/>
          <p:nvPr/>
        </p:nvSpPr>
        <p:spPr>
          <a:xfrm>
            <a:off x="4196080" y="3992880"/>
            <a:ext cx="355600" cy="254000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1" name="TextBox 20"/>
          <p:cNvSpPr txBox="1"/>
          <p:nvPr/>
        </p:nvSpPr>
        <p:spPr>
          <a:xfrm>
            <a:off x="1670232" y="3777693"/>
            <a:ext cx="389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               </a:t>
            </a:r>
            <a:r>
              <a:rPr lang="en-IE" sz="2800" dirty="0" smtClean="0"/>
              <a:t>M              </a:t>
            </a:r>
          </a:p>
          <a:p>
            <a:r>
              <a:rPr lang="en-IE" sz="2800" dirty="0"/>
              <a:t> </a:t>
            </a:r>
            <a:r>
              <a:rPr lang="en-IE" sz="2800" dirty="0" smtClean="0"/>
              <a:t>                             m</a:t>
            </a:r>
            <a:endParaRPr lang="en-IE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841343" y="4246880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343" y="4246880"/>
                <a:ext cx="1983377" cy="611962"/>
              </a:xfrm>
              <a:prstGeom prst="rect">
                <a:avLst/>
              </a:prstGeom>
              <a:blipFill>
                <a:blip r:embed="rId7"/>
                <a:stretch>
                  <a:fillRect t="-2000" b="-21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495901" y="5026057"/>
                <a:ext cx="1983377" cy="7455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E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IE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b="0" i="1" smtClean="0"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IE" sz="28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901" y="5026057"/>
                <a:ext cx="1983377" cy="745525"/>
              </a:xfrm>
              <a:prstGeom prst="rect">
                <a:avLst/>
              </a:prstGeom>
              <a:blipFill>
                <a:blip r:embed="rId8"/>
                <a:stretch>
                  <a:fillRect b="-13008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865654" y="5944154"/>
                <a:ext cx="1983377" cy="6723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dirty="0" smtClean="0">
                                <a:latin typeface="Cambria Math" panose="02040503050406030204" pitchFamily="18" charset="0"/>
                              </a:rPr>
                              <m:t>π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654" y="5944154"/>
                <a:ext cx="1983377" cy="672364"/>
              </a:xfrm>
              <a:prstGeom prst="rect">
                <a:avLst/>
              </a:prstGeom>
              <a:blipFill>
                <a:blip r:embed="rId9"/>
                <a:stretch>
                  <a:fillRect b="-19091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9824720" y="682041"/>
                <a:ext cx="1983377" cy="6723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dirty="0" smtClean="0">
                                <a:latin typeface="Cambria Math" panose="02040503050406030204" pitchFamily="18" charset="0"/>
                              </a:rPr>
                              <m:t>π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4720" y="682041"/>
                <a:ext cx="1983377" cy="672364"/>
              </a:xfrm>
              <a:prstGeom prst="rect">
                <a:avLst/>
              </a:prstGeom>
              <a:blipFill>
                <a:blip r:embed="rId10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70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9" grpId="0"/>
      <p:bldP spid="13" grpId="0"/>
      <p:bldP spid="1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Office Theme</vt:lpstr>
      <vt:lpstr>Equation.3</vt:lpstr>
      <vt:lpstr>Equation</vt:lpstr>
      <vt:lpstr>derivations</vt:lpstr>
      <vt:lpstr>Derivations: equations of motion</vt:lpstr>
      <vt:lpstr>Derivations: equations of motion</vt:lpstr>
      <vt:lpstr>Derivations: equations of motion</vt:lpstr>
      <vt:lpstr>PowerPoint Presentation</vt:lpstr>
      <vt:lpstr>Derivations: circular motion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derivations</dc:title>
  <dc:creator>Tom Tierney</dc:creator>
  <cp:lastModifiedBy>Tom Tierney</cp:lastModifiedBy>
  <cp:revision>1</cp:revision>
  <dcterms:created xsi:type="dcterms:W3CDTF">2019-01-29T16:05:23Z</dcterms:created>
  <dcterms:modified xsi:type="dcterms:W3CDTF">2019-01-29T16:06:08Z</dcterms:modified>
</cp:coreProperties>
</file>