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323" r:id="rId3"/>
    <p:sldId id="407" r:id="rId4"/>
    <p:sldId id="309" r:id="rId5"/>
    <p:sldId id="305" r:id="rId6"/>
    <p:sldId id="403" r:id="rId7"/>
    <p:sldId id="404" r:id="rId8"/>
    <p:sldId id="315" r:id="rId9"/>
    <p:sldId id="277" r:id="rId10"/>
    <p:sldId id="279" r:id="rId11"/>
    <p:sldId id="280" r:id="rId12"/>
    <p:sldId id="325" r:id="rId13"/>
    <p:sldId id="398" r:id="rId14"/>
    <p:sldId id="399" r:id="rId15"/>
    <p:sldId id="282" r:id="rId16"/>
    <p:sldId id="293" r:id="rId17"/>
    <p:sldId id="391" r:id="rId18"/>
    <p:sldId id="261" r:id="rId19"/>
    <p:sldId id="295" r:id="rId20"/>
    <p:sldId id="311" r:id="rId21"/>
    <p:sldId id="296" r:id="rId22"/>
    <p:sldId id="287" r:id="rId23"/>
    <p:sldId id="286" r:id="rId24"/>
    <p:sldId id="415" r:id="rId25"/>
    <p:sldId id="312" r:id="rId26"/>
    <p:sldId id="289" r:id="rId27"/>
    <p:sldId id="291" r:id="rId28"/>
    <p:sldId id="265" r:id="rId29"/>
    <p:sldId id="316" r:id="rId30"/>
    <p:sldId id="416" r:id="rId31"/>
    <p:sldId id="417" r:id="rId32"/>
    <p:sldId id="387" r:id="rId33"/>
    <p:sldId id="386" r:id="rId34"/>
    <p:sldId id="297" r:id="rId35"/>
    <p:sldId id="267" r:id="rId36"/>
    <p:sldId id="318" r:id="rId37"/>
    <p:sldId id="300" r:id="rId38"/>
    <p:sldId id="317" r:id="rId39"/>
    <p:sldId id="328" r:id="rId40"/>
    <p:sldId id="329" r:id="rId41"/>
    <p:sldId id="392" r:id="rId42"/>
    <p:sldId id="330" r:id="rId43"/>
    <p:sldId id="331" r:id="rId44"/>
    <p:sldId id="257" r:id="rId45"/>
    <p:sldId id="302" r:id="rId46"/>
    <p:sldId id="332" r:id="rId47"/>
    <p:sldId id="333" r:id="rId48"/>
    <p:sldId id="258" r:id="rId49"/>
    <p:sldId id="290" r:id="rId50"/>
    <p:sldId id="357" r:id="rId51"/>
    <p:sldId id="264" r:id="rId52"/>
    <p:sldId id="359" r:id="rId53"/>
    <p:sldId id="394" r:id="rId54"/>
    <p:sldId id="396" r:id="rId55"/>
    <p:sldId id="363" r:id="rId56"/>
    <p:sldId id="405" r:id="rId57"/>
    <p:sldId id="402" r:id="rId58"/>
    <p:sldId id="397" r:id="rId59"/>
    <p:sldId id="337" r:id="rId60"/>
    <p:sldId id="271" r:id="rId61"/>
    <p:sldId id="341" r:id="rId62"/>
    <p:sldId id="406" r:id="rId63"/>
    <p:sldId id="361" r:id="rId64"/>
    <p:sldId id="400" r:id="rId65"/>
    <p:sldId id="362" r:id="rId66"/>
    <p:sldId id="338" r:id="rId67"/>
    <p:sldId id="336" r:id="rId68"/>
    <p:sldId id="320" r:id="rId69"/>
    <p:sldId id="334" r:id="rId70"/>
    <p:sldId id="408" r:id="rId71"/>
    <p:sldId id="351" r:id="rId72"/>
    <p:sldId id="354" r:id="rId73"/>
    <p:sldId id="342" r:id="rId74"/>
    <p:sldId id="409" r:id="rId75"/>
    <p:sldId id="274" r:id="rId76"/>
    <p:sldId id="371" r:id="rId77"/>
    <p:sldId id="372" r:id="rId78"/>
    <p:sldId id="275" r:id="rId79"/>
    <p:sldId id="373" r:id="rId80"/>
    <p:sldId id="276" r:id="rId81"/>
    <p:sldId id="353" r:id="rId82"/>
    <p:sldId id="374" r:id="rId83"/>
    <p:sldId id="344" r:id="rId84"/>
    <p:sldId id="345" r:id="rId85"/>
    <p:sldId id="346" r:id="rId86"/>
    <p:sldId id="390" r:id="rId87"/>
    <p:sldId id="388" r:id="rId88"/>
    <p:sldId id="411" r:id="rId89"/>
    <p:sldId id="410" r:id="rId90"/>
    <p:sldId id="350" r:id="rId91"/>
    <p:sldId id="378" r:id="rId92"/>
    <p:sldId id="379" r:id="rId93"/>
    <p:sldId id="307" r:id="rId94"/>
    <p:sldId id="380" r:id="rId95"/>
    <p:sldId id="284" r:id="rId96"/>
    <p:sldId id="381" r:id="rId97"/>
    <p:sldId id="382" r:id="rId98"/>
    <p:sldId id="412" r:id="rId99"/>
    <p:sldId id="413" r:id="rId100"/>
    <p:sldId id="414" r:id="rId101"/>
    <p:sldId id="292" r:id="rId102"/>
    <p:sldId id="385" r:id="rId103"/>
    <p:sldId id="294" r:id="rId104"/>
    <p:sldId id="356" r:id="rId105"/>
    <p:sldId id="355" r:id="rId106"/>
    <p:sldId id="384" r:id="rId107"/>
    <p:sldId id="401" r:id="rId108"/>
    <p:sldId id="389" r:id="rId109"/>
    <p:sldId id="395" r:id="rId110"/>
    <p:sldId id="419" r:id="rId111"/>
    <p:sldId id="420" r:id="rId112"/>
    <p:sldId id="418" r:id="rId11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16"/>
    </p:embeddedFont>
  </p:embeddedFontLst>
  <p:custShowLst>
    <p:custShow name="Revision A" id="0">
      <p:sldLst>
        <p:sld r:id="rId2"/>
        <p:sld r:id="rId4"/>
        <p:sld r:id="rId16"/>
        <p:sld r:id="rId17"/>
        <p:sld r:id="rId20"/>
        <p:sld r:id="rId22"/>
        <p:sld r:id="rId27"/>
        <p:sld r:id="rId28"/>
        <p:sld r:id="rId29"/>
        <p:sld r:id="rId41"/>
        <p:sld r:id="rId49"/>
        <p:sld r:id="rId50"/>
        <p:sld r:id="rId51"/>
        <p:sld r:id="rId52"/>
        <p:sld r:id="rId54"/>
        <p:sld r:id="rId58"/>
        <p:sld r:id="rId61"/>
        <p:sld r:id="rId76"/>
        <p:sld r:id="rId78"/>
        <p:sld r:id="rId79"/>
        <p:sld r:id="rId82"/>
        <p:sld r:id="rId83"/>
        <p:sld r:id="rId98"/>
        <p:sld r:id="rId102"/>
        <p:sld r:id="rId109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9D8F4"/>
    <a:srgbClr val="FFFFCC"/>
    <a:srgbClr val="CEF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0F8E0-C357-40BC-B088-11D65E138F8D}" v="1" dt="2025-09-13T10:02:15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86467" autoAdjust="0"/>
  </p:normalViewPr>
  <p:slideViewPr>
    <p:cSldViewPr snapToGrid="0">
      <p:cViewPr varScale="1">
        <p:scale>
          <a:sx n="54" d="100"/>
          <a:sy n="54" d="100"/>
        </p:scale>
        <p:origin x="1348" y="60"/>
      </p:cViewPr>
      <p:guideLst/>
    </p:cSldViewPr>
  </p:slideViewPr>
  <p:outlineViewPr>
    <p:cViewPr>
      <p:scale>
        <a:sx n="33" d="100"/>
        <a:sy n="33" d="100"/>
      </p:scale>
      <p:origin x="0" y="-17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52"/>
    </p:cViewPr>
  </p:sorterViewPr>
  <p:notesViewPr>
    <p:cSldViewPr snapToGrid="0">
      <p:cViewPr varScale="1">
        <p:scale>
          <a:sx n="45" d="100"/>
          <a:sy n="45" d="100"/>
        </p:scale>
        <p:origin x="193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37698-C041-1176-181C-1A0AC04C9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288BF-AFDA-E808-C6E5-E5A94F41BB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7EF19-CF41-44CF-B2FF-6D10763E6881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D47D-AAC3-DD38-2038-9FD47AED0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C5466-F002-A88E-8EA0-FD268976B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F0EF-2DA2-4478-87BE-4F12A64AE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1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0809-8702-4866-AD6B-ECB4CD0DB84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0E37-5F31-4073-8F35-FD795A549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81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7830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731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79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60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854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62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72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3200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73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0A618-B3B3-37A8-36D1-D42D3E3A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3CABE6-4522-09A8-FFEE-8E4ECDDC4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21C581-8F0E-313B-5B55-FA5C2DCD4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8DF64-9190-E17A-123F-89648D99B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841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80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818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67ACB-88A6-62C2-606C-8F5DD2263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11036-045E-A549-3E13-7F20AD7EC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06B166-075B-04CF-CD8C-847196665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B24F-6ECD-A7FF-FB3F-6F72ABD64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EC02E-B1B3-45C9-9913-2F768B691AC4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0776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81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5357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46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42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94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3548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5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A78FD-2D8A-0ECC-9E0B-D348E48EA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EB479-EE4A-5DC8-6936-6A840459D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F3D61-2195-814C-54A1-01400ED35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3D8B1-0717-8C86-4199-8D85ED81B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EC02E-B1B3-45C9-9913-2F768B691AC4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650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EC02E-B1B3-45C9-9913-2F768B691AC4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42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EC02E-B1B3-45C9-9913-2F768B691AC4}" type="slidenum">
              <a:rPr lang="en-IE" smtClean="0"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241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1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EC02E-B1B3-45C9-9913-2F768B691AC4}" type="slidenum">
              <a:rPr lang="en-IE" smtClean="0"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622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EC02E-B1B3-45C9-9913-2F768B691AC4}" type="slidenum">
              <a:rPr lang="en-IE" smtClean="0"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3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F73E-45DD-4E15-8843-6D961D8BF06E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6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4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9858"/>
            <a:ext cx="8686800" cy="921104"/>
          </a:xfrm>
          <a:ln w="76200" cmpd="thickThin">
            <a:solidFill>
              <a:srgbClr val="C00000">
                <a:alpha val="95000"/>
              </a:srgbClr>
            </a:solidFill>
          </a:ln>
        </p:spPr>
        <p:txBody>
          <a:bodyPr wrap="square" lIns="180000" tIns="180000" rIns="180000" bIns="18000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Definition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4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4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">
    <p:bg>
      <p:bgPr>
        <a:solidFill>
          <a:srgbClr val="CE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6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Example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exercise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5302"/>
          </a:xfrm>
          <a:solidFill>
            <a:srgbClr val="F6A8C1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6A8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7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4732"/>
          </a:xfrm>
          <a:solidFill>
            <a:srgbClr val="B9D8F4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B9D8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gradFill flip="none" rotWithShape="1">
          <a:gsLst>
            <a:gs pos="0">
              <a:srgbClr val="010207"/>
            </a:gs>
            <a:gs pos="67000">
              <a:srgbClr val="1900FC"/>
            </a:gs>
            <a:gs pos="100000">
              <a:srgbClr val="1900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364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9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">
    <p:bg>
      <p:bgPr>
        <a:gradFill flip="none" rotWithShape="1">
          <a:gsLst>
            <a:gs pos="32000">
              <a:schemeClr val="tx2">
                <a:lumMod val="10000"/>
                <a:lumOff val="90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92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9549"/>
            <a:ext cx="7886700" cy="8842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2" y="1081345"/>
            <a:ext cx="8855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9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83" r:id="rId3"/>
    <p:sldLayoutId id="2147483680" r:id="rId4"/>
    <p:sldLayoutId id="2147483681" r:id="rId5"/>
    <p:sldLayoutId id="2147483695" r:id="rId6"/>
    <p:sldLayoutId id="2147483696" r:id="rId7"/>
    <p:sldLayoutId id="2147483684" r:id="rId8"/>
    <p:sldLayoutId id="2147483689" r:id="rId9"/>
    <p:sldLayoutId id="2147483685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unt_Hood_reflected_in_Mirror_Lake,_Orego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adiometer_(line_art)_(PSF_R750008_(cropped))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5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s/bending-ligh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unt_Hood_reflected_in_Mirror_Lake,_Orego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flexion-streuung-absorbtion.sv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s://commons.wikimedia.org/wiki/File:Parallax_scroll.gif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ommons.wikimedia.org/wiki/File:Refraction_photo.png" TargetMode="Externa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fraction_animation.gif" TargetMode="External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2.png"/><Relationship Id="rId9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60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lar_panels_on_a_roof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Vertical_axis_solar-1.jpg" TargetMode="External"/><Relationship Id="rId4" Type="http://schemas.openxmlformats.org/officeDocument/2006/relationships/image" Target="../media/image33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LSEP_AS14-67-9386.jpg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ommons.wikimedia.org/wiki/File:Underwater_Photo_Team_140728-N-YD328-119.jpg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3130-EF00-1B95-7428-90BD8695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635" y="1627310"/>
            <a:ext cx="8724900" cy="729430"/>
          </a:xfrm>
        </p:spPr>
        <p:txBody>
          <a:bodyPr/>
          <a:lstStyle/>
          <a:p>
            <a:pPr algn="ctr"/>
            <a:r>
              <a:rPr lang="en-IE" sz="4600" dirty="0"/>
              <a:t>Reflection and Refraction</a:t>
            </a:r>
            <a:endParaRPr lang="en-GB" sz="4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F3B177-6837-F33A-8BDE-86864EDBBCC7}"/>
              </a:ext>
            </a:extLst>
          </p:cNvPr>
          <p:cNvGrpSpPr/>
          <p:nvPr/>
        </p:nvGrpSpPr>
        <p:grpSpPr>
          <a:xfrm>
            <a:off x="2075849" y="2356740"/>
            <a:ext cx="4473932" cy="3552031"/>
            <a:chOff x="2335033" y="1100206"/>
            <a:chExt cx="4473932" cy="3552031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C466280-2935-B923-884A-8153D8E35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033" y="1100206"/>
              <a:ext cx="4473932" cy="355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hlinkClick r:id="rId3"/>
              <a:extLst>
                <a:ext uri="{FF2B5EF4-FFF2-40B4-BE49-F238E27FC236}">
                  <a16:creationId xmlns:a16="http://schemas.microsoft.com/office/drawing/2014/main" id="{84853033-C988-4B76-6C73-FC90007087B3}"/>
                </a:ext>
              </a:extLst>
            </p:cNvPr>
            <p:cNvSpPr txBox="1"/>
            <p:nvPr/>
          </p:nvSpPr>
          <p:spPr>
            <a:xfrm>
              <a:off x="6156176" y="431200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</a:rPr>
                <a:t>CC0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>
            <a:extLst>
              <a:ext uri="{FF2B5EF4-FFF2-40B4-BE49-F238E27FC236}">
                <a16:creationId xmlns:a16="http://schemas.microsoft.com/office/drawing/2014/main" id="{F1A7F2DC-43EB-AF34-FE32-9B7C1FA4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4" y="908720"/>
            <a:ext cx="444312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b="1" dirty="0"/>
              <a:t>Crooke’s Radiometer</a:t>
            </a:r>
            <a:r>
              <a:rPr lang="en-IE" altLang="en-US" sz="3200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3200" dirty="0"/>
              <a:t>converts Light Energy into Kinetic Energy.</a:t>
            </a:r>
            <a:endParaRPr lang="en-GB" altLang="en-US" sz="3200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1DDAA88-848A-A049-6A2B-E906D9C7B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5" y="-29953"/>
            <a:ext cx="8300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IE" altLang="en-US" sz="32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5DA49C9-A991-C83A-DC5A-99FC5785E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46" y="5178330"/>
            <a:ext cx="42883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b="1" dirty="0"/>
              <a:t>Or</a:t>
            </a:r>
            <a:br>
              <a:rPr lang="en-IE" altLang="en-US" sz="3200" b="1" dirty="0"/>
            </a:br>
            <a:r>
              <a:rPr lang="en-IE" altLang="en-US" sz="3200" b="1" dirty="0"/>
              <a:t>use a solar panel</a:t>
            </a:r>
            <a:r>
              <a:rPr lang="en-IE" altLang="en-US" sz="3200" dirty="0"/>
              <a:t>.</a:t>
            </a:r>
            <a:endParaRPr lang="en-GB" alt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FFE002-B03C-2C47-BBBC-AC9485EA025B}"/>
              </a:ext>
            </a:extLst>
          </p:cNvPr>
          <p:cNvGrpSpPr/>
          <p:nvPr/>
        </p:nvGrpSpPr>
        <p:grpSpPr>
          <a:xfrm>
            <a:off x="5724128" y="836712"/>
            <a:ext cx="2088232" cy="4824536"/>
            <a:chOff x="5724128" y="836712"/>
            <a:chExt cx="2088232" cy="4824536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9AB02C42-3A28-3CE6-2AB7-3730A5858F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1" t="2465" r="10452" b="14912"/>
            <a:stretch>
              <a:fillRect/>
            </a:stretch>
          </p:blipFill>
          <p:spPr bwMode="auto">
            <a:xfrm>
              <a:off x="5724128" y="836712"/>
              <a:ext cx="2088232" cy="4824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3"/>
              <a:extLst>
                <a:ext uri="{FF2B5EF4-FFF2-40B4-BE49-F238E27FC236}">
                  <a16:creationId xmlns:a16="http://schemas.microsoft.com/office/drawing/2014/main" id="{E692D0CB-C587-F8AF-3749-1FA8D156ACF0}"/>
                </a:ext>
              </a:extLst>
            </p:cNvPr>
            <p:cNvSpPr txBox="1"/>
            <p:nvPr/>
          </p:nvSpPr>
          <p:spPr>
            <a:xfrm>
              <a:off x="7249512" y="5312241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/>
                <a:t>CC0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46A2AE0-A867-5852-D0DA-5297227D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How do you prove that light is energy?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4E5EE-64E5-DC4C-554E-ECAEBC42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2E785-52FA-FC9F-E4BF-00DB444C8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IE" dirty="0"/>
              <a:t>The inner core and outer cladding of an optic fibre have refractive indices of 1.42 and 1.47 respectively. What is the Critical angle for light travelling in the core?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7BC5E-BE80-626D-5822-82C50300FCE4}"/>
              </a:ext>
            </a:extLst>
          </p:cNvPr>
          <p:cNvSpPr txBox="1"/>
          <p:nvPr/>
        </p:nvSpPr>
        <p:spPr>
          <a:xfrm>
            <a:off x="7975600" y="6211670"/>
            <a:ext cx="1046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75.01</a:t>
            </a:r>
            <a:r>
              <a:rPr lang="en-IE" baseline="30000" dirty="0"/>
              <a:t>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0AA080-F384-DE1E-978F-F6115E229916}"/>
              </a:ext>
            </a:extLst>
          </p:cNvPr>
          <p:cNvGrpSpPr/>
          <p:nvPr/>
        </p:nvGrpSpPr>
        <p:grpSpPr>
          <a:xfrm>
            <a:off x="2542236" y="2006601"/>
            <a:ext cx="5956418" cy="1175610"/>
            <a:chOff x="-884863" y="2006600"/>
            <a:chExt cx="9597063" cy="189415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9FEACA-8A9C-6ED3-6449-54F93C6A0B34}"/>
                </a:ext>
              </a:extLst>
            </p:cNvPr>
            <p:cNvSpPr/>
            <p:nvPr/>
          </p:nvSpPr>
          <p:spPr>
            <a:xfrm>
              <a:off x="2730501" y="2006600"/>
              <a:ext cx="5728284" cy="1422400"/>
            </a:xfrm>
            <a:custGeom>
              <a:avLst/>
              <a:gdLst>
                <a:gd name="connsiteX0" fmla="*/ 38100 w 5740400"/>
                <a:gd name="connsiteY0" fmla="*/ 0 h 1422400"/>
                <a:gd name="connsiteX1" fmla="*/ 5511800 w 5740400"/>
                <a:gd name="connsiteY1" fmla="*/ 0 h 1422400"/>
                <a:gd name="connsiteX2" fmla="*/ 5740400 w 5740400"/>
                <a:gd name="connsiteY2" fmla="*/ 762000 h 1422400"/>
                <a:gd name="connsiteX3" fmla="*/ 5537200 w 5740400"/>
                <a:gd name="connsiteY3" fmla="*/ 1384300 h 1422400"/>
                <a:gd name="connsiteX4" fmla="*/ 0 w 5740400"/>
                <a:gd name="connsiteY4" fmla="*/ 1422400 h 1422400"/>
                <a:gd name="connsiteX0" fmla="*/ 38100 w 5740400"/>
                <a:gd name="connsiteY0" fmla="*/ 0 h 1422400"/>
                <a:gd name="connsiteX1" fmla="*/ 5511800 w 5740400"/>
                <a:gd name="connsiteY1" fmla="*/ 0 h 1422400"/>
                <a:gd name="connsiteX2" fmla="*/ 5740400 w 5740400"/>
                <a:gd name="connsiteY2" fmla="*/ 762000 h 1422400"/>
                <a:gd name="connsiteX3" fmla="*/ 5537200 w 5740400"/>
                <a:gd name="connsiteY3" fmla="*/ 1384300 h 1422400"/>
                <a:gd name="connsiteX4" fmla="*/ 0 w 5740400"/>
                <a:gd name="connsiteY4" fmla="*/ 1422400 h 1422400"/>
                <a:gd name="connsiteX0" fmla="*/ 38100 w 5715000"/>
                <a:gd name="connsiteY0" fmla="*/ 0 h 1422400"/>
                <a:gd name="connsiteX1" fmla="*/ 5511800 w 5715000"/>
                <a:gd name="connsiteY1" fmla="*/ 0 h 1422400"/>
                <a:gd name="connsiteX2" fmla="*/ 5715000 w 5715000"/>
                <a:gd name="connsiteY2" fmla="*/ 685800 h 1422400"/>
                <a:gd name="connsiteX3" fmla="*/ 5537200 w 5715000"/>
                <a:gd name="connsiteY3" fmla="*/ 1384300 h 1422400"/>
                <a:gd name="connsiteX4" fmla="*/ 0 w 5715000"/>
                <a:gd name="connsiteY4" fmla="*/ 1422400 h 1422400"/>
                <a:gd name="connsiteX0" fmla="*/ 38100 w 5715000"/>
                <a:gd name="connsiteY0" fmla="*/ 0 h 1422400"/>
                <a:gd name="connsiteX1" fmla="*/ 5511800 w 5715000"/>
                <a:gd name="connsiteY1" fmla="*/ 0 h 1422400"/>
                <a:gd name="connsiteX2" fmla="*/ 5715000 w 5715000"/>
                <a:gd name="connsiteY2" fmla="*/ 685800 h 1422400"/>
                <a:gd name="connsiteX3" fmla="*/ 5537200 w 5715000"/>
                <a:gd name="connsiteY3" fmla="*/ 1384300 h 1422400"/>
                <a:gd name="connsiteX4" fmla="*/ 0 w 5715000"/>
                <a:gd name="connsiteY4" fmla="*/ 1422400 h 1422400"/>
                <a:gd name="connsiteX0" fmla="*/ 38100 w 5718281"/>
                <a:gd name="connsiteY0" fmla="*/ 0 h 1422400"/>
                <a:gd name="connsiteX1" fmla="*/ 5511800 w 5718281"/>
                <a:gd name="connsiteY1" fmla="*/ 0 h 1422400"/>
                <a:gd name="connsiteX2" fmla="*/ 5715000 w 5718281"/>
                <a:gd name="connsiteY2" fmla="*/ 685800 h 1422400"/>
                <a:gd name="connsiteX3" fmla="*/ 5613400 w 5718281"/>
                <a:gd name="connsiteY3" fmla="*/ 1409700 h 1422400"/>
                <a:gd name="connsiteX4" fmla="*/ 0 w 5718281"/>
                <a:gd name="connsiteY4" fmla="*/ 1422400 h 1422400"/>
                <a:gd name="connsiteX0" fmla="*/ 38100 w 5728284"/>
                <a:gd name="connsiteY0" fmla="*/ 0 h 1422400"/>
                <a:gd name="connsiteX1" fmla="*/ 5511800 w 5728284"/>
                <a:gd name="connsiteY1" fmla="*/ 0 h 1422400"/>
                <a:gd name="connsiteX2" fmla="*/ 5715000 w 5728284"/>
                <a:gd name="connsiteY2" fmla="*/ 685800 h 1422400"/>
                <a:gd name="connsiteX3" fmla="*/ 5613400 w 5728284"/>
                <a:gd name="connsiteY3" fmla="*/ 1409700 h 1422400"/>
                <a:gd name="connsiteX4" fmla="*/ 0 w 5728284"/>
                <a:gd name="connsiteY4" fmla="*/ 1422400 h 142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8284" h="1422400">
                  <a:moveTo>
                    <a:pt x="38100" y="0"/>
                  </a:moveTo>
                  <a:lnTo>
                    <a:pt x="5511800" y="0"/>
                  </a:lnTo>
                  <a:cubicBezTo>
                    <a:pt x="5651500" y="165100"/>
                    <a:pt x="5698067" y="450850"/>
                    <a:pt x="5715000" y="685800"/>
                  </a:cubicBezTo>
                  <a:cubicBezTo>
                    <a:pt x="5731933" y="920750"/>
                    <a:pt x="5757333" y="1202267"/>
                    <a:pt x="5613400" y="1409700"/>
                  </a:cubicBezTo>
                  <a:lnTo>
                    <a:pt x="0" y="1422400"/>
                  </a:lnTo>
                </a:path>
              </a:pathLst>
            </a:cu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C5FBD3-7652-F7DF-5399-0A03B52170A4}"/>
                </a:ext>
              </a:extLst>
            </p:cNvPr>
            <p:cNvSpPr/>
            <p:nvPr/>
          </p:nvSpPr>
          <p:spPr>
            <a:xfrm>
              <a:off x="2514600" y="2019039"/>
              <a:ext cx="508000" cy="1403048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5718211-53EF-5FF6-C9AB-3A48056E83DB}"/>
                </a:ext>
              </a:extLst>
            </p:cNvPr>
            <p:cNvSpPr/>
            <p:nvPr/>
          </p:nvSpPr>
          <p:spPr>
            <a:xfrm>
              <a:off x="2641600" y="2374900"/>
              <a:ext cx="266700" cy="7366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CBE5C6-2E9C-E6CB-9A8F-04FB871C841B}"/>
                </a:ext>
              </a:extLst>
            </p:cNvPr>
            <p:cNvSpPr txBox="1"/>
            <p:nvPr/>
          </p:nvSpPr>
          <p:spPr>
            <a:xfrm>
              <a:off x="-884863" y="2219981"/>
              <a:ext cx="3113706" cy="843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Inner core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1942FA-AB28-CEA8-7882-16173DB912D9}"/>
                </a:ext>
              </a:extLst>
            </p:cNvPr>
            <p:cNvSpPr txBox="1"/>
            <p:nvPr/>
          </p:nvSpPr>
          <p:spPr>
            <a:xfrm>
              <a:off x="-884863" y="3057740"/>
              <a:ext cx="2715566" cy="84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Cladding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16B5DF0-8D9D-9403-063C-E4F713BCED63}"/>
                </a:ext>
              </a:extLst>
            </p:cNvPr>
            <p:cNvCxnSpPr>
              <a:cxnSpLocks/>
            </p:cNvCxnSpPr>
            <p:nvPr/>
          </p:nvCxnSpPr>
          <p:spPr>
            <a:xfrm>
              <a:off x="2084701" y="2743200"/>
              <a:ext cx="69659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07C25F0-DB08-FBBB-2CBA-B30E188A936B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V="1">
              <a:off x="1945002" y="3216615"/>
              <a:ext cx="643993" cy="2054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94573-AF28-6F40-6EF1-A7B34AF09391}"/>
                </a:ext>
              </a:extLst>
            </p:cNvPr>
            <p:cNvCxnSpPr>
              <a:stCxn id="9" idx="0"/>
            </p:cNvCxnSpPr>
            <p:nvPr/>
          </p:nvCxnSpPr>
          <p:spPr>
            <a:xfrm>
              <a:off x="2774950" y="2374900"/>
              <a:ext cx="54165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DF3904-11D0-5C2F-3908-7C3BB807F33F}"/>
                </a:ext>
              </a:extLst>
            </p:cNvPr>
            <p:cNvCxnSpPr/>
            <p:nvPr/>
          </p:nvCxnSpPr>
          <p:spPr>
            <a:xfrm>
              <a:off x="2768600" y="3111500"/>
              <a:ext cx="54165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F66C309-2B6C-5282-B02E-340DFD8A2682}"/>
                </a:ext>
              </a:extLst>
            </p:cNvPr>
            <p:cNvSpPr/>
            <p:nvPr/>
          </p:nvSpPr>
          <p:spPr>
            <a:xfrm>
              <a:off x="2781300" y="2387600"/>
              <a:ext cx="5930900" cy="355600"/>
            </a:xfrm>
            <a:custGeom>
              <a:avLst/>
              <a:gdLst>
                <a:gd name="connsiteX0" fmla="*/ 0 w 5930900"/>
                <a:gd name="connsiteY0" fmla="*/ 355600 h 355600"/>
                <a:gd name="connsiteX1" fmla="*/ 3340100 w 5930900"/>
                <a:gd name="connsiteY1" fmla="*/ 0 h 355600"/>
                <a:gd name="connsiteX2" fmla="*/ 5930900 w 5930900"/>
                <a:gd name="connsiteY2" fmla="*/ 3429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0900" h="355600">
                  <a:moveTo>
                    <a:pt x="0" y="355600"/>
                  </a:moveTo>
                  <a:lnTo>
                    <a:pt x="3340100" y="0"/>
                  </a:lnTo>
                  <a:lnTo>
                    <a:pt x="5930900" y="3429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187662-C67B-6824-98DF-2CF98597855D}"/>
                </a:ext>
              </a:extLst>
            </p:cNvPr>
            <p:cNvSpPr/>
            <p:nvPr/>
          </p:nvSpPr>
          <p:spPr>
            <a:xfrm rot="21007098">
              <a:off x="4116546" y="2452329"/>
              <a:ext cx="218969" cy="294541"/>
            </a:xfrm>
            <a:custGeom>
              <a:avLst/>
              <a:gdLst>
                <a:gd name="connsiteX0" fmla="*/ 0 w 697230"/>
                <a:gd name="connsiteY0" fmla="*/ 0 h 617220"/>
                <a:gd name="connsiteX1" fmla="*/ 697230 w 697230"/>
                <a:gd name="connsiteY1" fmla="*/ 331470 h 617220"/>
                <a:gd name="connsiteX2" fmla="*/ 68580 w 697230"/>
                <a:gd name="connsiteY2" fmla="*/ 617220 h 617220"/>
                <a:gd name="connsiteX3" fmla="*/ 68580 w 697230"/>
                <a:gd name="connsiteY3" fmla="*/ 617220 h 617220"/>
                <a:gd name="connsiteX0" fmla="*/ 14143 w 711373"/>
                <a:gd name="connsiteY0" fmla="*/ 0 h 617220"/>
                <a:gd name="connsiteX1" fmla="*/ 711373 w 711373"/>
                <a:gd name="connsiteY1" fmla="*/ 331470 h 617220"/>
                <a:gd name="connsiteX2" fmla="*/ 82723 w 711373"/>
                <a:gd name="connsiteY2" fmla="*/ 617220 h 617220"/>
                <a:gd name="connsiteX3" fmla="*/ 0 w 711373"/>
                <a:gd name="connsiteY3" fmla="*/ 306266 h 617220"/>
                <a:gd name="connsiteX0" fmla="*/ 0 w 697230"/>
                <a:gd name="connsiteY0" fmla="*/ 0 h 617220"/>
                <a:gd name="connsiteX1" fmla="*/ 697230 w 697230"/>
                <a:gd name="connsiteY1" fmla="*/ 331470 h 617220"/>
                <a:gd name="connsiteX2" fmla="*/ 68580 w 697230"/>
                <a:gd name="connsiteY2" fmla="*/ 617220 h 617220"/>
                <a:gd name="connsiteX0" fmla="*/ 9416 w 706646"/>
                <a:gd name="connsiteY0" fmla="*/ 0 h 677163"/>
                <a:gd name="connsiteX1" fmla="*/ 706646 w 706646"/>
                <a:gd name="connsiteY1" fmla="*/ 331470 h 677163"/>
                <a:gd name="connsiteX2" fmla="*/ 0 w 706646"/>
                <a:gd name="connsiteY2" fmla="*/ 677163 h 677163"/>
                <a:gd name="connsiteX0" fmla="*/ 9416 w 704282"/>
                <a:gd name="connsiteY0" fmla="*/ 0 h 677163"/>
                <a:gd name="connsiteX1" fmla="*/ 704282 w 704282"/>
                <a:gd name="connsiteY1" fmla="*/ 323977 h 677163"/>
                <a:gd name="connsiteX2" fmla="*/ 0 w 704282"/>
                <a:gd name="connsiteY2" fmla="*/ 677163 h 677163"/>
                <a:gd name="connsiteX0" fmla="*/ 9416 w 371391"/>
                <a:gd name="connsiteY0" fmla="*/ 0 h 677163"/>
                <a:gd name="connsiteX1" fmla="*/ 371391 w 371391"/>
                <a:gd name="connsiteY1" fmla="*/ 350202 h 677163"/>
                <a:gd name="connsiteX2" fmla="*/ 0 w 371391"/>
                <a:gd name="connsiteY2" fmla="*/ 677163 h 677163"/>
                <a:gd name="connsiteX0" fmla="*/ 9416 w 759347"/>
                <a:gd name="connsiteY0" fmla="*/ 0 h 677163"/>
                <a:gd name="connsiteX1" fmla="*/ 759347 w 759347"/>
                <a:gd name="connsiteY1" fmla="*/ 342709 h 677163"/>
                <a:gd name="connsiteX2" fmla="*/ 0 w 759347"/>
                <a:gd name="connsiteY2" fmla="*/ 677163 h 67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347" h="677163">
                  <a:moveTo>
                    <a:pt x="9416" y="0"/>
                  </a:moveTo>
                  <a:lnTo>
                    <a:pt x="759347" y="342709"/>
                  </a:lnTo>
                  <a:lnTo>
                    <a:pt x="0" y="677163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F4DD03-AC3A-EFE9-15D6-9A145FCA8341}"/>
                </a:ext>
              </a:extLst>
            </p:cNvPr>
            <p:cNvSpPr/>
            <p:nvPr/>
          </p:nvSpPr>
          <p:spPr>
            <a:xfrm rot="699804">
              <a:off x="7672546" y="2452328"/>
              <a:ext cx="218969" cy="294541"/>
            </a:xfrm>
            <a:custGeom>
              <a:avLst/>
              <a:gdLst>
                <a:gd name="connsiteX0" fmla="*/ 0 w 697230"/>
                <a:gd name="connsiteY0" fmla="*/ 0 h 617220"/>
                <a:gd name="connsiteX1" fmla="*/ 697230 w 697230"/>
                <a:gd name="connsiteY1" fmla="*/ 331470 h 617220"/>
                <a:gd name="connsiteX2" fmla="*/ 68580 w 697230"/>
                <a:gd name="connsiteY2" fmla="*/ 617220 h 617220"/>
                <a:gd name="connsiteX3" fmla="*/ 68580 w 697230"/>
                <a:gd name="connsiteY3" fmla="*/ 617220 h 617220"/>
                <a:gd name="connsiteX0" fmla="*/ 14143 w 711373"/>
                <a:gd name="connsiteY0" fmla="*/ 0 h 617220"/>
                <a:gd name="connsiteX1" fmla="*/ 711373 w 711373"/>
                <a:gd name="connsiteY1" fmla="*/ 331470 h 617220"/>
                <a:gd name="connsiteX2" fmla="*/ 82723 w 711373"/>
                <a:gd name="connsiteY2" fmla="*/ 617220 h 617220"/>
                <a:gd name="connsiteX3" fmla="*/ 0 w 711373"/>
                <a:gd name="connsiteY3" fmla="*/ 306266 h 617220"/>
                <a:gd name="connsiteX0" fmla="*/ 0 w 697230"/>
                <a:gd name="connsiteY0" fmla="*/ 0 h 617220"/>
                <a:gd name="connsiteX1" fmla="*/ 697230 w 697230"/>
                <a:gd name="connsiteY1" fmla="*/ 331470 h 617220"/>
                <a:gd name="connsiteX2" fmla="*/ 68580 w 697230"/>
                <a:gd name="connsiteY2" fmla="*/ 617220 h 617220"/>
                <a:gd name="connsiteX0" fmla="*/ 9416 w 706646"/>
                <a:gd name="connsiteY0" fmla="*/ 0 h 677163"/>
                <a:gd name="connsiteX1" fmla="*/ 706646 w 706646"/>
                <a:gd name="connsiteY1" fmla="*/ 331470 h 677163"/>
                <a:gd name="connsiteX2" fmla="*/ 0 w 706646"/>
                <a:gd name="connsiteY2" fmla="*/ 677163 h 677163"/>
                <a:gd name="connsiteX0" fmla="*/ 9416 w 704282"/>
                <a:gd name="connsiteY0" fmla="*/ 0 h 677163"/>
                <a:gd name="connsiteX1" fmla="*/ 704282 w 704282"/>
                <a:gd name="connsiteY1" fmla="*/ 323977 h 677163"/>
                <a:gd name="connsiteX2" fmla="*/ 0 w 704282"/>
                <a:gd name="connsiteY2" fmla="*/ 677163 h 677163"/>
                <a:gd name="connsiteX0" fmla="*/ 9416 w 371391"/>
                <a:gd name="connsiteY0" fmla="*/ 0 h 677163"/>
                <a:gd name="connsiteX1" fmla="*/ 371391 w 371391"/>
                <a:gd name="connsiteY1" fmla="*/ 350202 h 677163"/>
                <a:gd name="connsiteX2" fmla="*/ 0 w 371391"/>
                <a:gd name="connsiteY2" fmla="*/ 677163 h 677163"/>
                <a:gd name="connsiteX0" fmla="*/ 9416 w 759347"/>
                <a:gd name="connsiteY0" fmla="*/ 0 h 677163"/>
                <a:gd name="connsiteX1" fmla="*/ 759347 w 759347"/>
                <a:gd name="connsiteY1" fmla="*/ 342709 h 677163"/>
                <a:gd name="connsiteX2" fmla="*/ 0 w 759347"/>
                <a:gd name="connsiteY2" fmla="*/ 677163 h 67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347" h="677163">
                  <a:moveTo>
                    <a:pt x="9416" y="0"/>
                  </a:moveTo>
                  <a:lnTo>
                    <a:pt x="759347" y="342709"/>
                  </a:lnTo>
                  <a:lnTo>
                    <a:pt x="0" y="677163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5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662C40A-51D7-6A62-8D6A-E85E0207D340}"/>
              </a:ext>
            </a:extLst>
          </p:cNvPr>
          <p:cNvSpPr/>
          <p:nvPr/>
        </p:nvSpPr>
        <p:spPr>
          <a:xfrm>
            <a:off x="4046187" y="1183962"/>
            <a:ext cx="4903795" cy="552697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F8976-FE70-26F2-0E26-683064F6B227}"/>
              </a:ext>
            </a:extLst>
          </p:cNvPr>
          <p:cNvSpPr txBox="1"/>
          <p:nvPr/>
        </p:nvSpPr>
        <p:spPr>
          <a:xfrm>
            <a:off x="144482" y="1212360"/>
            <a:ext cx="35634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l">
              <a:buFont typeface="+mj-lt"/>
              <a:buAutoNum type="arabicPeriod"/>
            </a:pPr>
            <a:r>
              <a:rPr lang="en-IE" sz="2400" dirty="0"/>
              <a:t>Setup equipment as shown with a sheet of paper under the block.</a:t>
            </a:r>
          </a:p>
          <a:p>
            <a:pPr marL="363538" indent="-363538" algn="l">
              <a:buFont typeface="+mj-lt"/>
              <a:buAutoNum type="arabicPeriod"/>
            </a:pPr>
            <a:r>
              <a:rPr lang="en-IE" sz="2400" dirty="0"/>
              <a:t>Trace out the block and the rays</a:t>
            </a:r>
          </a:p>
          <a:p>
            <a:pPr marL="363538" indent="-363538" algn="l">
              <a:buFont typeface="+mj-lt"/>
              <a:buAutoNum type="arabicPeriod"/>
            </a:pPr>
            <a:r>
              <a:rPr lang="en-IE" sz="2400" dirty="0"/>
              <a:t>Remove the block and draw the refracted ray and the normal</a:t>
            </a:r>
          </a:p>
          <a:p>
            <a:pPr marL="363538" indent="-363538" algn="l">
              <a:buFont typeface="+mj-lt"/>
              <a:buAutoNum type="arabicPeriod"/>
            </a:pPr>
            <a:r>
              <a:rPr lang="en-IE" sz="2400" dirty="0"/>
              <a:t>measure the angles </a:t>
            </a:r>
            <a:r>
              <a:rPr lang="en-IE" sz="2400" dirty="0" err="1"/>
              <a:t>i</a:t>
            </a:r>
            <a:r>
              <a:rPr lang="en-IE" sz="2400" dirty="0"/>
              <a:t> and r</a:t>
            </a:r>
          </a:p>
          <a:p>
            <a:pPr marL="363538" indent="-363538" algn="l">
              <a:buFont typeface="+mj-lt"/>
              <a:buAutoNum type="arabicPeriod"/>
            </a:pPr>
            <a:r>
              <a:rPr lang="en-IE" sz="2400" dirty="0"/>
              <a:t>Repeat with different angles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9AFA3-D2C9-F153-2531-22D22FDAF26B}"/>
              </a:ext>
            </a:extLst>
          </p:cNvPr>
          <p:cNvSpPr/>
          <p:nvPr/>
        </p:nvSpPr>
        <p:spPr>
          <a:xfrm>
            <a:off x="4436905" y="2962529"/>
            <a:ext cx="4311557" cy="2748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5B21F5-BAC4-2C17-43BF-FBC36333EA07}"/>
              </a:ext>
            </a:extLst>
          </p:cNvPr>
          <p:cNvCxnSpPr>
            <a:cxnSpLocks/>
          </p:cNvCxnSpPr>
          <p:nvPr/>
        </p:nvCxnSpPr>
        <p:spPr>
          <a:xfrm>
            <a:off x="4227255" y="1584837"/>
            <a:ext cx="1889504" cy="13701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144A49-1FF5-FDAC-1D4D-16CA3DAF59A4}"/>
              </a:ext>
            </a:extLst>
          </p:cNvPr>
          <p:cNvCxnSpPr>
            <a:cxnSpLocks/>
          </p:cNvCxnSpPr>
          <p:nvPr/>
        </p:nvCxnSpPr>
        <p:spPr>
          <a:xfrm>
            <a:off x="7435879" y="5700745"/>
            <a:ext cx="1312585" cy="9044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051490-8BD8-D287-0FC5-94170540D9E1}"/>
              </a:ext>
            </a:extLst>
          </p:cNvPr>
          <p:cNvSpPr/>
          <p:nvPr/>
        </p:nvSpPr>
        <p:spPr bwMode="auto">
          <a:xfrm rot="7502372">
            <a:off x="5328399" y="2319495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D04AA-FD8C-9ED8-6CFF-2FFAFD087D11}"/>
              </a:ext>
            </a:extLst>
          </p:cNvPr>
          <p:cNvSpPr txBox="1"/>
          <p:nvPr/>
        </p:nvSpPr>
        <p:spPr>
          <a:xfrm rot="2168405">
            <a:off x="4046892" y="2299294"/>
            <a:ext cx="217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Incident Ray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FEE82A-48A9-9E53-F948-E94601373661}"/>
              </a:ext>
            </a:extLst>
          </p:cNvPr>
          <p:cNvCxnSpPr>
            <a:cxnSpLocks/>
          </p:cNvCxnSpPr>
          <p:nvPr/>
        </p:nvCxnSpPr>
        <p:spPr>
          <a:xfrm>
            <a:off x="6131401" y="2974453"/>
            <a:ext cx="1304478" cy="272629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B9DF6C-F6FF-49A0-2E7D-680ABE1ACC49}"/>
              </a:ext>
            </a:extLst>
          </p:cNvPr>
          <p:cNvSpPr/>
          <p:nvPr/>
        </p:nvSpPr>
        <p:spPr bwMode="auto">
          <a:xfrm rot="9253225">
            <a:off x="6798026" y="4419300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AF6945-40CB-DA1C-15E6-007410B0C0EA}"/>
              </a:ext>
            </a:extLst>
          </p:cNvPr>
          <p:cNvSpPr/>
          <p:nvPr/>
        </p:nvSpPr>
        <p:spPr bwMode="auto">
          <a:xfrm rot="7236488">
            <a:off x="8073087" y="6071842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D223DD7F-8BBF-7525-B9F3-80162865A719}"/>
              </a:ext>
            </a:extLst>
          </p:cNvPr>
          <p:cNvSpPr txBox="1">
            <a:spLocks noChangeArrowheads="1"/>
          </p:cNvSpPr>
          <p:nvPr/>
        </p:nvSpPr>
        <p:spPr bwMode="auto">
          <a:xfrm rot="3790341">
            <a:off x="5991775" y="4139217"/>
            <a:ext cx="2384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400" dirty="0"/>
              <a:t>Refracted ray</a:t>
            </a:r>
            <a:endParaRPr lang="en-GB" alt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47F79E-9B18-C2EB-926B-6824B4433D9F}"/>
              </a:ext>
            </a:extLst>
          </p:cNvPr>
          <p:cNvCxnSpPr>
            <a:cxnSpLocks/>
          </p:cNvCxnSpPr>
          <p:nvPr/>
        </p:nvCxnSpPr>
        <p:spPr>
          <a:xfrm>
            <a:off x="6116759" y="1601458"/>
            <a:ext cx="0" cy="230710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604A0-1930-7F15-4534-1BAECBFA2815}"/>
              </a:ext>
            </a:extLst>
          </p:cNvPr>
          <p:cNvSpPr txBox="1"/>
          <p:nvPr/>
        </p:nvSpPr>
        <p:spPr>
          <a:xfrm>
            <a:off x="6469968" y="1104240"/>
            <a:ext cx="252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Normal at the point of incidence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2DC9F6-DD04-99B3-595D-9EE35EBB4A72}"/>
                  </a:ext>
                </a:extLst>
              </p:cNvPr>
              <p:cNvSpPr txBox="1"/>
              <p:nvPr/>
            </p:nvSpPr>
            <p:spPr>
              <a:xfrm>
                <a:off x="5785223" y="2100804"/>
                <a:ext cx="192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2DC9F6-DD04-99B3-595D-9EE35EBB4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223" y="2100804"/>
                <a:ext cx="192489" cy="369332"/>
              </a:xfrm>
              <a:prstGeom prst="rect">
                <a:avLst/>
              </a:prstGeom>
              <a:blipFill>
                <a:blip r:embed="rId2"/>
                <a:stretch>
                  <a:fillRect l="-31250" r="-2812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DFCEA5-785A-984B-1189-43BF22A425DF}"/>
                  </a:ext>
                </a:extLst>
              </p:cNvPr>
              <p:cNvSpPr txBox="1"/>
              <p:nvPr/>
            </p:nvSpPr>
            <p:spPr>
              <a:xfrm>
                <a:off x="6166315" y="3693121"/>
                <a:ext cx="278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DFCEA5-785A-984B-1189-43BF22A42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15" y="3693121"/>
                <a:ext cx="2787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C75741-A583-17B5-10B9-E72AE2EDB2FC}"/>
              </a:ext>
            </a:extLst>
          </p:cNvPr>
          <p:cNvSpPr/>
          <p:nvPr/>
        </p:nvSpPr>
        <p:spPr>
          <a:xfrm>
            <a:off x="5722503" y="2459052"/>
            <a:ext cx="383897" cy="194024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3BC89C-E762-FAAC-0862-14FDEED902BF}"/>
              </a:ext>
            </a:extLst>
          </p:cNvPr>
          <p:cNvSpPr/>
          <p:nvPr/>
        </p:nvSpPr>
        <p:spPr>
          <a:xfrm rot="10800000">
            <a:off x="6120402" y="3575994"/>
            <a:ext cx="321783" cy="99061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49B0B4-68D0-3E1F-C456-22915F75B9DE}"/>
              </a:ext>
            </a:extLst>
          </p:cNvPr>
          <p:cNvCxnSpPr>
            <a:cxnSpLocks/>
          </p:cNvCxnSpPr>
          <p:nvPr/>
        </p:nvCxnSpPr>
        <p:spPr>
          <a:xfrm flipH="1">
            <a:off x="6116759" y="1484259"/>
            <a:ext cx="401088" cy="31880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FE73982-EDFF-0BDA-615D-1BFEBD9BE008}"/>
              </a:ext>
            </a:extLst>
          </p:cNvPr>
          <p:cNvSpPr txBox="1"/>
          <p:nvPr/>
        </p:nvSpPr>
        <p:spPr>
          <a:xfrm>
            <a:off x="6469968" y="6223286"/>
            <a:ext cx="273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Emergent ray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322934-455D-3F02-7EFB-AA5C7AE14360}"/>
              </a:ext>
            </a:extLst>
          </p:cNvPr>
          <p:cNvSpPr txBox="1"/>
          <p:nvPr/>
        </p:nvSpPr>
        <p:spPr>
          <a:xfrm>
            <a:off x="4434233" y="5254351"/>
            <a:ext cx="273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Glass 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824F11-28F9-6507-0D60-A2A19BCD435D}"/>
              </a:ext>
            </a:extLst>
          </p:cNvPr>
          <p:cNvSpPr txBox="1"/>
          <p:nvPr/>
        </p:nvSpPr>
        <p:spPr>
          <a:xfrm>
            <a:off x="4091258" y="6187713"/>
            <a:ext cx="156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Paper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958173-5078-14BC-06B1-B14786A51141}"/>
              </a:ext>
            </a:extLst>
          </p:cNvPr>
          <p:cNvSpPr txBox="1"/>
          <p:nvPr/>
        </p:nvSpPr>
        <p:spPr>
          <a:xfrm>
            <a:off x="4412738" y="1098853"/>
            <a:ext cx="155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Ray box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A968F0-F9F4-3C5A-532B-1207B9551FBE}"/>
              </a:ext>
            </a:extLst>
          </p:cNvPr>
          <p:cNvSpPr/>
          <p:nvPr/>
        </p:nvSpPr>
        <p:spPr>
          <a:xfrm>
            <a:off x="8151889" y="3693121"/>
            <a:ext cx="892660" cy="464625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8DEC68-91BF-DAD7-9FFC-048D434C940A}"/>
              </a:ext>
            </a:extLst>
          </p:cNvPr>
          <p:cNvSpPr txBox="1"/>
          <p:nvPr/>
        </p:nvSpPr>
        <p:spPr>
          <a:xfrm>
            <a:off x="7438770" y="3324482"/>
            <a:ext cx="175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Protractor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CFA341-40B8-24EF-F287-F0C17F6302D2}"/>
              </a:ext>
            </a:extLst>
          </p:cNvPr>
          <p:cNvSpPr txBox="1"/>
          <p:nvPr/>
        </p:nvSpPr>
        <p:spPr>
          <a:xfrm>
            <a:off x="5224913" y="5824406"/>
            <a:ext cx="22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/>
              <a:t>Point of emergence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067AD0D-6F13-9639-9153-301F470916AE}"/>
              </a:ext>
            </a:extLst>
          </p:cNvPr>
          <p:cNvCxnSpPr>
            <a:cxnSpLocks/>
          </p:cNvCxnSpPr>
          <p:nvPr/>
        </p:nvCxnSpPr>
        <p:spPr>
          <a:xfrm flipV="1">
            <a:off x="6824935" y="5757279"/>
            <a:ext cx="588571" cy="12913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1B5AB7A-28A0-7EB5-AD0C-70634436E708}"/>
              </a:ext>
            </a:extLst>
          </p:cNvPr>
          <p:cNvSpPr txBox="1"/>
          <p:nvPr/>
        </p:nvSpPr>
        <p:spPr>
          <a:xfrm>
            <a:off x="6455042" y="2561587"/>
            <a:ext cx="228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dirty="0"/>
              <a:t>Point of incidence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4A6E612-0573-B591-2BF4-BD09408330BC}"/>
              </a:ext>
            </a:extLst>
          </p:cNvPr>
          <p:cNvCxnSpPr>
            <a:cxnSpLocks/>
          </p:cNvCxnSpPr>
          <p:nvPr/>
        </p:nvCxnSpPr>
        <p:spPr>
          <a:xfrm flipH="1">
            <a:off x="6116759" y="2783568"/>
            <a:ext cx="300988" cy="15491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1">
                <a:extLst>
                  <a:ext uri="{FF2B5EF4-FFF2-40B4-BE49-F238E27FC236}">
                    <a16:creationId xmlns:a16="http://schemas.microsoft.com/office/drawing/2014/main" id="{44B90AC7-DD48-FB30-C0C7-FC12811E2B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4000" y="198438"/>
                <a:ext cx="8712200" cy="817981"/>
              </a:xfrm>
            </p:spPr>
            <p:txBody>
              <a:bodyPr/>
              <a:lstStyle/>
              <a:p>
                <a:r>
                  <a:rPr lang="en-IE" altLang="en-US" sz="3200" dirty="0"/>
                  <a:t>Verify </a:t>
                </a:r>
                <a14:m>
                  <m:oMath xmlns:m="http://schemas.openxmlformats.org/officeDocument/2006/math">
                    <m:r>
                      <a:rPr lang="en-GB" altLang="en-US" sz="3200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alt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200" i="1">
                            <a:latin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GB" alt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32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num>
                      <m:den>
                        <m:r>
                          <a:rPr lang="en-GB" altLang="en-US" sz="3200" i="1">
                            <a:latin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GB" alt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3200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itle 11">
                <a:extLst>
                  <a:ext uri="{FF2B5EF4-FFF2-40B4-BE49-F238E27FC236}">
                    <a16:creationId xmlns:a16="http://schemas.microsoft.com/office/drawing/2014/main" id="{44B90AC7-DD48-FB30-C0C7-FC12811E2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4000" y="198438"/>
                <a:ext cx="8712200" cy="817981"/>
              </a:xfrm>
              <a:blipFill>
                <a:blip r:embed="rId4"/>
                <a:stretch>
                  <a:fillRect l="-1819" t="-1493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15E402-147C-3113-F2AA-AB96B1B272FA}"/>
              </a:ext>
            </a:extLst>
          </p:cNvPr>
          <p:cNvSpPr/>
          <p:nvPr/>
        </p:nvSpPr>
        <p:spPr>
          <a:xfrm rot="2206484">
            <a:off x="3775591" y="1330284"/>
            <a:ext cx="689437" cy="341498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5788414-8E09-8EAD-43F4-5D1927615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29485"/>
              </p:ext>
            </p:extLst>
          </p:nvPr>
        </p:nvGraphicFramePr>
        <p:xfrm>
          <a:off x="880770" y="1299574"/>
          <a:ext cx="7560839" cy="31683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79707">
                  <a:extLst>
                    <a:ext uri="{9D8B030D-6E8A-4147-A177-3AD203B41FA5}">
                      <a16:colId xmlns:a16="http://schemas.microsoft.com/office/drawing/2014/main" val="2216375297"/>
                    </a:ext>
                  </a:extLst>
                </a:gridCol>
                <a:gridCol w="1339668">
                  <a:extLst>
                    <a:ext uri="{9D8B030D-6E8A-4147-A177-3AD203B41FA5}">
                      <a16:colId xmlns:a16="http://schemas.microsoft.com/office/drawing/2014/main" val="387467931"/>
                    </a:ext>
                  </a:extLst>
                </a:gridCol>
                <a:gridCol w="1428978">
                  <a:extLst>
                    <a:ext uri="{9D8B030D-6E8A-4147-A177-3AD203B41FA5}">
                      <a16:colId xmlns:a16="http://schemas.microsoft.com/office/drawing/2014/main" val="274988206"/>
                    </a:ext>
                  </a:extLst>
                </a:gridCol>
                <a:gridCol w="1607601">
                  <a:extLst>
                    <a:ext uri="{9D8B030D-6E8A-4147-A177-3AD203B41FA5}">
                      <a16:colId xmlns:a16="http://schemas.microsoft.com/office/drawing/2014/main" val="3318517783"/>
                    </a:ext>
                  </a:extLst>
                </a:gridCol>
                <a:gridCol w="1904885">
                  <a:extLst>
                    <a:ext uri="{9D8B030D-6E8A-4147-A177-3AD203B41FA5}">
                      <a16:colId xmlns:a16="http://schemas.microsoft.com/office/drawing/2014/main" val="3075099380"/>
                    </a:ext>
                  </a:extLst>
                </a:gridCol>
              </a:tblGrid>
              <a:tr h="551658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 err="1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en-IE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ysClr val="windowText" lastClr="000000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ysClr val="windowText" lastClr="000000"/>
                          </a:solidFill>
                        </a:rPr>
                        <a:t>sin </a:t>
                      </a:r>
                      <a:r>
                        <a:rPr lang="en-IE" sz="2400" dirty="0" err="1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en-IE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ysClr val="windowText" lastClr="000000"/>
                          </a:solidFill>
                        </a:rPr>
                        <a:t>sin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ysClr val="windowText" lastClr="000000"/>
                          </a:solidFill>
                        </a:rPr>
                        <a:t>sin </a:t>
                      </a:r>
                      <a:r>
                        <a:rPr lang="en-IE" sz="2400" dirty="0" err="1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r>
                        <a:rPr lang="en-IE" sz="2400" dirty="0">
                          <a:solidFill>
                            <a:sysClr val="windowText" lastClr="000000"/>
                          </a:solidFill>
                        </a:rPr>
                        <a:t> / sin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210798"/>
                  </a:ext>
                </a:extLst>
              </a:tr>
              <a:tr h="55165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344462"/>
                  </a:ext>
                </a:extLst>
              </a:tr>
              <a:tr h="55165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09236"/>
                  </a:ext>
                </a:extLst>
              </a:tr>
              <a:tr h="55165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20321"/>
                  </a:ext>
                </a:extLst>
              </a:tr>
              <a:tr h="55165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5178"/>
                  </a:ext>
                </a:extLst>
              </a:tr>
              <a:tr h="410064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02214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E7317F2-1A6C-483B-3415-4E09A8DE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/>
          <a:lstStyle/>
          <a:p>
            <a:r>
              <a:rPr lang="en-IE" dirty="0"/>
              <a:t>Data and calculations</a:t>
            </a:r>
            <a:br>
              <a:rPr lang="en-I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6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7F3D8C-04AA-8A76-6EFA-ED38EB3C157F}"/>
              </a:ext>
            </a:extLst>
          </p:cNvPr>
          <p:cNvGrpSpPr/>
          <p:nvPr/>
        </p:nvGrpSpPr>
        <p:grpSpPr>
          <a:xfrm>
            <a:off x="4423521" y="1823506"/>
            <a:ext cx="3964903" cy="2818573"/>
            <a:chOff x="2240360" y="2173237"/>
            <a:chExt cx="2292697" cy="1757001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7A1042A9-055A-CE1C-3FA0-B447025A8961}"/>
                </a:ext>
              </a:extLst>
            </p:cNvPr>
            <p:cNvCxnSpPr>
              <a:cxnSpLocks/>
            </p:cNvCxnSpPr>
            <p:nvPr/>
          </p:nvCxnSpPr>
          <p:spPr>
            <a:xfrm>
              <a:off x="2934586" y="2232837"/>
              <a:ext cx="0" cy="13822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3E8341-1525-E2B2-D7E8-7AEBA0AD4F34}"/>
                </a:ext>
              </a:extLst>
            </p:cNvPr>
            <p:cNvCxnSpPr>
              <a:cxnSpLocks/>
            </p:cNvCxnSpPr>
            <p:nvPr/>
          </p:nvCxnSpPr>
          <p:spPr>
            <a:xfrm>
              <a:off x="2934586" y="3615070"/>
              <a:ext cx="13290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48C9CA3-1E0A-557D-6A0C-D7B1BE28C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4586" y="2562447"/>
              <a:ext cx="956930" cy="1052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BCFC0E5-4E54-C981-DF28-F35808EA6DDE}"/>
                    </a:ext>
                  </a:extLst>
                </p:cNvPr>
                <p:cNvSpPr txBox="1"/>
                <p:nvPr/>
              </p:nvSpPr>
              <p:spPr>
                <a:xfrm>
                  <a:off x="2240360" y="2187949"/>
                  <a:ext cx="674066" cy="364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32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IE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IE" sz="32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BCFC0E5-4E54-C981-DF28-F35808EA6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0360" y="2187949"/>
                  <a:ext cx="674066" cy="3645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F5E9D41-F5F8-D8F6-6A97-DFC59AE9A05C}"/>
                    </a:ext>
                  </a:extLst>
                </p:cNvPr>
                <p:cNvSpPr txBox="1"/>
                <p:nvPr/>
              </p:nvSpPr>
              <p:spPr>
                <a:xfrm>
                  <a:off x="3345248" y="2173237"/>
                  <a:ext cx="1187809" cy="364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E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E" sz="3200" b="0" i="1" smtClean="0">
                            <a:latin typeface="Cambria Math" panose="02040503050406030204" pitchFamily="18" charset="0"/>
                          </a:rPr>
                          <m:t>𝑠𝑙𝑜𝑝𝑒</m:t>
                        </m:r>
                      </m:oMath>
                    </m:oMathPara>
                  </a14:m>
                  <a:endParaRPr lang="en-IE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F5E9D41-F5F8-D8F6-6A97-DFC59AE9A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248" y="2173237"/>
                  <a:ext cx="1187809" cy="3645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8D0BE5-4B29-BF95-51AF-D9519988EFCD}"/>
                    </a:ext>
                  </a:extLst>
                </p:cNvPr>
                <p:cNvSpPr txBox="1"/>
                <p:nvPr/>
              </p:nvSpPr>
              <p:spPr>
                <a:xfrm>
                  <a:off x="3761355" y="3565709"/>
                  <a:ext cx="712997" cy="364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3200" b="1" i="1" dirty="0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IE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sz="32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IE" sz="32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8D0BE5-4B29-BF95-51AF-D9519988E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55" y="3565709"/>
                  <a:ext cx="712997" cy="3645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6C50FBCD-B0A8-0363-302A-4F72F90D08D1}"/>
                  </a:ext>
                </a:extLst>
              </p:cNvPr>
              <p:cNvSpPr txBox="1"/>
              <p:nvPr/>
            </p:nvSpPr>
            <p:spPr bwMode="auto">
              <a:xfrm>
                <a:off x="539552" y="2020288"/>
                <a:ext cx="2811338" cy="617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6C50FBCD-B0A8-0363-302A-4F72F90D0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020288"/>
                <a:ext cx="2811338" cy="617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AFB17B-6225-BE46-6522-AD3BCE975544}"/>
                  </a:ext>
                </a:extLst>
              </p:cNvPr>
              <p:cNvSpPr txBox="1"/>
              <p:nvPr/>
            </p:nvSpPr>
            <p:spPr>
              <a:xfrm>
                <a:off x="1043608" y="3049796"/>
                <a:ext cx="20646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AFB17B-6225-BE46-6522-AD3BCE975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049796"/>
                <a:ext cx="20646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F885DE-A3AE-E7F4-3120-AE2B0FDFDEC8}"/>
              </a:ext>
            </a:extLst>
          </p:cNvPr>
          <p:cNvCxnSpPr/>
          <p:nvPr/>
        </p:nvCxnSpPr>
        <p:spPr>
          <a:xfrm flipV="1">
            <a:off x="1259632" y="2507142"/>
            <a:ext cx="0" cy="54265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D9A857-AC0C-6DEF-692B-0D0A60D4B621}"/>
              </a:ext>
            </a:extLst>
          </p:cNvPr>
          <p:cNvCxnSpPr>
            <a:cxnSpLocks/>
          </p:cNvCxnSpPr>
          <p:nvPr/>
        </p:nvCxnSpPr>
        <p:spPr>
          <a:xfrm flipV="1">
            <a:off x="2339752" y="2507142"/>
            <a:ext cx="216024" cy="61771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A9A6FA-8D08-9AFD-CCE7-01BA590F896D}"/>
              </a:ext>
            </a:extLst>
          </p:cNvPr>
          <p:cNvCxnSpPr>
            <a:cxnSpLocks/>
          </p:cNvCxnSpPr>
          <p:nvPr/>
        </p:nvCxnSpPr>
        <p:spPr>
          <a:xfrm flipV="1">
            <a:off x="1979360" y="2524840"/>
            <a:ext cx="216024" cy="61771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B05D1B8-E54E-84D9-BEC6-64E9432D1015}"/>
              </a:ext>
            </a:extLst>
          </p:cNvPr>
          <p:cNvSpPr/>
          <p:nvPr/>
        </p:nvSpPr>
        <p:spPr>
          <a:xfrm>
            <a:off x="3350890" y="2408282"/>
            <a:ext cx="717053" cy="44784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E6F4870-74D7-0628-76AA-EBE29A1D079B}"/>
              </a:ext>
            </a:extLst>
          </p:cNvPr>
          <p:cNvSpPr/>
          <p:nvPr/>
        </p:nvSpPr>
        <p:spPr>
          <a:xfrm>
            <a:off x="3419933" y="2351319"/>
            <a:ext cx="717053" cy="44784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2377FAEE-9A23-1CEB-FBAF-224078984837}"/>
                  </a:ext>
                </a:extLst>
              </p:cNvPr>
              <p:cNvSpPr txBox="1"/>
              <p:nvPr/>
            </p:nvSpPr>
            <p:spPr bwMode="auto">
              <a:xfrm>
                <a:off x="504688" y="922316"/>
                <a:ext cx="2054152" cy="1097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2377FAEE-9A23-1CEB-FBAF-224078984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688" y="922316"/>
                <a:ext cx="2054152" cy="1097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4">
            <a:extLst>
              <a:ext uri="{FF2B5EF4-FFF2-40B4-BE49-F238E27FC236}">
                <a16:creationId xmlns:a16="http://schemas.microsoft.com/office/drawing/2014/main" id="{1B823607-ECB1-7EFE-2A3F-AC5B3AF9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GB" dirty="0"/>
              <a:t>Draw a Suitable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 animBg="1"/>
      <p:bldP spid="18" grpId="0" animBg="1"/>
      <p:bldP spid="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Text Box 6">
                <a:extLst>
                  <a:ext uri="{FF2B5EF4-FFF2-40B4-BE49-F238E27FC236}">
                    <a16:creationId xmlns:a16="http://schemas.microsoft.com/office/drawing/2014/main" id="{9A3DC6DD-BB2A-8F91-33C2-08B60855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70" y="3780314"/>
                <a:ext cx="8785225" cy="1888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IE" altLang="en-US" sz="2800" dirty="0"/>
                  <a:t>The Graph is a </a:t>
                </a:r>
                <a:r>
                  <a:rPr lang="en-IE" altLang="en-US" sz="2800" b="1" dirty="0"/>
                  <a:t>Straight Line through the Origin</a:t>
                </a:r>
                <a:r>
                  <a:rPr lang="en-IE" altLang="en-US" sz="2800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IE" altLang="en-US" sz="2800" dirty="0"/>
                  <a:t>This verifies that:   </a:t>
                </a:r>
                <a:r>
                  <a:rPr lang="en-IE" altLang="en-US" sz="3200" b="1" dirty="0"/>
                  <a:t>sin </a:t>
                </a:r>
                <a:r>
                  <a:rPr lang="en-IE" altLang="en-US" sz="3200" b="1" i="1" dirty="0" err="1"/>
                  <a:t>i</a:t>
                </a:r>
                <a:r>
                  <a:rPr lang="en-IE" altLang="en-US" sz="3200" b="1" i="1" dirty="0"/>
                  <a:t> </a:t>
                </a:r>
                <a:r>
                  <a:rPr lang="en-IE" altLang="en-US" sz="3200" b="1" dirty="0"/>
                  <a:t> </a:t>
                </a:r>
                <a:r>
                  <a:rPr lang="en-IE" altLang="en-US" sz="3200" b="1" dirty="0">
                    <a:sym typeface="Symbol" panose="05050102010706020507" pitchFamily="18" charset="2"/>
                  </a:rPr>
                  <a:t>  sin </a:t>
                </a:r>
                <a:r>
                  <a:rPr lang="en-IE" altLang="en-US" sz="3200" b="1" i="1" dirty="0">
                    <a:sym typeface="Symbol" panose="05050102010706020507" pitchFamily="18" charset="2"/>
                  </a:rPr>
                  <a:t>r</a:t>
                </a:r>
                <a:r>
                  <a:rPr lang="en-IE" altLang="en-US" sz="2800" dirty="0">
                    <a:sym typeface="Symbol" panose="05050102010706020507" pitchFamily="18" charset="2"/>
                  </a:rPr>
                  <a:t>    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altLang="en-US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2800" i="0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sin</m:t>
                            </m:r>
                          </m:fName>
                          <m:e>
                            <m:r>
                              <a:rPr lang="en-GB" altLang="en-US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altLang="en-US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2800" b="0" i="0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sin</m:t>
                            </m:r>
                          </m:fName>
                          <m:e>
                            <m:r>
                              <a:rPr lang="en-GB" altLang="en-US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𝑟</m:t>
                            </m:r>
                          </m:e>
                        </m:func>
                      </m:den>
                    </m:f>
                    <m:r>
                      <a:rPr lang="en-GB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GB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𝑖𝑠</m:t>
                    </m:r>
                    <m:r>
                      <a:rPr lang="en-GB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GB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𝑐𝑜𝑛𝑠𝑡𝑎𝑛𝑡</m:t>
                    </m:r>
                  </m:oMath>
                </a14:m>
                <a:endParaRPr lang="en-IE" altLang="en-US" sz="2800" b="1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7891" name="Text Box 6">
                <a:extLst>
                  <a:ext uri="{FF2B5EF4-FFF2-40B4-BE49-F238E27FC236}">
                    <a16:creationId xmlns:a16="http://schemas.microsoft.com/office/drawing/2014/main" id="{9A3DC6DD-BB2A-8F91-33C2-08B60855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370" y="3780314"/>
                <a:ext cx="8785225" cy="1888659"/>
              </a:xfrm>
              <a:prstGeom prst="rect">
                <a:avLst/>
              </a:prstGeom>
              <a:blipFill>
                <a:blip r:embed="rId2"/>
                <a:stretch>
                  <a:fillRect l="-1457" t="-32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27F3D8C-04AA-8A76-6EFA-ED38EB3C157F}"/>
              </a:ext>
            </a:extLst>
          </p:cNvPr>
          <p:cNvGrpSpPr/>
          <p:nvPr/>
        </p:nvGrpSpPr>
        <p:grpSpPr>
          <a:xfrm>
            <a:off x="2123728" y="764704"/>
            <a:ext cx="3863381" cy="2818573"/>
            <a:chOff x="2240360" y="2173237"/>
            <a:chExt cx="2233992" cy="1757001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7A1042A9-055A-CE1C-3FA0-B447025A8961}"/>
                </a:ext>
              </a:extLst>
            </p:cNvPr>
            <p:cNvCxnSpPr>
              <a:cxnSpLocks/>
            </p:cNvCxnSpPr>
            <p:nvPr/>
          </p:nvCxnSpPr>
          <p:spPr>
            <a:xfrm>
              <a:off x="2934586" y="2232837"/>
              <a:ext cx="0" cy="13822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3E8341-1525-E2B2-D7E8-7AEBA0AD4F34}"/>
                </a:ext>
              </a:extLst>
            </p:cNvPr>
            <p:cNvCxnSpPr>
              <a:cxnSpLocks/>
            </p:cNvCxnSpPr>
            <p:nvPr/>
          </p:nvCxnSpPr>
          <p:spPr>
            <a:xfrm>
              <a:off x="2934586" y="3615070"/>
              <a:ext cx="13290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48C9CA3-1E0A-557D-6A0C-D7B1BE28C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4586" y="2562447"/>
              <a:ext cx="956930" cy="1052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BCFC0E5-4E54-C981-DF28-F35808EA6DDE}"/>
                    </a:ext>
                  </a:extLst>
                </p:cNvPr>
                <p:cNvSpPr txBox="1"/>
                <p:nvPr/>
              </p:nvSpPr>
              <p:spPr>
                <a:xfrm>
                  <a:off x="2240360" y="2187949"/>
                  <a:ext cx="674066" cy="364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32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IE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sz="3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IE" sz="32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BCFC0E5-4E54-C981-DF28-F35808EA6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0360" y="2187949"/>
                  <a:ext cx="674066" cy="3645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5E9D41-F5F8-D8F6-6A97-DFC59AE9A05C}"/>
                </a:ext>
              </a:extLst>
            </p:cNvPr>
            <p:cNvSpPr txBox="1"/>
            <p:nvPr/>
          </p:nvSpPr>
          <p:spPr>
            <a:xfrm>
              <a:off x="3345248" y="2173237"/>
              <a:ext cx="106820" cy="364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IE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8D0BE5-4B29-BF95-51AF-D9519988EFCD}"/>
                    </a:ext>
                  </a:extLst>
                </p:cNvPr>
                <p:cNvSpPr txBox="1"/>
                <p:nvPr/>
              </p:nvSpPr>
              <p:spPr>
                <a:xfrm>
                  <a:off x="3761355" y="3565709"/>
                  <a:ext cx="712997" cy="364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sz="3200" b="1" i="1" dirty="0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IE" sz="32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E" sz="32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IE" sz="32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68D0BE5-4B29-BF95-51AF-D9519988E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355" y="3565709"/>
                  <a:ext cx="712997" cy="3645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FA5F6D9D-C05E-377D-3B24-9B931BB2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GB" dirty="0"/>
              <a:t>How does your graph verify the model</a:t>
            </a:r>
          </a:p>
        </p:txBody>
      </p:sp>
    </p:spTree>
    <p:extLst>
      <p:ext uri="{BB962C8B-B14F-4D97-AF65-F5344CB8AC3E}">
        <p14:creationId xmlns:p14="http://schemas.microsoft.com/office/powerpoint/2010/main" val="39334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662C40A-51D7-6A62-8D6A-E85E0207D340}"/>
              </a:ext>
            </a:extLst>
          </p:cNvPr>
          <p:cNvSpPr/>
          <p:nvPr/>
        </p:nvSpPr>
        <p:spPr>
          <a:xfrm>
            <a:off x="3526835" y="968277"/>
            <a:ext cx="4823770" cy="568046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F8976-FE70-26F2-0E26-683064F6B227}"/>
              </a:ext>
            </a:extLst>
          </p:cNvPr>
          <p:cNvSpPr txBox="1"/>
          <p:nvPr/>
        </p:nvSpPr>
        <p:spPr>
          <a:xfrm>
            <a:off x="-1" y="1412776"/>
            <a:ext cx="35268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Place sheet of paper under the block.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Line up the pins as viewed through the block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b="1" dirty="0"/>
              <a:t>Trace out the block and the rays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Remove the block and </a:t>
            </a:r>
            <a:r>
              <a:rPr lang="en-IE" sz="2400" b="1" dirty="0"/>
              <a:t>draw the refracted ray and the normal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measure the angles </a:t>
            </a:r>
            <a:r>
              <a:rPr lang="en-IE" sz="2400" dirty="0" err="1"/>
              <a:t>i</a:t>
            </a:r>
            <a:r>
              <a:rPr lang="en-IE" sz="2400" dirty="0"/>
              <a:t> and r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Repeat with different angles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9AFA3-D2C9-F153-2531-22D22FDAF26B}"/>
              </a:ext>
            </a:extLst>
          </p:cNvPr>
          <p:cNvSpPr/>
          <p:nvPr/>
        </p:nvSpPr>
        <p:spPr>
          <a:xfrm>
            <a:off x="3989470" y="2739768"/>
            <a:ext cx="3897598" cy="25769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5B21F5-BAC4-2C17-43BF-FBC36333EA07}"/>
              </a:ext>
            </a:extLst>
          </p:cNvPr>
          <p:cNvCxnSpPr>
            <a:cxnSpLocks/>
          </p:cNvCxnSpPr>
          <p:nvPr/>
        </p:nvCxnSpPr>
        <p:spPr>
          <a:xfrm>
            <a:off x="3626620" y="1343446"/>
            <a:ext cx="1890761" cy="139583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144A49-1FF5-FDAC-1D4D-16CA3DAF59A4}"/>
              </a:ext>
            </a:extLst>
          </p:cNvPr>
          <p:cNvCxnSpPr>
            <a:cxnSpLocks/>
          </p:cNvCxnSpPr>
          <p:nvPr/>
        </p:nvCxnSpPr>
        <p:spPr>
          <a:xfrm>
            <a:off x="6715881" y="5309130"/>
            <a:ext cx="1344778" cy="9145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051490-8BD8-D287-0FC5-94170540D9E1}"/>
              </a:ext>
            </a:extLst>
          </p:cNvPr>
          <p:cNvSpPr/>
          <p:nvPr/>
        </p:nvSpPr>
        <p:spPr bwMode="auto">
          <a:xfrm rot="7502372">
            <a:off x="4497355" y="1906449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D04AA-FD8C-9ED8-6CFF-2FFAFD087D11}"/>
              </a:ext>
            </a:extLst>
          </p:cNvPr>
          <p:cNvSpPr txBox="1"/>
          <p:nvPr/>
        </p:nvSpPr>
        <p:spPr>
          <a:xfrm rot="2168405">
            <a:off x="3345299" y="1987613"/>
            <a:ext cx="217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Incident Ray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FEE82A-48A9-9E53-F948-E94601373661}"/>
              </a:ext>
            </a:extLst>
          </p:cNvPr>
          <p:cNvCxnSpPr>
            <a:cxnSpLocks/>
          </p:cNvCxnSpPr>
          <p:nvPr/>
        </p:nvCxnSpPr>
        <p:spPr>
          <a:xfrm>
            <a:off x="5532023" y="2758768"/>
            <a:ext cx="1195452" cy="25579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B9DF6C-F6FF-49A0-2E7D-680ABE1ACC49}"/>
              </a:ext>
            </a:extLst>
          </p:cNvPr>
          <p:cNvSpPr/>
          <p:nvPr/>
        </p:nvSpPr>
        <p:spPr bwMode="auto">
          <a:xfrm rot="9253225">
            <a:off x="6198648" y="4203615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AF6945-40CB-DA1C-15E6-007410B0C0EA}"/>
              </a:ext>
            </a:extLst>
          </p:cNvPr>
          <p:cNvSpPr/>
          <p:nvPr/>
        </p:nvSpPr>
        <p:spPr bwMode="auto">
          <a:xfrm rot="7236488">
            <a:off x="7385282" y="5690290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D223DD7F-8BBF-7525-B9F3-80162865A719}"/>
              </a:ext>
            </a:extLst>
          </p:cNvPr>
          <p:cNvSpPr txBox="1">
            <a:spLocks noChangeArrowheads="1"/>
          </p:cNvSpPr>
          <p:nvPr/>
        </p:nvSpPr>
        <p:spPr bwMode="auto">
          <a:xfrm rot="3790341">
            <a:off x="5392397" y="3923532"/>
            <a:ext cx="2384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400" dirty="0"/>
              <a:t>Refracted ray</a:t>
            </a:r>
            <a:endParaRPr lang="en-GB" alt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47F79E-9B18-C2EB-926B-6824B4433D9F}"/>
              </a:ext>
            </a:extLst>
          </p:cNvPr>
          <p:cNvCxnSpPr>
            <a:cxnSpLocks/>
          </p:cNvCxnSpPr>
          <p:nvPr/>
        </p:nvCxnSpPr>
        <p:spPr>
          <a:xfrm>
            <a:off x="5517381" y="1385773"/>
            <a:ext cx="0" cy="230710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604A0-1930-7F15-4534-1BAECBFA2815}"/>
              </a:ext>
            </a:extLst>
          </p:cNvPr>
          <p:cNvSpPr txBox="1"/>
          <p:nvPr/>
        </p:nvSpPr>
        <p:spPr>
          <a:xfrm>
            <a:off x="6063737" y="908720"/>
            <a:ext cx="208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Normal at the point of incidence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2DC9F6-DD04-99B3-595D-9EE35EBB4A72}"/>
                  </a:ext>
                </a:extLst>
              </p:cNvPr>
              <p:cNvSpPr txBox="1"/>
              <p:nvPr/>
            </p:nvSpPr>
            <p:spPr>
              <a:xfrm>
                <a:off x="5185845" y="1885119"/>
                <a:ext cx="192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2DC9F6-DD04-99B3-595D-9EE35EBB4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845" y="1885119"/>
                <a:ext cx="192489" cy="369332"/>
              </a:xfrm>
              <a:prstGeom prst="rect">
                <a:avLst/>
              </a:prstGeom>
              <a:blipFill>
                <a:blip r:embed="rId2"/>
                <a:stretch>
                  <a:fillRect l="-35484" r="-2903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DFCEA5-785A-984B-1189-43BF22A425DF}"/>
                  </a:ext>
                </a:extLst>
              </p:cNvPr>
              <p:cNvSpPr txBox="1"/>
              <p:nvPr/>
            </p:nvSpPr>
            <p:spPr>
              <a:xfrm>
                <a:off x="5566937" y="3477436"/>
                <a:ext cx="278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DFCEA5-785A-984B-1189-43BF22A42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937" y="3477436"/>
                <a:ext cx="2787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C75741-A583-17B5-10B9-E72AE2EDB2FC}"/>
              </a:ext>
            </a:extLst>
          </p:cNvPr>
          <p:cNvSpPr/>
          <p:nvPr/>
        </p:nvSpPr>
        <p:spPr>
          <a:xfrm>
            <a:off x="5123125" y="2243367"/>
            <a:ext cx="383897" cy="194024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3BC89C-E762-FAAC-0862-14FDEED902BF}"/>
              </a:ext>
            </a:extLst>
          </p:cNvPr>
          <p:cNvSpPr/>
          <p:nvPr/>
        </p:nvSpPr>
        <p:spPr>
          <a:xfrm rot="10800000">
            <a:off x="5521024" y="3360309"/>
            <a:ext cx="321783" cy="99061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49B0B4-68D0-3E1F-C456-22915F75B9DE}"/>
              </a:ext>
            </a:extLst>
          </p:cNvPr>
          <p:cNvCxnSpPr>
            <a:cxnSpLocks/>
          </p:cNvCxnSpPr>
          <p:nvPr/>
        </p:nvCxnSpPr>
        <p:spPr>
          <a:xfrm flipH="1">
            <a:off x="5517381" y="1329441"/>
            <a:ext cx="601977" cy="25794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FE73982-EDFF-0BDA-615D-1BFEBD9BE008}"/>
              </a:ext>
            </a:extLst>
          </p:cNvPr>
          <p:cNvSpPr txBox="1"/>
          <p:nvPr/>
        </p:nvSpPr>
        <p:spPr>
          <a:xfrm>
            <a:off x="5294969" y="5540022"/>
            <a:ext cx="273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Emergent ray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322934-455D-3F02-7EFB-AA5C7AE14360}"/>
              </a:ext>
            </a:extLst>
          </p:cNvPr>
          <p:cNvSpPr txBox="1"/>
          <p:nvPr/>
        </p:nvSpPr>
        <p:spPr>
          <a:xfrm>
            <a:off x="4011800" y="4727831"/>
            <a:ext cx="273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Glass 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824F11-28F9-6507-0D60-A2A19BCD435D}"/>
              </a:ext>
            </a:extLst>
          </p:cNvPr>
          <p:cNvSpPr txBox="1"/>
          <p:nvPr/>
        </p:nvSpPr>
        <p:spPr>
          <a:xfrm>
            <a:off x="3607247" y="5889723"/>
            <a:ext cx="156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Paper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4A968F0-F9F4-3C5A-532B-1207B9551FBE}"/>
              </a:ext>
            </a:extLst>
          </p:cNvPr>
          <p:cNvSpPr/>
          <p:nvPr/>
        </p:nvSpPr>
        <p:spPr>
          <a:xfrm>
            <a:off x="7569861" y="3614109"/>
            <a:ext cx="892660" cy="464625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8DEC68-91BF-DAD7-9FFC-048D434C940A}"/>
              </a:ext>
            </a:extLst>
          </p:cNvPr>
          <p:cNvSpPr txBox="1"/>
          <p:nvPr/>
        </p:nvSpPr>
        <p:spPr>
          <a:xfrm>
            <a:off x="6839392" y="3108797"/>
            <a:ext cx="175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Protractor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8DF7A-DF3A-8614-57E7-037A879D7AF8}"/>
              </a:ext>
            </a:extLst>
          </p:cNvPr>
          <p:cNvCxnSpPr/>
          <p:nvPr/>
        </p:nvCxnSpPr>
        <p:spPr>
          <a:xfrm flipV="1">
            <a:off x="7171394" y="5085184"/>
            <a:ext cx="377010" cy="504056"/>
          </a:xfrm>
          <a:prstGeom prst="line">
            <a:avLst/>
          </a:prstGeom>
          <a:ln w="38100">
            <a:solidFill>
              <a:srgbClr val="00206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923E53-4A2A-E24A-5220-E5CE57636B22}"/>
              </a:ext>
            </a:extLst>
          </p:cNvPr>
          <p:cNvCxnSpPr/>
          <p:nvPr/>
        </p:nvCxnSpPr>
        <p:spPr>
          <a:xfrm flipV="1">
            <a:off x="7930238" y="5638689"/>
            <a:ext cx="377010" cy="504056"/>
          </a:xfrm>
          <a:prstGeom prst="line">
            <a:avLst/>
          </a:prstGeom>
          <a:ln w="38100">
            <a:solidFill>
              <a:srgbClr val="00206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1AA10B-159B-B4E0-052C-CFFB48660B8F}"/>
              </a:ext>
            </a:extLst>
          </p:cNvPr>
          <p:cNvCxnSpPr/>
          <p:nvPr/>
        </p:nvCxnSpPr>
        <p:spPr>
          <a:xfrm flipV="1">
            <a:off x="4791751" y="1681308"/>
            <a:ext cx="377010" cy="504056"/>
          </a:xfrm>
          <a:prstGeom prst="line">
            <a:avLst/>
          </a:prstGeom>
          <a:ln w="38100">
            <a:solidFill>
              <a:srgbClr val="00206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E1D3D-E5BF-95FF-BD46-F3167ACB7D1A}"/>
              </a:ext>
            </a:extLst>
          </p:cNvPr>
          <p:cNvCxnSpPr/>
          <p:nvPr/>
        </p:nvCxnSpPr>
        <p:spPr>
          <a:xfrm flipV="1">
            <a:off x="3806212" y="991809"/>
            <a:ext cx="377010" cy="504056"/>
          </a:xfrm>
          <a:prstGeom prst="line">
            <a:avLst/>
          </a:prstGeom>
          <a:ln w="38100">
            <a:solidFill>
              <a:srgbClr val="002060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4DF3897-5BDD-0B8B-929B-FB46FF055524}"/>
              </a:ext>
            </a:extLst>
          </p:cNvPr>
          <p:cNvSpPr txBox="1"/>
          <p:nvPr/>
        </p:nvSpPr>
        <p:spPr>
          <a:xfrm>
            <a:off x="4397258" y="925328"/>
            <a:ext cx="114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>
                <a:solidFill>
                  <a:srgbClr val="002060"/>
                </a:solidFill>
              </a:rPr>
              <a:t>Pins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073495-D316-393C-4951-13638A3BE741}"/>
              </a:ext>
            </a:extLst>
          </p:cNvPr>
          <p:cNvSpPr txBox="1"/>
          <p:nvPr/>
        </p:nvSpPr>
        <p:spPr>
          <a:xfrm>
            <a:off x="6431542" y="6191586"/>
            <a:ext cx="17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Observer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CED524-5F1C-87E5-EBAF-6EA92710FAC8}"/>
              </a:ext>
            </a:extLst>
          </p:cNvPr>
          <p:cNvSpPr txBox="1"/>
          <p:nvPr/>
        </p:nvSpPr>
        <p:spPr>
          <a:xfrm>
            <a:off x="7408126" y="5289284"/>
            <a:ext cx="114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>
                <a:solidFill>
                  <a:srgbClr val="002060"/>
                </a:solidFill>
              </a:rPr>
              <a:t>Pins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08A5CF8-A8C5-A840-FCD9-BB82E04EE122}"/>
              </a:ext>
            </a:extLst>
          </p:cNvPr>
          <p:cNvCxnSpPr>
            <a:stCxn id="32" idx="1"/>
          </p:cNvCxnSpPr>
          <p:nvPr/>
        </p:nvCxnSpPr>
        <p:spPr>
          <a:xfrm flipH="1">
            <a:off x="4011800" y="1156161"/>
            <a:ext cx="385458" cy="11259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58BF1D7-D26B-CDCF-6BBA-33A0F89B48AF}"/>
              </a:ext>
            </a:extLst>
          </p:cNvPr>
          <p:cNvCxnSpPr>
            <a:cxnSpLocks/>
          </p:cNvCxnSpPr>
          <p:nvPr/>
        </p:nvCxnSpPr>
        <p:spPr>
          <a:xfrm>
            <a:off x="4783063" y="1364064"/>
            <a:ext cx="204065" cy="46896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06D16E1-83A1-C309-A276-2AC25B371AC0}"/>
              </a:ext>
            </a:extLst>
          </p:cNvPr>
          <p:cNvCxnSpPr>
            <a:cxnSpLocks/>
          </p:cNvCxnSpPr>
          <p:nvPr/>
        </p:nvCxnSpPr>
        <p:spPr>
          <a:xfrm>
            <a:off x="7776571" y="5737964"/>
            <a:ext cx="206046" cy="22362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236F694-B65F-7E71-BD98-2F5516D09240}"/>
              </a:ext>
            </a:extLst>
          </p:cNvPr>
          <p:cNvCxnSpPr>
            <a:cxnSpLocks/>
          </p:cNvCxnSpPr>
          <p:nvPr/>
        </p:nvCxnSpPr>
        <p:spPr>
          <a:xfrm flipH="1" flipV="1">
            <a:off x="7408126" y="5346585"/>
            <a:ext cx="62475" cy="17816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42F26D-3057-6FB0-B5C8-0724CAA88FB8}"/>
              </a:ext>
            </a:extLst>
          </p:cNvPr>
          <p:cNvGrpSpPr/>
          <p:nvPr/>
        </p:nvGrpSpPr>
        <p:grpSpPr>
          <a:xfrm>
            <a:off x="7909799" y="6069199"/>
            <a:ext cx="512516" cy="532135"/>
            <a:chOff x="7909799" y="6069199"/>
            <a:chExt cx="512516" cy="53213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093623B-6DD0-8966-E43B-A7E65825B076}"/>
                </a:ext>
              </a:extLst>
            </p:cNvPr>
            <p:cNvSpPr/>
            <p:nvPr/>
          </p:nvSpPr>
          <p:spPr>
            <a:xfrm rot="20119903">
              <a:off x="7933019" y="6208925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504DDF-C638-2DA8-19F1-848369356D49}"/>
                </a:ext>
              </a:extLst>
            </p:cNvPr>
            <p:cNvSpPr/>
            <p:nvPr/>
          </p:nvSpPr>
          <p:spPr>
            <a:xfrm rot="17338376">
              <a:off x="8133354" y="6164136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D23FD3B-DD5C-2838-0DAF-1B940550EABD}"/>
                </a:ext>
              </a:extLst>
            </p:cNvPr>
            <p:cNvSpPr/>
            <p:nvPr/>
          </p:nvSpPr>
          <p:spPr>
            <a:xfrm rot="1398329">
              <a:off x="7909799" y="6407310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C1AEE3C-F9EE-56D1-CE01-B31602F4292F}"/>
                </a:ext>
              </a:extLst>
            </p:cNvPr>
            <p:cNvSpPr/>
            <p:nvPr/>
          </p:nvSpPr>
          <p:spPr>
            <a:xfrm rot="2287418">
              <a:off x="8089985" y="6199161"/>
              <a:ext cx="62799" cy="15378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688E8456-BB52-1369-1C00-E797CEE1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85" y="98417"/>
            <a:ext cx="8712200" cy="590931"/>
          </a:xfrm>
        </p:spPr>
        <p:txBody>
          <a:bodyPr/>
          <a:lstStyle/>
          <a:p>
            <a:r>
              <a:rPr lang="en-GB" altLang="en-US" dirty="0"/>
              <a:t>Alternative 1: Search pins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27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CBBAA-198A-DF46-6C5C-E5035098E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A5873FF-5C57-66E1-A317-72AFBE218A78}"/>
              </a:ext>
            </a:extLst>
          </p:cNvPr>
          <p:cNvSpPr/>
          <p:nvPr/>
        </p:nvSpPr>
        <p:spPr>
          <a:xfrm>
            <a:off x="5854" y="3274708"/>
            <a:ext cx="9150845" cy="3595992"/>
          </a:xfrm>
          <a:custGeom>
            <a:avLst/>
            <a:gdLst>
              <a:gd name="connsiteX0" fmla="*/ 76200 w 10299700"/>
              <a:gd name="connsiteY0" fmla="*/ 850900 h 2806700"/>
              <a:gd name="connsiteX1" fmla="*/ 76200 w 10299700"/>
              <a:gd name="connsiteY1" fmla="*/ 850900 h 2806700"/>
              <a:gd name="connsiteX2" fmla="*/ 342900 w 10299700"/>
              <a:gd name="connsiteY2" fmla="*/ 838200 h 2806700"/>
              <a:gd name="connsiteX3" fmla="*/ 5461000 w 10299700"/>
              <a:gd name="connsiteY3" fmla="*/ 0 h 2806700"/>
              <a:gd name="connsiteX4" fmla="*/ 10299700 w 10299700"/>
              <a:gd name="connsiteY4" fmla="*/ 876300 h 2806700"/>
              <a:gd name="connsiteX5" fmla="*/ 3390900 w 10299700"/>
              <a:gd name="connsiteY5" fmla="*/ 2806700 h 2806700"/>
              <a:gd name="connsiteX6" fmla="*/ 0 w 10299700"/>
              <a:gd name="connsiteY6" fmla="*/ 1511300 h 2806700"/>
              <a:gd name="connsiteX7" fmla="*/ 76200 w 10299700"/>
              <a:gd name="connsiteY7" fmla="*/ 850900 h 2806700"/>
              <a:gd name="connsiteX0" fmla="*/ 76200 w 10299700"/>
              <a:gd name="connsiteY0" fmla="*/ 850900 h 2806700"/>
              <a:gd name="connsiteX1" fmla="*/ 76200 w 10299700"/>
              <a:gd name="connsiteY1" fmla="*/ 850900 h 2806700"/>
              <a:gd name="connsiteX2" fmla="*/ 342900 w 10299700"/>
              <a:gd name="connsiteY2" fmla="*/ 838200 h 2806700"/>
              <a:gd name="connsiteX3" fmla="*/ 5461000 w 10299700"/>
              <a:gd name="connsiteY3" fmla="*/ 0 h 2806700"/>
              <a:gd name="connsiteX4" fmla="*/ 8559800 w 10299700"/>
              <a:gd name="connsiteY4" fmla="*/ 546100 h 2806700"/>
              <a:gd name="connsiteX5" fmla="*/ 10299700 w 10299700"/>
              <a:gd name="connsiteY5" fmla="*/ 876300 h 2806700"/>
              <a:gd name="connsiteX6" fmla="*/ 3390900 w 10299700"/>
              <a:gd name="connsiteY6" fmla="*/ 2806700 h 2806700"/>
              <a:gd name="connsiteX7" fmla="*/ 0 w 10299700"/>
              <a:gd name="connsiteY7" fmla="*/ 1511300 h 2806700"/>
              <a:gd name="connsiteX8" fmla="*/ 76200 w 10299700"/>
              <a:gd name="connsiteY8" fmla="*/ 850900 h 2806700"/>
              <a:gd name="connsiteX0" fmla="*/ 76200 w 9245600"/>
              <a:gd name="connsiteY0" fmla="*/ 850900 h 2806700"/>
              <a:gd name="connsiteX1" fmla="*/ 76200 w 9245600"/>
              <a:gd name="connsiteY1" fmla="*/ 850900 h 2806700"/>
              <a:gd name="connsiteX2" fmla="*/ 342900 w 9245600"/>
              <a:gd name="connsiteY2" fmla="*/ 838200 h 2806700"/>
              <a:gd name="connsiteX3" fmla="*/ 5461000 w 9245600"/>
              <a:gd name="connsiteY3" fmla="*/ 0 h 2806700"/>
              <a:gd name="connsiteX4" fmla="*/ 8559800 w 9245600"/>
              <a:gd name="connsiteY4" fmla="*/ 546100 h 2806700"/>
              <a:gd name="connsiteX5" fmla="*/ 9245600 w 9245600"/>
              <a:gd name="connsiteY5" fmla="*/ 2260600 h 2806700"/>
              <a:gd name="connsiteX6" fmla="*/ 3390900 w 9245600"/>
              <a:gd name="connsiteY6" fmla="*/ 2806700 h 2806700"/>
              <a:gd name="connsiteX7" fmla="*/ 0 w 9245600"/>
              <a:gd name="connsiteY7" fmla="*/ 1511300 h 2806700"/>
              <a:gd name="connsiteX8" fmla="*/ 76200 w 9245600"/>
              <a:gd name="connsiteY8" fmla="*/ 850900 h 2806700"/>
              <a:gd name="connsiteX0" fmla="*/ 76200 w 9245600"/>
              <a:gd name="connsiteY0" fmla="*/ 850900 h 2806700"/>
              <a:gd name="connsiteX1" fmla="*/ 76200 w 9245600"/>
              <a:gd name="connsiteY1" fmla="*/ 850900 h 2806700"/>
              <a:gd name="connsiteX2" fmla="*/ 342900 w 9245600"/>
              <a:gd name="connsiteY2" fmla="*/ 838200 h 2806700"/>
              <a:gd name="connsiteX3" fmla="*/ 5461000 w 9245600"/>
              <a:gd name="connsiteY3" fmla="*/ 0 h 2806700"/>
              <a:gd name="connsiteX4" fmla="*/ 9220200 w 9245600"/>
              <a:gd name="connsiteY4" fmla="*/ 914400 h 2806700"/>
              <a:gd name="connsiteX5" fmla="*/ 9245600 w 9245600"/>
              <a:gd name="connsiteY5" fmla="*/ 2260600 h 2806700"/>
              <a:gd name="connsiteX6" fmla="*/ 3390900 w 9245600"/>
              <a:gd name="connsiteY6" fmla="*/ 2806700 h 2806700"/>
              <a:gd name="connsiteX7" fmla="*/ 0 w 9245600"/>
              <a:gd name="connsiteY7" fmla="*/ 1511300 h 2806700"/>
              <a:gd name="connsiteX8" fmla="*/ 76200 w 9245600"/>
              <a:gd name="connsiteY8" fmla="*/ 850900 h 2806700"/>
              <a:gd name="connsiteX0" fmla="*/ 76200 w 9245600"/>
              <a:gd name="connsiteY0" fmla="*/ 850900 h 2806700"/>
              <a:gd name="connsiteX1" fmla="*/ 76200 w 9245600"/>
              <a:gd name="connsiteY1" fmla="*/ 850900 h 2806700"/>
              <a:gd name="connsiteX2" fmla="*/ 342900 w 9245600"/>
              <a:gd name="connsiteY2" fmla="*/ 838200 h 2806700"/>
              <a:gd name="connsiteX3" fmla="*/ 5461000 w 9245600"/>
              <a:gd name="connsiteY3" fmla="*/ 0 h 2806700"/>
              <a:gd name="connsiteX4" fmla="*/ 9232900 w 9245600"/>
              <a:gd name="connsiteY4" fmla="*/ 660400 h 2806700"/>
              <a:gd name="connsiteX5" fmla="*/ 9245600 w 9245600"/>
              <a:gd name="connsiteY5" fmla="*/ 2260600 h 2806700"/>
              <a:gd name="connsiteX6" fmla="*/ 3390900 w 9245600"/>
              <a:gd name="connsiteY6" fmla="*/ 2806700 h 2806700"/>
              <a:gd name="connsiteX7" fmla="*/ 0 w 9245600"/>
              <a:gd name="connsiteY7" fmla="*/ 1511300 h 2806700"/>
              <a:gd name="connsiteX8" fmla="*/ 76200 w 9245600"/>
              <a:gd name="connsiteY8" fmla="*/ 850900 h 2806700"/>
              <a:gd name="connsiteX0" fmla="*/ 76200 w 9245600"/>
              <a:gd name="connsiteY0" fmla="*/ 850900 h 3848100"/>
              <a:gd name="connsiteX1" fmla="*/ 76200 w 9245600"/>
              <a:gd name="connsiteY1" fmla="*/ 850900 h 3848100"/>
              <a:gd name="connsiteX2" fmla="*/ 342900 w 9245600"/>
              <a:gd name="connsiteY2" fmla="*/ 838200 h 3848100"/>
              <a:gd name="connsiteX3" fmla="*/ 5461000 w 9245600"/>
              <a:gd name="connsiteY3" fmla="*/ 0 h 3848100"/>
              <a:gd name="connsiteX4" fmla="*/ 9232900 w 9245600"/>
              <a:gd name="connsiteY4" fmla="*/ 660400 h 3848100"/>
              <a:gd name="connsiteX5" fmla="*/ 9245600 w 9245600"/>
              <a:gd name="connsiteY5" fmla="*/ 2260600 h 3848100"/>
              <a:gd name="connsiteX6" fmla="*/ 6578600 w 9245600"/>
              <a:gd name="connsiteY6" fmla="*/ 3848100 h 3848100"/>
              <a:gd name="connsiteX7" fmla="*/ 0 w 9245600"/>
              <a:gd name="connsiteY7" fmla="*/ 1511300 h 3848100"/>
              <a:gd name="connsiteX8" fmla="*/ 76200 w 9245600"/>
              <a:gd name="connsiteY8" fmla="*/ 850900 h 3848100"/>
              <a:gd name="connsiteX0" fmla="*/ 0 w 9169400"/>
              <a:gd name="connsiteY0" fmla="*/ 850900 h 3848100"/>
              <a:gd name="connsiteX1" fmla="*/ 0 w 9169400"/>
              <a:gd name="connsiteY1" fmla="*/ 850900 h 3848100"/>
              <a:gd name="connsiteX2" fmla="*/ 266700 w 9169400"/>
              <a:gd name="connsiteY2" fmla="*/ 838200 h 3848100"/>
              <a:gd name="connsiteX3" fmla="*/ 5384800 w 9169400"/>
              <a:gd name="connsiteY3" fmla="*/ 0 h 3848100"/>
              <a:gd name="connsiteX4" fmla="*/ 9156700 w 9169400"/>
              <a:gd name="connsiteY4" fmla="*/ 660400 h 3848100"/>
              <a:gd name="connsiteX5" fmla="*/ 9169400 w 9169400"/>
              <a:gd name="connsiteY5" fmla="*/ 2260600 h 3848100"/>
              <a:gd name="connsiteX6" fmla="*/ 6502400 w 9169400"/>
              <a:gd name="connsiteY6" fmla="*/ 3848100 h 3848100"/>
              <a:gd name="connsiteX7" fmla="*/ 25400 w 9169400"/>
              <a:gd name="connsiteY7" fmla="*/ 2743200 h 3848100"/>
              <a:gd name="connsiteX8" fmla="*/ 0 w 9169400"/>
              <a:gd name="connsiteY8" fmla="*/ 850900 h 3848100"/>
              <a:gd name="connsiteX0" fmla="*/ 0 w 9169400"/>
              <a:gd name="connsiteY0" fmla="*/ 850900 h 3810000"/>
              <a:gd name="connsiteX1" fmla="*/ 0 w 9169400"/>
              <a:gd name="connsiteY1" fmla="*/ 850900 h 3810000"/>
              <a:gd name="connsiteX2" fmla="*/ 266700 w 9169400"/>
              <a:gd name="connsiteY2" fmla="*/ 838200 h 3810000"/>
              <a:gd name="connsiteX3" fmla="*/ 5384800 w 9169400"/>
              <a:gd name="connsiteY3" fmla="*/ 0 h 3810000"/>
              <a:gd name="connsiteX4" fmla="*/ 9156700 w 9169400"/>
              <a:gd name="connsiteY4" fmla="*/ 660400 h 3810000"/>
              <a:gd name="connsiteX5" fmla="*/ 9169400 w 9169400"/>
              <a:gd name="connsiteY5" fmla="*/ 2260600 h 3810000"/>
              <a:gd name="connsiteX6" fmla="*/ 6489700 w 9169400"/>
              <a:gd name="connsiteY6" fmla="*/ 3810000 h 3810000"/>
              <a:gd name="connsiteX7" fmla="*/ 25400 w 9169400"/>
              <a:gd name="connsiteY7" fmla="*/ 2743200 h 3810000"/>
              <a:gd name="connsiteX8" fmla="*/ 0 w 9169400"/>
              <a:gd name="connsiteY8" fmla="*/ 850900 h 3810000"/>
              <a:gd name="connsiteX0" fmla="*/ 0 w 9169400"/>
              <a:gd name="connsiteY0" fmla="*/ 850900 h 3847691"/>
              <a:gd name="connsiteX1" fmla="*/ 0 w 9169400"/>
              <a:gd name="connsiteY1" fmla="*/ 850900 h 3847691"/>
              <a:gd name="connsiteX2" fmla="*/ 266700 w 9169400"/>
              <a:gd name="connsiteY2" fmla="*/ 838200 h 3847691"/>
              <a:gd name="connsiteX3" fmla="*/ 5384800 w 9169400"/>
              <a:gd name="connsiteY3" fmla="*/ 0 h 3847691"/>
              <a:gd name="connsiteX4" fmla="*/ 9156700 w 9169400"/>
              <a:gd name="connsiteY4" fmla="*/ 660400 h 3847691"/>
              <a:gd name="connsiteX5" fmla="*/ 9169400 w 9169400"/>
              <a:gd name="connsiteY5" fmla="*/ 2260600 h 3847691"/>
              <a:gd name="connsiteX6" fmla="*/ 6489700 w 9169400"/>
              <a:gd name="connsiteY6" fmla="*/ 3810000 h 3847691"/>
              <a:gd name="connsiteX7" fmla="*/ 3238500 w 9169400"/>
              <a:gd name="connsiteY7" fmla="*/ 3797300 h 3847691"/>
              <a:gd name="connsiteX8" fmla="*/ 25400 w 9169400"/>
              <a:gd name="connsiteY8" fmla="*/ 2743200 h 3847691"/>
              <a:gd name="connsiteX9" fmla="*/ 0 w 9169400"/>
              <a:gd name="connsiteY9" fmla="*/ 850900 h 3847691"/>
              <a:gd name="connsiteX0" fmla="*/ 0 w 9169400"/>
              <a:gd name="connsiteY0" fmla="*/ 850900 h 3810000"/>
              <a:gd name="connsiteX1" fmla="*/ 0 w 9169400"/>
              <a:gd name="connsiteY1" fmla="*/ 850900 h 3810000"/>
              <a:gd name="connsiteX2" fmla="*/ 266700 w 9169400"/>
              <a:gd name="connsiteY2" fmla="*/ 838200 h 3810000"/>
              <a:gd name="connsiteX3" fmla="*/ 5384800 w 9169400"/>
              <a:gd name="connsiteY3" fmla="*/ 0 h 3810000"/>
              <a:gd name="connsiteX4" fmla="*/ 9156700 w 9169400"/>
              <a:gd name="connsiteY4" fmla="*/ 660400 h 3810000"/>
              <a:gd name="connsiteX5" fmla="*/ 9169400 w 9169400"/>
              <a:gd name="connsiteY5" fmla="*/ 2260600 h 3810000"/>
              <a:gd name="connsiteX6" fmla="*/ 6489700 w 9169400"/>
              <a:gd name="connsiteY6" fmla="*/ 3810000 h 3810000"/>
              <a:gd name="connsiteX7" fmla="*/ 3238500 w 9169400"/>
              <a:gd name="connsiteY7" fmla="*/ 3797300 h 3810000"/>
              <a:gd name="connsiteX8" fmla="*/ 25400 w 9169400"/>
              <a:gd name="connsiteY8" fmla="*/ 2743200 h 3810000"/>
              <a:gd name="connsiteX9" fmla="*/ 0 w 9169400"/>
              <a:gd name="connsiteY9" fmla="*/ 850900 h 3810000"/>
              <a:gd name="connsiteX0" fmla="*/ 0 w 9169400"/>
              <a:gd name="connsiteY0" fmla="*/ 850900 h 3810000"/>
              <a:gd name="connsiteX1" fmla="*/ 0 w 9169400"/>
              <a:gd name="connsiteY1" fmla="*/ 850900 h 3810000"/>
              <a:gd name="connsiteX2" fmla="*/ 266700 w 9169400"/>
              <a:gd name="connsiteY2" fmla="*/ 838200 h 3810000"/>
              <a:gd name="connsiteX3" fmla="*/ 5384800 w 9169400"/>
              <a:gd name="connsiteY3" fmla="*/ 0 h 3810000"/>
              <a:gd name="connsiteX4" fmla="*/ 9156700 w 9169400"/>
              <a:gd name="connsiteY4" fmla="*/ 660400 h 3810000"/>
              <a:gd name="connsiteX5" fmla="*/ 9169400 w 9169400"/>
              <a:gd name="connsiteY5" fmla="*/ 2260600 h 3810000"/>
              <a:gd name="connsiteX6" fmla="*/ 6489700 w 9169400"/>
              <a:gd name="connsiteY6" fmla="*/ 3810000 h 3810000"/>
              <a:gd name="connsiteX7" fmla="*/ 3238500 w 9169400"/>
              <a:gd name="connsiteY7" fmla="*/ 3797300 h 3810000"/>
              <a:gd name="connsiteX8" fmla="*/ 25400 w 9169400"/>
              <a:gd name="connsiteY8" fmla="*/ 2743200 h 3810000"/>
              <a:gd name="connsiteX9" fmla="*/ 0 w 9169400"/>
              <a:gd name="connsiteY9" fmla="*/ 850900 h 3810000"/>
              <a:gd name="connsiteX0" fmla="*/ 0 w 9169400"/>
              <a:gd name="connsiteY0" fmla="*/ 850900 h 3810000"/>
              <a:gd name="connsiteX1" fmla="*/ 0 w 9169400"/>
              <a:gd name="connsiteY1" fmla="*/ 850900 h 3810000"/>
              <a:gd name="connsiteX2" fmla="*/ 266700 w 9169400"/>
              <a:gd name="connsiteY2" fmla="*/ 838200 h 3810000"/>
              <a:gd name="connsiteX3" fmla="*/ 5384800 w 9169400"/>
              <a:gd name="connsiteY3" fmla="*/ 0 h 3810000"/>
              <a:gd name="connsiteX4" fmla="*/ 9156700 w 9169400"/>
              <a:gd name="connsiteY4" fmla="*/ 660400 h 3810000"/>
              <a:gd name="connsiteX5" fmla="*/ 9169400 w 9169400"/>
              <a:gd name="connsiteY5" fmla="*/ 2260600 h 3810000"/>
              <a:gd name="connsiteX6" fmla="*/ 6489700 w 9169400"/>
              <a:gd name="connsiteY6" fmla="*/ 3810000 h 3810000"/>
              <a:gd name="connsiteX7" fmla="*/ 3238500 w 9169400"/>
              <a:gd name="connsiteY7" fmla="*/ 3797300 h 3810000"/>
              <a:gd name="connsiteX8" fmla="*/ 25400 w 9169400"/>
              <a:gd name="connsiteY8" fmla="*/ 2743200 h 3810000"/>
              <a:gd name="connsiteX9" fmla="*/ 0 w 9169400"/>
              <a:gd name="connsiteY9" fmla="*/ 850900 h 3810000"/>
              <a:gd name="connsiteX0" fmla="*/ 0 w 9169400"/>
              <a:gd name="connsiteY0" fmla="*/ 850900 h 3810000"/>
              <a:gd name="connsiteX1" fmla="*/ 0 w 9169400"/>
              <a:gd name="connsiteY1" fmla="*/ 850900 h 3810000"/>
              <a:gd name="connsiteX2" fmla="*/ 5384800 w 9169400"/>
              <a:gd name="connsiteY2" fmla="*/ 0 h 3810000"/>
              <a:gd name="connsiteX3" fmla="*/ 9156700 w 9169400"/>
              <a:gd name="connsiteY3" fmla="*/ 660400 h 3810000"/>
              <a:gd name="connsiteX4" fmla="*/ 9169400 w 9169400"/>
              <a:gd name="connsiteY4" fmla="*/ 2260600 h 3810000"/>
              <a:gd name="connsiteX5" fmla="*/ 6489700 w 9169400"/>
              <a:gd name="connsiteY5" fmla="*/ 3810000 h 3810000"/>
              <a:gd name="connsiteX6" fmla="*/ 3238500 w 9169400"/>
              <a:gd name="connsiteY6" fmla="*/ 3797300 h 3810000"/>
              <a:gd name="connsiteX7" fmla="*/ 25400 w 9169400"/>
              <a:gd name="connsiteY7" fmla="*/ 2743200 h 3810000"/>
              <a:gd name="connsiteX8" fmla="*/ 0 w 9169400"/>
              <a:gd name="connsiteY8" fmla="*/ 850900 h 3810000"/>
              <a:gd name="connsiteX0" fmla="*/ 0 w 9182100"/>
              <a:gd name="connsiteY0" fmla="*/ 1092200 h 3810000"/>
              <a:gd name="connsiteX1" fmla="*/ 12700 w 9182100"/>
              <a:gd name="connsiteY1" fmla="*/ 850900 h 3810000"/>
              <a:gd name="connsiteX2" fmla="*/ 5397500 w 9182100"/>
              <a:gd name="connsiteY2" fmla="*/ 0 h 3810000"/>
              <a:gd name="connsiteX3" fmla="*/ 9169400 w 9182100"/>
              <a:gd name="connsiteY3" fmla="*/ 660400 h 3810000"/>
              <a:gd name="connsiteX4" fmla="*/ 9182100 w 9182100"/>
              <a:gd name="connsiteY4" fmla="*/ 2260600 h 3810000"/>
              <a:gd name="connsiteX5" fmla="*/ 6502400 w 9182100"/>
              <a:gd name="connsiteY5" fmla="*/ 3810000 h 3810000"/>
              <a:gd name="connsiteX6" fmla="*/ 3251200 w 9182100"/>
              <a:gd name="connsiteY6" fmla="*/ 3797300 h 3810000"/>
              <a:gd name="connsiteX7" fmla="*/ 38100 w 9182100"/>
              <a:gd name="connsiteY7" fmla="*/ 2743200 h 3810000"/>
              <a:gd name="connsiteX8" fmla="*/ 0 w 9182100"/>
              <a:gd name="connsiteY8" fmla="*/ 1092200 h 3810000"/>
              <a:gd name="connsiteX0" fmla="*/ 25400 w 9169400"/>
              <a:gd name="connsiteY0" fmla="*/ 2743200 h 3810000"/>
              <a:gd name="connsiteX1" fmla="*/ 0 w 9169400"/>
              <a:gd name="connsiteY1" fmla="*/ 850900 h 3810000"/>
              <a:gd name="connsiteX2" fmla="*/ 5384800 w 9169400"/>
              <a:gd name="connsiteY2" fmla="*/ 0 h 3810000"/>
              <a:gd name="connsiteX3" fmla="*/ 9156700 w 9169400"/>
              <a:gd name="connsiteY3" fmla="*/ 660400 h 3810000"/>
              <a:gd name="connsiteX4" fmla="*/ 9169400 w 9169400"/>
              <a:gd name="connsiteY4" fmla="*/ 2260600 h 3810000"/>
              <a:gd name="connsiteX5" fmla="*/ 6489700 w 9169400"/>
              <a:gd name="connsiteY5" fmla="*/ 3810000 h 3810000"/>
              <a:gd name="connsiteX6" fmla="*/ 3238500 w 9169400"/>
              <a:gd name="connsiteY6" fmla="*/ 3797300 h 3810000"/>
              <a:gd name="connsiteX7" fmla="*/ 25400 w 9169400"/>
              <a:gd name="connsiteY7" fmla="*/ 2743200 h 3810000"/>
              <a:gd name="connsiteX0" fmla="*/ 0 w 9144000"/>
              <a:gd name="connsiteY0" fmla="*/ 2743200 h 3810000"/>
              <a:gd name="connsiteX1" fmla="*/ 76200 w 9144000"/>
              <a:gd name="connsiteY1" fmla="*/ 889000 h 3810000"/>
              <a:gd name="connsiteX2" fmla="*/ 5359400 w 9144000"/>
              <a:gd name="connsiteY2" fmla="*/ 0 h 3810000"/>
              <a:gd name="connsiteX3" fmla="*/ 9131300 w 9144000"/>
              <a:gd name="connsiteY3" fmla="*/ 660400 h 3810000"/>
              <a:gd name="connsiteX4" fmla="*/ 9144000 w 9144000"/>
              <a:gd name="connsiteY4" fmla="*/ 2260600 h 3810000"/>
              <a:gd name="connsiteX5" fmla="*/ 6464300 w 9144000"/>
              <a:gd name="connsiteY5" fmla="*/ 3810000 h 3810000"/>
              <a:gd name="connsiteX6" fmla="*/ 3213100 w 9144000"/>
              <a:gd name="connsiteY6" fmla="*/ 3797300 h 3810000"/>
              <a:gd name="connsiteX7" fmla="*/ 0 w 9144000"/>
              <a:gd name="connsiteY7" fmla="*/ 2743200 h 3810000"/>
              <a:gd name="connsiteX0" fmla="*/ 0 w 9144000"/>
              <a:gd name="connsiteY0" fmla="*/ 2743200 h 3810000"/>
              <a:gd name="connsiteX1" fmla="*/ 0 w 9144000"/>
              <a:gd name="connsiteY1" fmla="*/ 889000 h 3810000"/>
              <a:gd name="connsiteX2" fmla="*/ 5359400 w 9144000"/>
              <a:gd name="connsiteY2" fmla="*/ 0 h 3810000"/>
              <a:gd name="connsiteX3" fmla="*/ 9131300 w 9144000"/>
              <a:gd name="connsiteY3" fmla="*/ 660400 h 3810000"/>
              <a:gd name="connsiteX4" fmla="*/ 9144000 w 9144000"/>
              <a:gd name="connsiteY4" fmla="*/ 2260600 h 3810000"/>
              <a:gd name="connsiteX5" fmla="*/ 6464300 w 9144000"/>
              <a:gd name="connsiteY5" fmla="*/ 3810000 h 3810000"/>
              <a:gd name="connsiteX6" fmla="*/ 3213100 w 9144000"/>
              <a:gd name="connsiteY6" fmla="*/ 3797300 h 3810000"/>
              <a:gd name="connsiteX7" fmla="*/ 0 w 9144000"/>
              <a:gd name="connsiteY7" fmla="*/ 2743200 h 3810000"/>
              <a:gd name="connsiteX0" fmla="*/ 77822 w 9144000"/>
              <a:gd name="connsiteY0" fmla="*/ 2256817 h 3810000"/>
              <a:gd name="connsiteX1" fmla="*/ 0 w 9144000"/>
              <a:gd name="connsiteY1" fmla="*/ 889000 h 3810000"/>
              <a:gd name="connsiteX2" fmla="*/ 5359400 w 9144000"/>
              <a:gd name="connsiteY2" fmla="*/ 0 h 3810000"/>
              <a:gd name="connsiteX3" fmla="*/ 9131300 w 9144000"/>
              <a:gd name="connsiteY3" fmla="*/ 660400 h 3810000"/>
              <a:gd name="connsiteX4" fmla="*/ 9144000 w 9144000"/>
              <a:gd name="connsiteY4" fmla="*/ 2260600 h 3810000"/>
              <a:gd name="connsiteX5" fmla="*/ 6464300 w 9144000"/>
              <a:gd name="connsiteY5" fmla="*/ 3810000 h 3810000"/>
              <a:gd name="connsiteX6" fmla="*/ 3213100 w 9144000"/>
              <a:gd name="connsiteY6" fmla="*/ 3797300 h 3810000"/>
              <a:gd name="connsiteX7" fmla="*/ 77822 w 9144000"/>
              <a:gd name="connsiteY7" fmla="*/ 2256817 h 3810000"/>
              <a:gd name="connsiteX0" fmla="*/ 77822 w 9144000"/>
              <a:gd name="connsiteY0" fmla="*/ 2140085 h 3693268"/>
              <a:gd name="connsiteX1" fmla="*/ 0 w 9144000"/>
              <a:gd name="connsiteY1" fmla="*/ 772268 h 3693268"/>
              <a:gd name="connsiteX2" fmla="*/ 4483911 w 9144000"/>
              <a:gd name="connsiteY2" fmla="*/ 0 h 3693268"/>
              <a:gd name="connsiteX3" fmla="*/ 9131300 w 9144000"/>
              <a:gd name="connsiteY3" fmla="*/ 543668 h 3693268"/>
              <a:gd name="connsiteX4" fmla="*/ 9144000 w 9144000"/>
              <a:gd name="connsiteY4" fmla="*/ 2143868 h 3693268"/>
              <a:gd name="connsiteX5" fmla="*/ 6464300 w 9144000"/>
              <a:gd name="connsiteY5" fmla="*/ 3693268 h 3693268"/>
              <a:gd name="connsiteX6" fmla="*/ 3213100 w 9144000"/>
              <a:gd name="connsiteY6" fmla="*/ 3680568 h 3693268"/>
              <a:gd name="connsiteX7" fmla="*/ 77822 w 9144000"/>
              <a:gd name="connsiteY7" fmla="*/ 2140085 h 3693268"/>
              <a:gd name="connsiteX0" fmla="*/ 77822 w 9144000"/>
              <a:gd name="connsiteY0" fmla="*/ 2042809 h 3595992"/>
              <a:gd name="connsiteX1" fmla="*/ 0 w 9144000"/>
              <a:gd name="connsiteY1" fmla="*/ 674992 h 3595992"/>
              <a:gd name="connsiteX2" fmla="*/ 5203758 w 9144000"/>
              <a:gd name="connsiteY2" fmla="*/ 0 h 3595992"/>
              <a:gd name="connsiteX3" fmla="*/ 9131300 w 9144000"/>
              <a:gd name="connsiteY3" fmla="*/ 446392 h 3595992"/>
              <a:gd name="connsiteX4" fmla="*/ 9144000 w 9144000"/>
              <a:gd name="connsiteY4" fmla="*/ 2046592 h 3595992"/>
              <a:gd name="connsiteX5" fmla="*/ 6464300 w 9144000"/>
              <a:gd name="connsiteY5" fmla="*/ 3595992 h 3595992"/>
              <a:gd name="connsiteX6" fmla="*/ 3213100 w 9144000"/>
              <a:gd name="connsiteY6" fmla="*/ 3583292 h 3595992"/>
              <a:gd name="connsiteX7" fmla="*/ 77822 w 9144000"/>
              <a:gd name="connsiteY7" fmla="*/ 2042809 h 3595992"/>
              <a:gd name="connsiteX0" fmla="*/ 0 w 9150845"/>
              <a:gd name="connsiteY0" fmla="*/ 2034342 h 3595992"/>
              <a:gd name="connsiteX1" fmla="*/ 6845 w 9150845"/>
              <a:gd name="connsiteY1" fmla="*/ 674992 h 3595992"/>
              <a:gd name="connsiteX2" fmla="*/ 5210603 w 9150845"/>
              <a:gd name="connsiteY2" fmla="*/ 0 h 3595992"/>
              <a:gd name="connsiteX3" fmla="*/ 9138145 w 9150845"/>
              <a:gd name="connsiteY3" fmla="*/ 446392 h 3595992"/>
              <a:gd name="connsiteX4" fmla="*/ 9150845 w 9150845"/>
              <a:gd name="connsiteY4" fmla="*/ 2046592 h 3595992"/>
              <a:gd name="connsiteX5" fmla="*/ 6471145 w 9150845"/>
              <a:gd name="connsiteY5" fmla="*/ 3595992 h 3595992"/>
              <a:gd name="connsiteX6" fmla="*/ 3219945 w 9150845"/>
              <a:gd name="connsiteY6" fmla="*/ 3583292 h 3595992"/>
              <a:gd name="connsiteX7" fmla="*/ 0 w 9150845"/>
              <a:gd name="connsiteY7" fmla="*/ 2034342 h 359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0845" h="3595992">
                <a:moveTo>
                  <a:pt x="0" y="2034342"/>
                </a:moveTo>
                <a:cubicBezTo>
                  <a:pt x="2282" y="1581225"/>
                  <a:pt x="4563" y="1128109"/>
                  <a:pt x="6845" y="674992"/>
                </a:cubicBezTo>
                <a:lnTo>
                  <a:pt x="5210603" y="0"/>
                </a:lnTo>
                <a:lnTo>
                  <a:pt x="9138145" y="446392"/>
                </a:lnTo>
                <a:lnTo>
                  <a:pt x="9150845" y="2046592"/>
                </a:lnTo>
                <a:lnTo>
                  <a:pt x="6471145" y="3595992"/>
                </a:lnTo>
                <a:cubicBezTo>
                  <a:pt x="5395878" y="3553659"/>
                  <a:pt x="4845545" y="3589642"/>
                  <a:pt x="3219945" y="3583292"/>
                </a:cubicBezTo>
                <a:lnTo>
                  <a:pt x="0" y="203434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867" name="Text Box 6">
            <a:extLst>
              <a:ext uri="{FF2B5EF4-FFF2-40B4-BE49-F238E27FC236}">
                <a16:creationId xmlns:a16="http://schemas.microsoft.com/office/drawing/2014/main" id="{2BA504F5-28CE-328B-935A-77954CB3C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7993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062B4E-B86F-1E7B-9019-FC5EB81E9EE5}"/>
              </a:ext>
            </a:extLst>
          </p:cNvPr>
          <p:cNvCxnSpPr>
            <a:cxnSpLocks/>
            <a:stCxn id="59" idx="3"/>
          </p:cNvCxnSpPr>
          <p:nvPr/>
        </p:nvCxnSpPr>
        <p:spPr>
          <a:xfrm flipH="1" flipV="1">
            <a:off x="5438066" y="4106227"/>
            <a:ext cx="1910059" cy="37439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EAF2B5-658E-3FC2-FA4A-62F38B85A544}"/>
              </a:ext>
            </a:extLst>
          </p:cNvPr>
          <p:cNvSpPr txBox="1"/>
          <p:nvPr/>
        </p:nvSpPr>
        <p:spPr>
          <a:xfrm>
            <a:off x="513578" y="806144"/>
            <a:ext cx="572867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2-D drawing is sufficient in an exam.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1FAAAD-8570-C375-E48C-A970C59A29CA}"/>
              </a:ext>
            </a:extLst>
          </p:cNvPr>
          <p:cNvGrpSpPr/>
          <p:nvPr/>
        </p:nvGrpSpPr>
        <p:grpSpPr>
          <a:xfrm>
            <a:off x="8369835" y="3187221"/>
            <a:ext cx="504056" cy="1440160"/>
            <a:chOff x="9793989" y="2662137"/>
            <a:chExt cx="504056" cy="1440160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964B8A-34FE-FE42-CD37-C715D33497AE}"/>
                </a:ext>
              </a:extLst>
            </p:cNvPr>
            <p:cNvSpPr/>
            <p:nvPr/>
          </p:nvSpPr>
          <p:spPr>
            <a:xfrm>
              <a:off x="10010013" y="2662137"/>
              <a:ext cx="72008" cy="14401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FE9E07B-0E96-5CD4-15C8-0F951A28798C}"/>
                </a:ext>
              </a:extLst>
            </p:cNvPr>
            <p:cNvSpPr/>
            <p:nvPr/>
          </p:nvSpPr>
          <p:spPr>
            <a:xfrm>
              <a:off x="9793989" y="2662137"/>
              <a:ext cx="504056" cy="144016"/>
            </a:xfrm>
            <a:custGeom>
              <a:avLst/>
              <a:gdLst>
                <a:gd name="connsiteX0" fmla="*/ 0 w 651510"/>
                <a:gd name="connsiteY0" fmla="*/ 148590 h 194310"/>
                <a:gd name="connsiteX1" fmla="*/ 354330 w 651510"/>
                <a:gd name="connsiteY1" fmla="*/ 0 h 194310"/>
                <a:gd name="connsiteX2" fmla="*/ 651510 w 651510"/>
                <a:gd name="connsiteY2" fmla="*/ 137160 h 194310"/>
                <a:gd name="connsiteX3" fmla="*/ 308610 w 651510"/>
                <a:gd name="connsiteY3" fmla="*/ 194310 h 194310"/>
                <a:gd name="connsiteX4" fmla="*/ 0 w 651510"/>
                <a:gd name="connsiteY4" fmla="*/ 148590 h 194310"/>
                <a:gd name="connsiteX0" fmla="*/ 204 w 651714"/>
                <a:gd name="connsiteY0" fmla="*/ 148590 h 194468"/>
                <a:gd name="connsiteX1" fmla="*/ 354534 w 651714"/>
                <a:gd name="connsiteY1" fmla="*/ 0 h 194468"/>
                <a:gd name="connsiteX2" fmla="*/ 651714 w 651714"/>
                <a:gd name="connsiteY2" fmla="*/ 137160 h 194468"/>
                <a:gd name="connsiteX3" fmla="*/ 308814 w 651714"/>
                <a:gd name="connsiteY3" fmla="*/ 194310 h 194468"/>
                <a:gd name="connsiteX4" fmla="*/ 204 w 651714"/>
                <a:gd name="connsiteY4" fmla="*/ 148590 h 194468"/>
                <a:gd name="connsiteX0" fmla="*/ 204 w 651929"/>
                <a:gd name="connsiteY0" fmla="*/ 148615 h 194493"/>
                <a:gd name="connsiteX1" fmla="*/ 354534 w 651929"/>
                <a:gd name="connsiteY1" fmla="*/ 25 h 194493"/>
                <a:gd name="connsiteX2" fmla="*/ 651714 w 651929"/>
                <a:gd name="connsiteY2" fmla="*/ 137185 h 194493"/>
                <a:gd name="connsiteX3" fmla="*/ 308814 w 651929"/>
                <a:gd name="connsiteY3" fmla="*/ 194335 h 194493"/>
                <a:gd name="connsiteX4" fmla="*/ 204 w 651929"/>
                <a:gd name="connsiteY4" fmla="*/ 148615 h 1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929" h="194493">
                  <a:moveTo>
                    <a:pt x="204" y="148615"/>
                  </a:moveTo>
                  <a:cubicBezTo>
                    <a:pt x="7824" y="116230"/>
                    <a:pt x="245949" y="1930"/>
                    <a:pt x="354534" y="25"/>
                  </a:cubicBezTo>
                  <a:cubicBezTo>
                    <a:pt x="463119" y="-1880"/>
                    <a:pt x="659334" y="104800"/>
                    <a:pt x="651714" y="137185"/>
                  </a:cubicBezTo>
                  <a:cubicBezTo>
                    <a:pt x="644094" y="169570"/>
                    <a:pt x="417399" y="192430"/>
                    <a:pt x="308814" y="194335"/>
                  </a:cubicBezTo>
                  <a:cubicBezTo>
                    <a:pt x="200229" y="196240"/>
                    <a:pt x="-7416" y="181000"/>
                    <a:pt x="204" y="148615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6F51AE-A5D0-9170-6542-42303FA9F22D}"/>
              </a:ext>
            </a:extLst>
          </p:cNvPr>
          <p:cNvGrpSpPr/>
          <p:nvPr/>
        </p:nvGrpSpPr>
        <p:grpSpPr>
          <a:xfrm>
            <a:off x="3573632" y="2910230"/>
            <a:ext cx="583837" cy="1346748"/>
            <a:chOff x="9793989" y="2662137"/>
            <a:chExt cx="504056" cy="1440160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15814D-00B7-D5E5-9A0B-495719F506FE}"/>
                </a:ext>
              </a:extLst>
            </p:cNvPr>
            <p:cNvSpPr/>
            <p:nvPr/>
          </p:nvSpPr>
          <p:spPr>
            <a:xfrm>
              <a:off x="10010013" y="2662137"/>
              <a:ext cx="72008" cy="14401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668267-6325-15F3-B806-3BCD8299A38B}"/>
                </a:ext>
              </a:extLst>
            </p:cNvPr>
            <p:cNvSpPr/>
            <p:nvPr/>
          </p:nvSpPr>
          <p:spPr>
            <a:xfrm>
              <a:off x="9793989" y="2662137"/>
              <a:ext cx="504056" cy="144016"/>
            </a:xfrm>
            <a:custGeom>
              <a:avLst/>
              <a:gdLst>
                <a:gd name="connsiteX0" fmla="*/ 0 w 651510"/>
                <a:gd name="connsiteY0" fmla="*/ 148590 h 194310"/>
                <a:gd name="connsiteX1" fmla="*/ 354330 w 651510"/>
                <a:gd name="connsiteY1" fmla="*/ 0 h 194310"/>
                <a:gd name="connsiteX2" fmla="*/ 651510 w 651510"/>
                <a:gd name="connsiteY2" fmla="*/ 137160 h 194310"/>
                <a:gd name="connsiteX3" fmla="*/ 308610 w 651510"/>
                <a:gd name="connsiteY3" fmla="*/ 194310 h 194310"/>
                <a:gd name="connsiteX4" fmla="*/ 0 w 651510"/>
                <a:gd name="connsiteY4" fmla="*/ 148590 h 194310"/>
                <a:gd name="connsiteX0" fmla="*/ 204 w 651714"/>
                <a:gd name="connsiteY0" fmla="*/ 148590 h 194468"/>
                <a:gd name="connsiteX1" fmla="*/ 354534 w 651714"/>
                <a:gd name="connsiteY1" fmla="*/ 0 h 194468"/>
                <a:gd name="connsiteX2" fmla="*/ 651714 w 651714"/>
                <a:gd name="connsiteY2" fmla="*/ 137160 h 194468"/>
                <a:gd name="connsiteX3" fmla="*/ 308814 w 651714"/>
                <a:gd name="connsiteY3" fmla="*/ 194310 h 194468"/>
                <a:gd name="connsiteX4" fmla="*/ 204 w 651714"/>
                <a:gd name="connsiteY4" fmla="*/ 148590 h 194468"/>
                <a:gd name="connsiteX0" fmla="*/ 204 w 651929"/>
                <a:gd name="connsiteY0" fmla="*/ 148615 h 194493"/>
                <a:gd name="connsiteX1" fmla="*/ 354534 w 651929"/>
                <a:gd name="connsiteY1" fmla="*/ 25 h 194493"/>
                <a:gd name="connsiteX2" fmla="*/ 651714 w 651929"/>
                <a:gd name="connsiteY2" fmla="*/ 137185 h 194493"/>
                <a:gd name="connsiteX3" fmla="*/ 308814 w 651929"/>
                <a:gd name="connsiteY3" fmla="*/ 194335 h 194493"/>
                <a:gd name="connsiteX4" fmla="*/ 204 w 651929"/>
                <a:gd name="connsiteY4" fmla="*/ 148615 h 1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929" h="194493">
                  <a:moveTo>
                    <a:pt x="204" y="148615"/>
                  </a:moveTo>
                  <a:cubicBezTo>
                    <a:pt x="7824" y="116230"/>
                    <a:pt x="245949" y="1930"/>
                    <a:pt x="354534" y="25"/>
                  </a:cubicBezTo>
                  <a:cubicBezTo>
                    <a:pt x="463119" y="-1880"/>
                    <a:pt x="659334" y="104800"/>
                    <a:pt x="651714" y="137185"/>
                  </a:cubicBezTo>
                  <a:cubicBezTo>
                    <a:pt x="644094" y="169570"/>
                    <a:pt x="417399" y="192430"/>
                    <a:pt x="308814" y="194335"/>
                  </a:cubicBezTo>
                  <a:cubicBezTo>
                    <a:pt x="200229" y="196240"/>
                    <a:pt x="-7416" y="181000"/>
                    <a:pt x="204" y="148615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8C4013-8CA0-7D8E-961C-9B5AE4DEC355}"/>
              </a:ext>
            </a:extLst>
          </p:cNvPr>
          <p:cNvGrpSpPr/>
          <p:nvPr/>
        </p:nvGrpSpPr>
        <p:grpSpPr>
          <a:xfrm>
            <a:off x="887199" y="2854396"/>
            <a:ext cx="504056" cy="1440160"/>
            <a:chOff x="9793989" y="2662137"/>
            <a:chExt cx="504056" cy="1440160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6B1718-7F49-CA8A-9AE1-5EDF16B4151E}"/>
                </a:ext>
              </a:extLst>
            </p:cNvPr>
            <p:cNvSpPr/>
            <p:nvPr/>
          </p:nvSpPr>
          <p:spPr>
            <a:xfrm>
              <a:off x="10010013" y="2662137"/>
              <a:ext cx="72008" cy="14401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E332D06-C510-F2D9-C695-645B38D6A120}"/>
                </a:ext>
              </a:extLst>
            </p:cNvPr>
            <p:cNvSpPr/>
            <p:nvPr/>
          </p:nvSpPr>
          <p:spPr>
            <a:xfrm>
              <a:off x="9793989" y="2662137"/>
              <a:ext cx="504056" cy="144016"/>
            </a:xfrm>
            <a:custGeom>
              <a:avLst/>
              <a:gdLst>
                <a:gd name="connsiteX0" fmla="*/ 0 w 651510"/>
                <a:gd name="connsiteY0" fmla="*/ 148590 h 194310"/>
                <a:gd name="connsiteX1" fmla="*/ 354330 w 651510"/>
                <a:gd name="connsiteY1" fmla="*/ 0 h 194310"/>
                <a:gd name="connsiteX2" fmla="*/ 651510 w 651510"/>
                <a:gd name="connsiteY2" fmla="*/ 137160 h 194310"/>
                <a:gd name="connsiteX3" fmla="*/ 308610 w 651510"/>
                <a:gd name="connsiteY3" fmla="*/ 194310 h 194310"/>
                <a:gd name="connsiteX4" fmla="*/ 0 w 651510"/>
                <a:gd name="connsiteY4" fmla="*/ 148590 h 194310"/>
                <a:gd name="connsiteX0" fmla="*/ 204 w 651714"/>
                <a:gd name="connsiteY0" fmla="*/ 148590 h 194468"/>
                <a:gd name="connsiteX1" fmla="*/ 354534 w 651714"/>
                <a:gd name="connsiteY1" fmla="*/ 0 h 194468"/>
                <a:gd name="connsiteX2" fmla="*/ 651714 w 651714"/>
                <a:gd name="connsiteY2" fmla="*/ 137160 h 194468"/>
                <a:gd name="connsiteX3" fmla="*/ 308814 w 651714"/>
                <a:gd name="connsiteY3" fmla="*/ 194310 h 194468"/>
                <a:gd name="connsiteX4" fmla="*/ 204 w 651714"/>
                <a:gd name="connsiteY4" fmla="*/ 148590 h 194468"/>
                <a:gd name="connsiteX0" fmla="*/ 204 w 651929"/>
                <a:gd name="connsiteY0" fmla="*/ 148615 h 194493"/>
                <a:gd name="connsiteX1" fmla="*/ 354534 w 651929"/>
                <a:gd name="connsiteY1" fmla="*/ 25 h 194493"/>
                <a:gd name="connsiteX2" fmla="*/ 651714 w 651929"/>
                <a:gd name="connsiteY2" fmla="*/ 137185 h 194493"/>
                <a:gd name="connsiteX3" fmla="*/ 308814 w 651929"/>
                <a:gd name="connsiteY3" fmla="*/ 194335 h 194493"/>
                <a:gd name="connsiteX4" fmla="*/ 204 w 651929"/>
                <a:gd name="connsiteY4" fmla="*/ 148615 h 1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929" h="194493">
                  <a:moveTo>
                    <a:pt x="204" y="148615"/>
                  </a:moveTo>
                  <a:cubicBezTo>
                    <a:pt x="7824" y="116230"/>
                    <a:pt x="245949" y="1930"/>
                    <a:pt x="354534" y="25"/>
                  </a:cubicBezTo>
                  <a:cubicBezTo>
                    <a:pt x="463119" y="-1880"/>
                    <a:pt x="659334" y="104800"/>
                    <a:pt x="651714" y="137185"/>
                  </a:cubicBezTo>
                  <a:cubicBezTo>
                    <a:pt x="644094" y="169570"/>
                    <a:pt x="417399" y="192430"/>
                    <a:pt x="308814" y="194335"/>
                  </a:cubicBezTo>
                  <a:cubicBezTo>
                    <a:pt x="200229" y="196240"/>
                    <a:pt x="-7416" y="181000"/>
                    <a:pt x="204" y="148615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CBCF19-5063-7BF2-41EF-1515D2071062}"/>
              </a:ext>
            </a:extLst>
          </p:cNvPr>
          <p:cNvCxnSpPr>
            <a:cxnSpLocks/>
          </p:cNvCxnSpPr>
          <p:nvPr/>
        </p:nvCxnSpPr>
        <p:spPr>
          <a:xfrm>
            <a:off x="4607785" y="4285248"/>
            <a:ext cx="2148615" cy="3754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13651F8-AC07-74FF-01C0-041745892515}"/>
              </a:ext>
            </a:extLst>
          </p:cNvPr>
          <p:cNvCxnSpPr>
            <a:cxnSpLocks/>
          </p:cNvCxnSpPr>
          <p:nvPr/>
        </p:nvCxnSpPr>
        <p:spPr>
          <a:xfrm flipV="1">
            <a:off x="962956" y="4268797"/>
            <a:ext cx="3609044" cy="4233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FE2BE0-A32D-4240-DE02-F829BB738229}"/>
              </a:ext>
            </a:extLst>
          </p:cNvPr>
          <p:cNvCxnSpPr>
            <a:cxnSpLocks/>
          </p:cNvCxnSpPr>
          <p:nvPr/>
        </p:nvCxnSpPr>
        <p:spPr>
          <a:xfrm>
            <a:off x="5412665" y="4358629"/>
            <a:ext cx="3094747" cy="68407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E57FC90-D7BC-8804-3932-BB19B6BA2588}"/>
              </a:ext>
            </a:extLst>
          </p:cNvPr>
          <p:cNvCxnSpPr>
            <a:cxnSpLocks/>
          </p:cNvCxnSpPr>
          <p:nvPr/>
        </p:nvCxnSpPr>
        <p:spPr>
          <a:xfrm flipV="1">
            <a:off x="1564780" y="4106227"/>
            <a:ext cx="3844856" cy="868742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D10679-980E-1861-DB63-ECCDECFA7E9E}"/>
              </a:ext>
            </a:extLst>
          </p:cNvPr>
          <p:cNvGrpSpPr/>
          <p:nvPr/>
        </p:nvGrpSpPr>
        <p:grpSpPr>
          <a:xfrm>
            <a:off x="6858306" y="3220554"/>
            <a:ext cx="504056" cy="1440160"/>
            <a:chOff x="9793989" y="2662137"/>
            <a:chExt cx="504056" cy="1440160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7920BFC-8F11-C77D-FEF9-9D43E8113766}"/>
                </a:ext>
              </a:extLst>
            </p:cNvPr>
            <p:cNvSpPr/>
            <p:nvPr/>
          </p:nvSpPr>
          <p:spPr>
            <a:xfrm>
              <a:off x="10010013" y="2662137"/>
              <a:ext cx="72008" cy="14401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57B6E4-960F-5A2C-FD98-DF3FA6A2B9C0}"/>
                </a:ext>
              </a:extLst>
            </p:cNvPr>
            <p:cNvSpPr/>
            <p:nvPr/>
          </p:nvSpPr>
          <p:spPr>
            <a:xfrm>
              <a:off x="9793989" y="2662137"/>
              <a:ext cx="504056" cy="144016"/>
            </a:xfrm>
            <a:custGeom>
              <a:avLst/>
              <a:gdLst>
                <a:gd name="connsiteX0" fmla="*/ 0 w 651510"/>
                <a:gd name="connsiteY0" fmla="*/ 148590 h 194310"/>
                <a:gd name="connsiteX1" fmla="*/ 354330 w 651510"/>
                <a:gd name="connsiteY1" fmla="*/ 0 h 194310"/>
                <a:gd name="connsiteX2" fmla="*/ 651510 w 651510"/>
                <a:gd name="connsiteY2" fmla="*/ 137160 h 194310"/>
                <a:gd name="connsiteX3" fmla="*/ 308610 w 651510"/>
                <a:gd name="connsiteY3" fmla="*/ 194310 h 194310"/>
                <a:gd name="connsiteX4" fmla="*/ 0 w 651510"/>
                <a:gd name="connsiteY4" fmla="*/ 148590 h 194310"/>
                <a:gd name="connsiteX0" fmla="*/ 204 w 651714"/>
                <a:gd name="connsiteY0" fmla="*/ 148590 h 194468"/>
                <a:gd name="connsiteX1" fmla="*/ 354534 w 651714"/>
                <a:gd name="connsiteY1" fmla="*/ 0 h 194468"/>
                <a:gd name="connsiteX2" fmla="*/ 651714 w 651714"/>
                <a:gd name="connsiteY2" fmla="*/ 137160 h 194468"/>
                <a:gd name="connsiteX3" fmla="*/ 308814 w 651714"/>
                <a:gd name="connsiteY3" fmla="*/ 194310 h 194468"/>
                <a:gd name="connsiteX4" fmla="*/ 204 w 651714"/>
                <a:gd name="connsiteY4" fmla="*/ 148590 h 194468"/>
                <a:gd name="connsiteX0" fmla="*/ 204 w 651929"/>
                <a:gd name="connsiteY0" fmla="*/ 148615 h 194493"/>
                <a:gd name="connsiteX1" fmla="*/ 354534 w 651929"/>
                <a:gd name="connsiteY1" fmla="*/ 25 h 194493"/>
                <a:gd name="connsiteX2" fmla="*/ 651714 w 651929"/>
                <a:gd name="connsiteY2" fmla="*/ 137185 h 194493"/>
                <a:gd name="connsiteX3" fmla="*/ 308814 w 651929"/>
                <a:gd name="connsiteY3" fmla="*/ 194335 h 194493"/>
                <a:gd name="connsiteX4" fmla="*/ 204 w 651929"/>
                <a:gd name="connsiteY4" fmla="*/ 148615 h 1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929" h="194493">
                  <a:moveTo>
                    <a:pt x="204" y="148615"/>
                  </a:moveTo>
                  <a:cubicBezTo>
                    <a:pt x="7824" y="116230"/>
                    <a:pt x="245949" y="1930"/>
                    <a:pt x="354534" y="25"/>
                  </a:cubicBezTo>
                  <a:cubicBezTo>
                    <a:pt x="463119" y="-1880"/>
                    <a:pt x="659334" y="104800"/>
                    <a:pt x="651714" y="137185"/>
                  </a:cubicBezTo>
                  <a:cubicBezTo>
                    <a:pt x="644094" y="169570"/>
                    <a:pt x="417399" y="192430"/>
                    <a:pt x="308814" y="194335"/>
                  </a:cubicBezTo>
                  <a:cubicBezTo>
                    <a:pt x="200229" y="196240"/>
                    <a:pt x="-7416" y="181000"/>
                    <a:pt x="204" y="148615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B94C5C-D879-8C50-39D1-37A042935782}"/>
              </a:ext>
            </a:extLst>
          </p:cNvPr>
          <p:cNvCxnSpPr>
            <a:cxnSpLocks/>
          </p:cNvCxnSpPr>
          <p:nvPr/>
        </p:nvCxnSpPr>
        <p:spPr>
          <a:xfrm flipV="1">
            <a:off x="6756400" y="4627381"/>
            <a:ext cx="2424112" cy="3333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1BB028B-B0E4-8380-F4A7-29A93BB715CF}"/>
              </a:ext>
            </a:extLst>
          </p:cNvPr>
          <p:cNvGrpSpPr/>
          <p:nvPr/>
        </p:nvGrpSpPr>
        <p:grpSpPr>
          <a:xfrm rot="8481337">
            <a:off x="217549" y="3962819"/>
            <a:ext cx="512516" cy="532135"/>
            <a:chOff x="7909799" y="6069199"/>
            <a:chExt cx="512516" cy="53213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E7C8A3-68CB-4F9E-F088-78EF3C6D2049}"/>
                </a:ext>
              </a:extLst>
            </p:cNvPr>
            <p:cNvSpPr/>
            <p:nvPr/>
          </p:nvSpPr>
          <p:spPr>
            <a:xfrm rot="20119903">
              <a:off x="7933019" y="6208925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84C586-0466-D562-5274-EECB66C99CF6}"/>
                </a:ext>
              </a:extLst>
            </p:cNvPr>
            <p:cNvSpPr/>
            <p:nvPr/>
          </p:nvSpPr>
          <p:spPr>
            <a:xfrm rot="17338376">
              <a:off x="8133354" y="6164136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9A45452-A97E-5BB9-0181-EDE477BC20C8}"/>
                </a:ext>
              </a:extLst>
            </p:cNvPr>
            <p:cNvSpPr/>
            <p:nvPr/>
          </p:nvSpPr>
          <p:spPr>
            <a:xfrm rot="1398329">
              <a:off x="7909799" y="6407310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F4F3538-712F-A48C-7709-1B35EA4C41A5}"/>
                </a:ext>
              </a:extLst>
            </p:cNvPr>
            <p:cNvSpPr/>
            <p:nvPr/>
          </p:nvSpPr>
          <p:spPr>
            <a:xfrm rot="2287418">
              <a:off x="8089985" y="6199161"/>
              <a:ext cx="62799" cy="15378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0767C1-C02C-F066-0E84-B2050064122B}"/>
              </a:ext>
            </a:extLst>
          </p:cNvPr>
          <p:cNvSpPr txBox="1"/>
          <p:nvPr/>
        </p:nvSpPr>
        <p:spPr>
          <a:xfrm>
            <a:off x="7381444" y="1773748"/>
            <a:ext cx="172068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Draw incident ray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5D4232-DA8C-AA07-50DB-07DD552C8C7F}"/>
              </a:ext>
            </a:extLst>
          </p:cNvPr>
          <p:cNvSpPr txBox="1"/>
          <p:nvPr/>
        </p:nvSpPr>
        <p:spPr>
          <a:xfrm>
            <a:off x="5626097" y="5262013"/>
            <a:ext cx="31173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Draw Normal at point of incidence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897BF4-92FF-2E92-8690-7F1B26332DAE}"/>
              </a:ext>
            </a:extLst>
          </p:cNvPr>
          <p:cNvSpPr txBox="1"/>
          <p:nvPr/>
        </p:nvSpPr>
        <p:spPr>
          <a:xfrm>
            <a:off x="4273256" y="1824714"/>
            <a:ext cx="260247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Draw Refracted ray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178CC5-45E5-71D4-097A-24B2FAF5868B}"/>
              </a:ext>
            </a:extLst>
          </p:cNvPr>
          <p:cNvCxnSpPr>
            <a:cxnSpLocks/>
          </p:cNvCxnSpPr>
          <p:nvPr/>
        </p:nvCxnSpPr>
        <p:spPr>
          <a:xfrm>
            <a:off x="5034013" y="2778821"/>
            <a:ext cx="141816" cy="167700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CC64BD9-1D31-6FC4-BD62-E63E5E08044E}"/>
              </a:ext>
            </a:extLst>
          </p:cNvPr>
          <p:cNvCxnSpPr/>
          <p:nvPr/>
        </p:nvCxnSpPr>
        <p:spPr>
          <a:xfrm>
            <a:off x="8100392" y="3044905"/>
            <a:ext cx="0" cy="1545591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864" name="Straight Arrow Connector 36863">
            <a:extLst>
              <a:ext uri="{FF2B5EF4-FFF2-40B4-BE49-F238E27FC236}">
                <a16:creationId xmlns:a16="http://schemas.microsoft.com/office/drawing/2014/main" id="{70F7570F-4761-A6E2-C796-9524E67C1007}"/>
              </a:ext>
            </a:extLst>
          </p:cNvPr>
          <p:cNvCxnSpPr>
            <a:cxnSpLocks/>
          </p:cNvCxnSpPr>
          <p:nvPr/>
        </p:nvCxnSpPr>
        <p:spPr>
          <a:xfrm flipV="1">
            <a:off x="7345107" y="4919577"/>
            <a:ext cx="0" cy="40553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TextBox 36865">
                <a:extLst>
                  <a:ext uri="{FF2B5EF4-FFF2-40B4-BE49-F238E27FC236}">
                    <a16:creationId xmlns:a16="http://schemas.microsoft.com/office/drawing/2014/main" id="{6F1B528B-8832-1882-4EAF-D32286AADA4F}"/>
                  </a:ext>
                </a:extLst>
              </p:cNvPr>
              <p:cNvSpPr txBox="1"/>
              <p:nvPr/>
            </p:nvSpPr>
            <p:spPr>
              <a:xfrm>
                <a:off x="108425" y="6396216"/>
                <a:ext cx="594848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Measure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800" dirty="0"/>
                  <a:t> with protractor</a:t>
                </a:r>
              </a:p>
            </p:txBody>
          </p:sp>
        </mc:Choice>
        <mc:Fallback xmlns="">
          <p:sp>
            <p:nvSpPr>
              <p:cNvPr id="36866" name="TextBox 36865">
                <a:extLst>
                  <a:ext uri="{FF2B5EF4-FFF2-40B4-BE49-F238E27FC236}">
                    <a16:creationId xmlns:a16="http://schemas.microsoft.com/office/drawing/2014/main" id="{6F1B528B-8832-1882-4EAF-D32286AAD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5" y="6396216"/>
                <a:ext cx="5948487" cy="523220"/>
              </a:xfrm>
              <a:prstGeom prst="rect">
                <a:avLst/>
              </a:prstGeom>
              <a:blipFill>
                <a:blip r:embed="rId3"/>
                <a:stretch>
                  <a:fillRect l="-215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TextBox 36868">
            <a:extLst>
              <a:ext uri="{FF2B5EF4-FFF2-40B4-BE49-F238E27FC236}">
                <a16:creationId xmlns:a16="http://schemas.microsoft.com/office/drawing/2014/main" id="{FD18C5E7-4F57-9D1F-8489-0827AE53641F}"/>
              </a:ext>
            </a:extLst>
          </p:cNvPr>
          <p:cNvSpPr txBox="1"/>
          <p:nvPr/>
        </p:nvSpPr>
        <p:spPr>
          <a:xfrm>
            <a:off x="108425" y="1678058"/>
            <a:ext cx="187128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Line up the pins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DC5D66-EAA2-BA7B-A9A6-840F79987EE7}"/>
              </a:ext>
            </a:extLst>
          </p:cNvPr>
          <p:cNvCxnSpPr>
            <a:cxnSpLocks/>
          </p:cNvCxnSpPr>
          <p:nvPr/>
        </p:nvCxnSpPr>
        <p:spPr>
          <a:xfrm flipV="1">
            <a:off x="5420853" y="3526307"/>
            <a:ext cx="0" cy="58374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15" name="Group 36914">
            <a:extLst>
              <a:ext uri="{FF2B5EF4-FFF2-40B4-BE49-F238E27FC236}">
                <a16:creationId xmlns:a16="http://schemas.microsoft.com/office/drawing/2014/main" id="{C8DED56C-8344-B650-53B6-0DA4876AAC11}"/>
              </a:ext>
            </a:extLst>
          </p:cNvPr>
          <p:cNvGrpSpPr/>
          <p:nvPr/>
        </p:nvGrpSpPr>
        <p:grpSpPr>
          <a:xfrm>
            <a:off x="1543513" y="3526307"/>
            <a:ext cx="5821562" cy="2217763"/>
            <a:chOff x="1543513" y="3526307"/>
            <a:chExt cx="5821562" cy="221776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05CB0-32D7-3A31-71C7-378309F17E7A}"/>
                </a:ext>
              </a:extLst>
            </p:cNvPr>
            <p:cNvSpPr/>
            <p:nvPr/>
          </p:nvSpPr>
          <p:spPr>
            <a:xfrm>
              <a:off x="1543513" y="3526307"/>
              <a:ext cx="5821562" cy="1092072"/>
            </a:xfrm>
            <a:custGeom>
              <a:avLst/>
              <a:gdLst>
                <a:gd name="connsiteX0" fmla="*/ 0 w 5826642"/>
                <a:gd name="connsiteY0" fmla="*/ 978195 h 1679944"/>
                <a:gd name="connsiteX1" fmla="*/ 2200940 w 5826642"/>
                <a:gd name="connsiteY1" fmla="*/ 1679944 h 1679944"/>
                <a:gd name="connsiteX2" fmla="*/ 5826642 w 5826642"/>
                <a:gd name="connsiteY2" fmla="*/ 404037 h 1679944"/>
                <a:gd name="connsiteX3" fmla="*/ 4029740 w 5826642"/>
                <a:gd name="connsiteY3" fmla="*/ 0 h 1679944"/>
                <a:gd name="connsiteX4" fmla="*/ 0 w 5826642"/>
                <a:gd name="connsiteY4" fmla="*/ 978195 h 1679944"/>
                <a:gd name="connsiteX0" fmla="*/ 0 w 5826642"/>
                <a:gd name="connsiteY0" fmla="*/ 978195 h 1679944"/>
                <a:gd name="connsiteX1" fmla="*/ 2200940 w 5826642"/>
                <a:gd name="connsiteY1" fmla="*/ 1679944 h 1679944"/>
                <a:gd name="connsiteX2" fmla="*/ 5826642 w 5826642"/>
                <a:gd name="connsiteY2" fmla="*/ 510824 h 1679944"/>
                <a:gd name="connsiteX3" fmla="*/ 4029740 w 5826642"/>
                <a:gd name="connsiteY3" fmla="*/ 0 h 1679944"/>
                <a:gd name="connsiteX4" fmla="*/ 0 w 5826642"/>
                <a:gd name="connsiteY4" fmla="*/ 978195 h 1679944"/>
                <a:gd name="connsiteX0" fmla="*/ 0 w 5821562"/>
                <a:gd name="connsiteY0" fmla="*/ 978195 h 1679944"/>
                <a:gd name="connsiteX1" fmla="*/ 2200940 w 5821562"/>
                <a:gd name="connsiteY1" fmla="*/ 1679944 h 1679944"/>
                <a:gd name="connsiteX2" fmla="*/ 5821562 w 5821562"/>
                <a:gd name="connsiteY2" fmla="*/ 489467 h 1679944"/>
                <a:gd name="connsiteX3" fmla="*/ 4029740 w 5821562"/>
                <a:gd name="connsiteY3" fmla="*/ 0 h 1679944"/>
                <a:gd name="connsiteX4" fmla="*/ 0 w 5821562"/>
                <a:gd name="connsiteY4" fmla="*/ 978195 h 1679944"/>
                <a:gd name="connsiteX0" fmla="*/ 0 w 5821562"/>
                <a:gd name="connsiteY0" fmla="*/ 864288 h 1566037"/>
                <a:gd name="connsiteX1" fmla="*/ 2200940 w 5821562"/>
                <a:gd name="connsiteY1" fmla="*/ 1566037 h 1566037"/>
                <a:gd name="connsiteX2" fmla="*/ 5821562 w 5821562"/>
                <a:gd name="connsiteY2" fmla="*/ 375560 h 1566037"/>
                <a:gd name="connsiteX3" fmla="*/ 3897660 w 5821562"/>
                <a:gd name="connsiteY3" fmla="*/ 0 h 1566037"/>
                <a:gd name="connsiteX4" fmla="*/ 0 w 5821562"/>
                <a:gd name="connsiteY4" fmla="*/ 864288 h 1566037"/>
                <a:gd name="connsiteX0" fmla="*/ 0 w 5821562"/>
                <a:gd name="connsiteY0" fmla="*/ 828692 h 1530441"/>
                <a:gd name="connsiteX1" fmla="*/ 2200940 w 5821562"/>
                <a:gd name="connsiteY1" fmla="*/ 1530441 h 1530441"/>
                <a:gd name="connsiteX2" fmla="*/ 5821562 w 5821562"/>
                <a:gd name="connsiteY2" fmla="*/ 339964 h 1530441"/>
                <a:gd name="connsiteX3" fmla="*/ 3897660 w 5821562"/>
                <a:gd name="connsiteY3" fmla="*/ 0 h 1530441"/>
                <a:gd name="connsiteX4" fmla="*/ 0 w 5821562"/>
                <a:gd name="connsiteY4" fmla="*/ 828692 h 153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1562" h="1530441">
                  <a:moveTo>
                    <a:pt x="0" y="828692"/>
                  </a:moveTo>
                  <a:lnTo>
                    <a:pt x="2200940" y="1530441"/>
                  </a:lnTo>
                  <a:lnTo>
                    <a:pt x="5821562" y="339964"/>
                  </a:lnTo>
                  <a:lnTo>
                    <a:pt x="3897660" y="0"/>
                  </a:lnTo>
                  <a:lnTo>
                    <a:pt x="0" y="828692"/>
                  </a:lnTo>
                  <a:close/>
                </a:path>
              </a:pathLst>
            </a:custGeom>
            <a:solidFill>
              <a:schemeClr val="bg1">
                <a:lumMod val="85000"/>
                <a:alpha val="62000"/>
              </a:schemeClr>
            </a:solidFill>
            <a:ln>
              <a:solidFill>
                <a:schemeClr val="accent1">
                  <a:shade val="15000"/>
                  <a:alpha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4878D3-24B9-78F0-4187-3F87FAAE4ED4}"/>
                </a:ext>
              </a:extLst>
            </p:cNvPr>
            <p:cNvSpPr/>
            <p:nvPr/>
          </p:nvSpPr>
          <p:spPr>
            <a:xfrm>
              <a:off x="1547748" y="4110047"/>
              <a:ext cx="2196706" cy="1619060"/>
            </a:xfrm>
            <a:custGeom>
              <a:avLst/>
              <a:gdLst>
                <a:gd name="connsiteX0" fmla="*/ 63795 w 2275367"/>
                <a:gd name="connsiteY0" fmla="*/ 0 h 2264735"/>
                <a:gd name="connsiteX1" fmla="*/ 2275367 w 2275367"/>
                <a:gd name="connsiteY1" fmla="*/ 691117 h 2264735"/>
                <a:gd name="connsiteX2" fmla="*/ 2264735 w 2275367"/>
                <a:gd name="connsiteY2" fmla="*/ 2264735 h 2264735"/>
                <a:gd name="connsiteX3" fmla="*/ 0 w 2275367"/>
                <a:gd name="connsiteY3" fmla="*/ 1212112 h 2264735"/>
                <a:gd name="connsiteX4" fmla="*/ 63795 w 2275367"/>
                <a:gd name="connsiteY4" fmla="*/ 0 h 2264735"/>
                <a:gd name="connsiteX0" fmla="*/ 0 w 2211572"/>
                <a:gd name="connsiteY0" fmla="*/ 0 h 2264735"/>
                <a:gd name="connsiteX1" fmla="*/ 2211572 w 2211572"/>
                <a:gd name="connsiteY1" fmla="*/ 691117 h 2264735"/>
                <a:gd name="connsiteX2" fmla="*/ 2200940 w 2211572"/>
                <a:gd name="connsiteY2" fmla="*/ 2264735 h 2264735"/>
                <a:gd name="connsiteX3" fmla="*/ 21266 w 2211572"/>
                <a:gd name="connsiteY3" fmla="*/ 1180214 h 2264735"/>
                <a:gd name="connsiteX4" fmla="*/ 0 w 2211572"/>
                <a:gd name="connsiteY4" fmla="*/ 0 h 2264735"/>
                <a:gd name="connsiteX0" fmla="*/ 0 w 2211572"/>
                <a:gd name="connsiteY0" fmla="*/ 0 h 2264735"/>
                <a:gd name="connsiteX1" fmla="*/ 2211572 w 2211572"/>
                <a:gd name="connsiteY1" fmla="*/ 691117 h 2264735"/>
                <a:gd name="connsiteX2" fmla="*/ 2200940 w 2211572"/>
                <a:gd name="connsiteY2" fmla="*/ 2264735 h 2264735"/>
                <a:gd name="connsiteX3" fmla="*/ 21266 w 2211572"/>
                <a:gd name="connsiteY3" fmla="*/ 1212111 h 2264735"/>
                <a:gd name="connsiteX4" fmla="*/ 0 w 2211572"/>
                <a:gd name="connsiteY4" fmla="*/ 0 h 2264735"/>
                <a:gd name="connsiteX0" fmla="*/ 0 w 2215805"/>
                <a:gd name="connsiteY0" fmla="*/ 0 h 2264735"/>
                <a:gd name="connsiteX1" fmla="*/ 2215805 w 2215805"/>
                <a:gd name="connsiteY1" fmla="*/ 758850 h 2264735"/>
                <a:gd name="connsiteX2" fmla="*/ 2200940 w 2215805"/>
                <a:gd name="connsiteY2" fmla="*/ 2264735 h 2264735"/>
                <a:gd name="connsiteX3" fmla="*/ 21266 w 2215805"/>
                <a:gd name="connsiteY3" fmla="*/ 1212111 h 2264735"/>
                <a:gd name="connsiteX4" fmla="*/ 0 w 2215805"/>
                <a:gd name="connsiteY4" fmla="*/ 0 h 2264735"/>
                <a:gd name="connsiteX0" fmla="*/ 0 w 2200940"/>
                <a:gd name="connsiteY0" fmla="*/ 0 h 2264735"/>
                <a:gd name="connsiteX1" fmla="*/ 2181939 w 2200940"/>
                <a:gd name="connsiteY1" fmla="*/ 701700 h 2264735"/>
                <a:gd name="connsiteX2" fmla="*/ 2200940 w 2200940"/>
                <a:gd name="connsiteY2" fmla="*/ 2264735 h 2264735"/>
                <a:gd name="connsiteX3" fmla="*/ 21266 w 2200940"/>
                <a:gd name="connsiteY3" fmla="*/ 1212111 h 2264735"/>
                <a:gd name="connsiteX4" fmla="*/ 0 w 2200940"/>
                <a:gd name="connsiteY4" fmla="*/ 0 h 2264735"/>
                <a:gd name="connsiteX0" fmla="*/ 0 w 2200940"/>
                <a:gd name="connsiteY0" fmla="*/ 0 h 2264735"/>
                <a:gd name="connsiteX1" fmla="*/ 2190406 w 2200940"/>
                <a:gd name="connsiteY1" fmla="*/ 716517 h 2264735"/>
                <a:gd name="connsiteX2" fmla="*/ 2200940 w 2200940"/>
                <a:gd name="connsiteY2" fmla="*/ 2264735 h 2264735"/>
                <a:gd name="connsiteX3" fmla="*/ 21266 w 2200940"/>
                <a:gd name="connsiteY3" fmla="*/ 1212111 h 2264735"/>
                <a:gd name="connsiteX4" fmla="*/ 0 w 2200940"/>
                <a:gd name="connsiteY4" fmla="*/ 0 h 2264735"/>
                <a:gd name="connsiteX0" fmla="*/ 0 w 2190870"/>
                <a:gd name="connsiteY0" fmla="*/ 0 h 2273201"/>
                <a:gd name="connsiteX1" fmla="*/ 2190406 w 2190870"/>
                <a:gd name="connsiteY1" fmla="*/ 716517 h 2273201"/>
                <a:gd name="connsiteX2" fmla="*/ 2179773 w 2190870"/>
                <a:gd name="connsiteY2" fmla="*/ 2273201 h 2273201"/>
                <a:gd name="connsiteX3" fmla="*/ 21266 w 2190870"/>
                <a:gd name="connsiteY3" fmla="*/ 1212111 h 2273201"/>
                <a:gd name="connsiteX4" fmla="*/ 0 w 2190870"/>
                <a:gd name="connsiteY4" fmla="*/ 0 h 2273201"/>
                <a:gd name="connsiteX0" fmla="*/ 0 w 2200940"/>
                <a:gd name="connsiteY0" fmla="*/ 0 h 2268968"/>
                <a:gd name="connsiteX1" fmla="*/ 2190406 w 2200940"/>
                <a:gd name="connsiteY1" fmla="*/ 716517 h 2268968"/>
                <a:gd name="connsiteX2" fmla="*/ 2200940 w 2200940"/>
                <a:gd name="connsiteY2" fmla="*/ 2268968 h 2268968"/>
                <a:gd name="connsiteX3" fmla="*/ 21266 w 2200940"/>
                <a:gd name="connsiteY3" fmla="*/ 1212111 h 2268968"/>
                <a:gd name="connsiteX4" fmla="*/ 0 w 2200940"/>
                <a:gd name="connsiteY4" fmla="*/ 0 h 2268968"/>
                <a:gd name="connsiteX0" fmla="*/ 25301 w 2179674"/>
                <a:gd name="connsiteY0" fmla="*/ 0 h 2184302"/>
                <a:gd name="connsiteX1" fmla="*/ 2169140 w 2179674"/>
                <a:gd name="connsiteY1" fmla="*/ 631851 h 2184302"/>
                <a:gd name="connsiteX2" fmla="*/ 2179674 w 2179674"/>
                <a:gd name="connsiteY2" fmla="*/ 2184302 h 2184302"/>
                <a:gd name="connsiteX3" fmla="*/ 0 w 2179674"/>
                <a:gd name="connsiteY3" fmla="*/ 1127445 h 2184302"/>
                <a:gd name="connsiteX4" fmla="*/ 25301 w 2179674"/>
                <a:gd name="connsiteY4" fmla="*/ 0 h 2184302"/>
                <a:gd name="connsiteX0" fmla="*/ 0 w 2196706"/>
                <a:gd name="connsiteY0" fmla="*/ 0 h 2268968"/>
                <a:gd name="connsiteX1" fmla="*/ 2186172 w 2196706"/>
                <a:gd name="connsiteY1" fmla="*/ 716517 h 2268968"/>
                <a:gd name="connsiteX2" fmla="*/ 2196706 w 2196706"/>
                <a:gd name="connsiteY2" fmla="*/ 2268968 h 2268968"/>
                <a:gd name="connsiteX3" fmla="*/ 17032 w 2196706"/>
                <a:gd name="connsiteY3" fmla="*/ 1212111 h 2268968"/>
                <a:gd name="connsiteX4" fmla="*/ 0 w 2196706"/>
                <a:gd name="connsiteY4" fmla="*/ 0 h 226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706" h="2268968">
                  <a:moveTo>
                    <a:pt x="0" y="0"/>
                  </a:moveTo>
                  <a:lnTo>
                    <a:pt x="2186172" y="716517"/>
                  </a:lnTo>
                  <a:cubicBezTo>
                    <a:pt x="2189683" y="1232590"/>
                    <a:pt x="2193195" y="1752895"/>
                    <a:pt x="2196706" y="2268968"/>
                  </a:cubicBezTo>
                  <a:lnTo>
                    <a:pt x="17032" y="1212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62000"/>
              </a:schemeClr>
            </a:solidFill>
            <a:ln>
              <a:solidFill>
                <a:schemeClr val="accent1">
                  <a:shade val="15000"/>
                  <a:alpha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4CD0119-1BA2-5D81-66DD-37EE07D59F13}"/>
                </a:ext>
              </a:extLst>
            </p:cNvPr>
            <p:cNvSpPr/>
            <p:nvPr/>
          </p:nvSpPr>
          <p:spPr>
            <a:xfrm>
              <a:off x="3715114" y="3780156"/>
              <a:ext cx="3642361" cy="1963914"/>
            </a:xfrm>
            <a:custGeom>
              <a:avLst/>
              <a:gdLst>
                <a:gd name="connsiteX0" fmla="*/ 8467 w 3615267"/>
                <a:gd name="connsiteY0" fmla="*/ 2844800 h 2844800"/>
                <a:gd name="connsiteX1" fmla="*/ 0 w 3615267"/>
                <a:gd name="connsiteY1" fmla="*/ 1253067 h 2844800"/>
                <a:gd name="connsiteX2" fmla="*/ 3615267 w 3615267"/>
                <a:gd name="connsiteY2" fmla="*/ 0 h 2844800"/>
                <a:gd name="connsiteX3" fmla="*/ 3589867 w 3615267"/>
                <a:gd name="connsiteY3" fmla="*/ 897467 h 2844800"/>
                <a:gd name="connsiteX4" fmla="*/ 8467 w 3615267"/>
                <a:gd name="connsiteY4" fmla="*/ 2844800 h 2844800"/>
                <a:gd name="connsiteX0" fmla="*/ 182 w 3606982"/>
                <a:gd name="connsiteY0" fmla="*/ 2844800 h 2844800"/>
                <a:gd name="connsiteX1" fmla="*/ 25581 w 3606982"/>
                <a:gd name="connsiteY1" fmla="*/ 1354667 h 2844800"/>
                <a:gd name="connsiteX2" fmla="*/ 3606982 w 3606982"/>
                <a:gd name="connsiteY2" fmla="*/ 0 h 2844800"/>
                <a:gd name="connsiteX3" fmla="*/ 3581582 w 3606982"/>
                <a:gd name="connsiteY3" fmla="*/ 897467 h 2844800"/>
                <a:gd name="connsiteX4" fmla="*/ 182 w 3606982"/>
                <a:gd name="connsiteY4" fmla="*/ 2844800 h 2844800"/>
                <a:gd name="connsiteX0" fmla="*/ 25401 w 3632201"/>
                <a:gd name="connsiteY0" fmla="*/ 2844800 h 2844800"/>
                <a:gd name="connsiteX1" fmla="*/ 0 w 3632201"/>
                <a:gd name="connsiteY1" fmla="*/ 1270000 h 2844800"/>
                <a:gd name="connsiteX2" fmla="*/ 3632201 w 3632201"/>
                <a:gd name="connsiteY2" fmla="*/ 0 h 2844800"/>
                <a:gd name="connsiteX3" fmla="*/ 3606801 w 3632201"/>
                <a:gd name="connsiteY3" fmla="*/ 897467 h 2844800"/>
                <a:gd name="connsiteX4" fmla="*/ 25401 w 3632201"/>
                <a:gd name="connsiteY4" fmla="*/ 2844800 h 2844800"/>
                <a:gd name="connsiteX0" fmla="*/ 25401 w 3645711"/>
                <a:gd name="connsiteY0" fmla="*/ 2844800 h 2844800"/>
                <a:gd name="connsiteX1" fmla="*/ 0 w 3645711"/>
                <a:gd name="connsiteY1" fmla="*/ 1270000 h 2844800"/>
                <a:gd name="connsiteX2" fmla="*/ 3632201 w 3645711"/>
                <a:gd name="connsiteY2" fmla="*/ 0 h 2844800"/>
                <a:gd name="connsiteX3" fmla="*/ 3645711 w 3645711"/>
                <a:gd name="connsiteY3" fmla="*/ 979261 h 2844800"/>
                <a:gd name="connsiteX4" fmla="*/ 25401 w 3645711"/>
                <a:gd name="connsiteY4" fmla="*/ 2844800 h 2844800"/>
                <a:gd name="connsiteX0" fmla="*/ 25401 w 3658411"/>
                <a:gd name="connsiteY0" fmla="*/ 2844800 h 2844800"/>
                <a:gd name="connsiteX1" fmla="*/ 0 w 3658411"/>
                <a:gd name="connsiteY1" fmla="*/ 1270000 h 2844800"/>
                <a:gd name="connsiteX2" fmla="*/ 3632201 w 3658411"/>
                <a:gd name="connsiteY2" fmla="*/ 0 h 2844800"/>
                <a:gd name="connsiteX3" fmla="*/ 3658411 w 3658411"/>
                <a:gd name="connsiteY3" fmla="*/ 1074183 h 2844800"/>
                <a:gd name="connsiteX4" fmla="*/ 25401 w 3658411"/>
                <a:gd name="connsiteY4" fmla="*/ 2844800 h 2844800"/>
                <a:gd name="connsiteX0" fmla="*/ 25401 w 3658411"/>
                <a:gd name="connsiteY0" fmla="*/ 2844800 h 2844800"/>
                <a:gd name="connsiteX1" fmla="*/ 0 w 3658411"/>
                <a:gd name="connsiteY1" fmla="*/ 1270000 h 2844800"/>
                <a:gd name="connsiteX2" fmla="*/ 3632201 w 3658411"/>
                <a:gd name="connsiteY2" fmla="*/ 0 h 2844800"/>
                <a:gd name="connsiteX3" fmla="*/ 3658411 w 3658411"/>
                <a:gd name="connsiteY3" fmla="*/ 1074183 h 2844800"/>
                <a:gd name="connsiteX4" fmla="*/ 25401 w 3658411"/>
                <a:gd name="connsiteY4" fmla="*/ 2844800 h 2844800"/>
                <a:gd name="connsiteX0" fmla="*/ 25401 w 3658411"/>
                <a:gd name="connsiteY0" fmla="*/ 2844800 h 2844800"/>
                <a:gd name="connsiteX1" fmla="*/ 0 w 3658411"/>
                <a:gd name="connsiteY1" fmla="*/ 1270000 h 2844800"/>
                <a:gd name="connsiteX2" fmla="*/ 3632201 w 3658411"/>
                <a:gd name="connsiteY2" fmla="*/ 0 h 2844800"/>
                <a:gd name="connsiteX3" fmla="*/ 3658411 w 3658411"/>
                <a:gd name="connsiteY3" fmla="*/ 1074183 h 2844800"/>
                <a:gd name="connsiteX4" fmla="*/ 25401 w 3658411"/>
                <a:gd name="connsiteY4" fmla="*/ 2844800 h 2844800"/>
                <a:gd name="connsiteX0" fmla="*/ 25401 w 3645711"/>
                <a:gd name="connsiteY0" fmla="*/ 2844800 h 2844800"/>
                <a:gd name="connsiteX1" fmla="*/ 0 w 3645711"/>
                <a:gd name="connsiteY1" fmla="*/ 1270000 h 2844800"/>
                <a:gd name="connsiteX2" fmla="*/ 3632201 w 3645711"/>
                <a:gd name="connsiteY2" fmla="*/ 0 h 2844800"/>
                <a:gd name="connsiteX3" fmla="*/ 3645711 w 3645711"/>
                <a:gd name="connsiteY3" fmla="*/ 1062319 h 2844800"/>
                <a:gd name="connsiteX4" fmla="*/ 25401 w 3645711"/>
                <a:gd name="connsiteY4" fmla="*/ 2844800 h 2844800"/>
                <a:gd name="connsiteX0" fmla="*/ 25401 w 3633011"/>
                <a:gd name="connsiteY0" fmla="*/ 2844800 h 2844800"/>
                <a:gd name="connsiteX1" fmla="*/ 0 w 3633011"/>
                <a:gd name="connsiteY1" fmla="*/ 1270000 h 2844800"/>
                <a:gd name="connsiteX2" fmla="*/ 3632201 w 3633011"/>
                <a:gd name="connsiteY2" fmla="*/ 0 h 2844800"/>
                <a:gd name="connsiteX3" fmla="*/ 3633011 w 3633011"/>
                <a:gd name="connsiteY3" fmla="*/ 1109780 h 2844800"/>
                <a:gd name="connsiteX4" fmla="*/ 25401 w 3633011"/>
                <a:gd name="connsiteY4" fmla="*/ 2844800 h 2844800"/>
                <a:gd name="connsiteX0" fmla="*/ 25401 w 3633011"/>
                <a:gd name="connsiteY0" fmla="*/ 2844800 h 2844800"/>
                <a:gd name="connsiteX1" fmla="*/ 0 w 3633011"/>
                <a:gd name="connsiteY1" fmla="*/ 1270000 h 2844800"/>
                <a:gd name="connsiteX2" fmla="*/ 3632201 w 3633011"/>
                <a:gd name="connsiteY2" fmla="*/ 0 h 2844800"/>
                <a:gd name="connsiteX3" fmla="*/ 3633011 w 3633011"/>
                <a:gd name="connsiteY3" fmla="*/ 1074184 h 2844800"/>
                <a:gd name="connsiteX4" fmla="*/ 25401 w 3633011"/>
                <a:gd name="connsiteY4" fmla="*/ 2844800 h 2844800"/>
                <a:gd name="connsiteX0" fmla="*/ 25401 w 3633011"/>
                <a:gd name="connsiteY0" fmla="*/ 2844800 h 2844800"/>
                <a:gd name="connsiteX1" fmla="*/ 0 w 3633011"/>
                <a:gd name="connsiteY1" fmla="*/ 1270000 h 2844800"/>
                <a:gd name="connsiteX2" fmla="*/ 3632201 w 3633011"/>
                <a:gd name="connsiteY2" fmla="*/ 0 h 2844800"/>
                <a:gd name="connsiteX3" fmla="*/ 3633011 w 3633011"/>
                <a:gd name="connsiteY3" fmla="*/ 1074184 h 2844800"/>
                <a:gd name="connsiteX4" fmla="*/ 25401 w 3633011"/>
                <a:gd name="connsiteY4" fmla="*/ 2844800 h 2844800"/>
                <a:gd name="connsiteX0" fmla="*/ 25401 w 3633011"/>
                <a:gd name="connsiteY0" fmla="*/ 2759370 h 2759370"/>
                <a:gd name="connsiteX1" fmla="*/ 0 w 3633011"/>
                <a:gd name="connsiteY1" fmla="*/ 1184570 h 2759370"/>
                <a:gd name="connsiteX2" fmla="*/ 3622041 w 3633011"/>
                <a:gd name="connsiteY2" fmla="*/ 0 h 2759370"/>
                <a:gd name="connsiteX3" fmla="*/ 3633011 w 3633011"/>
                <a:gd name="connsiteY3" fmla="*/ 988754 h 2759370"/>
                <a:gd name="connsiteX4" fmla="*/ 25401 w 3633011"/>
                <a:gd name="connsiteY4" fmla="*/ 2759370 h 2759370"/>
                <a:gd name="connsiteX0" fmla="*/ 25401 w 3642361"/>
                <a:gd name="connsiteY0" fmla="*/ 2752251 h 2752251"/>
                <a:gd name="connsiteX1" fmla="*/ 0 w 3642361"/>
                <a:gd name="connsiteY1" fmla="*/ 1177451 h 2752251"/>
                <a:gd name="connsiteX2" fmla="*/ 3642361 w 3642361"/>
                <a:gd name="connsiteY2" fmla="*/ 0 h 2752251"/>
                <a:gd name="connsiteX3" fmla="*/ 3633011 w 3642361"/>
                <a:gd name="connsiteY3" fmla="*/ 981635 h 2752251"/>
                <a:gd name="connsiteX4" fmla="*/ 25401 w 3642361"/>
                <a:gd name="connsiteY4" fmla="*/ 2752251 h 27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2361" h="2752251">
                  <a:moveTo>
                    <a:pt x="25401" y="2752251"/>
                  </a:moveTo>
                  <a:cubicBezTo>
                    <a:pt x="22579" y="2221673"/>
                    <a:pt x="2822" y="1708029"/>
                    <a:pt x="0" y="1177451"/>
                  </a:cubicBezTo>
                  <a:lnTo>
                    <a:pt x="3642361" y="0"/>
                  </a:lnTo>
                  <a:cubicBezTo>
                    <a:pt x="3639244" y="327212"/>
                    <a:pt x="3636128" y="654423"/>
                    <a:pt x="3633011" y="981635"/>
                  </a:cubicBezTo>
                  <a:cubicBezTo>
                    <a:pt x="2460377" y="1571421"/>
                    <a:pt x="1223434" y="2150601"/>
                    <a:pt x="25401" y="275225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2000"/>
              </a:schemeClr>
            </a:solidFill>
            <a:ln>
              <a:solidFill>
                <a:schemeClr val="accent1">
                  <a:shade val="15000"/>
                  <a:alpha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46C082-893D-425F-ABC8-716F9220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dirty="0"/>
              <a:t>3d drawing of pin arrangement</a:t>
            </a:r>
          </a:p>
        </p:txBody>
      </p:sp>
    </p:spTree>
    <p:extLst>
      <p:ext uri="{BB962C8B-B14F-4D97-AF65-F5344CB8AC3E}">
        <p14:creationId xmlns:p14="http://schemas.microsoft.com/office/powerpoint/2010/main" val="19062246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204A3-7947-F4F2-B438-E1FD263B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3C8E9-574A-DDB6-EEC1-723C27E41658}"/>
              </a:ext>
            </a:extLst>
          </p:cNvPr>
          <p:cNvSpPr txBox="1"/>
          <p:nvPr/>
        </p:nvSpPr>
        <p:spPr>
          <a:xfrm>
            <a:off x="100208" y="957874"/>
            <a:ext cx="40491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Place sheet of paper under the block.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Trace the block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Mark the centre of the straight edge.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Remove the block and draw the normal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Replace the block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Shine a ray towards the centre of the straight edge 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trace the incident and refracted ray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Remove the block and measure </a:t>
            </a:r>
            <a:r>
              <a:rPr lang="en-IE" sz="2400" dirty="0" err="1"/>
              <a:t>i</a:t>
            </a:r>
            <a:r>
              <a:rPr lang="en-IE" sz="2400" dirty="0"/>
              <a:t> and r.</a:t>
            </a:r>
          </a:p>
          <a:p>
            <a:pPr marL="273050" indent="-273050" algn="l">
              <a:buFont typeface="+mj-lt"/>
              <a:buAutoNum type="arabicPeriod"/>
            </a:pPr>
            <a:r>
              <a:rPr lang="en-IE" sz="2400" dirty="0"/>
              <a:t>Repeat for different angles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CF2554F4-6EBA-E647-3F4A-1551D2E4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85" y="98417"/>
            <a:ext cx="8712200" cy="590931"/>
          </a:xfrm>
        </p:spPr>
        <p:txBody>
          <a:bodyPr/>
          <a:lstStyle/>
          <a:p>
            <a:r>
              <a:rPr lang="en-GB" altLang="en-US" dirty="0"/>
              <a:t>Alternative 2: semicircular block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1870A6-8D99-E4B5-FF48-7CCDE026D3AE}"/>
              </a:ext>
            </a:extLst>
          </p:cNvPr>
          <p:cNvSpPr/>
          <p:nvPr/>
        </p:nvSpPr>
        <p:spPr>
          <a:xfrm>
            <a:off x="4291867" y="832191"/>
            <a:ext cx="4823770" cy="489364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159724-709F-23FA-058A-CCB201AB0252}"/>
              </a:ext>
            </a:extLst>
          </p:cNvPr>
          <p:cNvSpPr/>
          <p:nvPr/>
        </p:nvSpPr>
        <p:spPr bwMode="auto">
          <a:xfrm rot="15034919">
            <a:off x="7684160" y="1994140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3F3453-8D3A-986B-3710-47FC9D89BD3B}"/>
              </a:ext>
            </a:extLst>
          </p:cNvPr>
          <p:cNvSpPr/>
          <p:nvPr/>
        </p:nvSpPr>
        <p:spPr>
          <a:xfrm>
            <a:off x="6044219" y="5182997"/>
            <a:ext cx="892660" cy="464625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524327-8B0A-8D66-CFD0-BF80F3FD6337}"/>
              </a:ext>
            </a:extLst>
          </p:cNvPr>
          <p:cNvSpPr txBox="1"/>
          <p:nvPr/>
        </p:nvSpPr>
        <p:spPr>
          <a:xfrm>
            <a:off x="5686216" y="4636359"/>
            <a:ext cx="175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Protractor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108EB94-8A29-566D-182F-474BC339EDB3}"/>
              </a:ext>
            </a:extLst>
          </p:cNvPr>
          <p:cNvSpPr/>
          <p:nvPr/>
        </p:nvSpPr>
        <p:spPr>
          <a:xfrm>
            <a:off x="5306596" y="2482481"/>
            <a:ext cx="2781907" cy="1447968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80C2A0-75EF-593A-452B-DF66487E57D7}"/>
              </a:ext>
            </a:extLst>
          </p:cNvPr>
          <p:cNvCxnSpPr>
            <a:cxnSpLocks/>
          </p:cNvCxnSpPr>
          <p:nvPr/>
        </p:nvCxnSpPr>
        <p:spPr>
          <a:xfrm flipH="1">
            <a:off x="4557385" y="2478762"/>
            <a:ext cx="2085976" cy="144358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C6E2AB3-AA8C-3131-82C1-17CC8EFDCE94}"/>
              </a:ext>
            </a:extLst>
          </p:cNvPr>
          <p:cNvCxnSpPr>
            <a:cxnSpLocks/>
          </p:cNvCxnSpPr>
          <p:nvPr/>
        </p:nvCxnSpPr>
        <p:spPr>
          <a:xfrm flipH="1">
            <a:off x="6685597" y="1867993"/>
            <a:ext cx="1943835" cy="58315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9CEDB82-C12B-C226-5EE8-B1564CDF9C50}"/>
              </a:ext>
            </a:extLst>
          </p:cNvPr>
          <p:cNvSpPr/>
          <p:nvPr/>
        </p:nvSpPr>
        <p:spPr bwMode="auto">
          <a:xfrm rot="14192930">
            <a:off x="5765046" y="2885178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647CB6-8F99-AFA9-13CB-B4FC3A83D365}"/>
              </a:ext>
            </a:extLst>
          </p:cNvPr>
          <p:cNvCxnSpPr>
            <a:cxnSpLocks/>
          </p:cNvCxnSpPr>
          <p:nvPr/>
        </p:nvCxnSpPr>
        <p:spPr>
          <a:xfrm>
            <a:off x="6653939" y="1287011"/>
            <a:ext cx="0" cy="230710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209D258-7BC8-6B7B-796D-67527EE382BD}"/>
              </a:ext>
            </a:extLst>
          </p:cNvPr>
          <p:cNvSpPr txBox="1"/>
          <p:nvPr/>
        </p:nvSpPr>
        <p:spPr>
          <a:xfrm>
            <a:off x="4457554" y="851870"/>
            <a:ext cx="208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Normal at the point of incidence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94F59F1-4DD2-17C4-E256-701B9C84BDEE}"/>
              </a:ext>
            </a:extLst>
          </p:cNvPr>
          <p:cNvSpPr/>
          <p:nvPr/>
        </p:nvSpPr>
        <p:spPr>
          <a:xfrm rot="10800000" flipH="1">
            <a:off x="6382010" y="2697877"/>
            <a:ext cx="321783" cy="99061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6CB475-BAD7-75CB-00B0-66CEF8D21CB1}"/>
              </a:ext>
            </a:extLst>
          </p:cNvPr>
          <p:cNvSpPr txBox="1"/>
          <p:nvPr/>
        </p:nvSpPr>
        <p:spPr>
          <a:xfrm>
            <a:off x="6886486" y="832191"/>
            <a:ext cx="174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Angle of incidence </a:t>
            </a:r>
            <a:r>
              <a:rPr lang="en-IE" sz="2400" dirty="0" err="1"/>
              <a:t>i</a:t>
            </a:r>
            <a:endParaRPr lang="en-IE" sz="24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E2C28AD-2CFB-6390-112B-B8268C69184A}"/>
              </a:ext>
            </a:extLst>
          </p:cNvPr>
          <p:cNvCxnSpPr>
            <a:cxnSpLocks/>
          </p:cNvCxnSpPr>
          <p:nvPr/>
        </p:nvCxnSpPr>
        <p:spPr>
          <a:xfrm flipH="1">
            <a:off x="6852551" y="1663188"/>
            <a:ext cx="430062" cy="66647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A9258-20D8-5464-4406-EB18E01FF269}"/>
              </a:ext>
            </a:extLst>
          </p:cNvPr>
          <p:cNvCxnSpPr>
            <a:cxnSpLocks/>
          </p:cNvCxnSpPr>
          <p:nvPr/>
        </p:nvCxnSpPr>
        <p:spPr>
          <a:xfrm>
            <a:off x="5850375" y="1442690"/>
            <a:ext cx="724184" cy="49418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721C4FF-ED6A-917F-9DF6-D41652B1E5B6}"/>
              </a:ext>
            </a:extLst>
          </p:cNvPr>
          <p:cNvSpPr txBox="1"/>
          <p:nvPr/>
        </p:nvSpPr>
        <p:spPr>
          <a:xfrm>
            <a:off x="6286371" y="270408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DF2811B-30A5-A404-6C81-F4ED264D13CF}"/>
              </a:ext>
            </a:extLst>
          </p:cNvPr>
          <p:cNvSpPr txBox="1"/>
          <p:nvPr/>
        </p:nvSpPr>
        <p:spPr>
          <a:xfrm>
            <a:off x="7166965" y="3774030"/>
            <a:ext cx="208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Semicircular block of glass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2A25B85-AE30-1203-3068-13C856CCF89E}"/>
              </a:ext>
            </a:extLst>
          </p:cNvPr>
          <p:cNvCxnSpPr>
            <a:cxnSpLocks/>
          </p:cNvCxnSpPr>
          <p:nvPr/>
        </p:nvCxnSpPr>
        <p:spPr>
          <a:xfrm flipH="1" flipV="1">
            <a:off x="7811360" y="3550088"/>
            <a:ext cx="549072" cy="26914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FBB8FDA-6B3D-8993-1BAF-D5E5C9C092EB}"/>
              </a:ext>
            </a:extLst>
          </p:cNvPr>
          <p:cNvSpPr txBox="1"/>
          <p:nvPr/>
        </p:nvSpPr>
        <p:spPr>
          <a:xfrm>
            <a:off x="8331202" y="2303860"/>
            <a:ext cx="8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Ray Box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FDBA62A-E35F-D159-6F37-469891B474C7}"/>
              </a:ext>
            </a:extLst>
          </p:cNvPr>
          <p:cNvSpPr/>
          <p:nvPr/>
        </p:nvSpPr>
        <p:spPr>
          <a:xfrm rot="9773009">
            <a:off x="8273247" y="1709770"/>
            <a:ext cx="689437" cy="341498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304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BE96E-845B-6E20-9D53-7E3911F05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99ED0BE-2300-5B05-575E-B135A2F7E729}"/>
              </a:ext>
            </a:extLst>
          </p:cNvPr>
          <p:cNvSpPr/>
          <p:nvPr/>
        </p:nvSpPr>
        <p:spPr>
          <a:xfrm>
            <a:off x="4291867" y="832191"/>
            <a:ext cx="4823770" cy="489364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D083DA-1039-4264-6831-F98A233D2FE6}"/>
                  </a:ext>
                </a:extLst>
              </p:cNvPr>
              <p:cNvSpPr txBox="1"/>
              <p:nvPr/>
            </p:nvSpPr>
            <p:spPr>
              <a:xfrm>
                <a:off x="75384" y="1100056"/>
                <a:ext cx="4199728" cy="578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3050" indent="-273050" algn="l">
                  <a:buFont typeface="+mj-lt"/>
                  <a:buAutoNum type="arabicPeriod"/>
                </a:pPr>
                <a:r>
                  <a:rPr lang="en-IE" sz="2400" dirty="0"/>
                  <a:t>Place sheet of paper under semi-circular block.</a:t>
                </a:r>
              </a:p>
              <a:p>
                <a:pPr marL="273050" indent="-273050" algn="l">
                  <a:buFont typeface="+mj-lt"/>
                  <a:buAutoNum type="arabicPeriod"/>
                </a:pPr>
                <a:r>
                  <a:rPr lang="en-IE" sz="2400" b="1" dirty="0"/>
                  <a:t>Trace out the block and mark the centre of the straight edge</a:t>
                </a:r>
              </a:p>
              <a:p>
                <a:pPr marL="273050" indent="-273050" algn="l">
                  <a:buFont typeface="+mj-lt"/>
                  <a:buAutoNum type="arabicPeriod"/>
                </a:pPr>
                <a:r>
                  <a:rPr lang="en-IE" sz="2400" dirty="0"/>
                  <a:t>Arrange the light box so that rays point at the centre of the straight edge and the angle of refraction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IE" sz="2400" dirty="0"/>
              </a:p>
              <a:p>
                <a:pPr marL="273050" indent="-273050" algn="l">
                  <a:buFont typeface="+mj-lt"/>
                  <a:buAutoNum type="arabicPeriod"/>
                </a:pPr>
                <a:r>
                  <a:rPr lang="en-IE" sz="2400" dirty="0"/>
                  <a:t>Remove block</a:t>
                </a:r>
              </a:p>
              <a:p>
                <a:pPr marL="273050" indent="-273050" algn="l">
                  <a:buFont typeface="+mj-lt"/>
                  <a:buAutoNum type="arabicPeriod"/>
                </a:pPr>
                <a:r>
                  <a:rPr lang="en-IE" sz="2400" dirty="0"/>
                  <a:t>Draw Normal</a:t>
                </a:r>
              </a:p>
              <a:p>
                <a:pPr marL="273050" indent="-273050" algn="l">
                  <a:buFont typeface="+mj-lt"/>
                  <a:buAutoNum type="arabicPeriod"/>
                </a:pPr>
                <a:r>
                  <a:rPr lang="en-IE" sz="2400" dirty="0"/>
                  <a:t>Draw Incident ray</a:t>
                </a:r>
              </a:p>
              <a:p>
                <a:pPr marL="273050" indent="-273050" algn="l">
                  <a:buFont typeface="+mj-lt"/>
                  <a:buAutoNum type="arabicPeriod"/>
                </a:pPr>
                <a:r>
                  <a:rPr lang="en-IE" sz="2400" dirty="0"/>
                  <a:t>Measure C</a:t>
                </a:r>
              </a:p>
              <a:p>
                <a:pPr marL="273050" indent="-273050" algn="l">
                  <a:buFont typeface="+mj-lt"/>
                  <a:buAutoNum type="arabicPeriod"/>
                </a:pPr>
                <a:r>
                  <a:rPr lang="en-IE" sz="2400" dirty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𝑠𝑖𝑛𝐶</m:t>
                        </m:r>
                      </m:den>
                    </m:f>
                  </m:oMath>
                </a14:m>
                <a:r>
                  <a:rPr lang="en-IE" sz="2400" dirty="0"/>
                  <a:t> and check that it is the same as 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D083DA-1039-4264-6831-F98A233D2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4" y="1100056"/>
                <a:ext cx="4199728" cy="5786905"/>
              </a:xfrm>
              <a:prstGeom prst="rect">
                <a:avLst/>
              </a:prstGeom>
              <a:blipFill>
                <a:blip r:embed="rId2"/>
                <a:stretch>
                  <a:fillRect l="-1887" t="-737" r="-3628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4976C2-B599-1D98-A0CF-C211C5EBC6C5}"/>
              </a:ext>
            </a:extLst>
          </p:cNvPr>
          <p:cNvSpPr/>
          <p:nvPr/>
        </p:nvSpPr>
        <p:spPr bwMode="auto">
          <a:xfrm rot="5400000">
            <a:off x="8407779" y="2323977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E88AB69-AFD3-928B-594B-E2CD41752D3C}"/>
              </a:ext>
            </a:extLst>
          </p:cNvPr>
          <p:cNvSpPr/>
          <p:nvPr/>
        </p:nvSpPr>
        <p:spPr>
          <a:xfrm>
            <a:off x="6044219" y="5182997"/>
            <a:ext cx="892660" cy="464625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DDD64C-2613-A52D-EF91-3228722C3B9F}"/>
              </a:ext>
            </a:extLst>
          </p:cNvPr>
          <p:cNvSpPr txBox="1"/>
          <p:nvPr/>
        </p:nvSpPr>
        <p:spPr>
          <a:xfrm>
            <a:off x="5686216" y="4636359"/>
            <a:ext cx="175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Protractor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28">
                <a:extLst>
                  <a:ext uri="{FF2B5EF4-FFF2-40B4-BE49-F238E27FC236}">
                    <a16:creationId xmlns:a16="http://schemas.microsoft.com/office/drawing/2014/main" id="{46F7AA28-C45A-57FE-9ABB-900232674B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01285" y="98417"/>
                <a:ext cx="8712200" cy="832536"/>
              </a:xfrm>
            </p:spPr>
            <p:txBody>
              <a:bodyPr/>
              <a:lstStyle/>
              <a:p>
                <a:r>
                  <a:rPr lang="en-GB" altLang="en-US" dirty="0"/>
                  <a:t>Verify </a:t>
                </a:r>
                <a14:m>
                  <m:oMath xmlns:m="http://schemas.openxmlformats.org/officeDocument/2006/math">
                    <m:r>
                      <a:rPr lang="en-GB" alt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alt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en-US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GB" alt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Title 28">
                <a:extLst>
                  <a:ext uri="{FF2B5EF4-FFF2-40B4-BE49-F238E27FC236}">
                    <a16:creationId xmlns:a16="http://schemas.microsoft.com/office/drawing/2014/main" id="{46F7AA28-C45A-57FE-9ABB-900232674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1285" y="98417"/>
                <a:ext cx="8712200" cy="832536"/>
              </a:xfrm>
              <a:blipFill>
                <a:blip r:embed="rId3"/>
                <a:stretch>
                  <a:fillRect l="-2099" t="-4380"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CB34E7A-8C52-EF5F-F43E-15388E614FD6}"/>
              </a:ext>
            </a:extLst>
          </p:cNvPr>
          <p:cNvSpPr/>
          <p:nvPr/>
        </p:nvSpPr>
        <p:spPr>
          <a:xfrm>
            <a:off x="5306596" y="2482481"/>
            <a:ext cx="2781907" cy="1447968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61518D-CE6A-1D56-D30C-995F29411DE9}"/>
              </a:ext>
            </a:extLst>
          </p:cNvPr>
          <p:cNvCxnSpPr>
            <a:cxnSpLocks/>
          </p:cNvCxnSpPr>
          <p:nvPr/>
        </p:nvCxnSpPr>
        <p:spPr>
          <a:xfrm flipH="1">
            <a:off x="5288372" y="2446137"/>
            <a:ext cx="1386999" cy="13730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656198-48BD-A406-372C-E65531E73FEB}"/>
              </a:ext>
            </a:extLst>
          </p:cNvPr>
          <p:cNvCxnSpPr>
            <a:cxnSpLocks/>
          </p:cNvCxnSpPr>
          <p:nvPr/>
        </p:nvCxnSpPr>
        <p:spPr>
          <a:xfrm flipH="1" flipV="1">
            <a:off x="6697549" y="2480837"/>
            <a:ext cx="2269946" cy="164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747784C-8A47-1F98-2792-08AA751A6E9F}"/>
              </a:ext>
            </a:extLst>
          </p:cNvPr>
          <p:cNvSpPr/>
          <p:nvPr/>
        </p:nvSpPr>
        <p:spPr bwMode="auto">
          <a:xfrm rot="2619952">
            <a:off x="6056523" y="2816582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3F788C-B18E-CB81-BB8C-BD5F9E2618AE}"/>
              </a:ext>
            </a:extLst>
          </p:cNvPr>
          <p:cNvCxnSpPr>
            <a:cxnSpLocks/>
          </p:cNvCxnSpPr>
          <p:nvPr/>
        </p:nvCxnSpPr>
        <p:spPr>
          <a:xfrm>
            <a:off x="6653939" y="1287011"/>
            <a:ext cx="0" cy="230710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1CFB33D-01E7-0367-E1B9-3A67CC67ACAB}"/>
              </a:ext>
            </a:extLst>
          </p:cNvPr>
          <p:cNvSpPr txBox="1"/>
          <p:nvPr/>
        </p:nvSpPr>
        <p:spPr>
          <a:xfrm>
            <a:off x="4457554" y="851870"/>
            <a:ext cx="208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Normal at the point of incidence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CA73BE3-6A6C-E4C4-AEDE-BF7F9152F547}"/>
              </a:ext>
            </a:extLst>
          </p:cNvPr>
          <p:cNvSpPr/>
          <p:nvPr/>
        </p:nvSpPr>
        <p:spPr>
          <a:xfrm rot="10800000" flipH="1">
            <a:off x="6382010" y="2697877"/>
            <a:ext cx="321783" cy="99061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5B9CC81-A274-886D-ACE4-91A636769CB6}"/>
                  </a:ext>
                </a:extLst>
              </p:cNvPr>
              <p:cNvSpPr txBox="1"/>
              <p:nvPr/>
            </p:nvSpPr>
            <p:spPr>
              <a:xfrm>
                <a:off x="6886486" y="832191"/>
                <a:ext cx="14668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400" dirty="0"/>
                  <a:t>Angle of refraction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5B9CC81-A274-886D-ACE4-91A636769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486" y="832191"/>
                <a:ext cx="1466865" cy="1200329"/>
              </a:xfrm>
              <a:prstGeom prst="rect">
                <a:avLst/>
              </a:prstGeom>
              <a:blipFill>
                <a:blip r:embed="rId4"/>
                <a:stretch>
                  <a:fillRect l="-6667" t="-3571" r="-10833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BF1328-1B61-5ED3-6CA6-3A5956789EBD}"/>
              </a:ext>
            </a:extLst>
          </p:cNvPr>
          <p:cNvCxnSpPr/>
          <p:nvPr/>
        </p:nvCxnSpPr>
        <p:spPr>
          <a:xfrm flipH="1">
            <a:off x="6814830" y="1897681"/>
            <a:ext cx="575717" cy="46166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6E94303-15AF-352F-F798-DA9B7FB5DACD}"/>
              </a:ext>
            </a:extLst>
          </p:cNvPr>
          <p:cNvCxnSpPr>
            <a:cxnSpLocks/>
          </p:cNvCxnSpPr>
          <p:nvPr/>
        </p:nvCxnSpPr>
        <p:spPr>
          <a:xfrm>
            <a:off x="5850375" y="1442690"/>
            <a:ext cx="724184" cy="49418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F8A1D4D-155A-EB34-FED4-45A1E06CE57E}"/>
              </a:ext>
            </a:extLst>
          </p:cNvPr>
          <p:cNvSpPr txBox="1"/>
          <p:nvPr/>
        </p:nvSpPr>
        <p:spPr>
          <a:xfrm>
            <a:off x="6249243" y="29057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71A359-78BD-50F7-263B-2039942F06FD}"/>
              </a:ext>
            </a:extLst>
          </p:cNvPr>
          <p:cNvSpPr txBox="1"/>
          <p:nvPr/>
        </p:nvSpPr>
        <p:spPr>
          <a:xfrm>
            <a:off x="7166965" y="3774030"/>
            <a:ext cx="208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Semicircular block of glass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C9E2E72-3F75-B5EC-C38C-CFBFE9195C91}"/>
              </a:ext>
            </a:extLst>
          </p:cNvPr>
          <p:cNvCxnSpPr>
            <a:cxnSpLocks/>
          </p:cNvCxnSpPr>
          <p:nvPr/>
        </p:nvCxnSpPr>
        <p:spPr>
          <a:xfrm flipH="1" flipV="1">
            <a:off x="7811360" y="3550088"/>
            <a:ext cx="549072" cy="26914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24C5BCC-867C-4D48-CA1D-FAB0040514BA}"/>
              </a:ext>
            </a:extLst>
          </p:cNvPr>
          <p:cNvSpPr txBox="1"/>
          <p:nvPr/>
        </p:nvSpPr>
        <p:spPr>
          <a:xfrm>
            <a:off x="4310521" y="4425601"/>
            <a:ext cx="188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Ray Box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97BDDC5-1529-E22A-F3E5-378DD7291FD2}"/>
              </a:ext>
            </a:extLst>
          </p:cNvPr>
          <p:cNvSpPr/>
          <p:nvPr/>
        </p:nvSpPr>
        <p:spPr>
          <a:xfrm rot="18978263">
            <a:off x="4719280" y="3875505"/>
            <a:ext cx="689437" cy="341498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862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BD05-0943-B3A0-A371-58031681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Phet simulations of refraction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BB5F5-45B0-96CB-461F-84114022703F}"/>
              </a:ext>
            </a:extLst>
          </p:cNvPr>
          <p:cNvSpPr txBox="1"/>
          <p:nvPr/>
        </p:nvSpPr>
        <p:spPr>
          <a:xfrm>
            <a:off x="2286000" y="31089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Bending Light - Snell's Law | Refraction | Reflection - </a:t>
            </a:r>
            <a:r>
              <a:rPr lang="en-GB" dirty="0" err="1">
                <a:hlinkClick r:id="rId2"/>
              </a:rPr>
              <a:t>PhET</a:t>
            </a:r>
            <a:r>
              <a:rPr lang="en-GB" dirty="0">
                <a:hlinkClick r:id="rId2"/>
              </a:rPr>
              <a:t> Interactive Simulations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D030C99-9BB8-6727-02A2-5438D63BFAC7}"/>
              </a:ext>
            </a:extLst>
          </p:cNvPr>
          <p:cNvCxnSpPr/>
          <p:nvPr/>
        </p:nvCxnSpPr>
        <p:spPr>
          <a:xfrm>
            <a:off x="675797" y="1705894"/>
            <a:ext cx="1539649" cy="32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DBD91BF-74F6-3CD5-9730-2AF095BD5583}"/>
              </a:ext>
            </a:extLst>
          </p:cNvPr>
          <p:cNvGrpSpPr/>
          <p:nvPr/>
        </p:nvGrpSpPr>
        <p:grpSpPr>
          <a:xfrm>
            <a:off x="1806360" y="1316961"/>
            <a:ext cx="1185021" cy="1793155"/>
            <a:chOff x="4465606" y="3337930"/>
            <a:chExt cx="1186514" cy="20352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575B57-D18E-DDDC-C8D8-E6E3C121D8C3}"/>
                </a:ext>
              </a:extLst>
            </p:cNvPr>
            <p:cNvSpPr/>
            <p:nvPr/>
          </p:nvSpPr>
          <p:spPr>
            <a:xfrm>
              <a:off x="4465606" y="5172750"/>
              <a:ext cx="118533" cy="1905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" h="190500">
                  <a:moveTo>
                    <a:pt x="0" y="0"/>
                  </a:moveTo>
                  <a:lnTo>
                    <a:pt x="118533" y="29633"/>
                  </a:lnTo>
                  <a:lnTo>
                    <a:pt x="118533" y="190500"/>
                  </a:lnTo>
                  <a:lnTo>
                    <a:pt x="0" y="1481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6EC2738-6C73-0D28-C56E-E4970DBBDAE7}"/>
                </a:ext>
              </a:extLst>
            </p:cNvPr>
            <p:cNvSpPr/>
            <p:nvPr/>
          </p:nvSpPr>
          <p:spPr>
            <a:xfrm>
              <a:off x="4470912" y="5037614"/>
              <a:ext cx="380999" cy="1524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  <a:gd name="connsiteX0" fmla="*/ 0 w 279400"/>
                <a:gd name="connsiteY0" fmla="*/ 122767 h 313267"/>
                <a:gd name="connsiteX1" fmla="*/ 118533 w 279400"/>
                <a:gd name="connsiteY1" fmla="*/ 152400 h 313267"/>
                <a:gd name="connsiteX2" fmla="*/ 118533 w 279400"/>
                <a:gd name="connsiteY2" fmla="*/ 313267 h 313267"/>
                <a:gd name="connsiteX3" fmla="*/ 279400 w 279400"/>
                <a:gd name="connsiteY3" fmla="*/ 0 h 313267"/>
                <a:gd name="connsiteX4" fmla="*/ 0 w 279400"/>
                <a:gd name="connsiteY4" fmla="*/ 122767 h 313267"/>
                <a:gd name="connsiteX0" fmla="*/ 0 w 376766"/>
                <a:gd name="connsiteY0" fmla="*/ 122767 h 152400"/>
                <a:gd name="connsiteX1" fmla="*/ 118533 w 376766"/>
                <a:gd name="connsiteY1" fmla="*/ 152400 h 152400"/>
                <a:gd name="connsiteX2" fmla="*/ 376766 w 376766"/>
                <a:gd name="connsiteY2" fmla="*/ 4233 h 152400"/>
                <a:gd name="connsiteX3" fmla="*/ 279400 w 376766"/>
                <a:gd name="connsiteY3" fmla="*/ 0 h 152400"/>
                <a:gd name="connsiteX4" fmla="*/ 0 w 376766"/>
                <a:gd name="connsiteY4" fmla="*/ 122767 h 152400"/>
                <a:gd name="connsiteX0" fmla="*/ 0 w 380999"/>
                <a:gd name="connsiteY0" fmla="*/ 122767 h 152400"/>
                <a:gd name="connsiteX1" fmla="*/ 118533 w 380999"/>
                <a:gd name="connsiteY1" fmla="*/ 152400 h 152400"/>
                <a:gd name="connsiteX2" fmla="*/ 380999 w 380999"/>
                <a:gd name="connsiteY2" fmla="*/ 33866 h 152400"/>
                <a:gd name="connsiteX3" fmla="*/ 279400 w 380999"/>
                <a:gd name="connsiteY3" fmla="*/ 0 h 152400"/>
                <a:gd name="connsiteX4" fmla="*/ 0 w 380999"/>
                <a:gd name="connsiteY4" fmla="*/ 1227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152400">
                  <a:moveTo>
                    <a:pt x="0" y="122767"/>
                  </a:moveTo>
                  <a:lnTo>
                    <a:pt x="118533" y="152400"/>
                  </a:lnTo>
                  <a:lnTo>
                    <a:pt x="380999" y="33866"/>
                  </a:lnTo>
                  <a:lnTo>
                    <a:pt x="279400" y="0"/>
                  </a:lnTo>
                  <a:lnTo>
                    <a:pt x="0" y="122767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AD20BDF-5DA8-D86A-BC11-5F6A3B1E1DD7}"/>
                </a:ext>
              </a:extLst>
            </p:cNvPr>
            <p:cNvSpPr/>
            <p:nvPr/>
          </p:nvSpPr>
          <p:spPr>
            <a:xfrm>
              <a:off x="4609062" y="3337930"/>
              <a:ext cx="1043058" cy="2035286"/>
            </a:xfrm>
            <a:custGeom>
              <a:avLst/>
              <a:gdLst>
                <a:gd name="connsiteX0" fmla="*/ 557674 w 1043058"/>
                <a:gd name="connsiteY0" fmla="*/ 816526 h 2035286"/>
                <a:gd name="connsiteX1" fmla="*/ 521529 w 1043058"/>
                <a:gd name="connsiteY1" fmla="*/ 888534 h 2035286"/>
                <a:gd name="connsiteX2" fmla="*/ 557674 w 1043058"/>
                <a:gd name="connsiteY2" fmla="*/ 960542 h 2035286"/>
                <a:gd name="connsiteX3" fmla="*/ 593819 w 1043058"/>
                <a:gd name="connsiteY3" fmla="*/ 888534 h 2035286"/>
                <a:gd name="connsiteX4" fmla="*/ 557674 w 1043058"/>
                <a:gd name="connsiteY4" fmla="*/ 816526 h 2035286"/>
                <a:gd name="connsiteX5" fmla="*/ 1042508 w 1043058"/>
                <a:gd name="connsiteY5" fmla="*/ 0 h 2035286"/>
                <a:gd name="connsiteX6" fmla="*/ 1034142 w 1043058"/>
                <a:gd name="connsiteY6" fmla="*/ 1501886 h 2035286"/>
                <a:gd name="connsiteX7" fmla="*/ 0 w 1043058"/>
                <a:gd name="connsiteY7" fmla="*/ 2035286 h 2035286"/>
                <a:gd name="connsiteX8" fmla="*/ 10885 w 1043058"/>
                <a:gd name="connsiteY8" fmla="*/ 369771 h 203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058" h="2035286">
                  <a:moveTo>
                    <a:pt x="557674" y="816526"/>
                  </a:moveTo>
                  <a:cubicBezTo>
                    <a:pt x="537712" y="816526"/>
                    <a:pt x="521529" y="848765"/>
                    <a:pt x="521529" y="888534"/>
                  </a:cubicBezTo>
                  <a:cubicBezTo>
                    <a:pt x="521529" y="928303"/>
                    <a:pt x="537712" y="960542"/>
                    <a:pt x="557674" y="960542"/>
                  </a:cubicBezTo>
                  <a:cubicBezTo>
                    <a:pt x="577636" y="960542"/>
                    <a:pt x="593819" y="928303"/>
                    <a:pt x="593819" y="888534"/>
                  </a:cubicBezTo>
                  <a:cubicBezTo>
                    <a:pt x="593819" y="848765"/>
                    <a:pt x="577636" y="816526"/>
                    <a:pt x="557674" y="816526"/>
                  </a:cubicBezTo>
                  <a:close/>
                  <a:moveTo>
                    <a:pt x="1042508" y="0"/>
                  </a:moveTo>
                  <a:cubicBezTo>
                    <a:pt x="1046136" y="555172"/>
                    <a:pt x="1030514" y="946714"/>
                    <a:pt x="1034142" y="1501886"/>
                  </a:cubicBezTo>
                  <a:lnTo>
                    <a:pt x="0" y="2035286"/>
                  </a:lnTo>
                  <a:cubicBezTo>
                    <a:pt x="3628" y="1480114"/>
                    <a:pt x="7257" y="924943"/>
                    <a:pt x="10885" y="36977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8A1C44-0A70-8689-164A-1A75AFD5D167}"/>
              </a:ext>
            </a:extLst>
          </p:cNvPr>
          <p:cNvCxnSpPr>
            <a:stCxn id="8" idx="1"/>
          </p:cNvCxnSpPr>
          <p:nvPr/>
        </p:nvCxnSpPr>
        <p:spPr>
          <a:xfrm>
            <a:off x="2470508" y="2099789"/>
            <a:ext cx="1539649" cy="32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371E6-FC75-5529-395F-CC099CAE4A0F}"/>
              </a:ext>
            </a:extLst>
          </p:cNvPr>
          <p:cNvGrpSpPr/>
          <p:nvPr/>
        </p:nvGrpSpPr>
        <p:grpSpPr>
          <a:xfrm>
            <a:off x="3675876" y="1622512"/>
            <a:ext cx="1186514" cy="2035286"/>
            <a:chOff x="4465606" y="3337930"/>
            <a:chExt cx="1186514" cy="20352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BDFA87-006E-2306-BFEA-B3D00B014FA4}"/>
                </a:ext>
              </a:extLst>
            </p:cNvPr>
            <p:cNvSpPr/>
            <p:nvPr/>
          </p:nvSpPr>
          <p:spPr>
            <a:xfrm>
              <a:off x="4465606" y="5172750"/>
              <a:ext cx="118533" cy="1905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" h="190500">
                  <a:moveTo>
                    <a:pt x="0" y="0"/>
                  </a:moveTo>
                  <a:lnTo>
                    <a:pt x="118533" y="29633"/>
                  </a:lnTo>
                  <a:lnTo>
                    <a:pt x="118533" y="190500"/>
                  </a:lnTo>
                  <a:lnTo>
                    <a:pt x="0" y="1481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4C6166A-69DF-F6D4-B19F-B22B43F10AAB}"/>
                </a:ext>
              </a:extLst>
            </p:cNvPr>
            <p:cNvSpPr/>
            <p:nvPr/>
          </p:nvSpPr>
          <p:spPr>
            <a:xfrm>
              <a:off x="4470912" y="5037614"/>
              <a:ext cx="380999" cy="1524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  <a:gd name="connsiteX0" fmla="*/ 0 w 279400"/>
                <a:gd name="connsiteY0" fmla="*/ 122767 h 313267"/>
                <a:gd name="connsiteX1" fmla="*/ 118533 w 279400"/>
                <a:gd name="connsiteY1" fmla="*/ 152400 h 313267"/>
                <a:gd name="connsiteX2" fmla="*/ 118533 w 279400"/>
                <a:gd name="connsiteY2" fmla="*/ 313267 h 313267"/>
                <a:gd name="connsiteX3" fmla="*/ 279400 w 279400"/>
                <a:gd name="connsiteY3" fmla="*/ 0 h 313267"/>
                <a:gd name="connsiteX4" fmla="*/ 0 w 279400"/>
                <a:gd name="connsiteY4" fmla="*/ 122767 h 313267"/>
                <a:gd name="connsiteX0" fmla="*/ 0 w 376766"/>
                <a:gd name="connsiteY0" fmla="*/ 122767 h 152400"/>
                <a:gd name="connsiteX1" fmla="*/ 118533 w 376766"/>
                <a:gd name="connsiteY1" fmla="*/ 152400 h 152400"/>
                <a:gd name="connsiteX2" fmla="*/ 376766 w 376766"/>
                <a:gd name="connsiteY2" fmla="*/ 4233 h 152400"/>
                <a:gd name="connsiteX3" fmla="*/ 279400 w 376766"/>
                <a:gd name="connsiteY3" fmla="*/ 0 h 152400"/>
                <a:gd name="connsiteX4" fmla="*/ 0 w 376766"/>
                <a:gd name="connsiteY4" fmla="*/ 122767 h 152400"/>
                <a:gd name="connsiteX0" fmla="*/ 0 w 380999"/>
                <a:gd name="connsiteY0" fmla="*/ 122767 h 152400"/>
                <a:gd name="connsiteX1" fmla="*/ 118533 w 380999"/>
                <a:gd name="connsiteY1" fmla="*/ 152400 h 152400"/>
                <a:gd name="connsiteX2" fmla="*/ 380999 w 380999"/>
                <a:gd name="connsiteY2" fmla="*/ 33866 h 152400"/>
                <a:gd name="connsiteX3" fmla="*/ 279400 w 380999"/>
                <a:gd name="connsiteY3" fmla="*/ 0 h 152400"/>
                <a:gd name="connsiteX4" fmla="*/ 0 w 380999"/>
                <a:gd name="connsiteY4" fmla="*/ 1227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152400">
                  <a:moveTo>
                    <a:pt x="0" y="122767"/>
                  </a:moveTo>
                  <a:lnTo>
                    <a:pt x="118533" y="152400"/>
                  </a:lnTo>
                  <a:lnTo>
                    <a:pt x="380999" y="33866"/>
                  </a:lnTo>
                  <a:lnTo>
                    <a:pt x="279400" y="0"/>
                  </a:lnTo>
                  <a:lnTo>
                    <a:pt x="0" y="122767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542CB37-E047-25F9-8AE7-807DFE344FC9}"/>
                </a:ext>
              </a:extLst>
            </p:cNvPr>
            <p:cNvSpPr/>
            <p:nvPr/>
          </p:nvSpPr>
          <p:spPr>
            <a:xfrm>
              <a:off x="4609062" y="3337930"/>
              <a:ext cx="1043058" cy="2035286"/>
            </a:xfrm>
            <a:custGeom>
              <a:avLst/>
              <a:gdLst>
                <a:gd name="connsiteX0" fmla="*/ 557674 w 1043058"/>
                <a:gd name="connsiteY0" fmla="*/ 816526 h 2035286"/>
                <a:gd name="connsiteX1" fmla="*/ 521529 w 1043058"/>
                <a:gd name="connsiteY1" fmla="*/ 888534 h 2035286"/>
                <a:gd name="connsiteX2" fmla="*/ 557674 w 1043058"/>
                <a:gd name="connsiteY2" fmla="*/ 960542 h 2035286"/>
                <a:gd name="connsiteX3" fmla="*/ 593819 w 1043058"/>
                <a:gd name="connsiteY3" fmla="*/ 888534 h 2035286"/>
                <a:gd name="connsiteX4" fmla="*/ 557674 w 1043058"/>
                <a:gd name="connsiteY4" fmla="*/ 816526 h 2035286"/>
                <a:gd name="connsiteX5" fmla="*/ 1042508 w 1043058"/>
                <a:gd name="connsiteY5" fmla="*/ 0 h 2035286"/>
                <a:gd name="connsiteX6" fmla="*/ 1034142 w 1043058"/>
                <a:gd name="connsiteY6" fmla="*/ 1501886 h 2035286"/>
                <a:gd name="connsiteX7" fmla="*/ 0 w 1043058"/>
                <a:gd name="connsiteY7" fmla="*/ 2035286 h 2035286"/>
                <a:gd name="connsiteX8" fmla="*/ 10885 w 1043058"/>
                <a:gd name="connsiteY8" fmla="*/ 369771 h 203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058" h="2035286">
                  <a:moveTo>
                    <a:pt x="557674" y="816526"/>
                  </a:moveTo>
                  <a:cubicBezTo>
                    <a:pt x="537712" y="816526"/>
                    <a:pt x="521529" y="848765"/>
                    <a:pt x="521529" y="888534"/>
                  </a:cubicBezTo>
                  <a:cubicBezTo>
                    <a:pt x="521529" y="928303"/>
                    <a:pt x="537712" y="960542"/>
                    <a:pt x="557674" y="960542"/>
                  </a:cubicBezTo>
                  <a:cubicBezTo>
                    <a:pt x="577636" y="960542"/>
                    <a:pt x="593819" y="928303"/>
                    <a:pt x="593819" y="888534"/>
                  </a:cubicBezTo>
                  <a:cubicBezTo>
                    <a:pt x="593819" y="848765"/>
                    <a:pt x="577636" y="816526"/>
                    <a:pt x="557674" y="816526"/>
                  </a:cubicBezTo>
                  <a:close/>
                  <a:moveTo>
                    <a:pt x="1042508" y="0"/>
                  </a:moveTo>
                  <a:cubicBezTo>
                    <a:pt x="1046136" y="555172"/>
                    <a:pt x="1030514" y="946714"/>
                    <a:pt x="1034142" y="1501886"/>
                  </a:cubicBezTo>
                  <a:lnTo>
                    <a:pt x="0" y="2035286"/>
                  </a:lnTo>
                  <a:cubicBezTo>
                    <a:pt x="3628" y="1480114"/>
                    <a:pt x="7257" y="924943"/>
                    <a:pt x="10885" y="36977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E2928A-75F5-BA57-29B9-7F880EEF7EED}"/>
              </a:ext>
            </a:extLst>
          </p:cNvPr>
          <p:cNvCxnSpPr/>
          <p:nvPr/>
        </p:nvCxnSpPr>
        <p:spPr>
          <a:xfrm>
            <a:off x="4328495" y="2499179"/>
            <a:ext cx="1539649" cy="32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8DF28F-29E1-36B9-A997-7E75660CBDCE}"/>
              </a:ext>
            </a:extLst>
          </p:cNvPr>
          <p:cNvGrpSpPr/>
          <p:nvPr/>
        </p:nvGrpSpPr>
        <p:grpSpPr>
          <a:xfrm>
            <a:off x="5458807" y="1893144"/>
            <a:ext cx="1129417" cy="2255936"/>
            <a:chOff x="4465606" y="3337930"/>
            <a:chExt cx="1186514" cy="20352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B621D88-C0BA-A044-B815-D3DF80082B5E}"/>
                </a:ext>
              </a:extLst>
            </p:cNvPr>
            <p:cNvSpPr/>
            <p:nvPr/>
          </p:nvSpPr>
          <p:spPr>
            <a:xfrm>
              <a:off x="4465606" y="5172750"/>
              <a:ext cx="118533" cy="1905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" h="190500">
                  <a:moveTo>
                    <a:pt x="0" y="0"/>
                  </a:moveTo>
                  <a:lnTo>
                    <a:pt x="118533" y="29633"/>
                  </a:lnTo>
                  <a:lnTo>
                    <a:pt x="118533" y="190500"/>
                  </a:lnTo>
                  <a:lnTo>
                    <a:pt x="0" y="1481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97D4F7-08DC-B95B-E6B3-184E7A735F98}"/>
                </a:ext>
              </a:extLst>
            </p:cNvPr>
            <p:cNvSpPr/>
            <p:nvPr/>
          </p:nvSpPr>
          <p:spPr>
            <a:xfrm>
              <a:off x="4470912" y="5037614"/>
              <a:ext cx="380999" cy="1524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  <a:gd name="connsiteX0" fmla="*/ 0 w 279400"/>
                <a:gd name="connsiteY0" fmla="*/ 122767 h 313267"/>
                <a:gd name="connsiteX1" fmla="*/ 118533 w 279400"/>
                <a:gd name="connsiteY1" fmla="*/ 152400 h 313267"/>
                <a:gd name="connsiteX2" fmla="*/ 118533 w 279400"/>
                <a:gd name="connsiteY2" fmla="*/ 313267 h 313267"/>
                <a:gd name="connsiteX3" fmla="*/ 279400 w 279400"/>
                <a:gd name="connsiteY3" fmla="*/ 0 h 313267"/>
                <a:gd name="connsiteX4" fmla="*/ 0 w 279400"/>
                <a:gd name="connsiteY4" fmla="*/ 122767 h 313267"/>
                <a:gd name="connsiteX0" fmla="*/ 0 w 376766"/>
                <a:gd name="connsiteY0" fmla="*/ 122767 h 152400"/>
                <a:gd name="connsiteX1" fmla="*/ 118533 w 376766"/>
                <a:gd name="connsiteY1" fmla="*/ 152400 h 152400"/>
                <a:gd name="connsiteX2" fmla="*/ 376766 w 376766"/>
                <a:gd name="connsiteY2" fmla="*/ 4233 h 152400"/>
                <a:gd name="connsiteX3" fmla="*/ 279400 w 376766"/>
                <a:gd name="connsiteY3" fmla="*/ 0 h 152400"/>
                <a:gd name="connsiteX4" fmla="*/ 0 w 376766"/>
                <a:gd name="connsiteY4" fmla="*/ 122767 h 152400"/>
                <a:gd name="connsiteX0" fmla="*/ 0 w 380999"/>
                <a:gd name="connsiteY0" fmla="*/ 122767 h 152400"/>
                <a:gd name="connsiteX1" fmla="*/ 118533 w 380999"/>
                <a:gd name="connsiteY1" fmla="*/ 152400 h 152400"/>
                <a:gd name="connsiteX2" fmla="*/ 380999 w 380999"/>
                <a:gd name="connsiteY2" fmla="*/ 33866 h 152400"/>
                <a:gd name="connsiteX3" fmla="*/ 279400 w 380999"/>
                <a:gd name="connsiteY3" fmla="*/ 0 h 152400"/>
                <a:gd name="connsiteX4" fmla="*/ 0 w 380999"/>
                <a:gd name="connsiteY4" fmla="*/ 1227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152400">
                  <a:moveTo>
                    <a:pt x="0" y="122767"/>
                  </a:moveTo>
                  <a:lnTo>
                    <a:pt x="118533" y="152400"/>
                  </a:lnTo>
                  <a:lnTo>
                    <a:pt x="380999" y="33866"/>
                  </a:lnTo>
                  <a:lnTo>
                    <a:pt x="279400" y="0"/>
                  </a:lnTo>
                  <a:lnTo>
                    <a:pt x="0" y="122767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A60555-82F5-E1ED-AF96-BDBAFC5AD709}"/>
                </a:ext>
              </a:extLst>
            </p:cNvPr>
            <p:cNvSpPr/>
            <p:nvPr/>
          </p:nvSpPr>
          <p:spPr>
            <a:xfrm>
              <a:off x="4609062" y="3337930"/>
              <a:ext cx="1043058" cy="2035286"/>
            </a:xfrm>
            <a:custGeom>
              <a:avLst/>
              <a:gdLst>
                <a:gd name="connsiteX0" fmla="*/ 557674 w 1043058"/>
                <a:gd name="connsiteY0" fmla="*/ 816526 h 2035286"/>
                <a:gd name="connsiteX1" fmla="*/ 521529 w 1043058"/>
                <a:gd name="connsiteY1" fmla="*/ 888534 h 2035286"/>
                <a:gd name="connsiteX2" fmla="*/ 557674 w 1043058"/>
                <a:gd name="connsiteY2" fmla="*/ 960542 h 2035286"/>
                <a:gd name="connsiteX3" fmla="*/ 593819 w 1043058"/>
                <a:gd name="connsiteY3" fmla="*/ 888534 h 2035286"/>
                <a:gd name="connsiteX4" fmla="*/ 557674 w 1043058"/>
                <a:gd name="connsiteY4" fmla="*/ 816526 h 2035286"/>
                <a:gd name="connsiteX5" fmla="*/ 1042508 w 1043058"/>
                <a:gd name="connsiteY5" fmla="*/ 0 h 2035286"/>
                <a:gd name="connsiteX6" fmla="*/ 1034142 w 1043058"/>
                <a:gd name="connsiteY6" fmla="*/ 1501886 h 2035286"/>
                <a:gd name="connsiteX7" fmla="*/ 0 w 1043058"/>
                <a:gd name="connsiteY7" fmla="*/ 2035286 h 2035286"/>
                <a:gd name="connsiteX8" fmla="*/ 10885 w 1043058"/>
                <a:gd name="connsiteY8" fmla="*/ 369771 h 203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058" h="2035286">
                  <a:moveTo>
                    <a:pt x="557674" y="816526"/>
                  </a:moveTo>
                  <a:cubicBezTo>
                    <a:pt x="537712" y="816526"/>
                    <a:pt x="521529" y="848765"/>
                    <a:pt x="521529" y="888534"/>
                  </a:cubicBezTo>
                  <a:cubicBezTo>
                    <a:pt x="521529" y="928303"/>
                    <a:pt x="537712" y="960542"/>
                    <a:pt x="557674" y="960542"/>
                  </a:cubicBezTo>
                  <a:cubicBezTo>
                    <a:pt x="577636" y="960542"/>
                    <a:pt x="593819" y="928303"/>
                    <a:pt x="593819" y="888534"/>
                  </a:cubicBezTo>
                  <a:cubicBezTo>
                    <a:pt x="593819" y="848765"/>
                    <a:pt x="577636" y="816526"/>
                    <a:pt x="557674" y="816526"/>
                  </a:cubicBezTo>
                  <a:close/>
                  <a:moveTo>
                    <a:pt x="1042508" y="0"/>
                  </a:moveTo>
                  <a:cubicBezTo>
                    <a:pt x="1046136" y="555172"/>
                    <a:pt x="1030514" y="946714"/>
                    <a:pt x="1034142" y="1501886"/>
                  </a:cubicBezTo>
                  <a:lnTo>
                    <a:pt x="0" y="2035286"/>
                  </a:lnTo>
                  <a:cubicBezTo>
                    <a:pt x="3628" y="1480114"/>
                    <a:pt x="7257" y="924943"/>
                    <a:pt x="10885" y="36977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F278EC6-C30E-8A0D-FB53-97738FCDAD09}"/>
              </a:ext>
            </a:extLst>
          </p:cNvPr>
          <p:cNvCxnSpPr/>
          <p:nvPr/>
        </p:nvCxnSpPr>
        <p:spPr>
          <a:xfrm>
            <a:off x="6084168" y="2870105"/>
            <a:ext cx="1539649" cy="32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EE3F926-0801-C90B-D80F-ABC91BACED52}"/>
              </a:ext>
            </a:extLst>
          </p:cNvPr>
          <p:cNvSpPr txBox="1"/>
          <p:nvPr/>
        </p:nvSpPr>
        <p:spPr>
          <a:xfrm>
            <a:off x="7041185" y="1311252"/>
            <a:ext cx="212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Thread pulled tight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5D2CFD-47E1-1FD6-8890-AC193797E5B7}"/>
              </a:ext>
            </a:extLst>
          </p:cNvPr>
          <p:cNvGrpSpPr/>
          <p:nvPr/>
        </p:nvGrpSpPr>
        <p:grpSpPr>
          <a:xfrm rot="19710770">
            <a:off x="7342623" y="5682516"/>
            <a:ext cx="512516" cy="532135"/>
            <a:chOff x="7909799" y="6069199"/>
            <a:chExt cx="512516" cy="53213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290C6A-3C5A-3191-94B3-91E29E0FDF3D}"/>
                </a:ext>
              </a:extLst>
            </p:cNvPr>
            <p:cNvSpPr/>
            <p:nvPr/>
          </p:nvSpPr>
          <p:spPr>
            <a:xfrm rot="20119903">
              <a:off x="7933019" y="6208925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77E534-1E03-E331-BD72-4EF3449B7F72}"/>
                </a:ext>
              </a:extLst>
            </p:cNvPr>
            <p:cNvSpPr/>
            <p:nvPr/>
          </p:nvSpPr>
          <p:spPr>
            <a:xfrm rot="17338376">
              <a:off x="8133354" y="6164136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0344C2-A3A6-174F-B0A9-626A5DEEBFA9}"/>
                </a:ext>
              </a:extLst>
            </p:cNvPr>
            <p:cNvSpPr/>
            <p:nvPr/>
          </p:nvSpPr>
          <p:spPr>
            <a:xfrm rot="1398329">
              <a:off x="7909799" y="6407310"/>
              <a:ext cx="383897" cy="194024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4D80225-0A8B-2384-06BE-C805C03843BA}"/>
                </a:ext>
              </a:extLst>
            </p:cNvPr>
            <p:cNvSpPr/>
            <p:nvPr/>
          </p:nvSpPr>
          <p:spPr>
            <a:xfrm rot="2287418">
              <a:off x="8089985" y="6199161"/>
              <a:ext cx="62799" cy="15378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F0D65D2-4759-9ECD-4571-E80566895F67}"/>
              </a:ext>
            </a:extLst>
          </p:cNvPr>
          <p:cNvCxnSpPr>
            <a:endCxn id="45" idx="7"/>
          </p:cNvCxnSpPr>
          <p:nvPr/>
        </p:nvCxnSpPr>
        <p:spPr bwMode="auto">
          <a:xfrm flipH="1">
            <a:off x="1518193" y="4184082"/>
            <a:ext cx="216153" cy="7104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24DAAC-43DC-78D8-99FE-3B9698796BEB}"/>
              </a:ext>
            </a:extLst>
          </p:cNvPr>
          <p:cNvCxnSpPr/>
          <p:nvPr/>
        </p:nvCxnSpPr>
        <p:spPr bwMode="auto">
          <a:xfrm>
            <a:off x="1558138" y="4457239"/>
            <a:ext cx="2293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725419-4FA2-0311-1AD2-864F0B3B0F49}"/>
              </a:ext>
            </a:extLst>
          </p:cNvPr>
          <p:cNvCxnSpPr>
            <a:stCxn id="45" idx="5"/>
          </p:cNvCxnSpPr>
          <p:nvPr/>
        </p:nvCxnSpPr>
        <p:spPr bwMode="auto">
          <a:xfrm>
            <a:off x="1518193" y="4725585"/>
            <a:ext cx="313085" cy="722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2F42042-89FC-EA0A-0443-002A7D250DA2}"/>
              </a:ext>
            </a:extLst>
          </p:cNvPr>
          <p:cNvSpPr txBox="1"/>
          <p:nvPr/>
        </p:nvSpPr>
        <p:spPr>
          <a:xfrm>
            <a:off x="728206" y="353776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0" dirty="0"/>
              <a:t>Light</a:t>
            </a:r>
            <a:endParaRPr lang="en-IE" sz="2800" b="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DD08767-1643-A257-BC53-6A668FC61199}"/>
              </a:ext>
            </a:extLst>
          </p:cNvPr>
          <p:cNvCxnSpPr>
            <a:cxnSpLocks/>
          </p:cNvCxnSpPr>
          <p:nvPr/>
        </p:nvCxnSpPr>
        <p:spPr>
          <a:xfrm>
            <a:off x="1430896" y="4581247"/>
            <a:ext cx="648305" cy="1338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C13BDF-F7F2-9382-85DC-D55020728A29}"/>
              </a:ext>
            </a:extLst>
          </p:cNvPr>
          <p:cNvGrpSpPr/>
          <p:nvPr/>
        </p:nvGrpSpPr>
        <p:grpSpPr>
          <a:xfrm>
            <a:off x="1670115" y="4005064"/>
            <a:ext cx="1185021" cy="1793155"/>
            <a:chOff x="4465606" y="3337930"/>
            <a:chExt cx="1186514" cy="20352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AA99842-7C68-452D-29FF-C945EA7E4B86}"/>
                </a:ext>
              </a:extLst>
            </p:cNvPr>
            <p:cNvSpPr/>
            <p:nvPr/>
          </p:nvSpPr>
          <p:spPr>
            <a:xfrm>
              <a:off x="4465606" y="5172750"/>
              <a:ext cx="118533" cy="1905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" h="190500">
                  <a:moveTo>
                    <a:pt x="0" y="0"/>
                  </a:moveTo>
                  <a:lnTo>
                    <a:pt x="118533" y="29633"/>
                  </a:lnTo>
                  <a:lnTo>
                    <a:pt x="118533" y="190500"/>
                  </a:lnTo>
                  <a:lnTo>
                    <a:pt x="0" y="1481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C7407F-EBBE-CE1B-584B-FD2078CE9E00}"/>
                </a:ext>
              </a:extLst>
            </p:cNvPr>
            <p:cNvSpPr/>
            <p:nvPr/>
          </p:nvSpPr>
          <p:spPr>
            <a:xfrm>
              <a:off x="4470912" y="5037614"/>
              <a:ext cx="380999" cy="1524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  <a:gd name="connsiteX0" fmla="*/ 0 w 279400"/>
                <a:gd name="connsiteY0" fmla="*/ 122767 h 313267"/>
                <a:gd name="connsiteX1" fmla="*/ 118533 w 279400"/>
                <a:gd name="connsiteY1" fmla="*/ 152400 h 313267"/>
                <a:gd name="connsiteX2" fmla="*/ 118533 w 279400"/>
                <a:gd name="connsiteY2" fmla="*/ 313267 h 313267"/>
                <a:gd name="connsiteX3" fmla="*/ 279400 w 279400"/>
                <a:gd name="connsiteY3" fmla="*/ 0 h 313267"/>
                <a:gd name="connsiteX4" fmla="*/ 0 w 279400"/>
                <a:gd name="connsiteY4" fmla="*/ 122767 h 313267"/>
                <a:gd name="connsiteX0" fmla="*/ 0 w 376766"/>
                <a:gd name="connsiteY0" fmla="*/ 122767 h 152400"/>
                <a:gd name="connsiteX1" fmla="*/ 118533 w 376766"/>
                <a:gd name="connsiteY1" fmla="*/ 152400 h 152400"/>
                <a:gd name="connsiteX2" fmla="*/ 376766 w 376766"/>
                <a:gd name="connsiteY2" fmla="*/ 4233 h 152400"/>
                <a:gd name="connsiteX3" fmla="*/ 279400 w 376766"/>
                <a:gd name="connsiteY3" fmla="*/ 0 h 152400"/>
                <a:gd name="connsiteX4" fmla="*/ 0 w 376766"/>
                <a:gd name="connsiteY4" fmla="*/ 122767 h 152400"/>
                <a:gd name="connsiteX0" fmla="*/ 0 w 380999"/>
                <a:gd name="connsiteY0" fmla="*/ 122767 h 152400"/>
                <a:gd name="connsiteX1" fmla="*/ 118533 w 380999"/>
                <a:gd name="connsiteY1" fmla="*/ 152400 h 152400"/>
                <a:gd name="connsiteX2" fmla="*/ 380999 w 380999"/>
                <a:gd name="connsiteY2" fmla="*/ 33866 h 152400"/>
                <a:gd name="connsiteX3" fmla="*/ 279400 w 380999"/>
                <a:gd name="connsiteY3" fmla="*/ 0 h 152400"/>
                <a:gd name="connsiteX4" fmla="*/ 0 w 380999"/>
                <a:gd name="connsiteY4" fmla="*/ 1227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152400">
                  <a:moveTo>
                    <a:pt x="0" y="122767"/>
                  </a:moveTo>
                  <a:lnTo>
                    <a:pt x="118533" y="152400"/>
                  </a:lnTo>
                  <a:lnTo>
                    <a:pt x="380999" y="33866"/>
                  </a:lnTo>
                  <a:lnTo>
                    <a:pt x="279400" y="0"/>
                  </a:lnTo>
                  <a:lnTo>
                    <a:pt x="0" y="122767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2C71F79-E9FC-3109-3E28-0EC071F17E47}"/>
                </a:ext>
              </a:extLst>
            </p:cNvPr>
            <p:cNvSpPr/>
            <p:nvPr/>
          </p:nvSpPr>
          <p:spPr>
            <a:xfrm>
              <a:off x="4609062" y="3337930"/>
              <a:ext cx="1043058" cy="2035286"/>
            </a:xfrm>
            <a:custGeom>
              <a:avLst/>
              <a:gdLst>
                <a:gd name="connsiteX0" fmla="*/ 557674 w 1043058"/>
                <a:gd name="connsiteY0" fmla="*/ 816526 h 2035286"/>
                <a:gd name="connsiteX1" fmla="*/ 521529 w 1043058"/>
                <a:gd name="connsiteY1" fmla="*/ 888534 h 2035286"/>
                <a:gd name="connsiteX2" fmla="*/ 557674 w 1043058"/>
                <a:gd name="connsiteY2" fmla="*/ 960542 h 2035286"/>
                <a:gd name="connsiteX3" fmla="*/ 593819 w 1043058"/>
                <a:gd name="connsiteY3" fmla="*/ 888534 h 2035286"/>
                <a:gd name="connsiteX4" fmla="*/ 557674 w 1043058"/>
                <a:gd name="connsiteY4" fmla="*/ 816526 h 2035286"/>
                <a:gd name="connsiteX5" fmla="*/ 1042508 w 1043058"/>
                <a:gd name="connsiteY5" fmla="*/ 0 h 2035286"/>
                <a:gd name="connsiteX6" fmla="*/ 1034142 w 1043058"/>
                <a:gd name="connsiteY6" fmla="*/ 1501886 h 2035286"/>
                <a:gd name="connsiteX7" fmla="*/ 0 w 1043058"/>
                <a:gd name="connsiteY7" fmla="*/ 2035286 h 2035286"/>
                <a:gd name="connsiteX8" fmla="*/ 10885 w 1043058"/>
                <a:gd name="connsiteY8" fmla="*/ 369771 h 203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058" h="2035286">
                  <a:moveTo>
                    <a:pt x="557674" y="816526"/>
                  </a:moveTo>
                  <a:cubicBezTo>
                    <a:pt x="537712" y="816526"/>
                    <a:pt x="521529" y="848765"/>
                    <a:pt x="521529" y="888534"/>
                  </a:cubicBezTo>
                  <a:cubicBezTo>
                    <a:pt x="521529" y="928303"/>
                    <a:pt x="537712" y="960542"/>
                    <a:pt x="557674" y="960542"/>
                  </a:cubicBezTo>
                  <a:cubicBezTo>
                    <a:pt x="577636" y="960542"/>
                    <a:pt x="593819" y="928303"/>
                    <a:pt x="593819" y="888534"/>
                  </a:cubicBezTo>
                  <a:cubicBezTo>
                    <a:pt x="593819" y="848765"/>
                    <a:pt x="577636" y="816526"/>
                    <a:pt x="557674" y="816526"/>
                  </a:cubicBezTo>
                  <a:close/>
                  <a:moveTo>
                    <a:pt x="1042508" y="0"/>
                  </a:moveTo>
                  <a:cubicBezTo>
                    <a:pt x="1046136" y="555172"/>
                    <a:pt x="1030514" y="946714"/>
                    <a:pt x="1034142" y="1501886"/>
                  </a:cubicBezTo>
                  <a:lnTo>
                    <a:pt x="0" y="2035286"/>
                  </a:lnTo>
                  <a:cubicBezTo>
                    <a:pt x="3628" y="1480114"/>
                    <a:pt x="7257" y="924943"/>
                    <a:pt x="10885" y="36977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C1B088-40BB-48BA-993F-B9FC6AD886ED}"/>
              </a:ext>
            </a:extLst>
          </p:cNvPr>
          <p:cNvCxnSpPr>
            <a:stCxn id="54" idx="1"/>
          </p:cNvCxnSpPr>
          <p:nvPr/>
        </p:nvCxnSpPr>
        <p:spPr>
          <a:xfrm>
            <a:off x="2334263" y="4787892"/>
            <a:ext cx="1539649" cy="32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225040-C73A-6A8C-106D-843FB6C7B4F6}"/>
              </a:ext>
            </a:extLst>
          </p:cNvPr>
          <p:cNvGrpSpPr/>
          <p:nvPr/>
        </p:nvGrpSpPr>
        <p:grpSpPr>
          <a:xfrm>
            <a:off x="3539631" y="4310615"/>
            <a:ext cx="1186514" cy="2035286"/>
            <a:chOff x="4465606" y="3337930"/>
            <a:chExt cx="1186514" cy="20352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0C4B732-6EB5-20CE-B417-E06AAA954549}"/>
                </a:ext>
              </a:extLst>
            </p:cNvPr>
            <p:cNvSpPr/>
            <p:nvPr/>
          </p:nvSpPr>
          <p:spPr>
            <a:xfrm>
              <a:off x="4465606" y="5172750"/>
              <a:ext cx="118533" cy="1905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" h="190500">
                  <a:moveTo>
                    <a:pt x="0" y="0"/>
                  </a:moveTo>
                  <a:lnTo>
                    <a:pt x="118533" y="29633"/>
                  </a:lnTo>
                  <a:lnTo>
                    <a:pt x="118533" y="190500"/>
                  </a:lnTo>
                  <a:lnTo>
                    <a:pt x="0" y="1481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D4E847-87FF-8550-DDD4-BADAAE832909}"/>
                </a:ext>
              </a:extLst>
            </p:cNvPr>
            <p:cNvSpPr/>
            <p:nvPr/>
          </p:nvSpPr>
          <p:spPr>
            <a:xfrm>
              <a:off x="4470912" y="5037614"/>
              <a:ext cx="380999" cy="1524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  <a:gd name="connsiteX0" fmla="*/ 0 w 279400"/>
                <a:gd name="connsiteY0" fmla="*/ 122767 h 313267"/>
                <a:gd name="connsiteX1" fmla="*/ 118533 w 279400"/>
                <a:gd name="connsiteY1" fmla="*/ 152400 h 313267"/>
                <a:gd name="connsiteX2" fmla="*/ 118533 w 279400"/>
                <a:gd name="connsiteY2" fmla="*/ 313267 h 313267"/>
                <a:gd name="connsiteX3" fmla="*/ 279400 w 279400"/>
                <a:gd name="connsiteY3" fmla="*/ 0 h 313267"/>
                <a:gd name="connsiteX4" fmla="*/ 0 w 279400"/>
                <a:gd name="connsiteY4" fmla="*/ 122767 h 313267"/>
                <a:gd name="connsiteX0" fmla="*/ 0 w 376766"/>
                <a:gd name="connsiteY0" fmla="*/ 122767 h 152400"/>
                <a:gd name="connsiteX1" fmla="*/ 118533 w 376766"/>
                <a:gd name="connsiteY1" fmla="*/ 152400 h 152400"/>
                <a:gd name="connsiteX2" fmla="*/ 376766 w 376766"/>
                <a:gd name="connsiteY2" fmla="*/ 4233 h 152400"/>
                <a:gd name="connsiteX3" fmla="*/ 279400 w 376766"/>
                <a:gd name="connsiteY3" fmla="*/ 0 h 152400"/>
                <a:gd name="connsiteX4" fmla="*/ 0 w 376766"/>
                <a:gd name="connsiteY4" fmla="*/ 122767 h 152400"/>
                <a:gd name="connsiteX0" fmla="*/ 0 w 380999"/>
                <a:gd name="connsiteY0" fmla="*/ 122767 h 152400"/>
                <a:gd name="connsiteX1" fmla="*/ 118533 w 380999"/>
                <a:gd name="connsiteY1" fmla="*/ 152400 h 152400"/>
                <a:gd name="connsiteX2" fmla="*/ 380999 w 380999"/>
                <a:gd name="connsiteY2" fmla="*/ 33866 h 152400"/>
                <a:gd name="connsiteX3" fmla="*/ 279400 w 380999"/>
                <a:gd name="connsiteY3" fmla="*/ 0 h 152400"/>
                <a:gd name="connsiteX4" fmla="*/ 0 w 380999"/>
                <a:gd name="connsiteY4" fmla="*/ 1227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152400">
                  <a:moveTo>
                    <a:pt x="0" y="122767"/>
                  </a:moveTo>
                  <a:lnTo>
                    <a:pt x="118533" y="152400"/>
                  </a:lnTo>
                  <a:lnTo>
                    <a:pt x="380999" y="33866"/>
                  </a:lnTo>
                  <a:lnTo>
                    <a:pt x="279400" y="0"/>
                  </a:lnTo>
                  <a:lnTo>
                    <a:pt x="0" y="122767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AE267B-5078-C23F-645B-995B9374CE7D}"/>
                </a:ext>
              </a:extLst>
            </p:cNvPr>
            <p:cNvSpPr/>
            <p:nvPr/>
          </p:nvSpPr>
          <p:spPr>
            <a:xfrm>
              <a:off x="4609062" y="3337930"/>
              <a:ext cx="1043058" cy="2035286"/>
            </a:xfrm>
            <a:custGeom>
              <a:avLst/>
              <a:gdLst>
                <a:gd name="connsiteX0" fmla="*/ 557674 w 1043058"/>
                <a:gd name="connsiteY0" fmla="*/ 816526 h 2035286"/>
                <a:gd name="connsiteX1" fmla="*/ 521529 w 1043058"/>
                <a:gd name="connsiteY1" fmla="*/ 888534 h 2035286"/>
                <a:gd name="connsiteX2" fmla="*/ 557674 w 1043058"/>
                <a:gd name="connsiteY2" fmla="*/ 960542 h 2035286"/>
                <a:gd name="connsiteX3" fmla="*/ 593819 w 1043058"/>
                <a:gd name="connsiteY3" fmla="*/ 888534 h 2035286"/>
                <a:gd name="connsiteX4" fmla="*/ 557674 w 1043058"/>
                <a:gd name="connsiteY4" fmla="*/ 816526 h 2035286"/>
                <a:gd name="connsiteX5" fmla="*/ 1042508 w 1043058"/>
                <a:gd name="connsiteY5" fmla="*/ 0 h 2035286"/>
                <a:gd name="connsiteX6" fmla="*/ 1034142 w 1043058"/>
                <a:gd name="connsiteY6" fmla="*/ 1501886 h 2035286"/>
                <a:gd name="connsiteX7" fmla="*/ 0 w 1043058"/>
                <a:gd name="connsiteY7" fmla="*/ 2035286 h 2035286"/>
                <a:gd name="connsiteX8" fmla="*/ 10885 w 1043058"/>
                <a:gd name="connsiteY8" fmla="*/ 369771 h 203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058" h="2035286">
                  <a:moveTo>
                    <a:pt x="557674" y="816526"/>
                  </a:moveTo>
                  <a:cubicBezTo>
                    <a:pt x="537712" y="816526"/>
                    <a:pt x="521529" y="848765"/>
                    <a:pt x="521529" y="888534"/>
                  </a:cubicBezTo>
                  <a:cubicBezTo>
                    <a:pt x="521529" y="928303"/>
                    <a:pt x="537712" y="960542"/>
                    <a:pt x="557674" y="960542"/>
                  </a:cubicBezTo>
                  <a:cubicBezTo>
                    <a:pt x="577636" y="960542"/>
                    <a:pt x="593819" y="928303"/>
                    <a:pt x="593819" y="888534"/>
                  </a:cubicBezTo>
                  <a:cubicBezTo>
                    <a:pt x="593819" y="848765"/>
                    <a:pt x="577636" y="816526"/>
                    <a:pt x="557674" y="816526"/>
                  </a:cubicBezTo>
                  <a:close/>
                  <a:moveTo>
                    <a:pt x="1042508" y="0"/>
                  </a:moveTo>
                  <a:cubicBezTo>
                    <a:pt x="1046136" y="555172"/>
                    <a:pt x="1030514" y="946714"/>
                    <a:pt x="1034142" y="1501886"/>
                  </a:cubicBezTo>
                  <a:lnTo>
                    <a:pt x="0" y="2035286"/>
                  </a:lnTo>
                  <a:cubicBezTo>
                    <a:pt x="3628" y="1480114"/>
                    <a:pt x="7257" y="924943"/>
                    <a:pt x="10885" y="36977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CF0607D-546F-E239-04BE-184BB7D929B9}"/>
              </a:ext>
            </a:extLst>
          </p:cNvPr>
          <p:cNvCxnSpPr/>
          <p:nvPr/>
        </p:nvCxnSpPr>
        <p:spPr>
          <a:xfrm>
            <a:off x="4192250" y="5187282"/>
            <a:ext cx="1539649" cy="32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788B84-35EF-B681-923C-256DC9A8EF79}"/>
              </a:ext>
            </a:extLst>
          </p:cNvPr>
          <p:cNvGrpSpPr/>
          <p:nvPr/>
        </p:nvGrpSpPr>
        <p:grpSpPr>
          <a:xfrm>
            <a:off x="5322562" y="4581247"/>
            <a:ext cx="1129417" cy="2255936"/>
            <a:chOff x="4465606" y="3337930"/>
            <a:chExt cx="1186514" cy="20352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31DDA52-1F9A-76FA-A25F-18F8827C87F0}"/>
                </a:ext>
              </a:extLst>
            </p:cNvPr>
            <p:cNvSpPr/>
            <p:nvPr/>
          </p:nvSpPr>
          <p:spPr>
            <a:xfrm>
              <a:off x="4465606" y="5172750"/>
              <a:ext cx="118533" cy="1905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533" h="190500">
                  <a:moveTo>
                    <a:pt x="0" y="0"/>
                  </a:moveTo>
                  <a:lnTo>
                    <a:pt x="118533" y="29633"/>
                  </a:lnTo>
                  <a:lnTo>
                    <a:pt x="118533" y="190500"/>
                  </a:lnTo>
                  <a:lnTo>
                    <a:pt x="0" y="14816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BE9F61B-0E6C-6CDC-F769-06E70588E665}"/>
                </a:ext>
              </a:extLst>
            </p:cNvPr>
            <p:cNvSpPr/>
            <p:nvPr/>
          </p:nvSpPr>
          <p:spPr>
            <a:xfrm>
              <a:off x="4470912" y="5037614"/>
              <a:ext cx="380999" cy="152400"/>
            </a:xfrm>
            <a:custGeom>
              <a:avLst/>
              <a:gdLst>
                <a:gd name="connsiteX0" fmla="*/ 0 w 118533"/>
                <a:gd name="connsiteY0" fmla="*/ 0 h 190500"/>
                <a:gd name="connsiteX1" fmla="*/ 118533 w 118533"/>
                <a:gd name="connsiteY1" fmla="*/ 29633 h 190500"/>
                <a:gd name="connsiteX2" fmla="*/ 118533 w 118533"/>
                <a:gd name="connsiteY2" fmla="*/ 190500 h 190500"/>
                <a:gd name="connsiteX3" fmla="*/ 0 w 118533"/>
                <a:gd name="connsiteY3" fmla="*/ 148167 h 190500"/>
                <a:gd name="connsiteX4" fmla="*/ 0 w 118533"/>
                <a:gd name="connsiteY4" fmla="*/ 0 h 190500"/>
                <a:gd name="connsiteX0" fmla="*/ 0 w 279400"/>
                <a:gd name="connsiteY0" fmla="*/ 122767 h 313267"/>
                <a:gd name="connsiteX1" fmla="*/ 118533 w 279400"/>
                <a:gd name="connsiteY1" fmla="*/ 152400 h 313267"/>
                <a:gd name="connsiteX2" fmla="*/ 118533 w 279400"/>
                <a:gd name="connsiteY2" fmla="*/ 313267 h 313267"/>
                <a:gd name="connsiteX3" fmla="*/ 279400 w 279400"/>
                <a:gd name="connsiteY3" fmla="*/ 0 h 313267"/>
                <a:gd name="connsiteX4" fmla="*/ 0 w 279400"/>
                <a:gd name="connsiteY4" fmla="*/ 122767 h 313267"/>
                <a:gd name="connsiteX0" fmla="*/ 0 w 376766"/>
                <a:gd name="connsiteY0" fmla="*/ 122767 h 152400"/>
                <a:gd name="connsiteX1" fmla="*/ 118533 w 376766"/>
                <a:gd name="connsiteY1" fmla="*/ 152400 h 152400"/>
                <a:gd name="connsiteX2" fmla="*/ 376766 w 376766"/>
                <a:gd name="connsiteY2" fmla="*/ 4233 h 152400"/>
                <a:gd name="connsiteX3" fmla="*/ 279400 w 376766"/>
                <a:gd name="connsiteY3" fmla="*/ 0 h 152400"/>
                <a:gd name="connsiteX4" fmla="*/ 0 w 376766"/>
                <a:gd name="connsiteY4" fmla="*/ 122767 h 152400"/>
                <a:gd name="connsiteX0" fmla="*/ 0 w 380999"/>
                <a:gd name="connsiteY0" fmla="*/ 122767 h 152400"/>
                <a:gd name="connsiteX1" fmla="*/ 118533 w 380999"/>
                <a:gd name="connsiteY1" fmla="*/ 152400 h 152400"/>
                <a:gd name="connsiteX2" fmla="*/ 380999 w 380999"/>
                <a:gd name="connsiteY2" fmla="*/ 33866 h 152400"/>
                <a:gd name="connsiteX3" fmla="*/ 279400 w 380999"/>
                <a:gd name="connsiteY3" fmla="*/ 0 h 152400"/>
                <a:gd name="connsiteX4" fmla="*/ 0 w 380999"/>
                <a:gd name="connsiteY4" fmla="*/ 1227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9" h="152400">
                  <a:moveTo>
                    <a:pt x="0" y="122767"/>
                  </a:moveTo>
                  <a:lnTo>
                    <a:pt x="118533" y="152400"/>
                  </a:lnTo>
                  <a:lnTo>
                    <a:pt x="380999" y="33866"/>
                  </a:lnTo>
                  <a:lnTo>
                    <a:pt x="279400" y="0"/>
                  </a:lnTo>
                  <a:lnTo>
                    <a:pt x="0" y="122767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44" name="Freeform: Shape 6143">
              <a:extLst>
                <a:ext uri="{FF2B5EF4-FFF2-40B4-BE49-F238E27FC236}">
                  <a16:creationId xmlns:a16="http://schemas.microsoft.com/office/drawing/2014/main" id="{A26B1552-52AE-EE5A-39F5-17EE577A808B}"/>
                </a:ext>
              </a:extLst>
            </p:cNvPr>
            <p:cNvSpPr/>
            <p:nvPr/>
          </p:nvSpPr>
          <p:spPr>
            <a:xfrm>
              <a:off x="4609062" y="3337930"/>
              <a:ext cx="1043058" cy="2035286"/>
            </a:xfrm>
            <a:custGeom>
              <a:avLst/>
              <a:gdLst>
                <a:gd name="connsiteX0" fmla="*/ 557674 w 1043058"/>
                <a:gd name="connsiteY0" fmla="*/ 816526 h 2035286"/>
                <a:gd name="connsiteX1" fmla="*/ 521529 w 1043058"/>
                <a:gd name="connsiteY1" fmla="*/ 888534 h 2035286"/>
                <a:gd name="connsiteX2" fmla="*/ 557674 w 1043058"/>
                <a:gd name="connsiteY2" fmla="*/ 960542 h 2035286"/>
                <a:gd name="connsiteX3" fmla="*/ 593819 w 1043058"/>
                <a:gd name="connsiteY3" fmla="*/ 888534 h 2035286"/>
                <a:gd name="connsiteX4" fmla="*/ 557674 w 1043058"/>
                <a:gd name="connsiteY4" fmla="*/ 816526 h 2035286"/>
                <a:gd name="connsiteX5" fmla="*/ 1042508 w 1043058"/>
                <a:gd name="connsiteY5" fmla="*/ 0 h 2035286"/>
                <a:gd name="connsiteX6" fmla="*/ 1034142 w 1043058"/>
                <a:gd name="connsiteY6" fmla="*/ 1501886 h 2035286"/>
                <a:gd name="connsiteX7" fmla="*/ 0 w 1043058"/>
                <a:gd name="connsiteY7" fmla="*/ 2035286 h 2035286"/>
                <a:gd name="connsiteX8" fmla="*/ 10885 w 1043058"/>
                <a:gd name="connsiteY8" fmla="*/ 369771 h 203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058" h="2035286">
                  <a:moveTo>
                    <a:pt x="557674" y="816526"/>
                  </a:moveTo>
                  <a:cubicBezTo>
                    <a:pt x="537712" y="816526"/>
                    <a:pt x="521529" y="848765"/>
                    <a:pt x="521529" y="888534"/>
                  </a:cubicBezTo>
                  <a:cubicBezTo>
                    <a:pt x="521529" y="928303"/>
                    <a:pt x="537712" y="960542"/>
                    <a:pt x="557674" y="960542"/>
                  </a:cubicBezTo>
                  <a:cubicBezTo>
                    <a:pt x="577636" y="960542"/>
                    <a:pt x="593819" y="928303"/>
                    <a:pt x="593819" y="888534"/>
                  </a:cubicBezTo>
                  <a:cubicBezTo>
                    <a:pt x="593819" y="848765"/>
                    <a:pt x="577636" y="816526"/>
                    <a:pt x="557674" y="816526"/>
                  </a:cubicBezTo>
                  <a:close/>
                  <a:moveTo>
                    <a:pt x="1042508" y="0"/>
                  </a:moveTo>
                  <a:cubicBezTo>
                    <a:pt x="1046136" y="555172"/>
                    <a:pt x="1030514" y="946714"/>
                    <a:pt x="1034142" y="1501886"/>
                  </a:cubicBezTo>
                  <a:lnTo>
                    <a:pt x="0" y="2035286"/>
                  </a:lnTo>
                  <a:cubicBezTo>
                    <a:pt x="3628" y="1480114"/>
                    <a:pt x="7257" y="924943"/>
                    <a:pt x="10885" y="36977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cxnSp>
        <p:nvCxnSpPr>
          <p:cNvPr id="6145" name="Straight Connector 6144">
            <a:extLst>
              <a:ext uri="{FF2B5EF4-FFF2-40B4-BE49-F238E27FC236}">
                <a16:creationId xmlns:a16="http://schemas.microsoft.com/office/drawing/2014/main" id="{23719513-6196-087F-007F-697974BE3620}"/>
              </a:ext>
            </a:extLst>
          </p:cNvPr>
          <p:cNvCxnSpPr/>
          <p:nvPr/>
        </p:nvCxnSpPr>
        <p:spPr>
          <a:xfrm>
            <a:off x="5947923" y="5558208"/>
            <a:ext cx="1539649" cy="321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685F6FB-750B-3ACC-15CA-4636CD07ADD9}"/>
              </a:ext>
            </a:extLst>
          </p:cNvPr>
          <p:cNvSpPr/>
          <p:nvPr/>
        </p:nvSpPr>
        <p:spPr bwMode="auto">
          <a:xfrm>
            <a:off x="1033853" y="4157692"/>
            <a:ext cx="567440" cy="665328"/>
          </a:xfrm>
          <a:prstGeom prst="ellipse">
            <a:avLst/>
          </a:prstGeom>
          <a:gradFill>
            <a:gsLst>
              <a:gs pos="0">
                <a:srgbClr val="FFFF99"/>
              </a:gs>
              <a:gs pos="71000">
                <a:schemeClr val="bg1"/>
              </a:gs>
              <a:gs pos="100000">
                <a:srgbClr val="FFFF99"/>
              </a:gs>
            </a:gsLst>
            <a:lin ang="0" scaled="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51" name="Freeform: Shape 6150">
            <a:extLst>
              <a:ext uri="{FF2B5EF4-FFF2-40B4-BE49-F238E27FC236}">
                <a16:creationId xmlns:a16="http://schemas.microsoft.com/office/drawing/2014/main" id="{703DCE59-2609-72DA-E54F-87663D72B11B}"/>
              </a:ext>
            </a:extLst>
          </p:cNvPr>
          <p:cNvSpPr/>
          <p:nvPr/>
        </p:nvSpPr>
        <p:spPr>
          <a:xfrm rot="253388">
            <a:off x="6655829" y="5626825"/>
            <a:ext cx="283028" cy="152400"/>
          </a:xfrm>
          <a:custGeom>
            <a:avLst/>
            <a:gdLst>
              <a:gd name="connsiteX0" fmla="*/ 0 w 283028"/>
              <a:gd name="connsiteY0" fmla="*/ 0 h 152400"/>
              <a:gd name="connsiteX1" fmla="*/ 283028 w 283028"/>
              <a:gd name="connsiteY1" fmla="*/ 119743 h 152400"/>
              <a:gd name="connsiteX2" fmla="*/ 0 w 283028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028" h="152400">
                <a:moveTo>
                  <a:pt x="0" y="0"/>
                </a:moveTo>
                <a:lnTo>
                  <a:pt x="283028" y="119743"/>
                </a:lnTo>
                <a:lnTo>
                  <a:pt x="0" y="1524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2" name="Freeform: Shape 6151">
            <a:extLst>
              <a:ext uri="{FF2B5EF4-FFF2-40B4-BE49-F238E27FC236}">
                <a16:creationId xmlns:a16="http://schemas.microsoft.com/office/drawing/2014/main" id="{0898DA7B-42E0-BC8C-A8AC-417B910070F9}"/>
              </a:ext>
            </a:extLst>
          </p:cNvPr>
          <p:cNvSpPr/>
          <p:nvPr/>
        </p:nvSpPr>
        <p:spPr>
          <a:xfrm rot="253388">
            <a:off x="4862874" y="5271631"/>
            <a:ext cx="283028" cy="152400"/>
          </a:xfrm>
          <a:custGeom>
            <a:avLst/>
            <a:gdLst>
              <a:gd name="connsiteX0" fmla="*/ 0 w 283028"/>
              <a:gd name="connsiteY0" fmla="*/ 0 h 152400"/>
              <a:gd name="connsiteX1" fmla="*/ 283028 w 283028"/>
              <a:gd name="connsiteY1" fmla="*/ 119743 h 152400"/>
              <a:gd name="connsiteX2" fmla="*/ 0 w 283028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028" h="152400">
                <a:moveTo>
                  <a:pt x="0" y="0"/>
                </a:moveTo>
                <a:lnTo>
                  <a:pt x="283028" y="119743"/>
                </a:lnTo>
                <a:lnTo>
                  <a:pt x="0" y="1524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1C878494-788E-547F-E799-37CD871F52B8}"/>
              </a:ext>
            </a:extLst>
          </p:cNvPr>
          <p:cNvSpPr/>
          <p:nvPr/>
        </p:nvSpPr>
        <p:spPr>
          <a:xfrm rot="253388">
            <a:off x="3069866" y="4872240"/>
            <a:ext cx="283028" cy="152400"/>
          </a:xfrm>
          <a:custGeom>
            <a:avLst/>
            <a:gdLst>
              <a:gd name="connsiteX0" fmla="*/ 0 w 283028"/>
              <a:gd name="connsiteY0" fmla="*/ 0 h 152400"/>
              <a:gd name="connsiteX1" fmla="*/ 283028 w 283028"/>
              <a:gd name="connsiteY1" fmla="*/ 119743 h 152400"/>
              <a:gd name="connsiteX2" fmla="*/ 0 w 283028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028" h="152400">
                <a:moveTo>
                  <a:pt x="0" y="0"/>
                </a:moveTo>
                <a:lnTo>
                  <a:pt x="283028" y="119743"/>
                </a:lnTo>
                <a:lnTo>
                  <a:pt x="0" y="15240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E4FFF-49A8-A6A0-77A6-55247E189EB7}"/>
              </a:ext>
            </a:extLst>
          </p:cNvPr>
          <p:cNvSpPr txBox="1"/>
          <p:nvPr/>
        </p:nvSpPr>
        <p:spPr>
          <a:xfrm>
            <a:off x="6525226" y="13369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01F91-B84B-B72D-C093-B36EC6E46F1C}"/>
              </a:ext>
            </a:extLst>
          </p:cNvPr>
          <p:cNvSpPr txBox="1"/>
          <p:nvPr/>
        </p:nvSpPr>
        <p:spPr>
          <a:xfrm>
            <a:off x="6583481" y="41690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9E79-914C-4CCF-F92B-073C0EDCC491}"/>
              </a:ext>
            </a:extLst>
          </p:cNvPr>
          <p:cNvSpPr txBox="1"/>
          <p:nvPr/>
        </p:nvSpPr>
        <p:spPr>
          <a:xfrm>
            <a:off x="7200885" y="4153881"/>
            <a:ext cx="1804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View through holes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6F9D6F-0A6A-584D-4E56-609DEDF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E" altLang="en-US" dirty="0"/>
              <a:t>How can you prove that light travels in straight lines?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  <p:bldP spid="45" grpId="0" animBg="1"/>
      <p:bldP spid="6151" grpId="0" animBg="1"/>
      <p:bldP spid="6152" grpId="0" animBg="1"/>
      <p:bldP spid="6153" grpId="0" animBg="1"/>
      <p:bldP spid="2" grpId="0"/>
      <p:bldP spid="3" grpId="0"/>
      <p:bldP spid="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CCE5C-203B-B18B-A3B8-559E3332D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D9B4-25AA-EA57-92E5-BF7DBB4B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E7B121-C5D8-F3A2-9D3E-490055FA36FE}"/>
                  </a:ext>
                </a:extLst>
              </p:cNvPr>
              <p:cNvSpPr txBox="1"/>
              <p:nvPr/>
            </p:nvSpPr>
            <p:spPr>
              <a:xfrm>
                <a:off x="266700" y="760016"/>
                <a:ext cx="8674100" cy="552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definitions: light, reflection, refraction, refractive index, critical angle, total internal reflection.
State: two laws of reflection, two laws of refraction.
Other definitions: virtual image, parallax, normal, angle of incidence, angle of refraction.
Modelling: apply and use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func>
                          <m:func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Experiment: verify: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func>
                          <m:func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and: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secondary data to verify: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B161D-D53B-11DC-B286-6DFCCDFC7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760016"/>
                <a:ext cx="8674100" cy="5524974"/>
              </a:xfrm>
              <a:prstGeom prst="rect">
                <a:avLst/>
              </a:prstGeom>
              <a:blipFill>
                <a:blip r:embed="rId2"/>
                <a:stretch>
                  <a:fillRect l="-1476" t="-1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297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6A4DDA-3C0A-7FB3-C1EA-F29526E4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436" y="1821207"/>
            <a:ext cx="7281014" cy="594137"/>
          </a:xfrm>
        </p:spPr>
        <p:txBody>
          <a:bodyPr/>
          <a:lstStyle/>
          <a:p>
            <a:r>
              <a:rPr lang="en-GB" dirty="0"/>
              <a:t>Additional material</a:t>
            </a:r>
          </a:p>
        </p:txBody>
      </p:sp>
    </p:spTree>
    <p:extLst>
      <p:ext uri="{BB962C8B-B14F-4D97-AF65-F5344CB8AC3E}">
        <p14:creationId xmlns:p14="http://schemas.microsoft.com/office/powerpoint/2010/main" val="21998114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F499D-03D9-F65E-1E80-3FCF913C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log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91E2D-7961-BD9A-DB5C-01EAFFB7F5F6}"/>
              </a:ext>
            </a:extLst>
          </p:cNvPr>
          <p:cNvSpPr txBox="1"/>
          <p:nvPr/>
        </p:nvSpPr>
        <p:spPr>
          <a:xfrm>
            <a:off x="266700" y="1309819"/>
            <a:ext cx="867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 Sept 25: Definition of virtual image changed in line with marking schemes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A0C79-A417-95A1-EB14-C3F56A1D6A9C}"/>
              </a:ext>
            </a:extLst>
          </p:cNvPr>
          <p:cNvSpPr txBox="1"/>
          <p:nvPr/>
        </p:nvSpPr>
        <p:spPr>
          <a:xfrm>
            <a:off x="234950" y="749383"/>
            <a:ext cx="867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Log of significant changes e.g. added / moved material, revised definitions</a:t>
            </a:r>
          </a:p>
        </p:txBody>
      </p:sp>
    </p:spTree>
    <p:extLst>
      <p:ext uri="{BB962C8B-B14F-4D97-AF65-F5344CB8AC3E}">
        <p14:creationId xmlns:p14="http://schemas.microsoft.com/office/powerpoint/2010/main" val="134890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2B2004EF-621C-C0C7-4532-037F86E82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918573"/>
            <a:ext cx="8207375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Rectilinear propagation of light.</a:t>
            </a:r>
            <a:endParaRPr lang="en-GB" alt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3819E-FCA9-743D-B75D-345EEFC5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What word do we use for light travelling in straight lines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D92E4-F080-37D9-5290-6CEB80CE51EE}"/>
              </a:ext>
            </a:extLst>
          </p:cNvPr>
          <p:cNvSpPr txBox="1"/>
          <p:nvPr/>
        </p:nvSpPr>
        <p:spPr>
          <a:xfrm>
            <a:off x="601249" y="3544866"/>
            <a:ext cx="79665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allows us draw diagrams with light represented by straight lines called “rays”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These are called “Ray Diagrams”</a:t>
            </a:r>
          </a:p>
        </p:txBody>
      </p:sp>
    </p:spTree>
    <p:extLst>
      <p:ext uri="{BB962C8B-B14F-4D97-AF65-F5344CB8AC3E}">
        <p14:creationId xmlns:p14="http://schemas.microsoft.com/office/powerpoint/2010/main" val="14662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D5CB8-A7EC-E7D0-C189-7DA3D1CA8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2782EE-7474-F186-1C1D-83DF4915B381}"/>
              </a:ext>
            </a:extLst>
          </p:cNvPr>
          <p:cNvSpPr txBox="1"/>
          <p:nvPr/>
        </p:nvSpPr>
        <p:spPr>
          <a:xfrm>
            <a:off x="478985" y="5567499"/>
            <a:ext cx="8249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Each of the lines is called a ray</a:t>
            </a:r>
          </a:p>
          <a:p>
            <a:pPr algn="l"/>
            <a:r>
              <a:rPr lang="en-IE" sz="2800" dirty="0"/>
              <a:t>Lines are straight until they hit something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9C3C29-00D9-58E9-3F7C-615F5BB250FD}"/>
              </a:ext>
            </a:extLst>
          </p:cNvPr>
          <p:cNvCxnSpPr>
            <a:cxnSpLocks/>
          </p:cNvCxnSpPr>
          <p:nvPr/>
        </p:nvCxnSpPr>
        <p:spPr>
          <a:xfrm rot="20785468">
            <a:off x="4147459" y="1367859"/>
            <a:ext cx="3159919" cy="761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DFC39B-C4A3-1C29-CF96-D3B3CEA4AE0C}"/>
              </a:ext>
            </a:extLst>
          </p:cNvPr>
          <p:cNvSpPr/>
          <p:nvPr/>
        </p:nvSpPr>
        <p:spPr>
          <a:xfrm rot="5449702">
            <a:off x="5428814" y="1589108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D3E07-FA1D-F8D7-FD83-94132F89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Drawing light rays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2FE696-8ED6-A321-94CB-58D4A17A3F7C}"/>
              </a:ext>
            </a:extLst>
          </p:cNvPr>
          <p:cNvSpPr/>
          <p:nvPr/>
        </p:nvSpPr>
        <p:spPr>
          <a:xfrm>
            <a:off x="3243830" y="1653515"/>
            <a:ext cx="896122" cy="1744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270A4-0F47-52B9-2FD3-3225FDE0F1D5}"/>
              </a:ext>
            </a:extLst>
          </p:cNvPr>
          <p:cNvSpPr txBox="1"/>
          <p:nvPr/>
        </p:nvSpPr>
        <p:spPr>
          <a:xfrm>
            <a:off x="756683" y="1391905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0FE4C41-3A3D-055A-60BB-6512DFC62259}"/>
              </a:ext>
            </a:extLst>
          </p:cNvPr>
          <p:cNvCxnSpPr/>
          <p:nvPr/>
        </p:nvCxnSpPr>
        <p:spPr>
          <a:xfrm flipV="1">
            <a:off x="4959028" y="2757100"/>
            <a:ext cx="0" cy="2079321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34735B1-1721-4942-B5AB-67DEED57060D}"/>
              </a:ext>
            </a:extLst>
          </p:cNvPr>
          <p:cNvCxnSpPr/>
          <p:nvPr/>
        </p:nvCxnSpPr>
        <p:spPr>
          <a:xfrm>
            <a:off x="3960495" y="3765373"/>
            <a:ext cx="2185581" cy="0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CF845F1-52FD-4BBF-9FFF-F1FFCBA056C9}"/>
              </a:ext>
            </a:extLst>
          </p:cNvPr>
          <p:cNvCxnSpPr/>
          <p:nvPr/>
        </p:nvCxnSpPr>
        <p:spPr>
          <a:xfrm flipV="1">
            <a:off x="4201608" y="2932465"/>
            <a:ext cx="1625179" cy="1510541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F4674C-7014-40A4-99F9-B8BB6449C6A9}"/>
              </a:ext>
            </a:extLst>
          </p:cNvPr>
          <p:cNvCxnSpPr/>
          <p:nvPr/>
        </p:nvCxnSpPr>
        <p:spPr>
          <a:xfrm>
            <a:off x="4186463" y="2962418"/>
            <a:ext cx="1574244" cy="157424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A14DBAA-DD78-ABA1-E8E7-98E003AF1CE0}"/>
              </a:ext>
            </a:extLst>
          </p:cNvPr>
          <p:cNvSpPr txBox="1"/>
          <p:nvPr/>
        </p:nvSpPr>
        <p:spPr>
          <a:xfrm>
            <a:off x="729252" y="347970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Point source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DCB057D-9AD0-6BBD-6194-08A833CEB627}"/>
              </a:ext>
            </a:extLst>
          </p:cNvPr>
          <p:cNvSpPr/>
          <p:nvPr/>
        </p:nvSpPr>
        <p:spPr>
          <a:xfrm rot="49702">
            <a:off x="4873270" y="2847525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5DA596A-7DE5-1D7A-70F8-4200C5F4012E}"/>
              </a:ext>
            </a:extLst>
          </p:cNvPr>
          <p:cNvSpPr/>
          <p:nvPr/>
        </p:nvSpPr>
        <p:spPr>
          <a:xfrm rot="2704586">
            <a:off x="5413988" y="3085019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0957739-F174-7660-140C-7663CB459E11}"/>
              </a:ext>
            </a:extLst>
          </p:cNvPr>
          <p:cNvSpPr/>
          <p:nvPr/>
        </p:nvSpPr>
        <p:spPr>
          <a:xfrm rot="18847250">
            <a:off x="4324676" y="3033643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3FF78B8-B76D-B2E3-7F28-D383C277FDAB}"/>
              </a:ext>
            </a:extLst>
          </p:cNvPr>
          <p:cNvSpPr/>
          <p:nvPr/>
        </p:nvSpPr>
        <p:spPr>
          <a:xfrm rot="5400000">
            <a:off x="5604301" y="3611285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EA8F854-8182-4E2F-AD94-E8FEB0C2E144}"/>
              </a:ext>
            </a:extLst>
          </p:cNvPr>
          <p:cNvSpPr/>
          <p:nvPr/>
        </p:nvSpPr>
        <p:spPr>
          <a:xfrm rot="16200000" flipH="1">
            <a:off x="4190772" y="3611442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E8C9866-800A-9039-DC2C-2889663D4E31}"/>
              </a:ext>
            </a:extLst>
          </p:cNvPr>
          <p:cNvSpPr/>
          <p:nvPr/>
        </p:nvSpPr>
        <p:spPr>
          <a:xfrm>
            <a:off x="4871788" y="3671085"/>
            <a:ext cx="189079" cy="1744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F5E6954-C553-6175-F8CC-7EFBCF62E7F1}"/>
              </a:ext>
            </a:extLst>
          </p:cNvPr>
          <p:cNvSpPr/>
          <p:nvPr/>
        </p:nvSpPr>
        <p:spPr>
          <a:xfrm rot="13555192">
            <a:off x="4342274" y="4081945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229D4D9-CBE4-0C80-357A-E6AEF28556AF}"/>
              </a:ext>
            </a:extLst>
          </p:cNvPr>
          <p:cNvSpPr/>
          <p:nvPr/>
        </p:nvSpPr>
        <p:spPr>
          <a:xfrm rot="10849702">
            <a:off x="4873972" y="4329145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4F287A4-C679-EF9E-36EB-C703797D6AE6}"/>
              </a:ext>
            </a:extLst>
          </p:cNvPr>
          <p:cNvSpPr/>
          <p:nvPr/>
        </p:nvSpPr>
        <p:spPr>
          <a:xfrm rot="7964933">
            <a:off x="5382755" y="4082724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5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4D6EB-8B01-B0C8-9379-A40A06A0A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3A3CB5-35C6-32DA-645A-DD1A0822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Ray Diagrams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F08EF-537C-0DF2-B2FA-77C29ED5F0D5}"/>
              </a:ext>
            </a:extLst>
          </p:cNvPr>
          <p:cNvSpPr txBox="1"/>
          <p:nvPr/>
        </p:nvSpPr>
        <p:spPr>
          <a:xfrm>
            <a:off x="488950" y="1244456"/>
            <a:ext cx="816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Ray diagrams help you understand and make predictions about optical systems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BC7893-21D6-B835-D5A1-4649208EE1B4}"/>
              </a:ext>
            </a:extLst>
          </p:cNvPr>
          <p:cNvGrpSpPr/>
          <p:nvPr/>
        </p:nvGrpSpPr>
        <p:grpSpPr>
          <a:xfrm>
            <a:off x="1657913" y="2959100"/>
            <a:ext cx="5052305" cy="1874796"/>
            <a:chOff x="710551" y="3717033"/>
            <a:chExt cx="7524134" cy="279203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29E63B1-2CB8-1960-5F0C-5653CA0DA55A}"/>
                </a:ext>
              </a:extLst>
            </p:cNvPr>
            <p:cNvSpPr/>
            <p:nvPr/>
          </p:nvSpPr>
          <p:spPr bwMode="auto">
            <a:xfrm>
              <a:off x="4324598" y="3717033"/>
              <a:ext cx="280368" cy="2792036"/>
            </a:xfrm>
            <a:custGeom>
              <a:avLst/>
              <a:gdLst>
                <a:gd name="connsiteX0" fmla="*/ 191386 w 627321"/>
                <a:gd name="connsiteY0" fmla="*/ 0 h 2519916"/>
                <a:gd name="connsiteX1" fmla="*/ 627321 w 627321"/>
                <a:gd name="connsiteY1" fmla="*/ 2519916 h 2519916"/>
                <a:gd name="connsiteX2" fmla="*/ 0 w 627321"/>
                <a:gd name="connsiteY2" fmla="*/ 2509283 h 2519916"/>
                <a:gd name="connsiteX3" fmla="*/ 191386 w 627321"/>
                <a:gd name="connsiteY3" fmla="*/ 0 h 2519916"/>
                <a:gd name="connsiteX0" fmla="*/ 191386 w 191386"/>
                <a:gd name="connsiteY0" fmla="*/ 0 h 2509283"/>
                <a:gd name="connsiteX1" fmla="*/ 0 w 191386"/>
                <a:gd name="connsiteY1" fmla="*/ 2509283 h 2509283"/>
                <a:gd name="connsiteX2" fmla="*/ 191386 w 191386"/>
                <a:gd name="connsiteY2" fmla="*/ 0 h 2509283"/>
                <a:gd name="connsiteX0" fmla="*/ 191386 w 220728"/>
                <a:gd name="connsiteY0" fmla="*/ 0 h 2509283"/>
                <a:gd name="connsiteX1" fmla="*/ 0 w 220728"/>
                <a:gd name="connsiteY1" fmla="*/ 2509283 h 2509283"/>
                <a:gd name="connsiteX2" fmla="*/ 191386 w 220728"/>
                <a:gd name="connsiteY2" fmla="*/ 0 h 2509283"/>
                <a:gd name="connsiteX0" fmla="*/ 191386 w 282600"/>
                <a:gd name="connsiteY0" fmla="*/ 0 h 2509283"/>
                <a:gd name="connsiteX1" fmla="*/ 0 w 282600"/>
                <a:gd name="connsiteY1" fmla="*/ 2509283 h 2509283"/>
                <a:gd name="connsiteX2" fmla="*/ 191386 w 282600"/>
                <a:gd name="connsiteY2" fmla="*/ 0 h 2509283"/>
                <a:gd name="connsiteX0" fmla="*/ 191386 w 220728"/>
                <a:gd name="connsiteY0" fmla="*/ 0 h 2509283"/>
                <a:gd name="connsiteX1" fmla="*/ 0 w 220728"/>
                <a:gd name="connsiteY1" fmla="*/ 2509283 h 2509283"/>
                <a:gd name="connsiteX2" fmla="*/ 191386 w 220728"/>
                <a:gd name="connsiteY2" fmla="*/ 0 h 2509283"/>
                <a:gd name="connsiteX0" fmla="*/ 242724 w 272066"/>
                <a:gd name="connsiteY0" fmla="*/ 0 h 2509283"/>
                <a:gd name="connsiteX1" fmla="*/ 51338 w 272066"/>
                <a:gd name="connsiteY1" fmla="*/ 2509283 h 2509283"/>
                <a:gd name="connsiteX2" fmla="*/ 242724 w 272066"/>
                <a:gd name="connsiteY2" fmla="*/ 0 h 2509283"/>
                <a:gd name="connsiteX0" fmla="*/ 242724 w 431108"/>
                <a:gd name="connsiteY0" fmla="*/ 0 h 2509283"/>
                <a:gd name="connsiteX1" fmla="*/ 51338 w 431108"/>
                <a:gd name="connsiteY1" fmla="*/ 2509283 h 2509283"/>
                <a:gd name="connsiteX2" fmla="*/ 242724 w 431108"/>
                <a:gd name="connsiteY2" fmla="*/ 0 h 2509283"/>
                <a:gd name="connsiteX0" fmla="*/ 198091 w 442874"/>
                <a:gd name="connsiteY0" fmla="*/ 0 h 2488018"/>
                <a:gd name="connsiteX1" fmla="*/ 144928 w 442874"/>
                <a:gd name="connsiteY1" fmla="*/ 2488018 h 2488018"/>
                <a:gd name="connsiteX2" fmla="*/ 198091 w 442874"/>
                <a:gd name="connsiteY2" fmla="*/ 0 h 2488018"/>
                <a:gd name="connsiteX0" fmla="*/ 258630 w 503413"/>
                <a:gd name="connsiteY0" fmla="*/ 0 h 2488018"/>
                <a:gd name="connsiteX1" fmla="*/ 205467 w 503413"/>
                <a:gd name="connsiteY1" fmla="*/ 2488018 h 2488018"/>
                <a:gd name="connsiteX2" fmla="*/ 258630 w 503413"/>
                <a:gd name="connsiteY2" fmla="*/ 0 h 2488018"/>
                <a:gd name="connsiteX0" fmla="*/ 258630 w 434490"/>
                <a:gd name="connsiteY0" fmla="*/ 0 h 2488018"/>
                <a:gd name="connsiteX1" fmla="*/ 205467 w 434490"/>
                <a:gd name="connsiteY1" fmla="*/ 2488018 h 2488018"/>
                <a:gd name="connsiteX2" fmla="*/ 258630 w 434490"/>
                <a:gd name="connsiteY2" fmla="*/ 0 h 2488018"/>
                <a:gd name="connsiteX0" fmla="*/ 242605 w 433746"/>
                <a:gd name="connsiteY0" fmla="*/ 0 h 2668772"/>
                <a:gd name="connsiteX1" fmla="*/ 231972 w 433746"/>
                <a:gd name="connsiteY1" fmla="*/ 2668772 h 2668772"/>
                <a:gd name="connsiteX2" fmla="*/ 242605 w 433746"/>
                <a:gd name="connsiteY2" fmla="*/ 0 h 2668772"/>
                <a:gd name="connsiteX0" fmla="*/ 179477 w 370618"/>
                <a:gd name="connsiteY0" fmla="*/ 0 h 2668772"/>
                <a:gd name="connsiteX1" fmla="*/ 168844 w 370618"/>
                <a:gd name="connsiteY1" fmla="*/ 2668772 h 2668772"/>
                <a:gd name="connsiteX2" fmla="*/ 179477 w 370618"/>
                <a:gd name="connsiteY2" fmla="*/ 0 h 2668772"/>
                <a:gd name="connsiteX0" fmla="*/ 179477 w 326609"/>
                <a:gd name="connsiteY0" fmla="*/ 0 h 2668772"/>
                <a:gd name="connsiteX1" fmla="*/ 168844 w 326609"/>
                <a:gd name="connsiteY1" fmla="*/ 2668772 h 2668772"/>
                <a:gd name="connsiteX2" fmla="*/ 179477 w 326609"/>
                <a:gd name="connsiteY2" fmla="*/ 0 h 2668772"/>
                <a:gd name="connsiteX0" fmla="*/ 179477 w 322355"/>
                <a:gd name="connsiteY0" fmla="*/ 0 h 2668772"/>
                <a:gd name="connsiteX1" fmla="*/ 168844 w 322355"/>
                <a:gd name="connsiteY1" fmla="*/ 2668772 h 2668772"/>
                <a:gd name="connsiteX2" fmla="*/ 179477 w 322355"/>
                <a:gd name="connsiteY2" fmla="*/ 0 h 2668772"/>
                <a:gd name="connsiteX0" fmla="*/ 157761 w 300639"/>
                <a:gd name="connsiteY0" fmla="*/ 0 h 2668772"/>
                <a:gd name="connsiteX1" fmla="*/ 147128 w 300639"/>
                <a:gd name="connsiteY1" fmla="*/ 2668772 h 2668772"/>
                <a:gd name="connsiteX2" fmla="*/ 157761 w 300639"/>
                <a:gd name="connsiteY2" fmla="*/ 0 h 2668772"/>
                <a:gd name="connsiteX0" fmla="*/ 144523 w 302708"/>
                <a:gd name="connsiteY0" fmla="*/ 0 h 2668772"/>
                <a:gd name="connsiteX1" fmla="*/ 165788 w 302708"/>
                <a:gd name="connsiteY1" fmla="*/ 2668772 h 2668772"/>
                <a:gd name="connsiteX2" fmla="*/ 144523 w 302708"/>
                <a:gd name="connsiteY2" fmla="*/ 0 h 2668772"/>
                <a:gd name="connsiteX0" fmla="*/ 141246 w 299431"/>
                <a:gd name="connsiteY0" fmla="*/ 0 h 2668772"/>
                <a:gd name="connsiteX1" fmla="*/ 162511 w 299431"/>
                <a:gd name="connsiteY1" fmla="*/ 2668772 h 2668772"/>
                <a:gd name="connsiteX2" fmla="*/ 141246 w 299431"/>
                <a:gd name="connsiteY2" fmla="*/ 0 h 2668772"/>
                <a:gd name="connsiteX0" fmla="*/ 141246 w 295417"/>
                <a:gd name="connsiteY0" fmla="*/ 0 h 2668772"/>
                <a:gd name="connsiteX1" fmla="*/ 162511 w 295417"/>
                <a:gd name="connsiteY1" fmla="*/ 2668772 h 2668772"/>
                <a:gd name="connsiteX2" fmla="*/ 141246 w 295417"/>
                <a:gd name="connsiteY2" fmla="*/ 0 h 2668772"/>
                <a:gd name="connsiteX0" fmla="*/ 174134 w 296321"/>
                <a:gd name="connsiteY0" fmla="*/ 0 h 2690037"/>
                <a:gd name="connsiteX1" fmla="*/ 120972 w 296321"/>
                <a:gd name="connsiteY1" fmla="*/ 2690037 h 2690037"/>
                <a:gd name="connsiteX2" fmla="*/ 174134 w 296321"/>
                <a:gd name="connsiteY2" fmla="*/ 0 h 2690037"/>
                <a:gd name="connsiteX0" fmla="*/ 141244 w 295416"/>
                <a:gd name="connsiteY0" fmla="*/ 0 h 2690037"/>
                <a:gd name="connsiteX1" fmla="*/ 162510 w 295416"/>
                <a:gd name="connsiteY1" fmla="*/ 2690037 h 2690037"/>
                <a:gd name="connsiteX2" fmla="*/ 141244 w 295416"/>
                <a:gd name="connsiteY2" fmla="*/ 0 h 2690037"/>
                <a:gd name="connsiteX0" fmla="*/ 110167 w 264339"/>
                <a:gd name="connsiteY0" fmla="*/ 0 h 2690037"/>
                <a:gd name="connsiteX1" fmla="*/ 131433 w 264339"/>
                <a:gd name="connsiteY1" fmla="*/ 2690037 h 2690037"/>
                <a:gd name="connsiteX2" fmla="*/ 110167 w 264339"/>
                <a:gd name="connsiteY2" fmla="*/ 0 h 2690037"/>
                <a:gd name="connsiteX0" fmla="*/ 117454 w 271626"/>
                <a:gd name="connsiteY0" fmla="*/ 0 h 2690037"/>
                <a:gd name="connsiteX1" fmla="*/ 138720 w 271626"/>
                <a:gd name="connsiteY1" fmla="*/ 2690037 h 2690037"/>
                <a:gd name="connsiteX2" fmla="*/ 117454 w 271626"/>
                <a:gd name="connsiteY2" fmla="*/ 0 h 2690037"/>
                <a:gd name="connsiteX0" fmla="*/ 117454 w 267667"/>
                <a:gd name="connsiteY0" fmla="*/ 0 h 2690037"/>
                <a:gd name="connsiteX1" fmla="*/ 138720 w 267667"/>
                <a:gd name="connsiteY1" fmla="*/ 2690037 h 2690037"/>
                <a:gd name="connsiteX2" fmla="*/ 117454 w 267667"/>
                <a:gd name="connsiteY2" fmla="*/ 0 h 269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667" h="2690037">
                  <a:moveTo>
                    <a:pt x="117454" y="0"/>
                  </a:moveTo>
                  <a:cubicBezTo>
                    <a:pt x="330105" y="698204"/>
                    <a:pt x="298207" y="2076893"/>
                    <a:pt x="138720" y="2690037"/>
                  </a:cubicBezTo>
                  <a:cubicBezTo>
                    <a:pt x="-31401" y="2044995"/>
                    <a:pt x="-52666" y="730102"/>
                    <a:pt x="117454" y="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52ABA35-F8EC-DDC4-47F2-DEE2D6EDFD16}"/>
                </a:ext>
              </a:extLst>
            </p:cNvPr>
            <p:cNvSpPr/>
            <p:nvPr/>
          </p:nvSpPr>
          <p:spPr bwMode="auto">
            <a:xfrm>
              <a:off x="6084248" y="5041215"/>
              <a:ext cx="72008" cy="9032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B30421-E083-7145-63F4-2E6B9A52DD06}"/>
                </a:ext>
              </a:extLst>
            </p:cNvPr>
            <p:cNvCxnSpPr/>
            <p:nvPr/>
          </p:nvCxnSpPr>
          <p:spPr bwMode="auto">
            <a:xfrm>
              <a:off x="799575" y="4043236"/>
              <a:ext cx="3638275" cy="19356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ED8514-6F32-01DA-6913-D29ECBD97056}"/>
                </a:ext>
              </a:extLst>
            </p:cNvPr>
            <p:cNvSpPr/>
            <p:nvPr/>
          </p:nvSpPr>
          <p:spPr bwMode="auto">
            <a:xfrm rot="6918098">
              <a:off x="2140525" y="4645514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B09241-C70D-1938-F90F-03762FAD7A83}"/>
                </a:ext>
              </a:extLst>
            </p:cNvPr>
            <p:cNvCxnSpPr/>
            <p:nvPr/>
          </p:nvCxnSpPr>
          <p:spPr bwMode="auto">
            <a:xfrm>
              <a:off x="799575" y="4043236"/>
              <a:ext cx="36724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8510E9-6E10-D3BD-ADAB-1E3336C46820}"/>
                </a:ext>
              </a:extLst>
            </p:cNvPr>
            <p:cNvSpPr/>
            <p:nvPr/>
          </p:nvSpPr>
          <p:spPr bwMode="auto">
            <a:xfrm rot="5400000">
              <a:off x="2994112" y="3892108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BB7ADC-BC5A-77C3-ACAF-DADC0355CB36}"/>
                </a:ext>
              </a:extLst>
            </p:cNvPr>
            <p:cNvCxnSpPr/>
            <p:nvPr/>
          </p:nvCxnSpPr>
          <p:spPr bwMode="auto">
            <a:xfrm>
              <a:off x="4437850" y="4043235"/>
              <a:ext cx="3736873" cy="231671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908ACD-5868-CE94-2E43-D49D8ECD1E6B}"/>
                </a:ext>
              </a:extLst>
            </p:cNvPr>
            <p:cNvCxnSpPr/>
            <p:nvPr/>
          </p:nvCxnSpPr>
          <p:spPr bwMode="auto">
            <a:xfrm>
              <a:off x="799575" y="4043235"/>
              <a:ext cx="7344816" cy="21026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284F3E-27A4-360B-2F25-C5E45D794C19}"/>
                </a:ext>
              </a:extLst>
            </p:cNvPr>
            <p:cNvCxnSpPr/>
            <p:nvPr/>
          </p:nvCxnSpPr>
          <p:spPr bwMode="auto">
            <a:xfrm>
              <a:off x="4437850" y="5978879"/>
              <a:ext cx="3796835" cy="156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5443E7-4987-D9FD-291D-344794947523}"/>
                </a:ext>
              </a:extLst>
            </p:cNvPr>
            <p:cNvSpPr/>
            <p:nvPr/>
          </p:nvSpPr>
          <p:spPr bwMode="auto">
            <a:xfrm rot="6315001">
              <a:off x="2768293" y="4493269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00AB28-920F-6D71-1E2F-45A743F6AD5E}"/>
                </a:ext>
              </a:extLst>
            </p:cNvPr>
            <p:cNvSpPr/>
            <p:nvPr/>
          </p:nvSpPr>
          <p:spPr bwMode="auto">
            <a:xfrm rot="7315050">
              <a:off x="5362324" y="4508044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3B9163-DA5C-DF43-F710-E68C54D39BFC}"/>
                </a:ext>
              </a:extLst>
            </p:cNvPr>
            <p:cNvSpPr/>
            <p:nvPr/>
          </p:nvSpPr>
          <p:spPr bwMode="auto">
            <a:xfrm rot="6315001">
              <a:off x="5282633" y="5198761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66C5B3-C1F9-3425-4203-F51BE671681C}"/>
                </a:ext>
              </a:extLst>
            </p:cNvPr>
            <p:cNvSpPr/>
            <p:nvPr/>
          </p:nvSpPr>
          <p:spPr bwMode="auto">
            <a:xfrm rot="5400000">
              <a:off x="5612258" y="5842807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CB85B3CD-D372-8FCA-F6DF-6D453714566E}"/>
                </a:ext>
              </a:extLst>
            </p:cNvPr>
            <p:cNvSpPr/>
            <p:nvPr/>
          </p:nvSpPr>
          <p:spPr bwMode="auto">
            <a:xfrm rot="16200000">
              <a:off x="276502" y="4470045"/>
              <a:ext cx="1017343" cy="149246"/>
            </a:xfrm>
            <a:prstGeom prst="rightArrow">
              <a:avLst>
                <a:gd name="adj1" fmla="val 37235"/>
                <a:gd name="adj2" fmla="val 113821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2A1D19D5-EB7F-EE8A-DD37-E1744C9B6D15}"/>
                </a:ext>
              </a:extLst>
            </p:cNvPr>
            <p:cNvSpPr/>
            <p:nvPr/>
          </p:nvSpPr>
          <p:spPr bwMode="auto">
            <a:xfrm rot="5400000">
              <a:off x="7184708" y="5466103"/>
              <a:ext cx="897849" cy="159007"/>
            </a:xfrm>
            <a:prstGeom prst="rightArrow">
              <a:avLst>
                <a:gd name="adj1" fmla="val 37235"/>
                <a:gd name="adj2" fmla="val 113821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70359D-4811-8E60-41BA-E89D44B858DD}"/>
                </a:ext>
              </a:extLst>
            </p:cNvPr>
            <p:cNvSpPr/>
            <p:nvPr/>
          </p:nvSpPr>
          <p:spPr bwMode="auto">
            <a:xfrm>
              <a:off x="2674432" y="5022726"/>
              <a:ext cx="72008" cy="9032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F05A79-FDC5-5E92-E422-C48205491F65}"/>
              </a:ext>
            </a:extLst>
          </p:cNvPr>
          <p:cNvCxnSpPr>
            <a:cxnSpLocks/>
          </p:cNvCxnSpPr>
          <p:nvPr/>
        </p:nvCxnSpPr>
        <p:spPr>
          <a:xfrm>
            <a:off x="1548231" y="3862301"/>
            <a:ext cx="5261144" cy="0"/>
          </a:xfrm>
          <a:prstGeom prst="line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104E23-5CB1-D227-6418-EC4154E9C8AB}"/>
              </a:ext>
            </a:extLst>
          </p:cNvPr>
          <p:cNvSpPr txBox="1"/>
          <p:nvPr/>
        </p:nvSpPr>
        <p:spPr>
          <a:xfrm>
            <a:off x="965201" y="5041900"/>
            <a:ext cx="6479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ray diagram shows the formation of an image with a lens. We will study this later.</a:t>
            </a:r>
          </a:p>
        </p:txBody>
      </p:sp>
    </p:spTree>
    <p:extLst>
      <p:ext uri="{BB962C8B-B14F-4D97-AF65-F5344CB8AC3E}">
        <p14:creationId xmlns:p14="http://schemas.microsoft.com/office/powerpoint/2010/main" val="166191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6">
            <a:extLst>
              <a:ext uri="{FF2B5EF4-FFF2-40B4-BE49-F238E27FC236}">
                <a16:creationId xmlns:a16="http://schemas.microsoft.com/office/drawing/2014/main" id="{45D167A2-A922-A233-5225-87E11733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741" y="1308844"/>
            <a:ext cx="7368990" cy="95410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/>
              <a:t>Light bouncing off a surface.</a:t>
            </a:r>
            <a:br>
              <a:rPr lang="en-IE" altLang="en-US" sz="3200" dirty="0"/>
            </a:br>
            <a:r>
              <a:rPr lang="en-IE" altLang="en-US" sz="2400" b="1" dirty="0"/>
              <a:t>                                                       </a:t>
            </a:r>
            <a:r>
              <a:rPr lang="en-IE" altLang="en-US" sz="2400" dirty="0"/>
              <a:t>HL 2014 2017</a:t>
            </a:r>
            <a:endParaRPr lang="en-GB" alt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7798A-A7B6-1706-44CF-1CD8038382A5}"/>
              </a:ext>
            </a:extLst>
          </p:cNvPr>
          <p:cNvGrpSpPr/>
          <p:nvPr/>
        </p:nvGrpSpPr>
        <p:grpSpPr>
          <a:xfrm>
            <a:off x="2335034" y="2262951"/>
            <a:ext cx="4473932" cy="3552031"/>
            <a:chOff x="2335033" y="1100206"/>
            <a:chExt cx="4473932" cy="3552031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72E11F92-F9B2-369A-6FAD-D20C4DF06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033" y="1100206"/>
              <a:ext cx="4473932" cy="3552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42F5BDDC-8065-3574-4E10-D3133A938CB0}"/>
                </a:ext>
              </a:extLst>
            </p:cNvPr>
            <p:cNvSpPr txBox="1"/>
            <p:nvPr/>
          </p:nvSpPr>
          <p:spPr>
            <a:xfrm>
              <a:off x="6156176" y="431200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35C3E25-F914-A4F1-90A1-BB93C719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921104"/>
          </a:xfrm>
        </p:spPr>
        <p:txBody>
          <a:bodyPr/>
          <a:lstStyle/>
          <a:p>
            <a:r>
              <a:rPr lang="en-IE" altLang="en-US" dirty="0"/>
              <a:t>What is Reflection of Light?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EEBD-8306-D6F1-4C6A-E535B674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dirty="0"/>
              <a:t>Name the two types of 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D2F3B-24BF-B369-5025-13D5B1C9CBE1}"/>
              </a:ext>
            </a:extLst>
          </p:cNvPr>
          <p:cNvSpPr txBox="1"/>
          <p:nvPr/>
        </p:nvSpPr>
        <p:spPr>
          <a:xfrm>
            <a:off x="251520" y="134076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Regular</a:t>
            </a:r>
            <a:r>
              <a:rPr lang="en-GB" sz="2800" dirty="0"/>
              <a:t> reflection</a:t>
            </a:r>
          </a:p>
          <a:p>
            <a:pPr algn="l"/>
            <a:r>
              <a:rPr lang="en-GB" sz="2800" dirty="0"/>
              <a:t>(mirror)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AEC92-5D4C-D7B7-9C83-CCD14124A458}"/>
              </a:ext>
            </a:extLst>
          </p:cNvPr>
          <p:cNvSpPr txBox="1"/>
          <p:nvPr/>
        </p:nvSpPr>
        <p:spPr>
          <a:xfrm>
            <a:off x="285800" y="371703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Diffuse</a:t>
            </a:r>
            <a:r>
              <a:rPr lang="en-GB" sz="2800" dirty="0"/>
              <a:t> reflection</a:t>
            </a:r>
          </a:p>
          <a:p>
            <a:pPr algn="l"/>
            <a:r>
              <a:rPr lang="en-GB" sz="2800" dirty="0"/>
              <a:t>(paper)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A5663-A506-DF9C-5683-91A844728B27}"/>
              </a:ext>
            </a:extLst>
          </p:cNvPr>
          <p:cNvGrpSpPr/>
          <p:nvPr/>
        </p:nvGrpSpPr>
        <p:grpSpPr>
          <a:xfrm>
            <a:off x="3382144" y="1143000"/>
            <a:ext cx="3096344" cy="2016224"/>
            <a:chOff x="3382144" y="1143000"/>
            <a:chExt cx="3096344" cy="2016224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75B08D6D-6A43-3E66-1172-7D89177800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363" b="28091"/>
            <a:stretch>
              <a:fillRect/>
            </a:stretch>
          </p:blipFill>
          <p:spPr bwMode="auto">
            <a:xfrm>
              <a:off x="3382144" y="1143000"/>
              <a:ext cx="3096344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rId3"/>
              <a:extLst>
                <a:ext uri="{FF2B5EF4-FFF2-40B4-BE49-F238E27FC236}">
                  <a16:creationId xmlns:a16="http://schemas.microsoft.com/office/drawing/2014/main" id="{77BB228E-CAA4-3787-7C9E-D1F8495B0CA8}"/>
                </a:ext>
              </a:extLst>
            </p:cNvPr>
            <p:cNvSpPr txBox="1"/>
            <p:nvPr/>
          </p:nvSpPr>
          <p:spPr>
            <a:xfrm>
              <a:off x="5508104" y="2863023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/>
                <a:t>CC0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7B87F3-FE46-C66B-14E1-F026B461B0C9}"/>
              </a:ext>
            </a:extLst>
          </p:cNvPr>
          <p:cNvGrpSpPr/>
          <p:nvPr/>
        </p:nvGrpSpPr>
        <p:grpSpPr>
          <a:xfrm>
            <a:off x="3491880" y="3501008"/>
            <a:ext cx="3096344" cy="2016224"/>
            <a:chOff x="3491880" y="3501008"/>
            <a:chExt cx="3096344" cy="201622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675DF27-B049-0925-8972-08EA2EAB42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4" r="31989" b="28092"/>
            <a:stretch>
              <a:fillRect/>
            </a:stretch>
          </p:blipFill>
          <p:spPr bwMode="auto">
            <a:xfrm>
              <a:off x="3491880" y="3501008"/>
              <a:ext cx="3096344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hlinkClick r:id="rId3"/>
              <a:extLst>
                <a:ext uri="{FF2B5EF4-FFF2-40B4-BE49-F238E27FC236}">
                  <a16:creationId xmlns:a16="http://schemas.microsoft.com/office/drawing/2014/main" id="{69F9118C-6CFA-B5B6-02C9-D1F1923FFBD8}"/>
                </a:ext>
              </a:extLst>
            </p:cNvPr>
            <p:cNvSpPr txBox="1"/>
            <p:nvPr/>
          </p:nvSpPr>
          <p:spPr>
            <a:xfrm>
              <a:off x="5508104" y="5221031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200" dirty="0"/>
                <a:t>CC0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89F89-8075-7E52-A34D-78147035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C3A3-7DCF-11F8-B239-6ADBC417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dirty="0"/>
              <a:t>How do you draw a plane mirror?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2A2280-2586-1512-E53A-9554BA8CD6EE}"/>
              </a:ext>
            </a:extLst>
          </p:cNvPr>
          <p:cNvGrpSpPr/>
          <p:nvPr/>
        </p:nvGrpSpPr>
        <p:grpSpPr>
          <a:xfrm>
            <a:off x="4334005" y="1553227"/>
            <a:ext cx="237995" cy="3056351"/>
            <a:chOff x="5135670" y="1578279"/>
            <a:chExt cx="237995" cy="305635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5D1A23-5AC2-5EC6-4C65-E4C760458AF9}"/>
                </a:ext>
              </a:extLst>
            </p:cNvPr>
            <p:cNvCxnSpPr/>
            <p:nvPr/>
          </p:nvCxnSpPr>
          <p:spPr>
            <a:xfrm>
              <a:off x="5135671" y="1578279"/>
              <a:ext cx="0" cy="3056351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492EF4-854E-6AD9-F8F9-CD42A85AA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578279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D1BCE4-E032-C214-4AAC-E3EA679E6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979542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30CABD-EA5D-2C80-1CB2-4A4AEEAB2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380805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E279B3-73CF-2F7A-FB41-2A527747C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782068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CE4791-2955-F35D-6CDA-740707BDB1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18333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C5383E-E7F5-3184-6F9A-ABF96C7C7A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584594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1470C6-F3B9-BC1A-87A1-52A5EE7508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985857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9E2C26-9CBD-9907-1A71-D3A3C1405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438712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B96B08D-9DAF-3CD9-DD81-B7532ABFDC57}"/>
              </a:ext>
            </a:extLst>
          </p:cNvPr>
          <p:cNvSpPr txBox="1"/>
          <p:nvPr/>
        </p:nvSpPr>
        <p:spPr>
          <a:xfrm>
            <a:off x="351732" y="2463514"/>
            <a:ext cx="304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Reflective surface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CCEEE-FCB4-3EBD-F8E4-4C649E97BA4B}"/>
              </a:ext>
            </a:extLst>
          </p:cNvPr>
          <p:cNvSpPr txBox="1"/>
          <p:nvPr/>
        </p:nvSpPr>
        <p:spPr>
          <a:xfrm>
            <a:off x="5273460" y="2614403"/>
            <a:ext cx="328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Non Reflective side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E6271B-90AD-59EF-0DE6-2CF9602B0984}"/>
              </a:ext>
            </a:extLst>
          </p:cNvPr>
          <p:cNvCxnSpPr>
            <a:cxnSpLocks/>
          </p:cNvCxnSpPr>
          <p:nvPr/>
        </p:nvCxnSpPr>
        <p:spPr>
          <a:xfrm>
            <a:off x="3607495" y="2757016"/>
            <a:ext cx="513567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F36E7C-1393-2F6D-A2DF-C3E21B00E7E2}"/>
              </a:ext>
            </a:extLst>
          </p:cNvPr>
          <p:cNvCxnSpPr>
            <a:cxnSpLocks/>
          </p:cNvCxnSpPr>
          <p:nvPr/>
        </p:nvCxnSpPr>
        <p:spPr>
          <a:xfrm flipH="1">
            <a:off x="4759895" y="2963401"/>
            <a:ext cx="513565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71F5D1-6947-EA3E-CC4F-454BA6F5735D}"/>
              </a:ext>
            </a:extLst>
          </p:cNvPr>
          <p:cNvSpPr txBox="1"/>
          <p:nvPr/>
        </p:nvSpPr>
        <p:spPr>
          <a:xfrm>
            <a:off x="3050589" y="4732757"/>
            <a:ext cx="23246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Plane mirror</a:t>
            </a:r>
          </a:p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flat mirror)</a:t>
            </a:r>
          </a:p>
        </p:txBody>
      </p:sp>
    </p:spTree>
    <p:extLst>
      <p:ext uri="{BB962C8B-B14F-4D97-AF65-F5344CB8AC3E}">
        <p14:creationId xmlns:p14="http://schemas.microsoft.com/office/powerpoint/2010/main" val="38884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87CE4E1-EA4C-5F67-6E1B-3F6053496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Key words </a:t>
            </a: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462D1-8168-0749-7D91-A7A09AC34B4C}"/>
              </a:ext>
            </a:extLst>
          </p:cNvPr>
          <p:cNvSpPr/>
          <p:nvPr/>
        </p:nvSpPr>
        <p:spPr>
          <a:xfrm>
            <a:off x="212818" y="1326142"/>
            <a:ext cx="8718364" cy="420920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A86F2-B6E7-F024-16E0-69EB381B0192}"/>
              </a:ext>
            </a:extLst>
          </p:cNvPr>
          <p:cNvSpPr txBox="1"/>
          <p:nvPr/>
        </p:nvSpPr>
        <p:spPr>
          <a:xfrm>
            <a:off x="3334064" y="5891434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Regular reflection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DE2109-90A8-A291-99D7-9C80A052175A}"/>
              </a:ext>
            </a:extLst>
          </p:cNvPr>
          <p:cNvCxnSpPr>
            <a:cxnSpLocks/>
          </p:cNvCxnSpPr>
          <p:nvPr/>
        </p:nvCxnSpPr>
        <p:spPr>
          <a:xfrm>
            <a:off x="2116928" y="3893130"/>
            <a:ext cx="3206227" cy="1092442"/>
          </a:xfrm>
          <a:prstGeom prst="straightConnector1">
            <a:avLst/>
          </a:prstGeom>
          <a:ln>
            <a:headEnd w="lg" len="lg"/>
            <a:tailEnd type="non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B43785-0DB6-7D9B-CE99-C01E481FDF32}"/>
              </a:ext>
            </a:extLst>
          </p:cNvPr>
          <p:cNvCxnSpPr>
            <a:cxnSpLocks/>
          </p:cNvCxnSpPr>
          <p:nvPr/>
        </p:nvCxnSpPr>
        <p:spPr>
          <a:xfrm flipV="1">
            <a:off x="5295488" y="4083757"/>
            <a:ext cx="2743347" cy="901815"/>
          </a:xfrm>
          <a:prstGeom prst="straightConnector1">
            <a:avLst/>
          </a:prstGeom>
          <a:ln>
            <a:headEnd w="lg" len="lg"/>
            <a:tailEnd type="non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69760F-C66E-3739-AEFC-4E15056634EE}"/>
              </a:ext>
            </a:extLst>
          </p:cNvPr>
          <p:cNvCxnSpPr>
            <a:cxnSpLocks/>
          </p:cNvCxnSpPr>
          <p:nvPr/>
        </p:nvCxnSpPr>
        <p:spPr>
          <a:xfrm flipV="1">
            <a:off x="5314930" y="2584904"/>
            <a:ext cx="0" cy="242352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778C75-1E27-5471-AC19-5501E3D60DD2}"/>
              </a:ext>
            </a:extLst>
          </p:cNvPr>
          <p:cNvSpPr/>
          <p:nvPr/>
        </p:nvSpPr>
        <p:spPr>
          <a:xfrm>
            <a:off x="4809355" y="4509330"/>
            <a:ext cx="469023" cy="286507"/>
          </a:xfrm>
          <a:custGeom>
            <a:avLst/>
            <a:gdLst>
              <a:gd name="connsiteX0" fmla="*/ 0 w 445770"/>
              <a:gd name="connsiteY0" fmla="*/ 160020 h 160020"/>
              <a:gd name="connsiteX1" fmla="*/ 445770 w 445770"/>
              <a:gd name="connsiteY1" fmla="*/ 0 h 160020"/>
              <a:gd name="connsiteX0" fmla="*/ 0 w 445770"/>
              <a:gd name="connsiteY0" fmla="*/ 163507 h 163507"/>
              <a:gd name="connsiteX1" fmla="*/ 445770 w 445770"/>
              <a:gd name="connsiteY1" fmla="*/ 3487 h 163507"/>
              <a:gd name="connsiteX0" fmla="*/ 0 w 445770"/>
              <a:gd name="connsiteY0" fmla="*/ 166687 h 166687"/>
              <a:gd name="connsiteX1" fmla="*/ 445770 w 445770"/>
              <a:gd name="connsiteY1" fmla="*/ 6667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770" h="166687">
                <a:moveTo>
                  <a:pt x="0" y="166687"/>
                </a:moveTo>
                <a:cubicBezTo>
                  <a:pt x="125730" y="33337"/>
                  <a:pt x="262890" y="-20003"/>
                  <a:pt x="445770" y="666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D764EE-9000-5D72-DE7C-FCB1C46C5A7E}"/>
              </a:ext>
            </a:extLst>
          </p:cNvPr>
          <p:cNvSpPr/>
          <p:nvPr/>
        </p:nvSpPr>
        <p:spPr>
          <a:xfrm rot="2669056">
            <a:off x="5268313" y="4572818"/>
            <a:ext cx="596316" cy="110811"/>
          </a:xfrm>
          <a:custGeom>
            <a:avLst/>
            <a:gdLst>
              <a:gd name="connsiteX0" fmla="*/ 0 w 445770"/>
              <a:gd name="connsiteY0" fmla="*/ 160020 h 160020"/>
              <a:gd name="connsiteX1" fmla="*/ 445770 w 445770"/>
              <a:gd name="connsiteY1" fmla="*/ 0 h 160020"/>
              <a:gd name="connsiteX0" fmla="*/ 0 w 445770"/>
              <a:gd name="connsiteY0" fmla="*/ 163507 h 163507"/>
              <a:gd name="connsiteX1" fmla="*/ 445770 w 445770"/>
              <a:gd name="connsiteY1" fmla="*/ 3487 h 163507"/>
              <a:gd name="connsiteX0" fmla="*/ 0 w 445770"/>
              <a:gd name="connsiteY0" fmla="*/ 166687 h 166687"/>
              <a:gd name="connsiteX1" fmla="*/ 445770 w 445770"/>
              <a:gd name="connsiteY1" fmla="*/ 6667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770" h="166687">
                <a:moveTo>
                  <a:pt x="0" y="166687"/>
                </a:moveTo>
                <a:cubicBezTo>
                  <a:pt x="125730" y="33337"/>
                  <a:pt x="262890" y="-20003"/>
                  <a:pt x="445770" y="666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21D560-38BB-74B1-BF91-92C5FA01D4F6}"/>
                  </a:ext>
                </a:extLst>
              </p:cNvPr>
              <p:cNvSpPr txBox="1"/>
              <p:nvPr/>
            </p:nvSpPr>
            <p:spPr>
              <a:xfrm>
                <a:off x="4837040" y="3949889"/>
                <a:ext cx="4413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21D560-38BB-74B1-BF91-92C5FA01D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40" y="3949889"/>
                <a:ext cx="44133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E3AD10-DC95-E7E2-DD89-EF62FF3D680D}"/>
                  </a:ext>
                </a:extLst>
              </p:cNvPr>
              <p:cNvSpPr txBox="1"/>
              <p:nvPr/>
            </p:nvSpPr>
            <p:spPr>
              <a:xfrm>
                <a:off x="5399519" y="3954315"/>
                <a:ext cx="5030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IE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E3AD10-DC95-E7E2-DD89-EF62FF3D6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519" y="3954315"/>
                <a:ext cx="50308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67557E-5504-53BA-BE60-902B7919353F}"/>
              </a:ext>
            </a:extLst>
          </p:cNvPr>
          <p:cNvCxnSpPr>
            <a:cxnSpLocks/>
          </p:cNvCxnSpPr>
          <p:nvPr/>
        </p:nvCxnSpPr>
        <p:spPr>
          <a:xfrm>
            <a:off x="2380503" y="5082117"/>
            <a:ext cx="1064155" cy="0"/>
          </a:xfrm>
          <a:prstGeom prst="straightConnector1">
            <a:avLst/>
          </a:prstGeom>
          <a:ln w="15875">
            <a:solidFill>
              <a:srgbClr val="0070C0"/>
            </a:solidFill>
            <a:headEnd w="lg" len="lg"/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9F1A3C-31D8-4802-EAE0-7ECE539DC8FA}"/>
              </a:ext>
            </a:extLst>
          </p:cNvPr>
          <p:cNvSpPr txBox="1"/>
          <p:nvPr/>
        </p:nvSpPr>
        <p:spPr>
          <a:xfrm>
            <a:off x="235364" y="4795837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Plane mirror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01E286-4715-A659-D2D4-CDAB1F1DBA01}"/>
              </a:ext>
            </a:extLst>
          </p:cNvPr>
          <p:cNvSpPr txBox="1"/>
          <p:nvPr/>
        </p:nvSpPr>
        <p:spPr>
          <a:xfrm rot="20448336">
            <a:off x="6478910" y="3695595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Reflected ray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183B4-A1E1-2F5A-DCC7-3FB32D492589}"/>
              </a:ext>
            </a:extLst>
          </p:cNvPr>
          <p:cNvSpPr txBox="1"/>
          <p:nvPr/>
        </p:nvSpPr>
        <p:spPr>
          <a:xfrm rot="1138964">
            <a:off x="2233787" y="3716534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Incident ray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390C93-ECF7-127C-F66C-5CAB12D73CF8}"/>
              </a:ext>
            </a:extLst>
          </p:cNvPr>
          <p:cNvSpPr txBox="1"/>
          <p:nvPr/>
        </p:nvSpPr>
        <p:spPr>
          <a:xfrm>
            <a:off x="3554292" y="3035392"/>
            <a:ext cx="1722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Angle of incidence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A5A9E3-3B59-4ACA-CF9A-C631BDA30FD6}"/>
              </a:ext>
            </a:extLst>
          </p:cNvPr>
          <p:cNvSpPr txBox="1"/>
          <p:nvPr/>
        </p:nvSpPr>
        <p:spPr>
          <a:xfrm>
            <a:off x="5305577" y="3026354"/>
            <a:ext cx="1722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Angle of reflection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D9D32-7B4F-C052-C043-91B92CB7F1E9}"/>
              </a:ext>
            </a:extLst>
          </p:cNvPr>
          <p:cNvSpPr txBox="1"/>
          <p:nvPr/>
        </p:nvSpPr>
        <p:spPr>
          <a:xfrm>
            <a:off x="3897798" y="1600435"/>
            <a:ext cx="2795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Normal at point of incidence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E051B0-912A-1930-A67A-AE9A312F097F}"/>
              </a:ext>
            </a:extLst>
          </p:cNvPr>
          <p:cNvSpPr txBox="1"/>
          <p:nvPr/>
        </p:nvSpPr>
        <p:spPr>
          <a:xfrm>
            <a:off x="186884" y="4277480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Point of incidence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1D3E5C-70FC-2024-10C6-64A0EBD336B2}"/>
              </a:ext>
            </a:extLst>
          </p:cNvPr>
          <p:cNvCxnSpPr>
            <a:cxnSpLocks/>
          </p:cNvCxnSpPr>
          <p:nvPr/>
        </p:nvCxnSpPr>
        <p:spPr>
          <a:xfrm>
            <a:off x="3198529" y="4611508"/>
            <a:ext cx="1373471" cy="265168"/>
          </a:xfrm>
          <a:prstGeom prst="straightConnector1">
            <a:avLst/>
          </a:prstGeom>
          <a:ln w="15875">
            <a:solidFill>
              <a:srgbClr val="0070C0"/>
            </a:solidFill>
            <a:headEnd w="lg" len="lg"/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B709976-B917-1913-4250-032E3FEFDE44}"/>
              </a:ext>
            </a:extLst>
          </p:cNvPr>
          <p:cNvGrpSpPr/>
          <p:nvPr/>
        </p:nvGrpSpPr>
        <p:grpSpPr>
          <a:xfrm>
            <a:off x="5566471" y="476672"/>
            <a:ext cx="3443517" cy="1569660"/>
            <a:chOff x="4846648" y="1688255"/>
            <a:chExt cx="3443517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18D257-7913-583D-2D32-3BD2054BECBA}"/>
                </a:ext>
              </a:extLst>
            </p:cNvPr>
            <p:cNvSpPr txBox="1"/>
            <p:nvPr/>
          </p:nvSpPr>
          <p:spPr>
            <a:xfrm>
              <a:off x="6022421" y="1688255"/>
              <a:ext cx="2267744" cy="156966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E" sz="2400" dirty="0"/>
                <a:t>NB all angles are measured from the Normal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E2553DD-93AF-C39A-F959-48530DBFC0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6648" y="2175662"/>
              <a:ext cx="1126706" cy="686521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64669E-A391-3783-87C0-FDA375CAAB29}"/>
              </a:ext>
            </a:extLst>
          </p:cNvPr>
          <p:cNvSpPr/>
          <p:nvPr/>
        </p:nvSpPr>
        <p:spPr>
          <a:xfrm rot="6545210">
            <a:off x="4062931" y="4443383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A969B3-1708-38C6-137E-743F5E0C137E}"/>
              </a:ext>
            </a:extLst>
          </p:cNvPr>
          <p:cNvSpPr/>
          <p:nvPr/>
        </p:nvSpPr>
        <p:spPr>
          <a:xfrm rot="4306170">
            <a:off x="6525237" y="4410664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9FB312-5ABB-A026-86F0-B4E1CD502E05}"/>
              </a:ext>
            </a:extLst>
          </p:cNvPr>
          <p:cNvGrpSpPr/>
          <p:nvPr/>
        </p:nvGrpSpPr>
        <p:grpSpPr>
          <a:xfrm rot="5400000">
            <a:off x="5095071" y="3595829"/>
            <a:ext cx="237995" cy="3056351"/>
            <a:chOff x="5135670" y="1578279"/>
            <a:chExt cx="237995" cy="305635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D5C27D-1397-44A1-2362-AA40DA36F549}"/>
                </a:ext>
              </a:extLst>
            </p:cNvPr>
            <p:cNvCxnSpPr/>
            <p:nvPr/>
          </p:nvCxnSpPr>
          <p:spPr>
            <a:xfrm>
              <a:off x="5135671" y="1578279"/>
              <a:ext cx="0" cy="3056351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2A8B26-0BF8-31D8-CAC1-1C46736A49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578279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2D8658-EE46-45E7-D9C6-13AF3F76C5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979542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6253711-652A-E78C-B219-7E034F504B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380805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E5D97B2-FBB2-2878-2928-08F354AE9F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782068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C4814AF-8E80-450E-2508-B2F20FFF3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18333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3C5C4E-DDA9-2BFF-DADE-8916025565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584594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7B3F7D-5881-5662-9EAA-5506AAFCC4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985857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9D8786-81DF-B03E-51BC-41F806BFF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438712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E932B-4D50-115E-EE5C-6D985E27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a “normal”?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324D0-212E-EDFE-9350-26477B646F83}"/>
              </a:ext>
            </a:extLst>
          </p:cNvPr>
          <p:cNvSpPr txBox="1"/>
          <p:nvPr/>
        </p:nvSpPr>
        <p:spPr>
          <a:xfrm>
            <a:off x="1240367" y="6021288"/>
            <a:ext cx="692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/>
              <a:t>A line or vector perpendicular to a surface </a:t>
            </a:r>
          </a:p>
        </p:txBody>
      </p:sp>
      <p:pic>
        <p:nvPicPr>
          <p:cNvPr id="8" name="Picture 7" descr="A white square with red text on it&#10;&#10;Description automatically generated">
            <a:extLst>
              <a:ext uri="{FF2B5EF4-FFF2-40B4-BE49-F238E27FC236}">
                <a16:creationId xmlns:a16="http://schemas.microsoft.com/office/drawing/2014/main" id="{9F5ACBE3-AD04-627F-881A-FC2CF396F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928687"/>
            <a:ext cx="62293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0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E570A-33D1-24C1-6648-D763B4EFE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540"/>
            <a:ext cx="9144000" cy="3003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CB6A5-3552-AC91-6B55-DD6DA7D15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4" y="3408044"/>
            <a:ext cx="9144000" cy="2056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5452A-9D4B-F468-CB85-E24098A5E4FF}"/>
              </a:ext>
            </a:extLst>
          </p:cNvPr>
          <p:cNvSpPr txBox="1"/>
          <p:nvPr/>
        </p:nvSpPr>
        <p:spPr>
          <a:xfrm>
            <a:off x="153569" y="5367972"/>
            <a:ext cx="3903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Gone: 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Real and apparent depth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Spherical mirrors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Refractive index of liquid experiment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Mirages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7BB51-422E-D09A-D950-CC35D9A958DA}"/>
              </a:ext>
            </a:extLst>
          </p:cNvPr>
          <p:cNvSpPr txBox="1"/>
          <p:nvPr/>
        </p:nvSpPr>
        <p:spPr>
          <a:xfrm>
            <a:off x="4947796" y="5948682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Probably gone: </a:t>
            </a:r>
          </a:p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Method of no parallax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B1DA2-460B-CF40-5AA9-B7AF1CCBC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6070"/>
            <a:ext cx="9144000" cy="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85476EE-7E8E-9E52-43EE-7A5671D5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222E0E-2995-D598-3A13-B31FABCE9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8" y="461963"/>
            <a:ext cx="8899525" cy="1512209"/>
          </a:xfrm>
        </p:spPr>
        <p:txBody>
          <a:bodyPr/>
          <a:lstStyle/>
          <a:p>
            <a:r>
              <a:rPr lang="en-IE" dirty="0"/>
              <a:t>Label parts a, b and c</a:t>
            </a:r>
          </a:p>
          <a:p>
            <a:r>
              <a:rPr lang="en-IE" dirty="0"/>
              <a:t>Which is the angle of incidence</a:t>
            </a:r>
          </a:p>
          <a:p>
            <a:r>
              <a:rPr lang="en-IE" dirty="0"/>
              <a:t>Which is the angle of reflection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5AFE8D-3BD6-EC27-D29D-7F9B16A57727}"/>
              </a:ext>
            </a:extLst>
          </p:cNvPr>
          <p:cNvSpPr/>
          <p:nvPr/>
        </p:nvSpPr>
        <p:spPr>
          <a:xfrm>
            <a:off x="5291652" y="892681"/>
            <a:ext cx="1127342" cy="501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4F74BF-25E4-20F1-67B0-9B4B99F7DFB4}"/>
              </a:ext>
            </a:extLst>
          </p:cNvPr>
          <p:cNvSpPr/>
          <p:nvPr/>
        </p:nvSpPr>
        <p:spPr>
          <a:xfrm>
            <a:off x="5281727" y="1418750"/>
            <a:ext cx="1127342" cy="501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11CA8B-4B84-90F4-A7AE-43046E4A538D}"/>
              </a:ext>
            </a:extLst>
          </p:cNvPr>
          <p:cNvGrpSpPr/>
          <p:nvPr/>
        </p:nvGrpSpPr>
        <p:grpSpPr>
          <a:xfrm>
            <a:off x="174077" y="793351"/>
            <a:ext cx="8592334" cy="5704561"/>
            <a:chOff x="174077" y="793351"/>
            <a:chExt cx="8592334" cy="57045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6F6337-DF13-7254-5C20-3811923E76BA}"/>
                </a:ext>
              </a:extLst>
            </p:cNvPr>
            <p:cNvGrpSpPr/>
            <p:nvPr/>
          </p:nvGrpSpPr>
          <p:grpSpPr>
            <a:xfrm>
              <a:off x="174077" y="793351"/>
              <a:ext cx="8592334" cy="5461827"/>
              <a:chOff x="174077" y="608609"/>
              <a:chExt cx="8592334" cy="5461827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F07AAC7-5A47-131A-FFB2-82B69E571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7276" y="3284984"/>
                <a:ext cx="1080120" cy="1440160"/>
              </a:xfrm>
              <a:prstGeom prst="straightConnector1">
                <a:avLst/>
              </a:prstGeom>
              <a:ln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2207F90-31A6-8E87-C10A-99989250F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1960" y="4607417"/>
                <a:ext cx="1080120" cy="1440160"/>
              </a:xfrm>
              <a:prstGeom prst="straightConnector1">
                <a:avLst/>
              </a:prstGeom>
              <a:ln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9926EE2-41A2-93FA-3E18-A040480204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5488" y="4607417"/>
                <a:ext cx="1080120" cy="1440160"/>
              </a:xfrm>
              <a:prstGeom prst="straightConnector1">
                <a:avLst/>
              </a:prstGeom>
              <a:ln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1D669DD-7346-4DDE-EE0E-0472BFBBC9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2364" y="3284984"/>
                <a:ext cx="1080120" cy="1440160"/>
              </a:xfrm>
              <a:prstGeom prst="straightConnector1">
                <a:avLst/>
              </a:prstGeom>
              <a:ln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25A3122-954F-7106-D78B-23C97380C807}"/>
                  </a:ext>
                </a:extLst>
              </p:cNvPr>
              <p:cNvCxnSpPr/>
              <p:nvPr/>
            </p:nvCxnSpPr>
            <p:spPr>
              <a:xfrm flipV="1">
                <a:off x="5314930" y="1939691"/>
                <a:ext cx="0" cy="4130745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2CD0AFD-D3E9-8FBB-1D16-8A51BBD5B02B}"/>
                  </a:ext>
                </a:extLst>
              </p:cNvPr>
              <p:cNvCxnSpPr>
                <a:cxnSpLocks/>
                <a:stCxn id="40" idx="1"/>
              </p:cNvCxnSpPr>
              <p:nvPr/>
            </p:nvCxnSpPr>
            <p:spPr>
              <a:xfrm flipH="1">
                <a:off x="5332041" y="2526386"/>
                <a:ext cx="801524" cy="283649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B4113B9-9308-508D-0E88-91D7AD88FE54}"/>
                  </a:ext>
                </a:extLst>
              </p:cNvPr>
              <p:cNvSpPr/>
              <p:nvPr/>
            </p:nvSpPr>
            <p:spPr>
              <a:xfrm>
                <a:off x="4846320" y="5273992"/>
                <a:ext cx="445770" cy="166687"/>
              </a:xfrm>
              <a:custGeom>
                <a:avLst/>
                <a:gdLst>
                  <a:gd name="connsiteX0" fmla="*/ 0 w 445770"/>
                  <a:gd name="connsiteY0" fmla="*/ 160020 h 160020"/>
                  <a:gd name="connsiteX1" fmla="*/ 445770 w 445770"/>
                  <a:gd name="connsiteY1" fmla="*/ 0 h 160020"/>
                  <a:gd name="connsiteX0" fmla="*/ 0 w 445770"/>
                  <a:gd name="connsiteY0" fmla="*/ 163507 h 163507"/>
                  <a:gd name="connsiteX1" fmla="*/ 445770 w 445770"/>
                  <a:gd name="connsiteY1" fmla="*/ 3487 h 163507"/>
                  <a:gd name="connsiteX0" fmla="*/ 0 w 445770"/>
                  <a:gd name="connsiteY0" fmla="*/ 166687 h 166687"/>
                  <a:gd name="connsiteX1" fmla="*/ 445770 w 445770"/>
                  <a:gd name="connsiteY1" fmla="*/ 666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5770" h="166687">
                    <a:moveTo>
                      <a:pt x="0" y="166687"/>
                    </a:moveTo>
                    <a:cubicBezTo>
                      <a:pt x="125730" y="33337"/>
                      <a:pt x="262890" y="-20003"/>
                      <a:pt x="445770" y="666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5CC2E4-AF61-5A0B-4EC1-8A4F81C22B2F}"/>
                  </a:ext>
                </a:extLst>
              </p:cNvPr>
              <p:cNvSpPr/>
              <p:nvPr/>
            </p:nvSpPr>
            <p:spPr>
              <a:xfrm rot="2669056">
                <a:off x="5332968" y="5195215"/>
                <a:ext cx="445770" cy="166687"/>
              </a:xfrm>
              <a:custGeom>
                <a:avLst/>
                <a:gdLst>
                  <a:gd name="connsiteX0" fmla="*/ 0 w 445770"/>
                  <a:gd name="connsiteY0" fmla="*/ 160020 h 160020"/>
                  <a:gd name="connsiteX1" fmla="*/ 445770 w 445770"/>
                  <a:gd name="connsiteY1" fmla="*/ 0 h 160020"/>
                  <a:gd name="connsiteX0" fmla="*/ 0 w 445770"/>
                  <a:gd name="connsiteY0" fmla="*/ 163507 h 163507"/>
                  <a:gd name="connsiteX1" fmla="*/ 445770 w 445770"/>
                  <a:gd name="connsiteY1" fmla="*/ 3487 h 163507"/>
                  <a:gd name="connsiteX0" fmla="*/ 0 w 445770"/>
                  <a:gd name="connsiteY0" fmla="*/ 166687 h 166687"/>
                  <a:gd name="connsiteX1" fmla="*/ 445770 w 445770"/>
                  <a:gd name="connsiteY1" fmla="*/ 666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5770" h="166687">
                    <a:moveTo>
                      <a:pt x="0" y="166687"/>
                    </a:moveTo>
                    <a:cubicBezTo>
                      <a:pt x="125730" y="33337"/>
                      <a:pt x="262890" y="-20003"/>
                      <a:pt x="445770" y="666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1C06799-3CCD-9D8A-9AAF-E40C3CB2D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87" y="2872953"/>
                <a:ext cx="2160249" cy="556047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C2DAF36-13D7-C742-5026-3D75E5A9753F}"/>
                  </a:ext>
                </a:extLst>
              </p:cNvPr>
              <p:cNvSpPr/>
              <p:nvPr/>
            </p:nvSpPr>
            <p:spPr>
              <a:xfrm rot="19223200">
                <a:off x="4573958" y="5687544"/>
                <a:ext cx="445770" cy="166687"/>
              </a:xfrm>
              <a:custGeom>
                <a:avLst/>
                <a:gdLst>
                  <a:gd name="connsiteX0" fmla="*/ 0 w 445770"/>
                  <a:gd name="connsiteY0" fmla="*/ 160020 h 160020"/>
                  <a:gd name="connsiteX1" fmla="*/ 445770 w 445770"/>
                  <a:gd name="connsiteY1" fmla="*/ 0 h 160020"/>
                  <a:gd name="connsiteX0" fmla="*/ 0 w 445770"/>
                  <a:gd name="connsiteY0" fmla="*/ 163507 h 163507"/>
                  <a:gd name="connsiteX1" fmla="*/ 445770 w 445770"/>
                  <a:gd name="connsiteY1" fmla="*/ 3487 h 163507"/>
                  <a:gd name="connsiteX0" fmla="*/ 0 w 445770"/>
                  <a:gd name="connsiteY0" fmla="*/ 166687 h 166687"/>
                  <a:gd name="connsiteX1" fmla="*/ 445770 w 445770"/>
                  <a:gd name="connsiteY1" fmla="*/ 666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5770" h="166687">
                    <a:moveTo>
                      <a:pt x="0" y="166687"/>
                    </a:moveTo>
                    <a:cubicBezTo>
                      <a:pt x="125730" y="33337"/>
                      <a:pt x="262890" y="-20003"/>
                      <a:pt x="445770" y="666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3F07F5C-B50B-2D18-DE9A-A5AF5BAF6AB0}"/>
                  </a:ext>
                </a:extLst>
              </p:cNvPr>
              <p:cNvSpPr/>
              <p:nvPr/>
            </p:nvSpPr>
            <p:spPr>
              <a:xfrm rot="4809695">
                <a:off x="5553343" y="5741129"/>
                <a:ext cx="445770" cy="166687"/>
              </a:xfrm>
              <a:custGeom>
                <a:avLst/>
                <a:gdLst>
                  <a:gd name="connsiteX0" fmla="*/ 0 w 445770"/>
                  <a:gd name="connsiteY0" fmla="*/ 160020 h 160020"/>
                  <a:gd name="connsiteX1" fmla="*/ 445770 w 445770"/>
                  <a:gd name="connsiteY1" fmla="*/ 0 h 160020"/>
                  <a:gd name="connsiteX0" fmla="*/ 0 w 445770"/>
                  <a:gd name="connsiteY0" fmla="*/ 163507 h 163507"/>
                  <a:gd name="connsiteX1" fmla="*/ 445770 w 445770"/>
                  <a:gd name="connsiteY1" fmla="*/ 3487 h 163507"/>
                  <a:gd name="connsiteX0" fmla="*/ 0 w 445770"/>
                  <a:gd name="connsiteY0" fmla="*/ 166687 h 166687"/>
                  <a:gd name="connsiteX1" fmla="*/ 445770 w 445770"/>
                  <a:gd name="connsiteY1" fmla="*/ 666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5770" h="166687">
                    <a:moveTo>
                      <a:pt x="0" y="166687"/>
                    </a:moveTo>
                    <a:cubicBezTo>
                      <a:pt x="125730" y="33337"/>
                      <a:pt x="262890" y="-20003"/>
                      <a:pt x="445770" y="666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4C8BC3-381D-2C63-C618-E40844B932E7}"/>
                  </a:ext>
                </a:extLst>
              </p:cNvPr>
              <p:cNvSpPr txBox="1"/>
              <p:nvPr/>
            </p:nvSpPr>
            <p:spPr>
              <a:xfrm>
                <a:off x="4287396" y="546353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2800"/>
                  <a:t>w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EF46A5-6232-B597-364E-0F1C88B7377D}"/>
                  </a:ext>
                </a:extLst>
              </p:cNvPr>
              <p:cNvSpPr txBox="1"/>
              <p:nvPr/>
            </p:nvSpPr>
            <p:spPr>
              <a:xfrm>
                <a:off x="4762079" y="482438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2800"/>
                  <a:t>x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E4CD1F-B360-7C25-DD54-271B9E4AFF9D}"/>
                  </a:ext>
                </a:extLst>
              </p:cNvPr>
              <p:cNvSpPr txBox="1"/>
              <p:nvPr/>
            </p:nvSpPr>
            <p:spPr>
              <a:xfrm>
                <a:off x="5436096" y="4767231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2800"/>
                  <a:t>y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D69AAE-B40B-902D-EFF0-1C0963D2F3B6}"/>
                  </a:ext>
                </a:extLst>
              </p:cNvPr>
              <p:cNvSpPr txBox="1"/>
              <p:nvPr/>
            </p:nvSpPr>
            <p:spPr>
              <a:xfrm>
                <a:off x="5871392" y="54857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2800"/>
                  <a:t>z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8662D7C-5D87-404E-702C-83BE6422F3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4348" y="5062919"/>
                <a:ext cx="1362302" cy="948364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19BA89-718E-8EA5-692B-7694AEF82C59}"/>
                  </a:ext>
                </a:extLst>
              </p:cNvPr>
              <p:cNvSpPr txBox="1"/>
              <p:nvPr/>
            </p:nvSpPr>
            <p:spPr>
              <a:xfrm>
                <a:off x="174077" y="2352493"/>
                <a:ext cx="3749851" cy="523220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800"/>
                  <a:t>a: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74B470-B9E9-9CEC-8FD6-03303F53D453}"/>
                  </a:ext>
                </a:extLst>
              </p:cNvPr>
              <p:cNvSpPr txBox="1"/>
              <p:nvPr/>
            </p:nvSpPr>
            <p:spPr>
              <a:xfrm>
                <a:off x="6133565" y="1833888"/>
                <a:ext cx="2632846" cy="1384995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800"/>
                  <a:t>b:</a:t>
                </a:r>
              </a:p>
              <a:p>
                <a:pPr algn="l"/>
                <a:endParaRPr lang="en-IE" sz="2800"/>
              </a:p>
              <a:p>
                <a:pPr algn="l"/>
                <a:endParaRPr lang="en-IE" sz="28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2B713D-467F-E7F8-3547-29B9B44786E2}"/>
                  </a:ext>
                </a:extLst>
              </p:cNvPr>
              <p:cNvSpPr txBox="1"/>
              <p:nvPr/>
            </p:nvSpPr>
            <p:spPr>
              <a:xfrm>
                <a:off x="345046" y="4482762"/>
                <a:ext cx="3701115" cy="523220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800"/>
                  <a:t>c: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EBD0602-EBCF-5B14-6CDE-0E5A90C55DFB}"/>
                  </a:ext>
                </a:extLst>
              </p:cNvPr>
              <p:cNvSpPr txBox="1"/>
              <p:nvPr/>
            </p:nvSpPr>
            <p:spPr>
              <a:xfrm>
                <a:off x="363012" y="4962756"/>
                <a:ext cx="1468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2400"/>
                  <a:t>(2 words)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4BABAC-A2D4-F01B-CB9C-44F0491BE5D0}"/>
                  </a:ext>
                </a:extLst>
              </p:cNvPr>
              <p:cNvSpPr txBox="1"/>
              <p:nvPr/>
            </p:nvSpPr>
            <p:spPr>
              <a:xfrm>
                <a:off x="7481622" y="608609"/>
                <a:ext cx="922246" cy="56938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1100"/>
                  <a:t>w, x, y or z</a:t>
                </a:r>
              </a:p>
              <a:p>
                <a:pPr algn="l"/>
                <a:endParaRPr lang="en-IE" sz="20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FE3E71-946E-242A-F374-5A793CD70DCF}"/>
                  </a:ext>
                </a:extLst>
              </p:cNvPr>
              <p:cNvSpPr txBox="1"/>
              <p:nvPr/>
            </p:nvSpPr>
            <p:spPr>
              <a:xfrm>
                <a:off x="7481622" y="1197025"/>
                <a:ext cx="922246" cy="56938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1100"/>
                  <a:t>w, x, y or z</a:t>
                </a:r>
              </a:p>
              <a:p>
                <a:pPr algn="l"/>
                <a:endParaRPr lang="en-IE" sz="20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664E65-9489-F3F3-90D9-7D6E96A1FE4F}"/>
                </a:ext>
              </a:extLst>
            </p:cNvPr>
            <p:cNvGrpSpPr/>
            <p:nvPr/>
          </p:nvGrpSpPr>
          <p:grpSpPr>
            <a:xfrm rot="5400000">
              <a:off x="5173084" y="4850739"/>
              <a:ext cx="237995" cy="3056351"/>
              <a:chOff x="5135670" y="1578279"/>
              <a:chExt cx="237995" cy="305635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0D36F59-624F-3001-99AA-44093B5A34C5}"/>
                  </a:ext>
                </a:extLst>
              </p:cNvPr>
              <p:cNvCxnSpPr/>
              <p:nvPr/>
            </p:nvCxnSpPr>
            <p:spPr>
              <a:xfrm>
                <a:off x="5135671" y="1578279"/>
                <a:ext cx="0" cy="3056351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E0D6E3D-38F2-06D6-BAF4-7A3B8DEDF9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578279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E2838CA-C763-49E3-9EAF-292E9F253F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979542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3B6E9A3-C0A8-9D65-B80A-21584D0C63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380805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D22637A-208A-FC9A-B5F2-ECFE034B6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782068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CCAFEA2-677A-AEC5-5E42-AC4258E789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18333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B74384-EE60-F747-BCF9-A9087A7B87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584594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CF3F809-8048-D92D-000A-C0C0469BF1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985857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8F51401-6FD3-63DC-8EE5-A810E1A824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438712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179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5">
            <a:extLst>
              <a:ext uri="{FF2B5EF4-FFF2-40B4-BE49-F238E27FC236}">
                <a16:creationId xmlns:a16="http://schemas.microsoft.com/office/drawing/2014/main" id="{5440CD09-0EF3-8385-7248-9DB182AE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8126" y="2242642"/>
            <a:ext cx="820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.</a:t>
            </a:r>
            <a:endParaRPr lang="en-GB" altLang="en-US" sz="3600" dirty="0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5E88D1A4-6AD2-3613-DE27-A1DAFB11C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68" y="1340768"/>
            <a:ext cx="7488063" cy="30469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3200" b="1" dirty="0"/>
              <a:t>First:</a:t>
            </a:r>
            <a:r>
              <a:rPr lang="en-IE" altLang="en-US" sz="3200" dirty="0"/>
              <a:t>   The incident ray, the normal at the point of incidence and the reflected ray are all in the same plane.</a:t>
            </a:r>
          </a:p>
          <a:p>
            <a:pPr eaLnBrk="1" hangingPunct="1"/>
            <a:endParaRPr lang="en-IE" altLang="en-US" sz="3200" dirty="0"/>
          </a:p>
          <a:p>
            <a:pPr eaLnBrk="1" hangingPunct="1"/>
            <a:r>
              <a:rPr lang="en-IE" altLang="en-US" sz="3200" b="1" dirty="0"/>
              <a:t>Second:</a:t>
            </a:r>
            <a:r>
              <a:rPr lang="en-IE" altLang="en-US" sz="3200" dirty="0"/>
              <a:t>   The angle of incidence is equal to the angle of reflection.     </a:t>
            </a:r>
            <a:r>
              <a:rPr lang="en-IE" altLang="en-US" sz="3200" i="1" dirty="0"/>
              <a:t>i</a:t>
            </a:r>
            <a:r>
              <a:rPr lang="en-IE" altLang="en-US" sz="3200" dirty="0"/>
              <a:t>  =  </a:t>
            </a:r>
            <a:r>
              <a:rPr lang="en-IE" altLang="en-US" sz="3200" i="1" dirty="0"/>
              <a:t>r</a:t>
            </a:r>
            <a:endParaRPr lang="en-GB" alt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776D0-8525-B9AB-92B7-FAC30DF1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862114"/>
          </a:xfrm>
        </p:spPr>
        <p:txBody>
          <a:bodyPr/>
          <a:lstStyle/>
          <a:p>
            <a:r>
              <a:rPr lang="en-IE" altLang="en-US" sz="3600" dirty="0"/>
              <a:t>State the Laws of Reflection of Light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908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B12A7F45-78BC-E4C5-8CCB-EADF0D2CC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42" y="923752"/>
            <a:ext cx="7856716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3200" dirty="0"/>
              <a:t>The incident ray, the normal at the point of incidence and the reflected ray are in the same plane.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343238-7B97-BB05-5572-AC841DE7B46C}"/>
              </a:ext>
            </a:extLst>
          </p:cNvPr>
          <p:cNvGrpSpPr/>
          <p:nvPr/>
        </p:nvGrpSpPr>
        <p:grpSpPr>
          <a:xfrm>
            <a:off x="319425" y="2674252"/>
            <a:ext cx="8824575" cy="4183748"/>
            <a:chOff x="319425" y="2674252"/>
            <a:chExt cx="8824575" cy="41837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28A074-BC72-953F-561C-FA6DEFD5331B}"/>
                </a:ext>
              </a:extLst>
            </p:cNvPr>
            <p:cNvSpPr/>
            <p:nvPr/>
          </p:nvSpPr>
          <p:spPr>
            <a:xfrm>
              <a:off x="319425" y="2674252"/>
              <a:ext cx="8640960" cy="41837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E6B90E-BEC4-B3C4-A15C-C08B4F59D185}"/>
                </a:ext>
              </a:extLst>
            </p:cNvPr>
            <p:cNvSpPr txBox="1"/>
            <p:nvPr/>
          </p:nvSpPr>
          <p:spPr>
            <a:xfrm>
              <a:off x="5943488" y="3008210"/>
              <a:ext cx="2303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Reflected ray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C0FD48-7B91-D432-A677-6BDF650B442A}"/>
                </a:ext>
              </a:extLst>
            </p:cNvPr>
            <p:cNvSpPr/>
            <p:nvPr/>
          </p:nvSpPr>
          <p:spPr>
            <a:xfrm>
              <a:off x="1824335" y="4812054"/>
              <a:ext cx="5826642" cy="1679944"/>
            </a:xfrm>
            <a:custGeom>
              <a:avLst/>
              <a:gdLst>
                <a:gd name="connsiteX0" fmla="*/ 0 w 5826642"/>
                <a:gd name="connsiteY0" fmla="*/ 978195 h 1679944"/>
                <a:gd name="connsiteX1" fmla="*/ 2200940 w 5826642"/>
                <a:gd name="connsiteY1" fmla="*/ 1679944 h 1679944"/>
                <a:gd name="connsiteX2" fmla="*/ 5826642 w 5826642"/>
                <a:gd name="connsiteY2" fmla="*/ 404037 h 1679944"/>
                <a:gd name="connsiteX3" fmla="*/ 4029740 w 5826642"/>
                <a:gd name="connsiteY3" fmla="*/ 0 h 1679944"/>
                <a:gd name="connsiteX4" fmla="*/ 0 w 5826642"/>
                <a:gd name="connsiteY4" fmla="*/ 978195 h 16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6642" h="1679944">
                  <a:moveTo>
                    <a:pt x="0" y="978195"/>
                  </a:moveTo>
                  <a:lnTo>
                    <a:pt x="2200940" y="1679944"/>
                  </a:lnTo>
                  <a:lnTo>
                    <a:pt x="5826642" y="404037"/>
                  </a:lnTo>
                  <a:lnTo>
                    <a:pt x="4029740" y="0"/>
                  </a:lnTo>
                  <a:lnTo>
                    <a:pt x="0" y="9781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1">
                  <a:shade val="15000"/>
                  <a:alpha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42EF69-4A8B-F35B-39CE-9253059B011F}"/>
                </a:ext>
              </a:extLst>
            </p:cNvPr>
            <p:cNvSpPr/>
            <p:nvPr/>
          </p:nvSpPr>
          <p:spPr>
            <a:xfrm>
              <a:off x="1828570" y="5779616"/>
              <a:ext cx="2196706" cy="1068818"/>
            </a:xfrm>
            <a:custGeom>
              <a:avLst/>
              <a:gdLst>
                <a:gd name="connsiteX0" fmla="*/ 63795 w 2275367"/>
                <a:gd name="connsiteY0" fmla="*/ 0 h 2264735"/>
                <a:gd name="connsiteX1" fmla="*/ 2275367 w 2275367"/>
                <a:gd name="connsiteY1" fmla="*/ 691117 h 2264735"/>
                <a:gd name="connsiteX2" fmla="*/ 2264735 w 2275367"/>
                <a:gd name="connsiteY2" fmla="*/ 2264735 h 2264735"/>
                <a:gd name="connsiteX3" fmla="*/ 0 w 2275367"/>
                <a:gd name="connsiteY3" fmla="*/ 1212112 h 2264735"/>
                <a:gd name="connsiteX4" fmla="*/ 63795 w 2275367"/>
                <a:gd name="connsiteY4" fmla="*/ 0 h 2264735"/>
                <a:gd name="connsiteX0" fmla="*/ 0 w 2211572"/>
                <a:gd name="connsiteY0" fmla="*/ 0 h 2264735"/>
                <a:gd name="connsiteX1" fmla="*/ 2211572 w 2211572"/>
                <a:gd name="connsiteY1" fmla="*/ 691117 h 2264735"/>
                <a:gd name="connsiteX2" fmla="*/ 2200940 w 2211572"/>
                <a:gd name="connsiteY2" fmla="*/ 2264735 h 2264735"/>
                <a:gd name="connsiteX3" fmla="*/ 21266 w 2211572"/>
                <a:gd name="connsiteY3" fmla="*/ 1180214 h 2264735"/>
                <a:gd name="connsiteX4" fmla="*/ 0 w 2211572"/>
                <a:gd name="connsiteY4" fmla="*/ 0 h 2264735"/>
                <a:gd name="connsiteX0" fmla="*/ 0 w 2211572"/>
                <a:gd name="connsiteY0" fmla="*/ 0 h 2264735"/>
                <a:gd name="connsiteX1" fmla="*/ 2211572 w 2211572"/>
                <a:gd name="connsiteY1" fmla="*/ 691117 h 2264735"/>
                <a:gd name="connsiteX2" fmla="*/ 2200940 w 2211572"/>
                <a:gd name="connsiteY2" fmla="*/ 2264735 h 2264735"/>
                <a:gd name="connsiteX3" fmla="*/ 21266 w 2211572"/>
                <a:gd name="connsiteY3" fmla="*/ 1212111 h 2264735"/>
                <a:gd name="connsiteX4" fmla="*/ 0 w 2211572"/>
                <a:gd name="connsiteY4" fmla="*/ 0 h 2264735"/>
                <a:gd name="connsiteX0" fmla="*/ 0 w 2215805"/>
                <a:gd name="connsiteY0" fmla="*/ 0 h 2264735"/>
                <a:gd name="connsiteX1" fmla="*/ 2215805 w 2215805"/>
                <a:gd name="connsiteY1" fmla="*/ 758850 h 2264735"/>
                <a:gd name="connsiteX2" fmla="*/ 2200940 w 2215805"/>
                <a:gd name="connsiteY2" fmla="*/ 2264735 h 2264735"/>
                <a:gd name="connsiteX3" fmla="*/ 21266 w 2215805"/>
                <a:gd name="connsiteY3" fmla="*/ 1212111 h 2264735"/>
                <a:gd name="connsiteX4" fmla="*/ 0 w 2215805"/>
                <a:gd name="connsiteY4" fmla="*/ 0 h 2264735"/>
                <a:gd name="connsiteX0" fmla="*/ 0 w 2200940"/>
                <a:gd name="connsiteY0" fmla="*/ 0 h 2264735"/>
                <a:gd name="connsiteX1" fmla="*/ 2181939 w 2200940"/>
                <a:gd name="connsiteY1" fmla="*/ 701700 h 2264735"/>
                <a:gd name="connsiteX2" fmla="*/ 2200940 w 2200940"/>
                <a:gd name="connsiteY2" fmla="*/ 2264735 h 2264735"/>
                <a:gd name="connsiteX3" fmla="*/ 21266 w 2200940"/>
                <a:gd name="connsiteY3" fmla="*/ 1212111 h 2264735"/>
                <a:gd name="connsiteX4" fmla="*/ 0 w 2200940"/>
                <a:gd name="connsiteY4" fmla="*/ 0 h 2264735"/>
                <a:gd name="connsiteX0" fmla="*/ 0 w 2200940"/>
                <a:gd name="connsiteY0" fmla="*/ 0 h 2264735"/>
                <a:gd name="connsiteX1" fmla="*/ 2190406 w 2200940"/>
                <a:gd name="connsiteY1" fmla="*/ 716517 h 2264735"/>
                <a:gd name="connsiteX2" fmla="*/ 2200940 w 2200940"/>
                <a:gd name="connsiteY2" fmla="*/ 2264735 h 2264735"/>
                <a:gd name="connsiteX3" fmla="*/ 21266 w 2200940"/>
                <a:gd name="connsiteY3" fmla="*/ 1212111 h 2264735"/>
                <a:gd name="connsiteX4" fmla="*/ 0 w 2200940"/>
                <a:gd name="connsiteY4" fmla="*/ 0 h 2264735"/>
                <a:gd name="connsiteX0" fmla="*/ 0 w 2190870"/>
                <a:gd name="connsiteY0" fmla="*/ 0 h 2273201"/>
                <a:gd name="connsiteX1" fmla="*/ 2190406 w 2190870"/>
                <a:gd name="connsiteY1" fmla="*/ 716517 h 2273201"/>
                <a:gd name="connsiteX2" fmla="*/ 2179773 w 2190870"/>
                <a:gd name="connsiteY2" fmla="*/ 2273201 h 2273201"/>
                <a:gd name="connsiteX3" fmla="*/ 21266 w 2190870"/>
                <a:gd name="connsiteY3" fmla="*/ 1212111 h 2273201"/>
                <a:gd name="connsiteX4" fmla="*/ 0 w 2190870"/>
                <a:gd name="connsiteY4" fmla="*/ 0 h 2273201"/>
                <a:gd name="connsiteX0" fmla="*/ 0 w 2200940"/>
                <a:gd name="connsiteY0" fmla="*/ 0 h 2268968"/>
                <a:gd name="connsiteX1" fmla="*/ 2190406 w 2200940"/>
                <a:gd name="connsiteY1" fmla="*/ 716517 h 2268968"/>
                <a:gd name="connsiteX2" fmla="*/ 2200940 w 2200940"/>
                <a:gd name="connsiteY2" fmla="*/ 2268968 h 2268968"/>
                <a:gd name="connsiteX3" fmla="*/ 21266 w 2200940"/>
                <a:gd name="connsiteY3" fmla="*/ 1212111 h 2268968"/>
                <a:gd name="connsiteX4" fmla="*/ 0 w 2200940"/>
                <a:gd name="connsiteY4" fmla="*/ 0 h 2268968"/>
                <a:gd name="connsiteX0" fmla="*/ 25301 w 2179674"/>
                <a:gd name="connsiteY0" fmla="*/ 0 h 2184302"/>
                <a:gd name="connsiteX1" fmla="*/ 2169140 w 2179674"/>
                <a:gd name="connsiteY1" fmla="*/ 631851 h 2184302"/>
                <a:gd name="connsiteX2" fmla="*/ 2179674 w 2179674"/>
                <a:gd name="connsiteY2" fmla="*/ 2184302 h 2184302"/>
                <a:gd name="connsiteX3" fmla="*/ 0 w 2179674"/>
                <a:gd name="connsiteY3" fmla="*/ 1127445 h 2184302"/>
                <a:gd name="connsiteX4" fmla="*/ 25301 w 2179674"/>
                <a:gd name="connsiteY4" fmla="*/ 0 h 2184302"/>
                <a:gd name="connsiteX0" fmla="*/ 0 w 2196706"/>
                <a:gd name="connsiteY0" fmla="*/ 0 h 2268968"/>
                <a:gd name="connsiteX1" fmla="*/ 2186172 w 2196706"/>
                <a:gd name="connsiteY1" fmla="*/ 716517 h 2268968"/>
                <a:gd name="connsiteX2" fmla="*/ 2196706 w 2196706"/>
                <a:gd name="connsiteY2" fmla="*/ 2268968 h 2268968"/>
                <a:gd name="connsiteX3" fmla="*/ 17032 w 2196706"/>
                <a:gd name="connsiteY3" fmla="*/ 1212111 h 2268968"/>
                <a:gd name="connsiteX4" fmla="*/ 0 w 2196706"/>
                <a:gd name="connsiteY4" fmla="*/ 0 h 2268968"/>
                <a:gd name="connsiteX0" fmla="*/ 0 w 2219566"/>
                <a:gd name="connsiteY0" fmla="*/ 0 h 1343138"/>
                <a:gd name="connsiteX1" fmla="*/ 2186172 w 2219566"/>
                <a:gd name="connsiteY1" fmla="*/ 716517 h 1343138"/>
                <a:gd name="connsiteX2" fmla="*/ 2219566 w 2219566"/>
                <a:gd name="connsiteY2" fmla="*/ 1343138 h 1343138"/>
                <a:gd name="connsiteX3" fmla="*/ 17032 w 2219566"/>
                <a:gd name="connsiteY3" fmla="*/ 1212111 h 1343138"/>
                <a:gd name="connsiteX4" fmla="*/ 0 w 2219566"/>
                <a:gd name="connsiteY4" fmla="*/ 0 h 1343138"/>
                <a:gd name="connsiteX0" fmla="*/ 0 w 2219566"/>
                <a:gd name="connsiteY0" fmla="*/ 0 h 1343138"/>
                <a:gd name="connsiteX1" fmla="*/ 2186172 w 2219566"/>
                <a:gd name="connsiteY1" fmla="*/ 716517 h 1343138"/>
                <a:gd name="connsiteX2" fmla="*/ 2219566 w 2219566"/>
                <a:gd name="connsiteY2" fmla="*/ 1343138 h 1343138"/>
                <a:gd name="connsiteX3" fmla="*/ 17032 w 2219566"/>
                <a:gd name="connsiteY3" fmla="*/ 617751 h 1343138"/>
                <a:gd name="connsiteX4" fmla="*/ 0 w 2219566"/>
                <a:gd name="connsiteY4" fmla="*/ 0 h 1343138"/>
                <a:gd name="connsiteX0" fmla="*/ 0 w 2219566"/>
                <a:gd name="connsiteY0" fmla="*/ 0 h 1343138"/>
                <a:gd name="connsiteX1" fmla="*/ 2186172 w 2219566"/>
                <a:gd name="connsiteY1" fmla="*/ 716517 h 1343138"/>
                <a:gd name="connsiteX2" fmla="*/ 2219566 w 2219566"/>
                <a:gd name="connsiteY2" fmla="*/ 1343138 h 1343138"/>
                <a:gd name="connsiteX3" fmla="*/ 5602 w 2219566"/>
                <a:gd name="connsiteY3" fmla="*/ 503451 h 1343138"/>
                <a:gd name="connsiteX4" fmla="*/ 0 w 2219566"/>
                <a:gd name="connsiteY4" fmla="*/ 0 h 1343138"/>
                <a:gd name="connsiteX0" fmla="*/ 0 w 2196706"/>
                <a:gd name="connsiteY0" fmla="*/ 0 h 1068818"/>
                <a:gd name="connsiteX1" fmla="*/ 2186172 w 2196706"/>
                <a:gd name="connsiteY1" fmla="*/ 716517 h 1068818"/>
                <a:gd name="connsiteX2" fmla="*/ 2196706 w 2196706"/>
                <a:gd name="connsiteY2" fmla="*/ 1068818 h 1068818"/>
                <a:gd name="connsiteX3" fmla="*/ 5602 w 2196706"/>
                <a:gd name="connsiteY3" fmla="*/ 503451 h 1068818"/>
                <a:gd name="connsiteX4" fmla="*/ 0 w 2196706"/>
                <a:gd name="connsiteY4" fmla="*/ 0 h 1068818"/>
                <a:gd name="connsiteX0" fmla="*/ 0 w 2196706"/>
                <a:gd name="connsiteY0" fmla="*/ 0 h 1068818"/>
                <a:gd name="connsiteX1" fmla="*/ 2186172 w 2196706"/>
                <a:gd name="connsiteY1" fmla="*/ 716517 h 1068818"/>
                <a:gd name="connsiteX2" fmla="*/ 2196706 w 2196706"/>
                <a:gd name="connsiteY2" fmla="*/ 1068818 h 1068818"/>
                <a:gd name="connsiteX3" fmla="*/ 28462 w 2196706"/>
                <a:gd name="connsiteY3" fmla="*/ 297711 h 1068818"/>
                <a:gd name="connsiteX4" fmla="*/ 0 w 2196706"/>
                <a:gd name="connsiteY4" fmla="*/ 0 h 106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706" h="1068818">
                  <a:moveTo>
                    <a:pt x="0" y="0"/>
                  </a:moveTo>
                  <a:lnTo>
                    <a:pt x="2186172" y="716517"/>
                  </a:lnTo>
                  <a:cubicBezTo>
                    <a:pt x="2189683" y="1232590"/>
                    <a:pt x="2193195" y="552745"/>
                    <a:pt x="2196706" y="1068818"/>
                  </a:cubicBezTo>
                  <a:lnTo>
                    <a:pt x="28462" y="297711"/>
                  </a:lnTo>
                  <a:cubicBezTo>
                    <a:pt x="26595" y="129894"/>
                    <a:pt x="1867" y="167817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  <a:ln>
              <a:solidFill>
                <a:schemeClr val="accent1">
                  <a:shade val="15000"/>
                  <a:alpha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24B38D-0AD7-6D59-BFA9-31821E2F6BF0}"/>
                </a:ext>
              </a:extLst>
            </p:cNvPr>
            <p:cNvSpPr/>
            <p:nvPr/>
          </p:nvSpPr>
          <p:spPr>
            <a:xfrm>
              <a:off x="3995936" y="5224754"/>
              <a:ext cx="3675381" cy="1633220"/>
            </a:xfrm>
            <a:custGeom>
              <a:avLst/>
              <a:gdLst>
                <a:gd name="connsiteX0" fmla="*/ 8467 w 3615267"/>
                <a:gd name="connsiteY0" fmla="*/ 2844800 h 2844800"/>
                <a:gd name="connsiteX1" fmla="*/ 0 w 3615267"/>
                <a:gd name="connsiteY1" fmla="*/ 1253067 h 2844800"/>
                <a:gd name="connsiteX2" fmla="*/ 3615267 w 3615267"/>
                <a:gd name="connsiteY2" fmla="*/ 0 h 2844800"/>
                <a:gd name="connsiteX3" fmla="*/ 3589867 w 3615267"/>
                <a:gd name="connsiteY3" fmla="*/ 897467 h 2844800"/>
                <a:gd name="connsiteX4" fmla="*/ 8467 w 3615267"/>
                <a:gd name="connsiteY4" fmla="*/ 2844800 h 2844800"/>
                <a:gd name="connsiteX0" fmla="*/ 182 w 3606982"/>
                <a:gd name="connsiteY0" fmla="*/ 2844800 h 2844800"/>
                <a:gd name="connsiteX1" fmla="*/ 25581 w 3606982"/>
                <a:gd name="connsiteY1" fmla="*/ 1354667 h 2844800"/>
                <a:gd name="connsiteX2" fmla="*/ 3606982 w 3606982"/>
                <a:gd name="connsiteY2" fmla="*/ 0 h 2844800"/>
                <a:gd name="connsiteX3" fmla="*/ 3581582 w 3606982"/>
                <a:gd name="connsiteY3" fmla="*/ 897467 h 2844800"/>
                <a:gd name="connsiteX4" fmla="*/ 182 w 3606982"/>
                <a:gd name="connsiteY4" fmla="*/ 2844800 h 2844800"/>
                <a:gd name="connsiteX0" fmla="*/ 25401 w 3632201"/>
                <a:gd name="connsiteY0" fmla="*/ 2844800 h 2844800"/>
                <a:gd name="connsiteX1" fmla="*/ 0 w 3632201"/>
                <a:gd name="connsiteY1" fmla="*/ 1270000 h 2844800"/>
                <a:gd name="connsiteX2" fmla="*/ 3632201 w 3632201"/>
                <a:gd name="connsiteY2" fmla="*/ 0 h 2844800"/>
                <a:gd name="connsiteX3" fmla="*/ 3606801 w 3632201"/>
                <a:gd name="connsiteY3" fmla="*/ 897467 h 2844800"/>
                <a:gd name="connsiteX4" fmla="*/ 25401 w 3632201"/>
                <a:gd name="connsiteY4" fmla="*/ 2844800 h 2844800"/>
                <a:gd name="connsiteX0" fmla="*/ 25401 w 3632201"/>
                <a:gd name="connsiteY0" fmla="*/ 2844800 h 2844800"/>
                <a:gd name="connsiteX1" fmla="*/ 0 w 3632201"/>
                <a:gd name="connsiteY1" fmla="*/ 1270000 h 2844800"/>
                <a:gd name="connsiteX2" fmla="*/ 3632201 w 3632201"/>
                <a:gd name="connsiteY2" fmla="*/ 0 h 2844800"/>
                <a:gd name="connsiteX3" fmla="*/ 3606801 w 3632201"/>
                <a:gd name="connsiteY3" fmla="*/ 280247 h 2844800"/>
                <a:gd name="connsiteX4" fmla="*/ 25401 w 3632201"/>
                <a:gd name="connsiteY4" fmla="*/ 2844800 h 2844800"/>
                <a:gd name="connsiteX0" fmla="*/ 2541 w 3632201"/>
                <a:gd name="connsiteY0" fmla="*/ 1884680 h 1884680"/>
                <a:gd name="connsiteX1" fmla="*/ 0 w 3632201"/>
                <a:gd name="connsiteY1" fmla="*/ 1270000 h 1884680"/>
                <a:gd name="connsiteX2" fmla="*/ 3632201 w 3632201"/>
                <a:gd name="connsiteY2" fmla="*/ 0 h 1884680"/>
                <a:gd name="connsiteX3" fmla="*/ 3606801 w 3632201"/>
                <a:gd name="connsiteY3" fmla="*/ 280247 h 1884680"/>
                <a:gd name="connsiteX4" fmla="*/ 2541 w 3632201"/>
                <a:gd name="connsiteY4" fmla="*/ 1884680 h 1884680"/>
                <a:gd name="connsiteX0" fmla="*/ 13971 w 3632201"/>
                <a:gd name="connsiteY0" fmla="*/ 1896110 h 1896110"/>
                <a:gd name="connsiteX1" fmla="*/ 0 w 3632201"/>
                <a:gd name="connsiteY1" fmla="*/ 1270000 h 1896110"/>
                <a:gd name="connsiteX2" fmla="*/ 3632201 w 3632201"/>
                <a:gd name="connsiteY2" fmla="*/ 0 h 1896110"/>
                <a:gd name="connsiteX3" fmla="*/ 3606801 w 3632201"/>
                <a:gd name="connsiteY3" fmla="*/ 280247 h 1896110"/>
                <a:gd name="connsiteX4" fmla="*/ 13971 w 3632201"/>
                <a:gd name="connsiteY4" fmla="*/ 1896110 h 1896110"/>
                <a:gd name="connsiteX0" fmla="*/ 13971 w 3632201"/>
                <a:gd name="connsiteY0" fmla="*/ 1896110 h 1896110"/>
                <a:gd name="connsiteX1" fmla="*/ 0 w 3632201"/>
                <a:gd name="connsiteY1" fmla="*/ 1270000 h 1896110"/>
                <a:gd name="connsiteX2" fmla="*/ 3632201 w 3632201"/>
                <a:gd name="connsiteY2" fmla="*/ 0 h 1896110"/>
                <a:gd name="connsiteX3" fmla="*/ 3606801 w 3632201"/>
                <a:gd name="connsiteY3" fmla="*/ 280247 h 1896110"/>
                <a:gd name="connsiteX4" fmla="*/ 13971 w 3632201"/>
                <a:gd name="connsiteY4" fmla="*/ 1896110 h 1896110"/>
                <a:gd name="connsiteX0" fmla="*/ 2541 w 3632201"/>
                <a:gd name="connsiteY0" fmla="*/ 1633220 h 1633220"/>
                <a:gd name="connsiteX1" fmla="*/ 0 w 3632201"/>
                <a:gd name="connsiteY1" fmla="*/ 1270000 h 1633220"/>
                <a:gd name="connsiteX2" fmla="*/ 3632201 w 3632201"/>
                <a:gd name="connsiteY2" fmla="*/ 0 h 1633220"/>
                <a:gd name="connsiteX3" fmla="*/ 3606801 w 3632201"/>
                <a:gd name="connsiteY3" fmla="*/ 280247 h 1633220"/>
                <a:gd name="connsiteX4" fmla="*/ 2541 w 3632201"/>
                <a:gd name="connsiteY4" fmla="*/ 1633220 h 1633220"/>
                <a:gd name="connsiteX0" fmla="*/ 2541 w 3675381"/>
                <a:gd name="connsiteY0" fmla="*/ 1633220 h 1633220"/>
                <a:gd name="connsiteX1" fmla="*/ 0 w 3675381"/>
                <a:gd name="connsiteY1" fmla="*/ 1270000 h 1633220"/>
                <a:gd name="connsiteX2" fmla="*/ 3632201 w 3675381"/>
                <a:gd name="connsiteY2" fmla="*/ 0 h 1633220"/>
                <a:gd name="connsiteX3" fmla="*/ 3675381 w 3675381"/>
                <a:gd name="connsiteY3" fmla="*/ 165947 h 1633220"/>
                <a:gd name="connsiteX4" fmla="*/ 2541 w 3675381"/>
                <a:gd name="connsiteY4" fmla="*/ 1633220 h 1633220"/>
                <a:gd name="connsiteX0" fmla="*/ 2541 w 3675381"/>
                <a:gd name="connsiteY0" fmla="*/ 1633220 h 1633220"/>
                <a:gd name="connsiteX1" fmla="*/ 0 w 3675381"/>
                <a:gd name="connsiteY1" fmla="*/ 1270000 h 1633220"/>
                <a:gd name="connsiteX2" fmla="*/ 3632201 w 3675381"/>
                <a:gd name="connsiteY2" fmla="*/ 0 h 1633220"/>
                <a:gd name="connsiteX3" fmla="*/ 3675381 w 3675381"/>
                <a:gd name="connsiteY3" fmla="*/ 165947 h 1633220"/>
                <a:gd name="connsiteX4" fmla="*/ 2541 w 3675381"/>
                <a:gd name="connsiteY4" fmla="*/ 1633220 h 163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5381" h="1633220">
                  <a:moveTo>
                    <a:pt x="2541" y="1633220"/>
                  </a:moveTo>
                  <a:cubicBezTo>
                    <a:pt x="-281" y="1102642"/>
                    <a:pt x="2822" y="1800578"/>
                    <a:pt x="0" y="1270000"/>
                  </a:cubicBezTo>
                  <a:lnTo>
                    <a:pt x="3632201" y="0"/>
                  </a:lnTo>
                  <a:lnTo>
                    <a:pt x="3675381" y="165947"/>
                  </a:lnTo>
                  <a:cubicBezTo>
                    <a:pt x="2984501" y="506448"/>
                    <a:pt x="1230631" y="1075549"/>
                    <a:pt x="2541" y="1633220"/>
                  </a:cubicBezTo>
                  <a:close/>
                </a:path>
              </a:pathLst>
            </a:custGeom>
            <a:solidFill>
              <a:schemeClr val="accent1">
                <a:alpha val="62000"/>
              </a:schemeClr>
            </a:solidFill>
            <a:ln>
              <a:solidFill>
                <a:schemeClr val="accent1">
                  <a:shade val="15000"/>
                  <a:alpha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70E420B-1D41-476B-3BFB-0F1AE4BA53E4}"/>
                </a:ext>
              </a:extLst>
            </p:cNvPr>
            <p:cNvSpPr/>
            <p:nvPr/>
          </p:nvSpPr>
          <p:spPr>
            <a:xfrm>
              <a:off x="3631870" y="4191820"/>
              <a:ext cx="2540815" cy="1727200"/>
            </a:xfrm>
            <a:custGeom>
              <a:avLst/>
              <a:gdLst>
                <a:gd name="connsiteX0" fmla="*/ 0 w 2523067"/>
                <a:gd name="connsiteY0" fmla="*/ 1219200 h 1219200"/>
                <a:gd name="connsiteX1" fmla="*/ 0 w 2523067"/>
                <a:gd name="connsiteY1" fmla="*/ 0 h 1219200"/>
                <a:gd name="connsiteX2" fmla="*/ 2523067 w 2523067"/>
                <a:gd name="connsiteY2" fmla="*/ 0 h 1219200"/>
                <a:gd name="connsiteX3" fmla="*/ 2514600 w 2523067"/>
                <a:gd name="connsiteY3" fmla="*/ 474134 h 1219200"/>
                <a:gd name="connsiteX0" fmla="*/ 0 w 2514744"/>
                <a:gd name="connsiteY0" fmla="*/ 1693334 h 1693334"/>
                <a:gd name="connsiteX1" fmla="*/ 0 w 2514744"/>
                <a:gd name="connsiteY1" fmla="*/ 474134 h 1693334"/>
                <a:gd name="connsiteX2" fmla="*/ 2480734 w 2514744"/>
                <a:gd name="connsiteY2" fmla="*/ 0 h 1693334"/>
                <a:gd name="connsiteX3" fmla="*/ 2514600 w 2514744"/>
                <a:gd name="connsiteY3" fmla="*/ 948268 h 1693334"/>
                <a:gd name="connsiteX0" fmla="*/ 0 w 2540001"/>
                <a:gd name="connsiteY0" fmla="*/ 1693334 h 1693334"/>
                <a:gd name="connsiteX1" fmla="*/ 0 w 2540001"/>
                <a:gd name="connsiteY1" fmla="*/ 474134 h 1693334"/>
                <a:gd name="connsiteX2" fmla="*/ 2540001 w 2540001"/>
                <a:gd name="connsiteY2" fmla="*/ 0 h 1693334"/>
                <a:gd name="connsiteX3" fmla="*/ 2514600 w 2540001"/>
                <a:gd name="connsiteY3" fmla="*/ 948268 h 1693334"/>
                <a:gd name="connsiteX0" fmla="*/ 0 w 2561375"/>
                <a:gd name="connsiteY0" fmla="*/ 1693334 h 1693334"/>
                <a:gd name="connsiteX1" fmla="*/ 0 w 2561375"/>
                <a:gd name="connsiteY1" fmla="*/ 474134 h 1693334"/>
                <a:gd name="connsiteX2" fmla="*/ 2540001 w 2561375"/>
                <a:gd name="connsiteY2" fmla="*/ 0 h 1693334"/>
                <a:gd name="connsiteX3" fmla="*/ 2561167 w 2561375"/>
                <a:gd name="connsiteY3" fmla="*/ 969434 h 1693334"/>
                <a:gd name="connsiteX0" fmla="*/ 0 w 2540815"/>
                <a:gd name="connsiteY0" fmla="*/ 1693334 h 1693334"/>
                <a:gd name="connsiteX1" fmla="*/ 0 w 2540815"/>
                <a:gd name="connsiteY1" fmla="*/ 474134 h 1693334"/>
                <a:gd name="connsiteX2" fmla="*/ 2540001 w 2540815"/>
                <a:gd name="connsiteY2" fmla="*/ 0 h 1693334"/>
                <a:gd name="connsiteX3" fmla="*/ 2540001 w 2540815"/>
                <a:gd name="connsiteY3" fmla="*/ 960968 h 1693334"/>
                <a:gd name="connsiteX0" fmla="*/ 12700 w 2540815"/>
                <a:gd name="connsiteY0" fmla="*/ 1727200 h 1727200"/>
                <a:gd name="connsiteX1" fmla="*/ 0 w 2540815"/>
                <a:gd name="connsiteY1" fmla="*/ 474134 h 1727200"/>
                <a:gd name="connsiteX2" fmla="*/ 2540001 w 2540815"/>
                <a:gd name="connsiteY2" fmla="*/ 0 h 1727200"/>
                <a:gd name="connsiteX3" fmla="*/ 2540001 w 2540815"/>
                <a:gd name="connsiteY3" fmla="*/ 960968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815" h="1727200">
                  <a:moveTo>
                    <a:pt x="12700" y="1727200"/>
                  </a:moveTo>
                  <a:lnTo>
                    <a:pt x="0" y="474134"/>
                  </a:lnTo>
                  <a:lnTo>
                    <a:pt x="2540001" y="0"/>
                  </a:lnTo>
                  <a:cubicBezTo>
                    <a:pt x="2537179" y="158045"/>
                    <a:pt x="2542823" y="802923"/>
                    <a:pt x="2540001" y="960968"/>
                  </a:cubicBezTo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81CF62-0E77-A3FF-49CF-507AF1D58F91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flipH="1">
              <a:off x="4901871" y="3600454"/>
              <a:ext cx="406" cy="193756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AF93CB-37E3-44BB-2B72-0EA3400CEB82}"/>
                </a:ext>
              </a:extLst>
            </p:cNvPr>
            <p:cNvSpPr/>
            <p:nvPr/>
          </p:nvSpPr>
          <p:spPr>
            <a:xfrm>
              <a:off x="1512865" y="4036466"/>
              <a:ext cx="3389006" cy="1501555"/>
            </a:xfrm>
            <a:custGeom>
              <a:avLst/>
              <a:gdLst>
                <a:gd name="connsiteX0" fmla="*/ 0 w 2015067"/>
                <a:gd name="connsiteY0" fmla="*/ 0 h 846667"/>
                <a:gd name="connsiteX1" fmla="*/ 2015067 w 2015067"/>
                <a:gd name="connsiteY1" fmla="*/ 846667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5067" h="846667">
                  <a:moveTo>
                    <a:pt x="0" y="0"/>
                  </a:moveTo>
                  <a:lnTo>
                    <a:pt x="2015067" y="84666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B305E7-26B7-5C3F-C5B7-01B12D3CC633}"/>
                </a:ext>
              </a:extLst>
            </p:cNvPr>
            <p:cNvSpPr/>
            <p:nvPr/>
          </p:nvSpPr>
          <p:spPr>
            <a:xfrm flipV="1">
              <a:off x="4912718" y="3464089"/>
              <a:ext cx="1973998" cy="2073932"/>
            </a:xfrm>
            <a:custGeom>
              <a:avLst/>
              <a:gdLst>
                <a:gd name="connsiteX0" fmla="*/ 0 w 2015067"/>
                <a:gd name="connsiteY0" fmla="*/ 0 h 846667"/>
                <a:gd name="connsiteX1" fmla="*/ 2015067 w 2015067"/>
                <a:gd name="connsiteY1" fmla="*/ 846667 h 84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5067" h="846667">
                  <a:moveTo>
                    <a:pt x="0" y="0"/>
                  </a:moveTo>
                  <a:lnTo>
                    <a:pt x="2015067" y="84666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847536-CBB1-E3AF-F367-2F5ADFA86220}"/>
                </a:ext>
              </a:extLst>
            </p:cNvPr>
            <p:cNvSpPr txBox="1"/>
            <p:nvPr/>
          </p:nvSpPr>
          <p:spPr>
            <a:xfrm>
              <a:off x="480360" y="3502094"/>
              <a:ext cx="2044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Incident ray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21B476-280C-06E3-E30A-9040989BBBE6}"/>
                </a:ext>
              </a:extLst>
            </p:cNvPr>
            <p:cNvSpPr txBox="1"/>
            <p:nvPr/>
          </p:nvSpPr>
          <p:spPr>
            <a:xfrm>
              <a:off x="3112971" y="2674252"/>
              <a:ext cx="24131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Normal at point of incidence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4EF2FB-9917-77E3-CA27-3E5C13FAFAC3}"/>
                </a:ext>
              </a:extLst>
            </p:cNvPr>
            <p:cNvSpPr txBox="1"/>
            <p:nvPr/>
          </p:nvSpPr>
          <p:spPr>
            <a:xfrm>
              <a:off x="7164288" y="3767114"/>
              <a:ext cx="19797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Common plane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7B41355-0804-CCD8-6A5E-C9104F26CD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0716" y="4369151"/>
              <a:ext cx="1343379" cy="361713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E7D699-6644-8957-978F-3FAABDFC0237}"/>
                </a:ext>
              </a:extLst>
            </p:cNvPr>
            <p:cNvSpPr/>
            <p:nvPr/>
          </p:nvSpPr>
          <p:spPr>
            <a:xfrm rot="6825975">
              <a:off x="2659719" y="4429482"/>
              <a:ext cx="170111" cy="303292"/>
            </a:xfrm>
            <a:custGeom>
              <a:avLst/>
              <a:gdLst>
                <a:gd name="connsiteX0" fmla="*/ 0 w 1424517"/>
                <a:gd name="connsiteY0" fmla="*/ 1250950 h 1250950"/>
                <a:gd name="connsiteX1" fmla="*/ 706967 w 1424517"/>
                <a:gd name="connsiteY1" fmla="*/ 0 h 1250950"/>
                <a:gd name="connsiteX2" fmla="*/ 1424517 w 1424517"/>
                <a:gd name="connsiteY2" fmla="*/ 1246717 h 1250950"/>
                <a:gd name="connsiteX3" fmla="*/ 715433 w 1424517"/>
                <a:gd name="connsiteY3" fmla="*/ 901700 h 1250950"/>
                <a:gd name="connsiteX4" fmla="*/ 0 w 1424517"/>
                <a:gd name="connsiteY4" fmla="*/ 125095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517" h="1250950">
                  <a:moveTo>
                    <a:pt x="0" y="1250950"/>
                  </a:moveTo>
                  <a:lnTo>
                    <a:pt x="706967" y="0"/>
                  </a:lnTo>
                  <a:lnTo>
                    <a:pt x="1424517" y="1246717"/>
                  </a:lnTo>
                  <a:lnTo>
                    <a:pt x="715433" y="901700"/>
                  </a:lnTo>
                  <a:lnTo>
                    <a:pt x="0" y="12509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34D3143-C3CA-BBDD-7998-A4B05ADE12E2}"/>
                </a:ext>
              </a:extLst>
            </p:cNvPr>
            <p:cNvSpPr/>
            <p:nvPr/>
          </p:nvSpPr>
          <p:spPr>
            <a:xfrm rot="2518336">
              <a:off x="5423635" y="4775142"/>
              <a:ext cx="170111" cy="303292"/>
            </a:xfrm>
            <a:custGeom>
              <a:avLst/>
              <a:gdLst>
                <a:gd name="connsiteX0" fmla="*/ 0 w 1424517"/>
                <a:gd name="connsiteY0" fmla="*/ 1250950 h 1250950"/>
                <a:gd name="connsiteX1" fmla="*/ 706967 w 1424517"/>
                <a:gd name="connsiteY1" fmla="*/ 0 h 1250950"/>
                <a:gd name="connsiteX2" fmla="*/ 1424517 w 1424517"/>
                <a:gd name="connsiteY2" fmla="*/ 1246717 h 1250950"/>
                <a:gd name="connsiteX3" fmla="*/ 715433 w 1424517"/>
                <a:gd name="connsiteY3" fmla="*/ 901700 h 1250950"/>
                <a:gd name="connsiteX4" fmla="*/ 0 w 1424517"/>
                <a:gd name="connsiteY4" fmla="*/ 1250950 h 1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517" h="1250950">
                  <a:moveTo>
                    <a:pt x="0" y="1250950"/>
                  </a:moveTo>
                  <a:lnTo>
                    <a:pt x="706967" y="0"/>
                  </a:lnTo>
                  <a:lnTo>
                    <a:pt x="1424517" y="1246717"/>
                  </a:lnTo>
                  <a:lnTo>
                    <a:pt x="715433" y="901700"/>
                  </a:lnTo>
                  <a:lnTo>
                    <a:pt x="0" y="12509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82B656-CA17-986A-3CE2-EAA94528CE3A}"/>
                </a:ext>
              </a:extLst>
            </p:cNvPr>
            <p:cNvSpPr txBox="1"/>
            <p:nvPr/>
          </p:nvSpPr>
          <p:spPr>
            <a:xfrm rot="20415822">
              <a:off x="4765826" y="5408983"/>
              <a:ext cx="1979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dirty="0"/>
                <a:t>Mirror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F389BA5-364C-A92E-8532-B0DBE8A7759C}"/>
                </a:ext>
              </a:extLst>
            </p:cNvPr>
            <p:cNvCxnSpPr>
              <a:cxnSpLocks/>
            </p:cNvCxnSpPr>
            <p:nvPr/>
          </p:nvCxnSpPr>
          <p:spPr>
            <a:xfrm>
              <a:off x="4535488" y="3283659"/>
              <a:ext cx="293818" cy="336209"/>
            </a:xfrm>
            <a:prstGeom prst="straightConnector1">
              <a:avLst/>
            </a:prstGeom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0" name="Title 39">
            <a:extLst>
              <a:ext uri="{FF2B5EF4-FFF2-40B4-BE49-F238E27FC236}">
                <a16:creationId xmlns:a16="http://schemas.microsoft.com/office/drawing/2014/main" id="{552C364E-F6CE-1C0A-9066-8C52856D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575"/>
            <a:ext cx="8724900" cy="593725"/>
          </a:xfrm>
        </p:spPr>
        <p:txBody>
          <a:bodyPr/>
          <a:lstStyle/>
          <a:p>
            <a:r>
              <a:rPr lang="en-GB" dirty="0"/>
              <a:t>First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6">
            <a:extLst>
              <a:ext uri="{FF2B5EF4-FFF2-40B4-BE49-F238E27FC236}">
                <a16:creationId xmlns:a16="http://schemas.microsoft.com/office/drawing/2014/main" id="{62DF7DA3-1A72-062C-13BA-89BD1B70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897935"/>
            <a:ext cx="7921625" cy="11849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IE" altLang="en-US" sz="2800"/>
              <a:t>Angle of Incidence    =    Angle of Reflection.</a:t>
            </a:r>
          </a:p>
          <a:p>
            <a:pPr eaLnBrk="1" hangingPunct="1">
              <a:spcAft>
                <a:spcPts val="1800"/>
              </a:spcAft>
            </a:pPr>
            <a:r>
              <a:rPr lang="en-IE" altLang="en-US" sz="2800"/>
              <a:t>                                 </a:t>
            </a:r>
            <a:r>
              <a:rPr lang="en-IE" altLang="en-US" sz="2800" i="1"/>
              <a:t>i</a:t>
            </a:r>
            <a:r>
              <a:rPr lang="en-IE" altLang="en-US" sz="2800"/>
              <a:t>  =  </a:t>
            </a:r>
            <a:r>
              <a:rPr lang="en-IE" altLang="en-US" sz="2800" i="1"/>
              <a:t>r</a:t>
            </a:r>
            <a:endParaRPr lang="en-GB" altLang="en-US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7F0DBE-1589-D3AD-425D-121E7EC66112}"/>
              </a:ext>
            </a:extLst>
          </p:cNvPr>
          <p:cNvGrpSpPr/>
          <p:nvPr/>
        </p:nvGrpSpPr>
        <p:grpSpPr>
          <a:xfrm>
            <a:off x="526092" y="2444187"/>
            <a:ext cx="8405089" cy="3376551"/>
            <a:chOff x="526092" y="3426682"/>
            <a:chExt cx="8405089" cy="317066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F810710-5E38-4AED-9DD2-303A9FA0994A}"/>
                </a:ext>
              </a:extLst>
            </p:cNvPr>
            <p:cNvSpPr/>
            <p:nvPr/>
          </p:nvSpPr>
          <p:spPr>
            <a:xfrm>
              <a:off x="526092" y="3426682"/>
              <a:ext cx="8405089" cy="317066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94DD704-07EE-413B-AE75-E6521D8B9498}"/>
                </a:ext>
              </a:extLst>
            </p:cNvPr>
            <p:cNvCxnSpPr>
              <a:cxnSpLocks/>
            </p:cNvCxnSpPr>
            <p:nvPr/>
          </p:nvCxnSpPr>
          <p:spPr>
            <a:xfrm>
              <a:off x="2116928" y="4955135"/>
              <a:ext cx="3206227" cy="1092442"/>
            </a:xfrm>
            <a:prstGeom prst="straightConnector1">
              <a:avLst/>
            </a:prstGeom>
            <a:ln>
              <a:headEnd w="lg" len="lg"/>
              <a:tailEnd type="stealth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168153-11B5-0808-EC36-E89392840C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5488" y="5145762"/>
              <a:ext cx="2743347" cy="901815"/>
            </a:xfrm>
            <a:prstGeom prst="straightConnector1">
              <a:avLst/>
            </a:prstGeom>
            <a:ln>
              <a:headEnd w="lg" len="lg"/>
              <a:tailEnd type="stealth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D6FD54-F8AB-857A-B282-C1EE731685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4930" y="3646909"/>
              <a:ext cx="0" cy="2423527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D2F7823-9711-DDB6-7F17-04160455CA23}"/>
                </a:ext>
              </a:extLst>
            </p:cNvPr>
            <p:cNvSpPr/>
            <p:nvPr/>
          </p:nvSpPr>
          <p:spPr>
            <a:xfrm>
              <a:off x="4809355" y="5571335"/>
              <a:ext cx="469023" cy="286507"/>
            </a:xfrm>
            <a:custGeom>
              <a:avLst/>
              <a:gdLst>
                <a:gd name="connsiteX0" fmla="*/ 0 w 445770"/>
                <a:gd name="connsiteY0" fmla="*/ 160020 h 160020"/>
                <a:gd name="connsiteX1" fmla="*/ 445770 w 445770"/>
                <a:gd name="connsiteY1" fmla="*/ 0 h 160020"/>
                <a:gd name="connsiteX0" fmla="*/ 0 w 445770"/>
                <a:gd name="connsiteY0" fmla="*/ 163507 h 163507"/>
                <a:gd name="connsiteX1" fmla="*/ 445770 w 445770"/>
                <a:gd name="connsiteY1" fmla="*/ 3487 h 163507"/>
                <a:gd name="connsiteX0" fmla="*/ 0 w 445770"/>
                <a:gd name="connsiteY0" fmla="*/ 166687 h 166687"/>
                <a:gd name="connsiteX1" fmla="*/ 445770 w 445770"/>
                <a:gd name="connsiteY1" fmla="*/ 666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5770" h="166687">
                  <a:moveTo>
                    <a:pt x="0" y="166687"/>
                  </a:moveTo>
                  <a:cubicBezTo>
                    <a:pt x="125730" y="33337"/>
                    <a:pt x="262890" y="-20003"/>
                    <a:pt x="445770" y="66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D5DF423-FC46-2036-380D-2BDBC34CEE76}"/>
                </a:ext>
              </a:extLst>
            </p:cNvPr>
            <p:cNvSpPr/>
            <p:nvPr/>
          </p:nvSpPr>
          <p:spPr>
            <a:xfrm rot="2669056">
              <a:off x="5268313" y="5634823"/>
              <a:ext cx="596316" cy="110811"/>
            </a:xfrm>
            <a:custGeom>
              <a:avLst/>
              <a:gdLst>
                <a:gd name="connsiteX0" fmla="*/ 0 w 445770"/>
                <a:gd name="connsiteY0" fmla="*/ 160020 h 160020"/>
                <a:gd name="connsiteX1" fmla="*/ 445770 w 445770"/>
                <a:gd name="connsiteY1" fmla="*/ 0 h 160020"/>
                <a:gd name="connsiteX0" fmla="*/ 0 w 445770"/>
                <a:gd name="connsiteY0" fmla="*/ 163507 h 163507"/>
                <a:gd name="connsiteX1" fmla="*/ 445770 w 445770"/>
                <a:gd name="connsiteY1" fmla="*/ 3487 h 163507"/>
                <a:gd name="connsiteX0" fmla="*/ 0 w 445770"/>
                <a:gd name="connsiteY0" fmla="*/ 166687 h 166687"/>
                <a:gd name="connsiteX1" fmla="*/ 445770 w 445770"/>
                <a:gd name="connsiteY1" fmla="*/ 666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5770" h="166687">
                  <a:moveTo>
                    <a:pt x="0" y="166687"/>
                  </a:moveTo>
                  <a:cubicBezTo>
                    <a:pt x="125730" y="33337"/>
                    <a:pt x="262890" y="-20003"/>
                    <a:pt x="445770" y="66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D7F345-C50F-3B68-1FCC-A1A256E2BB1A}"/>
                    </a:ext>
                  </a:extLst>
                </p:cNvPr>
                <p:cNvSpPr txBox="1"/>
                <p:nvPr/>
              </p:nvSpPr>
              <p:spPr>
                <a:xfrm>
                  <a:off x="4837040" y="5011894"/>
                  <a:ext cx="44133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E" sz="320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AD7F345-C50F-3B68-1FCC-A1A256E2BB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040" y="5011894"/>
                  <a:ext cx="441338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B7DAC9-DC37-7552-8C14-2179DA7D9462}"/>
                    </a:ext>
                  </a:extLst>
                </p:cNvPr>
                <p:cNvSpPr txBox="1"/>
                <p:nvPr/>
              </p:nvSpPr>
              <p:spPr>
                <a:xfrm>
                  <a:off x="5399519" y="5016320"/>
                  <a:ext cx="50308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IE" sz="320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B7DAC9-DC37-7552-8C14-2179DA7D9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9519" y="5016320"/>
                  <a:ext cx="50308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0207A5-3C93-15EC-006F-2882329824EC}"/>
                </a:ext>
              </a:extLst>
            </p:cNvPr>
            <p:cNvCxnSpPr>
              <a:cxnSpLocks/>
            </p:cNvCxnSpPr>
            <p:nvPr/>
          </p:nvCxnSpPr>
          <p:spPr>
            <a:xfrm>
              <a:off x="2851024" y="6031119"/>
              <a:ext cx="530957" cy="39317"/>
            </a:xfrm>
            <a:prstGeom prst="straightConnector1">
              <a:avLst/>
            </a:prstGeom>
            <a:ln w="15875">
              <a:solidFill>
                <a:srgbClr val="0070C0"/>
              </a:solidFill>
              <a:headEnd w="lg" len="lg"/>
              <a:tailEnd type="stealth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A2B260-437D-441E-3963-CA529E0FBD8D}"/>
                </a:ext>
              </a:extLst>
            </p:cNvPr>
            <p:cNvSpPr txBox="1"/>
            <p:nvPr/>
          </p:nvSpPr>
          <p:spPr>
            <a:xfrm>
              <a:off x="634893" y="5755023"/>
              <a:ext cx="21451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/>
                <a:t>Plane mirror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65B5F7-3074-919E-DF40-FB069170F982}"/>
                </a:ext>
              </a:extLst>
            </p:cNvPr>
            <p:cNvSpPr txBox="1"/>
            <p:nvPr/>
          </p:nvSpPr>
          <p:spPr>
            <a:xfrm rot="20448336">
              <a:off x="6478910" y="4757600"/>
              <a:ext cx="2303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/>
                <a:t>Reflected ray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276443-251C-6360-0105-80FD4A79C46C}"/>
                </a:ext>
              </a:extLst>
            </p:cNvPr>
            <p:cNvSpPr txBox="1"/>
            <p:nvPr/>
          </p:nvSpPr>
          <p:spPr>
            <a:xfrm rot="1240227">
              <a:off x="936556" y="4355086"/>
              <a:ext cx="2044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/>
                <a:t>Incident ray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E4ED57-5FCF-046A-10CA-F60BBE626AC4}"/>
                </a:ext>
              </a:extLst>
            </p:cNvPr>
            <p:cNvSpPr txBox="1"/>
            <p:nvPr/>
          </p:nvSpPr>
          <p:spPr>
            <a:xfrm>
              <a:off x="3381981" y="4268143"/>
              <a:ext cx="17224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/>
                <a:t>Angle of incidence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41314C-1D26-02C6-9833-468E3DED27BD}"/>
                </a:ext>
              </a:extLst>
            </p:cNvPr>
            <p:cNvSpPr txBox="1"/>
            <p:nvPr/>
          </p:nvSpPr>
          <p:spPr>
            <a:xfrm>
              <a:off x="5351887" y="4241943"/>
              <a:ext cx="17224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/>
                <a:t>Angle of reflection</a:t>
              </a: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6B2C641C-5E24-361D-F84E-F74E5438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/>
              <a:t>State the second law of reflection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E02791-1804-C8A5-A80E-4BC96C01903B}"/>
              </a:ext>
            </a:extLst>
          </p:cNvPr>
          <p:cNvGrpSpPr/>
          <p:nvPr/>
        </p:nvGrpSpPr>
        <p:grpSpPr>
          <a:xfrm rot="5400000">
            <a:off x="5232889" y="3857236"/>
            <a:ext cx="237995" cy="3056351"/>
            <a:chOff x="5135670" y="1578279"/>
            <a:chExt cx="237995" cy="305635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2BA478-5F6C-A96B-0667-9CE91502D71F}"/>
                </a:ext>
              </a:extLst>
            </p:cNvPr>
            <p:cNvCxnSpPr/>
            <p:nvPr/>
          </p:nvCxnSpPr>
          <p:spPr>
            <a:xfrm>
              <a:off x="5135671" y="1578279"/>
              <a:ext cx="0" cy="3056351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A171E9-16BA-0F9D-AE8C-28D0414C94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578279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F74F1A-592E-2E5C-637F-DE72CBA86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979542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FCA2EA-1822-8053-9C41-72B1110C58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380805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455C96-9B2D-00D5-6586-82EC9FE2A8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782068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6CBAF4-D576-7EFD-90BE-75277D253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18333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519DB49-E8C3-9A58-0289-0E8DB24E75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584594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2A20E1E-B126-85DA-764C-46DBC224A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985857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DD129E-0A1A-8304-853C-AE8564E48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438712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75C1-9502-8654-39E8-7E72B53E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0931"/>
          </a:xfrm>
        </p:spPr>
        <p:txBody>
          <a:bodyPr/>
          <a:lstStyle/>
          <a:p>
            <a:r>
              <a:rPr lang="en-GB" dirty="0"/>
              <a:t>Activity: Model of the laws of reflection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80952-D8B2-7E89-CAEB-BDD1D3F24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944" y="2014340"/>
            <a:ext cx="4744112" cy="2829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7BD56-5D3D-7544-7BF4-766D3A5AF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44" y="1484738"/>
            <a:ext cx="4982270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51045-7C33-F599-BF44-04AB659E1DFB}"/>
              </a:ext>
            </a:extLst>
          </p:cNvPr>
          <p:cNvSpPr txBox="1"/>
          <p:nvPr/>
        </p:nvSpPr>
        <p:spPr>
          <a:xfrm>
            <a:off x="5760640" y="1177818"/>
            <a:ext cx="338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See next two slides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1D91A5-3DB9-C175-F131-E27D0CC8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8438"/>
            <a:ext cx="8712200" cy="1588127"/>
          </a:xfrm>
        </p:spPr>
        <p:txBody>
          <a:bodyPr/>
          <a:lstStyle/>
          <a:p>
            <a:r>
              <a:rPr lang="en-IE" dirty="0"/>
              <a:t>Experiments: </a:t>
            </a:r>
            <a:br>
              <a:rPr lang="en-IE" dirty="0"/>
            </a:br>
            <a:r>
              <a:rPr lang="en-IE" dirty="0"/>
              <a:t>Demonstrate the laws of reflection</a:t>
            </a:r>
            <a:br>
              <a:rPr lang="en-I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22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>
            <a:extLst>
              <a:ext uri="{FF2B5EF4-FFF2-40B4-BE49-F238E27FC236}">
                <a16:creationId xmlns:a16="http://schemas.microsoft.com/office/drawing/2014/main" id="{EB0AA9E4-A77D-DBE9-3933-9C413A871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08" y="677326"/>
            <a:ext cx="871220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Trace the path </a:t>
            </a:r>
            <a:br>
              <a:rPr lang="en-US" altLang="en-US" sz="2800" dirty="0"/>
            </a:br>
            <a:r>
              <a:rPr lang="en-US" altLang="en-US" sz="2800" dirty="0"/>
              <a:t>of the ray.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Mark the position </a:t>
            </a:r>
            <a:br>
              <a:rPr lang="en-US" altLang="en-US" sz="2800" dirty="0"/>
            </a:br>
            <a:r>
              <a:rPr lang="en-US" altLang="en-US" sz="2800" dirty="0"/>
              <a:t>of the mirror.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Draw in the </a:t>
            </a:r>
            <a:br>
              <a:rPr lang="en-US" altLang="en-US" sz="2800" dirty="0"/>
            </a:br>
            <a:r>
              <a:rPr lang="en-US" altLang="en-US" sz="2800" dirty="0"/>
              <a:t>normal at the </a:t>
            </a:r>
            <a:br>
              <a:rPr lang="en-US" altLang="en-US" sz="2800" dirty="0"/>
            </a:br>
            <a:r>
              <a:rPr lang="en-US" altLang="en-US" sz="2800" dirty="0"/>
              <a:t>point of incidence.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Measure the angle of incidence (</a:t>
            </a:r>
            <a:r>
              <a:rPr lang="en-US" altLang="en-US" sz="2800" i="1" dirty="0"/>
              <a:t>i</a:t>
            </a:r>
            <a:r>
              <a:rPr lang="en-US" altLang="en-US" sz="2800" dirty="0"/>
              <a:t>) and the angle of reflection (</a:t>
            </a:r>
            <a:r>
              <a:rPr lang="en-US" altLang="en-US" sz="2800" i="1" dirty="0"/>
              <a:t>r</a:t>
            </a:r>
            <a:r>
              <a:rPr lang="en-US" altLang="en-US" sz="2800" dirty="0"/>
              <a:t>) with a protractor.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Repeat for different values of </a:t>
            </a:r>
            <a:r>
              <a:rPr lang="en-US" altLang="en-US" sz="2800" i="1" dirty="0" err="1"/>
              <a:t>i</a:t>
            </a:r>
            <a:r>
              <a:rPr lang="en-US" altLang="en-US" sz="2800" dirty="0"/>
              <a:t>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800" dirty="0"/>
              <a:t>Observation: angle of incidence = the angle of reflection.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77766F9-D7B8-0ADD-9CE8-A8DE7579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79" y="34381"/>
            <a:ext cx="8712200" cy="590931"/>
          </a:xfrm>
        </p:spPr>
        <p:txBody>
          <a:bodyPr/>
          <a:lstStyle/>
          <a:p>
            <a:r>
              <a:rPr lang="en-IE" altLang="en-US" dirty="0"/>
              <a:t>Demonstrate the 2</a:t>
            </a:r>
            <a:r>
              <a:rPr lang="en-IE" altLang="en-US" baseline="30000" dirty="0"/>
              <a:t>nd</a:t>
            </a:r>
            <a:r>
              <a:rPr lang="en-IE" altLang="en-US" dirty="0"/>
              <a:t> Law of Reflection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F38775-04AF-953E-8F89-5BD1E8ABE348}"/>
              </a:ext>
            </a:extLst>
          </p:cNvPr>
          <p:cNvGrpSpPr/>
          <p:nvPr/>
        </p:nvGrpSpPr>
        <p:grpSpPr>
          <a:xfrm>
            <a:off x="2948437" y="745756"/>
            <a:ext cx="6195563" cy="2448272"/>
            <a:chOff x="2948437" y="745756"/>
            <a:chExt cx="6195563" cy="244827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FB69E36-3828-0EF5-342A-FD986337EAD5}"/>
                </a:ext>
              </a:extLst>
            </p:cNvPr>
            <p:cNvGrpSpPr/>
            <p:nvPr/>
          </p:nvGrpSpPr>
          <p:grpSpPr>
            <a:xfrm>
              <a:off x="2948437" y="745756"/>
              <a:ext cx="6195563" cy="2448272"/>
              <a:chOff x="186884" y="2072221"/>
              <a:chExt cx="8763739" cy="346312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A2E4CD9-755F-00E0-FE4A-A11C302771F9}"/>
                  </a:ext>
                </a:extLst>
              </p:cNvPr>
              <p:cNvSpPr/>
              <p:nvPr/>
            </p:nvSpPr>
            <p:spPr>
              <a:xfrm>
                <a:off x="212818" y="2072221"/>
                <a:ext cx="8718364" cy="34631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5F620C-32B9-B1A3-7AD1-2B9FE931AE63}"/>
                  </a:ext>
                </a:extLst>
              </p:cNvPr>
              <p:cNvSpPr txBox="1"/>
              <p:nvPr/>
            </p:nvSpPr>
            <p:spPr>
              <a:xfrm>
                <a:off x="6012160" y="4411526"/>
                <a:ext cx="2818928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dirty="0">
                    <a:solidFill>
                      <a:schemeClr val="bg1"/>
                    </a:solidFill>
                  </a:rPr>
                  <a:t>Regular reflection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661E0-8C8D-7045-54F8-932EA94AE2BC}"/>
                  </a:ext>
                </a:extLst>
              </p:cNvPr>
              <p:cNvSpPr/>
              <p:nvPr/>
            </p:nvSpPr>
            <p:spPr>
              <a:xfrm>
                <a:off x="2987824" y="5031291"/>
                <a:ext cx="4752528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FD30D2-4D6A-BED5-3AAA-C67E1691EBEE}"/>
                  </a:ext>
                </a:extLst>
              </p:cNvPr>
              <p:cNvSpPr/>
              <p:nvPr/>
            </p:nvSpPr>
            <p:spPr>
              <a:xfrm>
                <a:off x="2987824" y="4985572"/>
                <a:ext cx="475252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dirty="0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0D122855-784B-76B1-E210-FCBC939A0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6928" y="3893130"/>
                <a:ext cx="3206227" cy="1092442"/>
              </a:xfrm>
              <a:prstGeom prst="straightConnector1">
                <a:avLst/>
              </a:prstGeom>
              <a:ln>
                <a:headEnd w="lg" len="lg"/>
                <a:tailEnd type="none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3794FFC-0FF0-119D-2276-E03023FD4C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5488" y="4083757"/>
                <a:ext cx="2743347" cy="901815"/>
              </a:xfrm>
              <a:prstGeom prst="straightConnector1">
                <a:avLst/>
              </a:prstGeom>
              <a:ln>
                <a:headEnd w="lg" len="lg"/>
                <a:tailEnd type="none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6B052E0-BC53-FE5D-0106-6C86D8AFB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4930" y="2584904"/>
                <a:ext cx="0" cy="2423527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C6569B4-B1A0-861B-17A1-A5D39CB099BE}"/>
                  </a:ext>
                </a:extLst>
              </p:cNvPr>
              <p:cNvSpPr/>
              <p:nvPr/>
            </p:nvSpPr>
            <p:spPr>
              <a:xfrm>
                <a:off x="4809355" y="4509330"/>
                <a:ext cx="469023" cy="286507"/>
              </a:xfrm>
              <a:custGeom>
                <a:avLst/>
                <a:gdLst>
                  <a:gd name="connsiteX0" fmla="*/ 0 w 445770"/>
                  <a:gd name="connsiteY0" fmla="*/ 160020 h 160020"/>
                  <a:gd name="connsiteX1" fmla="*/ 445770 w 445770"/>
                  <a:gd name="connsiteY1" fmla="*/ 0 h 160020"/>
                  <a:gd name="connsiteX0" fmla="*/ 0 w 445770"/>
                  <a:gd name="connsiteY0" fmla="*/ 163507 h 163507"/>
                  <a:gd name="connsiteX1" fmla="*/ 445770 w 445770"/>
                  <a:gd name="connsiteY1" fmla="*/ 3487 h 163507"/>
                  <a:gd name="connsiteX0" fmla="*/ 0 w 445770"/>
                  <a:gd name="connsiteY0" fmla="*/ 166687 h 166687"/>
                  <a:gd name="connsiteX1" fmla="*/ 445770 w 445770"/>
                  <a:gd name="connsiteY1" fmla="*/ 666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5770" h="166687">
                    <a:moveTo>
                      <a:pt x="0" y="166687"/>
                    </a:moveTo>
                    <a:cubicBezTo>
                      <a:pt x="125730" y="33337"/>
                      <a:pt x="262890" y="-20003"/>
                      <a:pt x="445770" y="666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E5D2F03-D24E-EA2A-80D1-83A727E3C621}"/>
                  </a:ext>
                </a:extLst>
              </p:cNvPr>
              <p:cNvSpPr/>
              <p:nvPr/>
            </p:nvSpPr>
            <p:spPr>
              <a:xfrm rot="2669056">
                <a:off x="5268313" y="4572818"/>
                <a:ext cx="596316" cy="110811"/>
              </a:xfrm>
              <a:custGeom>
                <a:avLst/>
                <a:gdLst>
                  <a:gd name="connsiteX0" fmla="*/ 0 w 445770"/>
                  <a:gd name="connsiteY0" fmla="*/ 160020 h 160020"/>
                  <a:gd name="connsiteX1" fmla="*/ 445770 w 445770"/>
                  <a:gd name="connsiteY1" fmla="*/ 0 h 160020"/>
                  <a:gd name="connsiteX0" fmla="*/ 0 w 445770"/>
                  <a:gd name="connsiteY0" fmla="*/ 163507 h 163507"/>
                  <a:gd name="connsiteX1" fmla="*/ 445770 w 445770"/>
                  <a:gd name="connsiteY1" fmla="*/ 3487 h 163507"/>
                  <a:gd name="connsiteX0" fmla="*/ 0 w 445770"/>
                  <a:gd name="connsiteY0" fmla="*/ 166687 h 166687"/>
                  <a:gd name="connsiteX1" fmla="*/ 445770 w 445770"/>
                  <a:gd name="connsiteY1" fmla="*/ 6667 h 16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5770" h="166687">
                    <a:moveTo>
                      <a:pt x="0" y="166687"/>
                    </a:moveTo>
                    <a:cubicBezTo>
                      <a:pt x="125730" y="33337"/>
                      <a:pt x="262890" y="-20003"/>
                      <a:pt x="445770" y="666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0C58C12-F21F-F9C3-B160-F3EE02752D0B}"/>
                      </a:ext>
                    </a:extLst>
                  </p:cNvPr>
                  <p:cNvSpPr txBox="1"/>
                  <p:nvPr/>
                </p:nvSpPr>
                <p:spPr>
                  <a:xfrm>
                    <a:off x="4837040" y="3949888"/>
                    <a:ext cx="488142" cy="5659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IE" sz="20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0C58C12-F21F-F9C3-B160-F3EE02752D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040" y="3949888"/>
                    <a:ext cx="488142" cy="56596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1C2023A-FD01-DA9E-744E-CE1D0E2FC2FE}"/>
                      </a:ext>
                    </a:extLst>
                  </p:cNvPr>
                  <p:cNvSpPr txBox="1"/>
                  <p:nvPr/>
                </p:nvSpPr>
                <p:spPr>
                  <a:xfrm>
                    <a:off x="5399519" y="3954314"/>
                    <a:ext cx="541292" cy="5659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IE" sz="20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61C2023A-FD01-DA9E-744E-CE1D0E2FC2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9519" y="3954314"/>
                    <a:ext cx="541292" cy="5659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0A8963C-4449-475A-E1CD-8E54B45CCC0F}"/>
                  </a:ext>
                </a:extLst>
              </p:cNvPr>
              <p:cNvCxnSpPr>
                <a:cxnSpLocks/>
                <a:endCxn id="5" idx="1"/>
              </p:cNvCxnSpPr>
              <p:nvPr/>
            </p:nvCxnSpPr>
            <p:spPr>
              <a:xfrm flipV="1">
                <a:off x="2380503" y="5008432"/>
                <a:ext cx="607321" cy="73685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2C270E-3409-41D5-55FB-4BCB789A48CF}"/>
                  </a:ext>
                </a:extLst>
              </p:cNvPr>
              <p:cNvSpPr txBox="1"/>
              <p:nvPr/>
            </p:nvSpPr>
            <p:spPr>
              <a:xfrm>
                <a:off x="235364" y="4795837"/>
                <a:ext cx="2038915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/>
                  <a:t>Plane mirror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7467B4-6204-A763-80DC-21B5B73468E9}"/>
                  </a:ext>
                </a:extLst>
              </p:cNvPr>
              <p:cNvSpPr txBox="1"/>
              <p:nvPr/>
            </p:nvSpPr>
            <p:spPr>
              <a:xfrm rot="20448336">
                <a:off x="6538811" y="3695991"/>
                <a:ext cx="2184034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/>
                  <a:t>Reflected ray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5107D8-38C4-10F6-3F39-7732D3BDC3DD}"/>
                  </a:ext>
                </a:extLst>
              </p:cNvPr>
              <p:cNvSpPr txBox="1"/>
              <p:nvPr/>
            </p:nvSpPr>
            <p:spPr>
              <a:xfrm rot="1138964">
                <a:off x="2281754" y="3716930"/>
                <a:ext cx="1948216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/>
                  <a:t>Incident ray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B88220-F4EA-6F21-ADAB-60E6FDBAC3F8}"/>
                  </a:ext>
                </a:extLst>
              </p:cNvPr>
              <p:cNvSpPr txBox="1"/>
              <p:nvPr/>
            </p:nvSpPr>
            <p:spPr>
              <a:xfrm>
                <a:off x="3554293" y="3035392"/>
                <a:ext cx="1722456" cy="91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dirty="0"/>
                  <a:t>Angle of incidence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6DA6CC-66FA-55A8-36F5-11EEC775BF3C}"/>
                  </a:ext>
                </a:extLst>
              </p:cNvPr>
              <p:cNvSpPr txBox="1"/>
              <p:nvPr/>
            </p:nvSpPr>
            <p:spPr>
              <a:xfrm>
                <a:off x="5305577" y="3026353"/>
                <a:ext cx="1722456" cy="91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dirty="0"/>
                  <a:t>Angle of reflection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48925C-F379-951A-C11F-403DDB6CD221}"/>
                  </a:ext>
                </a:extLst>
              </p:cNvPr>
              <p:cNvSpPr txBox="1"/>
              <p:nvPr/>
            </p:nvSpPr>
            <p:spPr>
              <a:xfrm>
                <a:off x="3976863" y="2310135"/>
                <a:ext cx="2795379" cy="52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Normal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003BA4-5246-43B8-6A92-C9AB57D0A0FF}"/>
                  </a:ext>
                </a:extLst>
              </p:cNvPr>
              <p:cNvSpPr txBox="1"/>
              <p:nvPr/>
            </p:nvSpPr>
            <p:spPr>
              <a:xfrm>
                <a:off x="186884" y="4277479"/>
                <a:ext cx="2837067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/>
                  <a:t>Point of incidence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1512482-7D39-B49C-34F0-A520C9825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8529" y="4611508"/>
                <a:ext cx="1373471" cy="265168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9155276-A2F1-1BF2-D962-5D431A3E579B}"/>
                  </a:ext>
                </a:extLst>
              </p:cNvPr>
              <p:cNvSpPr/>
              <p:nvPr/>
            </p:nvSpPr>
            <p:spPr>
              <a:xfrm rot="6545210">
                <a:off x="4062931" y="4443383"/>
                <a:ext cx="170111" cy="303292"/>
              </a:xfrm>
              <a:custGeom>
                <a:avLst/>
                <a:gdLst>
                  <a:gd name="connsiteX0" fmla="*/ 0 w 1424517"/>
                  <a:gd name="connsiteY0" fmla="*/ 1250950 h 1250950"/>
                  <a:gd name="connsiteX1" fmla="*/ 706967 w 1424517"/>
                  <a:gd name="connsiteY1" fmla="*/ 0 h 1250950"/>
                  <a:gd name="connsiteX2" fmla="*/ 1424517 w 1424517"/>
                  <a:gd name="connsiteY2" fmla="*/ 1246717 h 1250950"/>
                  <a:gd name="connsiteX3" fmla="*/ 715433 w 1424517"/>
                  <a:gd name="connsiteY3" fmla="*/ 901700 h 1250950"/>
                  <a:gd name="connsiteX4" fmla="*/ 0 w 1424517"/>
                  <a:gd name="connsiteY4" fmla="*/ 1250950 h 125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17" h="1250950">
                    <a:moveTo>
                      <a:pt x="0" y="1250950"/>
                    </a:moveTo>
                    <a:lnTo>
                      <a:pt x="706967" y="0"/>
                    </a:lnTo>
                    <a:lnTo>
                      <a:pt x="1424517" y="1246717"/>
                    </a:lnTo>
                    <a:lnTo>
                      <a:pt x="715433" y="901700"/>
                    </a:lnTo>
                    <a:lnTo>
                      <a:pt x="0" y="12509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785DD50-D655-1E81-89C6-00A698B7A9CF}"/>
                  </a:ext>
                </a:extLst>
              </p:cNvPr>
              <p:cNvSpPr/>
              <p:nvPr/>
            </p:nvSpPr>
            <p:spPr>
              <a:xfrm rot="4306170">
                <a:off x="6525237" y="4410664"/>
                <a:ext cx="170111" cy="303292"/>
              </a:xfrm>
              <a:custGeom>
                <a:avLst/>
                <a:gdLst>
                  <a:gd name="connsiteX0" fmla="*/ 0 w 1424517"/>
                  <a:gd name="connsiteY0" fmla="*/ 1250950 h 1250950"/>
                  <a:gd name="connsiteX1" fmla="*/ 706967 w 1424517"/>
                  <a:gd name="connsiteY1" fmla="*/ 0 h 1250950"/>
                  <a:gd name="connsiteX2" fmla="*/ 1424517 w 1424517"/>
                  <a:gd name="connsiteY2" fmla="*/ 1246717 h 1250950"/>
                  <a:gd name="connsiteX3" fmla="*/ 715433 w 1424517"/>
                  <a:gd name="connsiteY3" fmla="*/ 901700 h 1250950"/>
                  <a:gd name="connsiteX4" fmla="*/ 0 w 1424517"/>
                  <a:gd name="connsiteY4" fmla="*/ 1250950 h 125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17" h="1250950">
                    <a:moveTo>
                      <a:pt x="0" y="1250950"/>
                    </a:moveTo>
                    <a:lnTo>
                      <a:pt x="706967" y="0"/>
                    </a:lnTo>
                    <a:lnTo>
                      <a:pt x="1424517" y="1246717"/>
                    </a:lnTo>
                    <a:lnTo>
                      <a:pt x="715433" y="901700"/>
                    </a:lnTo>
                    <a:lnTo>
                      <a:pt x="0" y="12509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C7832C-6122-DAEE-FB25-D5CD878E8936}"/>
                  </a:ext>
                </a:extLst>
              </p:cNvPr>
              <p:cNvSpPr txBox="1"/>
              <p:nvPr/>
            </p:nvSpPr>
            <p:spPr>
              <a:xfrm rot="1118339">
                <a:off x="552722" y="2849384"/>
                <a:ext cx="1652206" cy="52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Ray box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60AF7B-E3EF-08A2-1618-B6F0A2E7DDFB}"/>
                  </a:ext>
                </a:extLst>
              </p:cNvPr>
              <p:cNvSpPr txBox="1"/>
              <p:nvPr/>
            </p:nvSpPr>
            <p:spPr>
              <a:xfrm>
                <a:off x="6633172" y="2153363"/>
                <a:ext cx="2317451" cy="91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FF0000"/>
                    </a:solidFill>
                  </a:rPr>
                  <a:t>Sheet of paper</a:t>
                </a: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1B452E-8731-8762-42A0-CAA3E6DABA57}"/>
                </a:ext>
              </a:extLst>
            </p:cNvPr>
            <p:cNvSpPr/>
            <p:nvPr/>
          </p:nvSpPr>
          <p:spPr>
            <a:xfrm rot="1208544">
              <a:off x="3666936" y="1729244"/>
              <a:ext cx="663180" cy="328492"/>
            </a:xfrm>
            <a:custGeom>
              <a:avLst/>
              <a:gdLst>
                <a:gd name="connsiteX0" fmla="*/ 0 w 1340285"/>
                <a:gd name="connsiteY0" fmla="*/ 0 h 663880"/>
                <a:gd name="connsiteX1" fmla="*/ 663880 w 1340285"/>
                <a:gd name="connsiteY1" fmla="*/ 0 h 663880"/>
                <a:gd name="connsiteX2" fmla="*/ 663880 w 1340285"/>
                <a:gd name="connsiteY2" fmla="*/ 47647 h 663880"/>
                <a:gd name="connsiteX3" fmla="*/ 1340285 w 1340285"/>
                <a:gd name="connsiteY3" fmla="*/ 47647 h 663880"/>
                <a:gd name="connsiteX4" fmla="*/ 1340285 w 1340285"/>
                <a:gd name="connsiteY4" fmla="*/ 616234 h 663880"/>
                <a:gd name="connsiteX5" fmla="*/ 663880 w 1340285"/>
                <a:gd name="connsiteY5" fmla="*/ 616234 h 663880"/>
                <a:gd name="connsiteX6" fmla="*/ 663880 w 1340285"/>
                <a:gd name="connsiteY6" fmla="*/ 663880 h 663880"/>
                <a:gd name="connsiteX7" fmla="*/ 0 w 1340285"/>
                <a:gd name="connsiteY7" fmla="*/ 663880 h 663880"/>
                <a:gd name="connsiteX8" fmla="*/ 0 w 1340285"/>
                <a:gd name="connsiteY8" fmla="*/ 616234 h 663880"/>
                <a:gd name="connsiteX9" fmla="*/ 0 w 1340285"/>
                <a:gd name="connsiteY9" fmla="*/ 47647 h 6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0285" h="663880">
                  <a:moveTo>
                    <a:pt x="0" y="0"/>
                  </a:moveTo>
                  <a:lnTo>
                    <a:pt x="663880" y="0"/>
                  </a:lnTo>
                  <a:lnTo>
                    <a:pt x="663880" y="47647"/>
                  </a:lnTo>
                  <a:lnTo>
                    <a:pt x="1340285" y="47647"/>
                  </a:lnTo>
                  <a:lnTo>
                    <a:pt x="1340285" y="616234"/>
                  </a:lnTo>
                  <a:lnTo>
                    <a:pt x="663880" y="616234"/>
                  </a:lnTo>
                  <a:lnTo>
                    <a:pt x="663880" y="663880"/>
                  </a:lnTo>
                  <a:lnTo>
                    <a:pt x="0" y="663880"/>
                  </a:lnTo>
                  <a:lnTo>
                    <a:pt x="0" y="616234"/>
                  </a:lnTo>
                  <a:lnTo>
                    <a:pt x="0" y="4764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>
            <a:extLst>
              <a:ext uri="{FF2B5EF4-FFF2-40B4-BE49-F238E27FC236}">
                <a16:creationId xmlns:a16="http://schemas.microsoft.com/office/drawing/2014/main" id="{6ED9D6C6-439C-EE7D-334D-741AD47D7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660400"/>
            <a:ext cx="770572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800" dirty="0"/>
              <a:t>Same setup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800" dirty="0"/>
              <a:t>Observation: the incident ray and reflected ray and the normal are all in the plane of the paper sheet – thus all are in the same plane.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800" dirty="0"/>
              <a:t>Might be more obvious if a laser is used.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F20F4-2E81-1C0D-5183-96EA88C1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3" y="0"/>
            <a:ext cx="8712200" cy="590931"/>
          </a:xfrm>
        </p:spPr>
        <p:txBody>
          <a:bodyPr/>
          <a:lstStyle/>
          <a:p>
            <a:r>
              <a:rPr lang="en-IE" altLang="en-US" dirty="0"/>
              <a:t>Demonstrate the 1</a:t>
            </a:r>
            <a:r>
              <a:rPr lang="en-IE" altLang="en-US" baseline="30000" dirty="0"/>
              <a:t>st</a:t>
            </a:r>
            <a:r>
              <a:rPr lang="en-IE" altLang="en-US" dirty="0"/>
              <a:t> Law of Reflection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1C7FC3-5B5C-7493-6C3D-70F3108B47DB}"/>
              </a:ext>
            </a:extLst>
          </p:cNvPr>
          <p:cNvGrpSpPr/>
          <p:nvPr/>
        </p:nvGrpSpPr>
        <p:grpSpPr>
          <a:xfrm>
            <a:off x="1036371" y="4085856"/>
            <a:ext cx="6177229" cy="2448272"/>
            <a:chOff x="1036371" y="4085856"/>
            <a:chExt cx="6177229" cy="24482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7C1EA83-25BC-F492-D250-65D55F2D9E9C}"/>
                </a:ext>
              </a:extLst>
            </p:cNvPr>
            <p:cNvGrpSpPr/>
            <p:nvPr/>
          </p:nvGrpSpPr>
          <p:grpSpPr>
            <a:xfrm>
              <a:off x="1036371" y="4085856"/>
              <a:ext cx="6177229" cy="2448272"/>
              <a:chOff x="212818" y="2072221"/>
              <a:chExt cx="8737805" cy="346312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B97DF79-D625-4574-0B4C-D65DA4142DC8}"/>
                  </a:ext>
                </a:extLst>
              </p:cNvPr>
              <p:cNvSpPr/>
              <p:nvPr/>
            </p:nvSpPr>
            <p:spPr>
              <a:xfrm>
                <a:off x="212818" y="2072221"/>
                <a:ext cx="8718364" cy="34631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40EC9C-47FD-7706-1CEB-E1E033931B02}"/>
                  </a:ext>
                </a:extLst>
              </p:cNvPr>
              <p:cNvSpPr txBox="1"/>
              <p:nvPr/>
            </p:nvSpPr>
            <p:spPr>
              <a:xfrm>
                <a:off x="6012160" y="4411526"/>
                <a:ext cx="2818928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dirty="0">
                    <a:solidFill>
                      <a:schemeClr val="bg1"/>
                    </a:solidFill>
                  </a:rPr>
                  <a:t>Regular reflection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5D4796-528C-76C2-C001-EFF099401D67}"/>
                  </a:ext>
                </a:extLst>
              </p:cNvPr>
              <p:cNvSpPr/>
              <p:nvPr/>
            </p:nvSpPr>
            <p:spPr>
              <a:xfrm>
                <a:off x="2987824" y="5031291"/>
                <a:ext cx="4752528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8C999F-837B-9708-C315-9447ADDFDB1E}"/>
                  </a:ext>
                </a:extLst>
              </p:cNvPr>
              <p:cNvSpPr/>
              <p:nvPr/>
            </p:nvSpPr>
            <p:spPr>
              <a:xfrm>
                <a:off x="2987824" y="4985572"/>
                <a:ext cx="4752528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1F525A1-85EE-18FC-3E79-3B362A32D2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6928" y="3893130"/>
                <a:ext cx="3206227" cy="1092442"/>
              </a:xfrm>
              <a:prstGeom prst="straightConnector1">
                <a:avLst/>
              </a:prstGeom>
              <a:ln>
                <a:headEnd w="lg" len="lg"/>
                <a:tailEnd type="none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A5CDADB-246F-B0D9-210D-8A69C4DD3B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5488" y="4083757"/>
                <a:ext cx="2743347" cy="901815"/>
              </a:xfrm>
              <a:prstGeom prst="straightConnector1">
                <a:avLst/>
              </a:prstGeom>
              <a:ln>
                <a:headEnd w="lg" len="lg"/>
                <a:tailEnd type="none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F5FC276-FCB6-54CB-2413-843298D1A2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4930" y="2584904"/>
                <a:ext cx="0" cy="2423527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7AD3889-B8C8-3489-C343-F14E9545BC01}"/>
                  </a:ext>
                </a:extLst>
              </p:cNvPr>
              <p:cNvCxnSpPr>
                <a:cxnSpLocks/>
                <a:endCxn id="12" idx="1"/>
              </p:cNvCxnSpPr>
              <p:nvPr/>
            </p:nvCxnSpPr>
            <p:spPr>
              <a:xfrm flipV="1">
                <a:off x="2380503" y="5008432"/>
                <a:ext cx="607321" cy="73685"/>
              </a:xfrm>
              <a:prstGeom prst="straightConnector1">
                <a:avLst/>
              </a:prstGeom>
              <a:ln w="15875">
                <a:solidFill>
                  <a:srgbClr val="0070C0"/>
                </a:solidFill>
                <a:headEnd w="lg" len="lg"/>
                <a:tailEnd type="stealth" w="lg" len="lg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272076-F317-6BD0-3F17-1FD55EE65090}"/>
                  </a:ext>
                </a:extLst>
              </p:cNvPr>
              <p:cNvSpPr txBox="1"/>
              <p:nvPr/>
            </p:nvSpPr>
            <p:spPr>
              <a:xfrm>
                <a:off x="235364" y="4795837"/>
                <a:ext cx="2038915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/>
                  <a:t>Plane mirror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1498E2-7491-FBDA-57EB-474071B0FBC6}"/>
                  </a:ext>
                </a:extLst>
              </p:cNvPr>
              <p:cNvSpPr txBox="1"/>
              <p:nvPr/>
            </p:nvSpPr>
            <p:spPr>
              <a:xfrm rot="20448336">
                <a:off x="6538811" y="3695991"/>
                <a:ext cx="2184034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/>
                  <a:t>Reflected ray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0BB99C-116D-8BD4-7CCF-B70315589DEA}"/>
                  </a:ext>
                </a:extLst>
              </p:cNvPr>
              <p:cNvSpPr txBox="1"/>
              <p:nvPr/>
            </p:nvSpPr>
            <p:spPr>
              <a:xfrm rot="1138964">
                <a:off x="2281754" y="3716930"/>
                <a:ext cx="1948216" cy="52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dirty="0"/>
                  <a:t>Incident ray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03E650-4AF0-0D2D-55CC-ECB77566E4A7}"/>
                  </a:ext>
                </a:extLst>
              </p:cNvPr>
              <p:cNvSpPr txBox="1"/>
              <p:nvPr/>
            </p:nvSpPr>
            <p:spPr>
              <a:xfrm>
                <a:off x="3976863" y="2310135"/>
                <a:ext cx="2795379" cy="52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Normal</a:t>
                </a: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65EC605-3532-53DF-EFF3-44DE2445E84E}"/>
                  </a:ext>
                </a:extLst>
              </p:cNvPr>
              <p:cNvSpPr/>
              <p:nvPr/>
            </p:nvSpPr>
            <p:spPr>
              <a:xfrm rot="6545210">
                <a:off x="4062931" y="4443383"/>
                <a:ext cx="170111" cy="303292"/>
              </a:xfrm>
              <a:custGeom>
                <a:avLst/>
                <a:gdLst>
                  <a:gd name="connsiteX0" fmla="*/ 0 w 1424517"/>
                  <a:gd name="connsiteY0" fmla="*/ 1250950 h 1250950"/>
                  <a:gd name="connsiteX1" fmla="*/ 706967 w 1424517"/>
                  <a:gd name="connsiteY1" fmla="*/ 0 h 1250950"/>
                  <a:gd name="connsiteX2" fmla="*/ 1424517 w 1424517"/>
                  <a:gd name="connsiteY2" fmla="*/ 1246717 h 1250950"/>
                  <a:gd name="connsiteX3" fmla="*/ 715433 w 1424517"/>
                  <a:gd name="connsiteY3" fmla="*/ 901700 h 1250950"/>
                  <a:gd name="connsiteX4" fmla="*/ 0 w 1424517"/>
                  <a:gd name="connsiteY4" fmla="*/ 1250950 h 125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17" h="1250950">
                    <a:moveTo>
                      <a:pt x="0" y="1250950"/>
                    </a:moveTo>
                    <a:lnTo>
                      <a:pt x="706967" y="0"/>
                    </a:lnTo>
                    <a:lnTo>
                      <a:pt x="1424517" y="1246717"/>
                    </a:lnTo>
                    <a:lnTo>
                      <a:pt x="715433" y="901700"/>
                    </a:lnTo>
                    <a:lnTo>
                      <a:pt x="0" y="12509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05775F9-4902-0C6B-7E50-BFD6C5F3403B}"/>
                  </a:ext>
                </a:extLst>
              </p:cNvPr>
              <p:cNvSpPr/>
              <p:nvPr/>
            </p:nvSpPr>
            <p:spPr>
              <a:xfrm rot="4306170">
                <a:off x="6525237" y="4410664"/>
                <a:ext cx="170111" cy="303292"/>
              </a:xfrm>
              <a:custGeom>
                <a:avLst/>
                <a:gdLst>
                  <a:gd name="connsiteX0" fmla="*/ 0 w 1424517"/>
                  <a:gd name="connsiteY0" fmla="*/ 1250950 h 1250950"/>
                  <a:gd name="connsiteX1" fmla="*/ 706967 w 1424517"/>
                  <a:gd name="connsiteY1" fmla="*/ 0 h 1250950"/>
                  <a:gd name="connsiteX2" fmla="*/ 1424517 w 1424517"/>
                  <a:gd name="connsiteY2" fmla="*/ 1246717 h 1250950"/>
                  <a:gd name="connsiteX3" fmla="*/ 715433 w 1424517"/>
                  <a:gd name="connsiteY3" fmla="*/ 901700 h 1250950"/>
                  <a:gd name="connsiteX4" fmla="*/ 0 w 1424517"/>
                  <a:gd name="connsiteY4" fmla="*/ 1250950 h 125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17" h="1250950">
                    <a:moveTo>
                      <a:pt x="0" y="1250950"/>
                    </a:moveTo>
                    <a:lnTo>
                      <a:pt x="706967" y="0"/>
                    </a:lnTo>
                    <a:lnTo>
                      <a:pt x="1424517" y="1246717"/>
                    </a:lnTo>
                    <a:lnTo>
                      <a:pt x="715433" y="901700"/>
                    </a:lnTo>
                    <a:lnTo>
                      <a:pt x="0" y="12509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E54047-49ED-EC30-1E64-9FED05F0429E}"/>
                  </a:ext>
                </a:extLst>
              </p:cNvPr>
              <p:cNvSpPr txBox="1"/>
              <p:nvPr/>
            </p:nvSpPr>
            <p:spPr>
              <a:xfrm rot="1118339">
                <a:off x="552722" y="2849384"/>
                <a:ext cx="1652206" cy="52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Ray box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05BBBB-C153-64FB-C4C1-64D5EA85B6E7}"/>
                  </a:ext>
                </a:extLst>
              </p:cNvPr>
              <p:cNvSpPr txBox="1"/>
              <p:nvPr/>
            </p:nvSpPr>
            <p:spPr>
              <a:xfrm>
                <a:off x="6633172" y="2153363"/>
                <a:ext cx="2317451" cy="91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FF0000"/>
                    </a:solidFill>
                  </a:rPr>
                  <a:t>Sheet of paper</a:t>
                </a:r>
              </a:p>
            </p:txBody>
          </p:sp>
        </p:grp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947C5430-698B-A2F5-E4E2-934822C7312E}"/>
                </a:ext>
              </a:extLst>
            </p:cNvPr>
            <p:cNvSpPr/>
            <p:nvPr/>
          </p:nvSpPr>
          <p:spPr>
            <a:xfrm rot="1208544">
              <a:off x="1736537" y="5071757"/>
              <a:ext cx="663180" cy="328492"/>
            </a:xfrm>
            <a:custGeom>
              <a:avLst/>
              <a:gdLst>
                <a:gd name="connsiteX0" fmla="*/ 0 w 1340285"/>
                <a:gd name="connsiteY0" fmla="*/ 0 h 663880"/>
                <a:gd name="connsiteX1" fmla="*/ 663880 w 1340285"/>
                <a:gd name="connsiteY1" fmla="*/ 0 h 663880"/>
                <a:gd name="connsiteX2" fmla="*/ 663880 w 1340285"/>
                <a:gd name="connsiteY2" fmla="*/ 47647 h 663880"/>
                <a:gd name="connsiteX3" fmla="*/ 1340285 w 1340285"/>
                <a:gd name="connsiteY3" fmla="*/ 47647 h 663880"/>
                <a:gd name="connsiteX4" fmla="*/ 1340285 w 1340285"/>
                <a:gd name="connsiteY4" fmla="*/ 616234 h 663880"/>
                <a:gd name="connsiteX5" fmla="*/ 663880 w 1340285"/>
                <a:gd name="connsiteY5" fmla="*/ 616234 h 663880"/>
                <a:gd name="connsiteX6" fmla="*/ 663880 w 1340285"/>
                <a:gd name="connsiteY6" fmla="*/ 663880 h 663880"/>
                <a:gd name="connsiteX7" fmla="*/ 0 w 1340285"/>
                <a:gd name="connsiteY7" fmla="*/ 663880 h 663880"/>
                <a:gd name="connsiteX8" fmla="*/ 0 w 1340285"/>
                <a:gd name="connsiteY8" fmla="*/ 616234 h 663880"/>
                <a:gd name="connsiteX9" fmla="*/ 0 w 1340285"/>
                <a:gd name="connsiteY9" fmla="*/ 47647 h 6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0285" h="663880">
                  <a:moveTo>
                    <a:pt x="0" y="0"/>
                  </a:moveTo>
                  <a:lnTo>
                    <a:pt x="663880" y="0"/>
                  </a:lnTo>
                  <a:lnTo>
                    <a:pt x="663880" y="47647"/>
                  </a:lnTo>
                  <a:lnTo>
                    <a:pt x="1340285" y="47647"/>
                  </a:lnTo>
                  <a:lnTo>
                    <a:pt x="1340285" y="616234"/>
                  </a:lnTo>
                  <a:lnTo>
                    <a:pt x="663880" y="616234"/>
                  </a:lnTo>
                  <a:lnTo>
                    <a:pt x="663880" y="663880"/>
                  </a:lnTo>
                  <a:lnTo>
                    <a:pt x="0" y="663880"/>
                  </a:lnTo>
                  <a:lnTo>
                    <a:pt x="0" y="616234"/>
                  </a:lnTo>
                  <a:lnTo>
                    <a:pt x="0" y="4764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A93F5FBF-993C-06D9-501A-C794366D8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sz="2800" dirty="0"/>
              <a:t>Draw a ray diagram for the image in a plane mirror</a:t>
            </a:r>
            <a:endParaRPr lang="en-GB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89EA3-5A11-C42A-92E3-48481E9D1F9C}"/>
              </a:ext>
            </a:extLst>
          </p:cNvPr>
          <p:cNvSpPr txBox="1"/>
          <p:nvPr/>
        </p:nvSpPr>
        <p:spPr>
          <a:xfrm>
            <a:off x="503808" y="987848"/>
            <a:ext cx="19442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Object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EE860A-673B-F04A-215D-D8F6EF87086A}"/>
              </a:ext>
            </a:extLst>
          </p:cNvPr>
          <p:cNvSpPr txBox="1"/>
          <p:nvPr/>
        </p:nvSpPr>
        <p:spPr>
          <a:xfrm>
            <a:off x="7127776" y="870914"/>
            <a:ext cx="17289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/>
              <a:t>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F32A2-81F3-23D5-7818-4658CB7FA369}"/>
              </a:ext>
            </a:extLst>
          </p:cNvPr>
          <p:cNvSpPr txBox="1"/>
          <p:nvPr/>
        </p:nvSpPr>
        <p:spPr>
          <a:xfrm>
            <a:off x="7703840" y="1776721"/>
            <a:ext cx="13681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Virtual 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25089-9197-41F4-4CED-194AFB08F24A}"/>
              </a:ext>
            </a:extLst>
          </p:cNvPr>
          <p:cNvSpPr txBox="1"/>
          <p:nvPr/>
        </p:nvSpPr>
        <p:spPr>
          <a:xfrm>
            <a:off x="3347355" y="5212357"/>
            <a:ext cx="5120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All of the reflected rays </a:t>
            </a:r>
            <a:r>
              <a:rPr lang="en-IE" sz="2800" b="1" dirty="0"/>
              <a:t>appear</a:t>
            </a:r>
            <a:r>
              <a:rPr lang="en-IE" sz="2800" dirty="0"/>
              <a:t> to come from the image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12C1F2-7DAE-CFF8-7866-BFA6FF3B869E}"/>
              </a:ext>
            </a:extLst>
          </p:cNvPr>
          <p:cNvSpPr/>
          <p:nvPr/>
        </p:nvSpPr>
        <p:spPr>
          <a:xfrm>
            <a:off x="1672127" y="1466843"/>
            <a:ext cx="131291" cy="13129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9ACA32-1622-1BF7-D4C0-8619BF9B14D3}"/>
              </a:ext>
            </a:extLst>
          </p:cNvPr>
          <p:cNvSpPr/>
          <p:nvPr/>
        </p:nvSpPr>
        <p:spPr>
          <a:xfrm>
            <a:off x="8041109" y="1471525"/>
            <a:ext cx="131291" cy="13129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47821AF-1C66-97D2-1D1B-E8064F1BC627}"/>
              </a:ext>
            </a:extLst>
          </p:cNvPr>
          <p:cNvCxnSpPr>
            <a:cxnSpLocks/>
          </p:cNvCxnSpPr>
          <p:nvPr/>
        </p:nvCxnSpPr>
        <p:spPr>
          <a:xfrm flipV="1">
            <a:off x="4939683" y="1537804"/>
            <a:ext cx="4026517" cy="85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A8A9709-CA33-D065-483E-A8593E6B0244}"/>
              </a:ext>
            </a:extLst>
          </p:cNvPr>
          <p:cNvCxnSpPr>
            <a:cxnSpLocks/>
          </p:cNvCxnSpPr>
          <p:nvPr/>
        </p:nvCxnSpPr>
        <p:spPr>
          <a:xfrm flipV="1">
            <a:off x="4920484" y="1551063"/>
            <a:ext cx="3120625" cy="7877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D43632-3C18-7D56-C054-9FC689B7DE8E}"/>
              </a:ext>
            </a:extLst>
          </p:cNvPr>
          <p:cNvCxnSpPr>
            <a:cxnSpLocks/>
          </p:cNvCxnSpPr>
          <p:nvPr/>
        </p:nvCxnSpPr>
        <p:spPr>
          <a:xfrm flipV="1">
            <a:off x="4920484" y="1551063"/>
            <a:ext cx="3120625" cy="151853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33C763A-ED88-DE4C-68BD-2355E32F55CA}"/>
              </a:ext>
            </a:extLst>
          </p:cNvPr>
          <p:cNvCxnSpPr>
            <a:cxnSpLocks/>
          </p:cNvCxnSpPr>
          <p:nvPr/>
        </p:nvCxnSpPr>
        <p:spPr>
          <a:xfrm flipV="1">
            <a:off x="4926665" y="1551063"/>
            <a:ext cx="3114444" cy="239699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3" name="Straight Connector 16402">
            <a:extLst>
              <a:ext uri="{FF2B5EF4-FFF2-40B4-BE49-F238E27FC236}">
                <a16:creationId xmlns:a16="http://schemas.microsoft.com/office/drawing/2014/main" id="{27FB7AAB-7EDF-1731-786A-E00A80AC2D93}"/>
              </a:ext>
            </a:extLst>
          </p:cNvPr>
          <p:cNvCxnSpPr/>
          <p:nvPr/>
        </p:nvCxnSpPr>
        <p:spPr>
          <a:xfrm flipH="1">
            <a:off x="3645354" y="3945211"/>
            <a:ext cx="1268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404" name="TextBox 16403">
                <a:extLst>
                  <a:ext uri="{FF2B5EF4-FFF2-40B4-BE49-F238E27FC236}">
                    <a16:creationId xmlns:a16="http://schemas.microsoft.com/office/drawing/2014/main" id="{D6A7C5E8-F819-5DDB-2A62-523E91E7033F}"/>
                  </a:ext>
                </a:extLst>
              </p:cNvPr>
              <p:cNvSpPr txBox="1"/>
              <p:nvPr/>
            </p:nvSpPr>
            <p:spPr>
              <a:xfrm>
                <a:off x="4178367" y="3471761"/>
                <a:ext cx="4092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404" name="TextBox 16403">
                <a:extLst>
                  <a:ext uri="{FF2B5EF4-FFF2-40B4-BE49-F238E27FC236}">
                    <a16:creationId xmlns:a16="http://schemas.microsoft.com/office/drawing/2014/main" id="{D6A7C5E8-F819-5DDB-2A62-523E91E70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67" y="3471761"/>
                <a:ext cx="4092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06" name="TextBox 16405">
                <a:extLst>
                  <a:ext uri="{FF2B5EF4-FFF2-40B4-BE49-F238E27FC236}">
                    <a16:creationId xmlns:a16="http://schemas.microsoft.com/office/drawing/2014/main" id="{29483AAC-DC2F-F7A9-29A9-4B8ABA6EFDDE}"/>
                  </a:ext>
                </a:extLst>
              </p:cNvPr>
              <p:cNvSpPr txBox="1"/>
              <p:nvPr/>
            </p:nvSpPr>
            <p:spPr>
              <a:xfrm>
                <a:off x="4181458" y="3887326"/>
                <a:ext cx="4634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406" name="TextBox 16405">
                <a:extLst>
                  <a:ext uri="{FF2B5EF4-FFF2-40B4-BE49-F238E27FC236}">
                    <a16:creationId xmlns:a16="http://schemas.microsoft.com/office/drawing/2014/main" id="{29483AAC-DC2F-F7A9-29A9-4B8ABA6EF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58" y="3887326"/>
                <a:ext cx="4634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07" name="TextBox 16406">
                <a:extLst>
                  <a:ext uri="{FF2B5EF4-FFF2-40B4-BE49-F238E27FC236}">
                    <a16:creationId xmlns:a16="http://schemas.microsoft.com/office/drawing/2014/main" id="{DA1388A0-EE1D-B879-AA41-87397AEEDD2F}"/>
                  </a:ext>
                </a:extLst>
              </p:cNvPr>
              <p:cNvSpPr txBox="1"/>
              <p:nvPr/>
            </p:nvSpPr>
            <p:spPr>
              <a:xfrm>
                <a:off x="5419672" y="3705022"/>
                <a:ext cx="3271918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800" dirty="0"/>
                  <a:t> in all cases</a:t>
                </a:r>
              </a:p>
            </p:txBody>
          </p:sp>
        </mc:Choice>
        <mc:Fallback xmlns="">
          <p:sp>
            <p:nvSpPr>
              <p:cNvPr id="16407" name="TextBox 16406">
                <a:extLst>
                  <a:ext uri="{FF2B5EF4-FFF2-40B4-BE49-F238E27FC236}">
                    <a16:creationId xmlns:a16="http://schemas.microsoft.com/office/drawing/2014/main" id="{DA1388A0-EE1D-B879-AA41-87397AEED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672" y="3705022"/>
                <a:ext cx="3271918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B103B0F-63F3-118D-DE11-8ABB1883436F}"/>
              </a:ext>
            </a:extLst>
          </p:cNvPr>
          <p:cNvGrpSpPr/>
          <p:nvPr/>
        </p:nvGrpSpPr>
        <p:grpSpPr>
          <a:xfrm>
            <a:off x="4983937" y="1349955"/>
            <a:ext cx="237995" cy="3056351"/>
            <a:chOff x="5135670" y="1578279"/>
            <a:chExt cx="237995" cy="305635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BF67551-C1EC-4E9E-F830-0352894D9C7C}"/>
                </a:ext>
              </a:extLst>
            </p:cNvPr>
            <p:cNvCxnSpPr/>
            <p:nvPr/>
          </p:nvCxnSpPr>
          <p:spPr>
            <a:xfrm>
              <a:off x="5135671" y="1578279"/>
              <a:ext cx="0" cy="3056351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09E4E19-E65A-6ED7-A168-AE25EC415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578279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9E60E84-CF69-FFCD-A1C1-CD26C6E21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1979542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D71A59E-3047-3310-6D87-56EB4D68E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380805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2E7D52-5940-02A8-E6B2-1F0A7D0544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2782068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836B60-7C79-157D-A035-B54613EDD3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18333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1B51F1-76C0-854B-7FF0-F03B5EE72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584594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9D1931-1346-8CF0-4E37-3F4D0DE71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3985857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392367-C0B5-8122-1BB2-B9D6852386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670" y="4387121"/>
              <a:ext cx="237995" cy="237995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84F91D-469F-33B4-5510-7C08D979084C}"/>
              </a:ext>
            </a:extLst>
          </p:cNvPr>
          <p:cNvGrpSpPr/>
          <p:nvPr/>
        </p:nvGrpSpPr>
        <p:grpSpPr>
          <a:xfrm>
            <a:off x="1835695" y="1468952"/>
            <a:ext cx="3159911" cy="125695"/>
            <a:chOff x="1835696" y="1468952"/>
            <a:chExt cx="3089020" cy="13273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057868-127F-685E-CA51-B7366BF1F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1529642"/>
              <a:ext cx="3089020" cy="28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9AF416-B66B-7E1E-974A-7A7FE0D7F1D4}"/>
                </a:ext>
              </a:extLst>
            </p:cNvPr>
            <p:cNvSpPr/>
            <p:nvPr/>
          </p:nvSpPr>
          <p:spPr>
            <a:xfrm>
              <a:off x="3230526" y="1468952"/>
              <a:ext cx="187960" cy="132738"/>
            </a:xfrm>
            <a:custGeom>
              <a:avLst/>
              <a:gdLst>
                <a:gd name="connsiteX0" fmla="*/ 0 w 187960"/>
                <a:gd name="connsiteY0" fmla="*/ 0 h 142240"/>
                <a:gd name="connsiteX1" fmla="*/ 187960 w 187960"/>
                <a:gd name="connsiteY1" fmla="*/ 66040 h 142240"/>
                <a:gd name="connsiteX2" fmla="*/ 5080 w 187960"/>
                <a:gd name="connsiteY2" fmla="*/ 142240 h 1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960" h="142240">
                  <a:moveTo>
                    <a:pt x="0" y="0"/>
                  </a:moveTo>
                  <a:lnTo>
                    <a:pt x="187960" y="66040"/>
                  </a:lnTo>
                  <a:lnTo>
                    <a:pt x="5080" y="142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47012E0-BC9E-8F5D-00EF-CEBFCCFAAACD}"/>
              </a:ext>
            </a:extLst>
          </p:cNvPr>
          <p:cNvSpPr/>
          <p:nvPr/>
        </p:nvSpPr>
        <p:spPr>
          <a:xfrm flipH="1">
            <a:off x="3895045" y="1460486"/>
            <a:ext cx="187960" cy="132738"/>
          </a:xfrm>
          <a:custGeom>
            <a:avLst/>
            <a:gdLst>
              <a:gd name="connsiteX0" fmla="*/ 0 w 187960"/>
              <a:gd name="connsiteY0" fmla="*/ 0 h 142240"/>
              <a:gd name="connsiteX1" fmla="*/ 187960 w 187960"/>
              <a:gd name="connsiteY1" fmla="*/ 66040 h 142240"/>
              <a:gd name="connsiteX2" fmla="*/ 5080 w 187960"/>
              <a:gd name="connsiteY2" fmla="*/ 14224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960" h="142240">
                <a:moveTo>
                  <a:pt x="0" y="0"/>
                </a:moveTo>
                <a:lnTo>
                  <a:pt x="187960" y="66040"/>
                </a:lnTo>
                <a:lnTo>
                  <a:pt x="5080" y="142240"/>
                </a:lnTo>
              </a:path>
            </a:pathLst>
          </a:custGeom>
          <a:noFill/>
          <a:ln w="28575" cap="rnd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AF295F-BA65-7C5B-86E0-536B30553515}"/>
              </a:ext>
            </a:extLst>
          </p:cNvPr>
          <p:cNvGrpSpPr/>
          <p:nvPr/>
        </p:nvGrpSpPr>
        <p:grpSpPr>
          <a:xfrm>
            <a:off x="1803418" y="1519230"/>
            <a:ext cx="3159919" cy="761408"/>
            <a:chOff x="1803418" y="1519230"/>
            <a:chExt cx="3159919" cy="76140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7D27449-E257-D486-3955-2FD74C17E1D6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1803418" y="1519230"/>
              <a:ext cx="3159919" cy="761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DBCA28-3129-3A15-1EB0-123C6DA93CAE}"/>
                </a:ext>
              </a:extLst>
            </p:cNvPr>
            <p:cNvSpPr/>
            <p:nvPr/>
          </p:nvSpPr>
          <p:spPr>
            <a:xfrm rot="1121993">
              <a:off x="3253375" y="1834619"/>
              <a:ext cx="187960" cy="132738"/>
            </a:xfrm>
            <a:custGeom>
              <a:avLst/>
              <a:gdLst>
                <a:gd name="connsiteX0" fmla="*/ 0 w 187960"/>
                <a:gd name="connsiteY0" fmla="*/ 0 h 142240"/>
                <a:gd name="connsiteX1" fmla="*/ 187960 w 187960"/>
                <a:gd name="connsiteY1" fmla="*/ 66040 h 142240"/>
                <a:gd name="connsiteX2" fmla="*/ 5080 w 187960"/>
                <a:gd name="connsiteY2" fmla="*/ 142240 h 1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960" h="142240">
                  <a:moveTo>
                    <a:pt x="0" y="0"/>
                  </a:moveTo>
                  <a:lnTo>
                    <a:pt x="187960" y="66040"/>
                  </a:lnTo>
                  <a:lnTo>
                    <a:pt x="5080" y="142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7E9AB3-62F8-040C-4DD3-D05BA9536004}"/>
              </a:ext>
            </a:extLst>
          </p:cNvPr>
          <p:cNvGrpSpPr/>
          <p:nvPr/>
        </p:nvGrpSpPr>
        <p:grpSpPr>
          <a:xfrm>
            <a:off x="1803418" y="1519230"/>
            <a:ext cx="3132066" cy="1483595"/>
            <a:chOff x="1803418" y="1519230"/>
            <a:chExt cx="3132066" cy="148359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C8E37F-EB26-C64C-CC5C-2CC5494FBC13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1803418" y="1519230"/>
              <a:ext cx="3132066" cy="14835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F83105-6071-0BE3-1FC9-2E184ACDD5D6}"/>
                </a:ext>
              </a:extLst>
            </p:cNvPr>
            <p:cNvSpPr/>
            <p:nvPr/>
          </p:nvSpPr>
          <p:spPr>
            <a:xfrm rot="1601817">
              <a:off x="3131568" y="2131081"/>
              <a:ext cx="187960" cy="132738"/>
            </a:xfrm>
            <a:custGeom>
              <a:avLst/>
              <a:gdLst>
                <a:gd name="connsiteX0" fmla="*/ 0 w 187960"/>
                <a:gd name="connsiteY0" fmla="*/ 0 h 142240"/>
                <a:gd name="connsiteX1" fmla="*/ 187960 w 187960"/>
                <a:gd name="connsiteY1" fmla="*/ 66040 h 142240"/>
                <a:gd name="connsiteX2" fmla="*/ 5080 w 187960"/>
                <a:gd name="connsiteY2" fmla="*/ 142240 h 1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960" h="142240">
                  <a:moveTo>
                    <a:pt x="0" y="0"/>
                  </a:moveTo>
                  <a:lnTo>
                    <a:pt x="187960" y="66040"/>
                  </a:lnTo>
                  <a:lnTo>
                    <a:pt x="5080" y="142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4D294-0B68-4C42-0FE4-5570BED486BD}"/>
              </a:ext>
            </a:extLst>
          </p:cNvPr>
          <p:cNvGrpSpPr/>
          <p:nvPr/>
        </p:nvGrpSpPr>
        <p:grpSpPr>
          <a:xfrm>
            <a:off x="1803418" y="1519230"/>
            <a:ext cx="3132066" cy="2412722"/>
            <a:chOff x="1803418" y="1519230"/>
            <a:chExt cx="3132066" cy="2412722"/>
          </a:xfrm>
        </p:grpSpPr>
        <p:cxnSp>
          <p:nvCxnSpPr>
            <p:cNvPr id="16388" name="Straight Connector 16387">
              <a:extLst>
                <a:ext uri="{FF2B5EF4-FFF2-40B4-BE49-F238E27FC236}">
                  <a16:creationId xmlns:a16="http://schemas.microsoft.com/office/drawing/2014/main" id="{C69624B4-D461-AF18-0B64-F69F846C181D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1803418" y="1519230"/>
              <a:ext cx="3132066" cy="24127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E5577E-A635-12E8-01D3-25BFCDD976A1}"/>
                </a:ext>
              </a:extLst>
            </p:cNvPr>
            <p:cNvSpPr/>
            <p:nvPr/>
          </p:nvSpPr>
          <p:spPr>
            <a:xfrm rot="2256664">
              <a:off x="2979288" y="2438800"/>
              <a:ext cx="187960" cy="132738"/>
            </a:xfrm>
            <a:custGeom>
              <a:avLst/>
              <a:gdLst>
                <a:gd name="connsiteX0" fmla="*/ 0 w 187960"/>
                <a:gd name="connsiteY0" fmla="*/ 0 h 142240"/>
                <a:gd name="connsiteX1" fmla="*/ 187960 w 187960"/>
                <a:gd name="connsiteY1" fmla="*/ 66040 h 142240"/>
                <a:gd name="connsiteX2" fmla="*/ 5080 w 187960"/>
                <a:gd name="connsiteY2" fmla="*/ 142240 h 1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960" h="142240">
                  <a:moveTo>
                    <a:pt x="0" y="0"/>
                  </a:moveTo>
                  <a:lnTo>
                    <a:pt x="187960" y="66040"/>
                  </a:lnTo>
                  <a:lnTo>
                    <a:pt x="5080" y="142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15036F-BC8E-FB1A-A132-FCB126264E5E}"/>
              </a:ext>
            </a:extLst>
          </p:cNvPr>
          <p:cNvGrpSpPr/>
          <p:nvPr/>
        </p:nvGrpSpPr>
        <p:grpSpPr>
          <a:xfrm>
            <a:off x="1724699" y="2333221"/>
            <a:ext cx="3222295" cy="842021"/>
            <a:chOff x="1724699" y="2333221"/>
            <a:chExt cx="3222295" cy="84202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8A7E4C-41FB-0F34-0408-81B6DECB3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699" y="2333221"/>
              <a:ext cx="3222295" cy="8420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5D5DB25-4623-26FA-5F4C-9961C0AF2579}"/>
                </a:ext>
              </a:extLst>
            </p:cNvPr>
            <p:cNvSpPr/>
            <p:nvPr/>
          </p:nvSpPr>
          <p:spPr>
            <a:xfrm rot="9786802">
              <a:off x="2711093" y="2822790"/>
              <a:ext cx="187960" cy="132738"/>
            </a:xfrm>
            <a:custGeom>
              <a:avLst/>
              <a:gdLst>
                <a:gd name="connsiteX0" fmla="*/ 0 w 187960"/>
                <a:gd name="connsiteY0" fmla="*/ 0 h 142240"/>
                <a:gd name="connsiteX1" fmla="*/ 187960 w 187960"/>
                <a:gd name="connsiteY1" fmla="*/ 66040 h 142240"/>
                <a:gd name="connsiteX2" fmla="*/ 5080 w 187960"/>
                <a:gd name="connsiteY2" fmla="*/ 142240 h 1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960" h="142240">
                  <a:moveTo>
                    <a:pt x="0" y="0"/>
                  </a:moveTo>
                  <a:lnTo>
                    <a:pt x="187960" y="66040"/>
                  </a:lnTo>
                  <a:lnTo>
                    <a:pt x="5080" y="142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E743BD-20F1-69A2-3DC8-E47F6AC86298}"/>
              </a:ext>
            </a:extLst>
          </p:cNvPr>
          <p:cNvGrpSpPr/>
          <p:nvPr/>
        </p:nvGrpSpPr>
        <p:grpSpPr>
          <a:xfrm>
            <a:off x="1704896" y="3038118"/>
            <a:ext cx="3239221" cy="1509274"/>
            <a:chOff x="1704896" y="3038118"/>
            <a:chExt cx="3239221" cy="150927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CBEB00C-8349-68B2-4C8B-B5E437175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4896" y="3038118"/>
              <a:ext cx="3239221" cy="1509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8ED69E-94B0-7B9D-8971-5538592FF8AE}"/>
                </a:ext>
              </a:extLst>
            </p:cNvPr>
            <p:cNvSpPr/>
            <p:nvPr/>
          </p:nvSpPr>
          <p:spPr>
            <a:xfrm rot="9387413">
              <a:off x="3045727" y="3808200"/>
              <a:ext cx="187960" cy="132738"/>
            </a:xfrm>
            <a:custGeom>
              <a:avLst/>
              <a:gdLst>
                <a:gd name="connsiteX0" fmla="*/ 0 w 187960"/>
                <a:gd name="connsiteY0" fmla="*/ 0 h 142240"/>
                <a:gd name="connsiteX1" fmla="*/ 187960 w 187960"/>
                <a:gd name="connsiteY1" fmla="*/ 66040 h 142240"/>
                <a:gd name="connsiteX2" fmla="*/ 5080 w 187960"/>
                <a:gd name="connsiteY2" fmla="*/ 142240 h 1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960" h="142240">
                  <a:moveTo>
                    <a:pt x="0" y="0"/>
                  </a:moveTo>
                  <a:lnTo>
                    <a:pt x="187960" y="66040"/>
                  </a:lnTo>
                  <a:lnTo>
                    <a:pt x="5080" y="142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D751C3-1608-545E-9EDE-BD0D7CA36DB1}"/>
              </a:ext>
            </a:extLst>
          </p:cNvPr>
          <p:cNvGrpSpPr/>
          <p:nvPr/>
        </p:nvGrpSpPr>
        <p:grpSpPr>
          <a:xfrm>
            <a:off x="1835696" y="3948058"/>
            <a:ext cx="3078279" cy="2339532"/>
            <a:chOff x="1835696" y="3948058"/>
            <a:chExt cx="3078279" cy="233953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2F6EF58-D86C-E39D-9F4F-40467828F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3948058"/>
              <a:ext cx="3078279" cy="23395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3366B49-8BC3-8D5C-703B-73F85700FBE9}"/>
                </a:ext>
              </a:extLst>
            </p:cNvPr>
            <p:cNvSpPr/>
            <p:nvPr/>
          </p:nvSpPr>
          <p:spPr>
            <a:xfrm rot="8317085">
              <a:off x="3302143" y="5032639"/>
              <a:ext cx="187960" cy="132738"/>
            </a:xfrm>
            <a:custGeom>
              <a:avLst/>
              <a:gdLst>
                <a:gd name="connsiteX0" fmla="*/ 0 w 187960"/>
                <a:gd name="connsiteY0" fmla="*/ 0 h 142240"/>
                <a:gd name="connsiteX1" fmla="*/ 187960 w 187960"/>
                <a:gd name="connsiteY1" fmla="*/ 66040 h 142240"/>
                <a:gd name="connsiteX2" fmla="*/ 5080 w 187960"/>
                <a:gd name="connsiteY2" fmla="*/ 142240 h 1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960" h="142240">
                  <a:moveTo>
                    <a:pt x="0" y="0"/>
                  </a:moveTo>
                  <a:lnTo>
                    <a:pt x="187960" y="66040"/>
                  </a:lnTo>
                  <a:lnTo>
                    <a:pt x="5080" y="142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23" grpId="0" animBg="1"/>
      <p:bldP spid="16404" grpId="0"/>
      <p:bldP spid="16406" grpId="0"/>
      <p:bldP spid="16407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50C1-4176-B68E-E4DA-26C0DCDD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AEFEB-7A2D-AB38-87D5-6975A9FFF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IE" dirty="0"/>
              <a:t>Draw a ray diagram to determine if A can see B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3AC1998-639C-7512-A265-7DAEDD38AD9A}"/>
              </a:ext>
            </a:extLst>
          </p:cNvPr>
          <p:cNvGrpSpPr/>
          <p:nvPr/>
        </p:nvGrpSpPr>
        <p:grpSpPr>
          <a:xfrm>
            <a:off x="1007604" y="1327987"/>
            <a:ext cx="4376406" cy="4104796"/>
            <a:chOff x="1007604" y="1327987"/>
            <a:chExt cx="4376406" cy="41047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EC6566-809B-7A8D-AF53-3A3C3F62BFC2}"/>
                </a:ext>
              </a:extLst>
            </p:cNvPr>
            <p:cNvSpPr/>
            <p:nvPr/>
          </p:nvSpPr>
          <p:spPr>
            <a:xfrm>
              <a:off x="2506347" y="2327631"/>
              <a:ext cx="66561" cy="8449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625EB4-CAC8-8288-0410-C9BB90DAA434}"/>
                </a:ext>
              </a:extLst>
            </p:cNvPr>
            <p:cNvSpPr txBox="1"/>
            <p:nvPr/>
          </p:nvSpPr>
          <p:spPr>
            <a:xfrm>
              <a:off x="1936063" y="2182034"/>
              <a:ext cx="3561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4EEE4F5-35FA-39E5-D624-2C2EB522D38F}"/>
                </a:ext>
              </a:extLst>
            </p:cNvPr>
            <p:cNvSpPr/>
            <p:nvPr/>
          </p:nvSpPr>
          <p:spPr>
            <a:xfrm>
              <a:off x="2467053" y="4039694"/>
              <a:ext cx="66561" cy="8449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32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18590A-49E6-4954-7099-B81BD9824494}"/>
                </a:ext>
              </a:extLst>
            </p:cNvPr>
            <p:cNvGrpSpPr/>
            <p:nvPr/>
          </p:nvGrpSpPr>
          <p:grpSpPr>
            <a:xfrm>
              <a:off x="1007604" y="1520387"/>
              <a:ext cx="4376406" cy="3788749"/>
              <a:chOff x="1007603" y="1520387"/>
              <a:chExt cx="7128793" cy="3788749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5458AEBE-DEC6-2C69-8CBE-5685FD17F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0A18370-BEB8-6E1C-54B6-E92DF173D5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3FA150B-3F88-1BD6-1A07-3F916AD719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640A383-2E66-CC5D-ADC8-A6F7E1C30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DDE3655-012C-A302-7E0C-6FA7A0373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C483C5C-5CC6-4453-0DB8-984CC440C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5A43AA1-AEB8-D12F-99C3-A41BAFA59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9CFB16F-4ADE-9763-80F9-FE644785EF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213C6F4-9335-C186-303F-E84C9FAAB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DD17B3C-FC33-1A42-0B50-727B5967AA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358EAB-5A27-2C20-7C5B-031130F8F936}"/>
                </a:ext>
              </a:extLst>
            </p:cNvPr>
            <p:cNvSpPr txBox="1"/>
            <p:nvPr/>
          </p:nvSpPr>
          <p:spPr>
            <a:xfrm>
              <a:off x="2167837" y="3878367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/>
                <a:t>B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3B7469D-0985-BBB8-5AFA-11B7AC40F5E6}"/>
                </a:ext>
              </a:extLst>
            </p:cNvPr>
            <p:cNvGrpSpPr/>
            <p:nvPr/>
          </p:nvGrpSpPr>
          <p:grpSpPr>
            <a:xfrm>
              <a:off x="3746018" y="1459666"/>
              <a:ext cx="237995" cy="2522429"/>
              <a:chOff x="5135670" y="1578279"/>
              <a:chExt cx="237995" cy="305635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5AEF62B-8E44-0884-84EF-E1623942AF28}"/>
                  </a:ext>
                </a:extLst>
              </p:cNvPr>
              <p:cNvCxnSpPr/>
              <p:nvPr/>
            </p:nvCxnSpPr>
            <p:spPr>
              <a:xfrm>
                <a:off x="5135671" y="1578279"/>
                <a:ext cx="0" cy="3056351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6DF3E02-AAC7-4356-DF4D-98F9DBE3BC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578279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9420581-55A6-30A5-5313-3952F595A9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979542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4F63153-CF3F-C76C-373A-483FB27F44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380805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B533EEC-209B-A171-C3AA-923404ED46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782068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4AF6026-EDBD-806C-914C-7CF3CF6B99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18333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2395AE1-0F92-C6CB-5BD6-671EB4D869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584594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820CA2C-2ED7-C396-DD9D-6670B41043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985857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BB009D8-7B8C-A4A5-4CCE-16CF35CE23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438712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7FF878-2D34-E6E0-DCF1-DC7950F9F03C}"/>
                </a:ext>
              </a:extLst>
            </p:cNvPr>
            <p:cNvGrpSpPr/>
            <p:nvPr/>
          </p:nvGrpSpPr>
          <p:grpSpPr>
            <a:xfrm rot="16200000">
              <a:off x="1063082" y="1486010"/>
              <a:ext cx="4104796" cy="3788749"/>
              <a:chOff x="1007603" y="1520387"/>
              <a:chExt cx="7128793" cy="378874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1105D55-F251-CFEC-164F-D5FE6820B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19EFD4A-D647-6E4F-AD25-3FDBC6EDA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5350E74-20A4-A1ED-C6FC-C7C30B8F8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EF34463-F936-C4FA-275A-A0EFF7B4B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0D2D1E-1B92-C61C-1616-CAE3076A03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7B9D250-B991-C596-5509-6C8090609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548B9FD-881A-5ADD-3655-6FB2E4FAD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5ABD622-6154-69E9-3056-D2A4858C7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F9C8F8A-39D0-510A-4D5A-F9A461282D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A40AB5A-59D1-E1F9-C3A4-C21EA27A94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655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DEDE-4466-6FD0-8EB9-71F979AD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B161D-D53B-11DC-B286-6DFCCDFC7C77}"/>
                  </a:ext>
                </a:extLst>
              </p:cNvPr>
              <p:cNvSpPr txBox="1"/>
              <p:nvPr/>
            </p:nvSpPr>
            <p:spPr>
              <a:xfrm>
                <a:off x="266700" y="760016"/>
                <a:ext cx="8674100" cy="552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definitions: light, reflection, refraction, refractive index, critical angle, total internal reflection.
State: two laws of reflection, two laws of refraction.
Other definitions: virtual image, parallax, normal, angle of incidence, angle of refraction.
Modelling: apply and use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func>
                          <m:func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Experiment: verify: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func>
                          <m:func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and: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GB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e>
                        </m:func>
                        <m:r>
                          <a:rPr lang="en-GB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secondary data to verify: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B161D-D53B-11DC-B286-6DFCCDFC7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760016"/>
                <a:ext cx="8674100" cy="5524974"/>
              </a:xfrm>
              <a:prstGeom prst="rect">
                <a:avLst/>
              </a:prstGeom>
              <a:blipFill>
                <a:blip r:embed="rId2"/>
                <a:stretch>
                  <a:fillRect l="-1476" t="-1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065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BD71A-A33C-DC91-8A6D-9AC0FC84B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F288-1C94-C12C-5487-C49F518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94EC3-B906-6DA0-53A3-0A638A76F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IE"/>
              <a:t>Draw a ray diagram to determine if A can see B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08423E-E439-71C1-66B1-AD4A1A189D9C}"/>
              </a:ext>
            </a:extLst>
          </p:cNvPr>
          <p:cNvGrpSpPr/>
          <p:nvPr/>
        </p:nvGrpSpPr>
        <p:grpSpPr>
          <a:xfrm>
            <a:off x="1007604" y="1327985"/>
            <a:ext cx="4376406" cy="4104796"/>
            <a:chOff x="1007604" y="1327985"/>
            <a:chExt cx="4376406" cy="410479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EEED35-F3BB-39B3-7CC9-4A1E7895BC80}"/>
                </a:ext>
              </a:extLst>
            </p:cNvPr>
            <p:cNvSpPr/>
            <p:nvPr/>
          </p:nvSpPr>
          <p:spPr>
            <a:xfrm>
              <a:off x="2474597" y="2327631"/>
              <a:ext cx="66561" cy="8449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09A873-5478-3D27-4BBA-A26FE8270CC4}"/>
                </a:ext>
              </a:extLst>
            </p:cNvPr>
            <p:cNvSpPr txBox="1"/>
            <p:nvPr/>
          </p:nvSpPr>
          <p:spPr>
            <a:xfrm>
              <a:off x="2100878" y="2137065"/>
              <a:ext cx="3561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F6C10A-2EA8-3959-55A7-D946EDEE23F4}"/>
                </a:ext>
              </a:extLst>
            </p:cNvPr>
            <p:cNvSpPr/>
            <p:nvPr/>
          </p:nvSpPr>
          <p:spPr>
            <a:xfrm>
              <a:off x="2472022" y="4881279"/>
              <a:ext cx="66561" cy="8449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32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6C0660F-F6FC-76AE-82A2-A2C00111D115}"/>
                </a:ext>
              </a:extLst>
            </p:cNvPr>
            <p:cNvGrpSpPr/>
            <p:nvPr/>
          </p:nvGrpSpPr>
          <p:grpSpPr>
            <a:xfrm>
              <a:off x="1007604" y="1520387"/>
              <a:ext cx="4376406" cy="3788749"/>
              <a:chOff x="1007603" y="1520387"/>
              <a:chExt cx="7128793" cy="3788749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F0CAFC3-B1A9-5B00-2214-647023FB1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709C4A7A-662A-F3AA-3383-FD6FAB7C2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94274BA-A9F0-F5BF-4B42-0288523DD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C2593E6-63A0-F4CF-B5B1-3C003FF107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57239A7-6D8B-1EEB-903E-D225C47621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4E2C8C9-D7A1-DBF0-6C09-CEE684C888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8929F87-50DC-C403-5100-1472E51ED5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DBB66A4-1A4A-1337-58DA-FFEFB89D8E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E755C2C-99A9-F1EF-DC0D-29155323C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6B1664-D86B-0DC5-D04E-9D19FE333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01AC4A-86AE-C9E7-C209-C10AFC963C77}"/>
                </a:ext>
              </a:extLst>
            </p:cNvPr>
            <p:cNvSpPr txBox="1"/>
            <p:nvPr/>
          </p:nvSpPr>
          <p:spPr>
            <a:xfrm>
              <a:off x="2149115" y="4676984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 dirty="0"/>
                <a:t>B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C205C88-5B61-35EE-6AB4-3215FE1063E7}"/>
                </a:ext>
              </a:extLst>
            </p:cNvPr>
            <p:cNvGrpSpPr/>
            <p:nvPr/>
          </p:nvGrpSpPr>
          <p:grpSpPr>
            <a:xfrm>
              <a:off x="4619877" y="1459666"/>
              <a:ext cx="278491" cy="2522429"/>
              <a:chOff x="5135670" y="1578279"/>
              <a:chExt cx="237995" cy="305635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73F6C66-1C44-33E2-AA57-B283766A437C}"/>
                  </a:ext>
                </a:extLst>
              </p:cNvPr>
              <p:cNvCxnSpPr/>
              <p:nvPr/>
            </p:nvCxnSpPr>
            <p:spPr>
              <a:xfrm>
                <a:off x="5135671" y="1578279"/>
                <a:ext cx="0" cy="3056351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1FF695-1271-5C66-4DFF-1B4713E71D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578279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69CAEAC-ED55-8630-76A9-B72CA789C4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979542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D76F544-69EE-5FB7-E1D9-21ECB42BE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380805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7D6263-1ECE-595D-4A9A-F15EECB77B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782068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2FB3137-2289-05F4-57C1-F4B4492009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18333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463F190-0DE2-A40D-572B-37A658C668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584594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68F648F-81B9-2961-0A3E-3EE88B7AB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985857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108BA82-B045-6AD5-001E-366F0B20B6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438712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613AEE-6765-860B-0E04-01E50CA08AAA}"/>
                </a:ext>
              </a:extLst>
            </p:cNvPr>
            <p:cNvGrpSpPr/>
            <p:nvPr/>
          </p:nvGrpSpPr>
          <p:grpSpPr>
            <a:xfrm rot="16200000">
              <a:off x="1063080" y="1486008"/>
              <a:ext cx="4104796" cy="3788749"/>
              <a:chOff x="1007603" y="1520387"/>
              <a:chExt cx="7128793" cy="378874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7843806-390A-603D-572F-54BE67828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D44C42D-0E4E-1036-E9B2-0607207B7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1808575-C47F-E0B2-9EE5-6E9BC062C5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E25EDAA-37A3-BA39-E5F9-68309BC1F9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123B4E5-A90D-02D4-39F8-955EF5AC6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C86B6EF-D138-CC9B-4B8B-21A24FA385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70DB8DE-8A4C-A07B-BDB5-55AE45B8F9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9DA6D75-8D1C-9332-2E84-498B25725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D4EFF16-1A1C-3A34-764C-AEF4AACD0F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FF44862-F07E-AD82-7AF1-0A729D150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93372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BE77A-DF14-F60E-B435-AAE42DC3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5162-3621-E85A-7AB1-C1715139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31061-4323-AD8B-7773-053965C5C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IE"/>
              <a:t>Draw a ray diagram to determine if A can see B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1E1AB7-ACCF-0E83-3E5B-AEDD47D3A5D4}"/>
              </a:ext>
            </a:extLst>
          </p:cNvPr>
          <p:cNvGrpSpPr/>
          <p:nvPr/>
        </p:nvGrpSpPr>
        <p:grpSpPr>
          <a:xfrm>
            <a:off x="1007604" y="1226334"/>
            <a:ext cx="4376406" cy="4254714"/>
            <a:chOff x="1007604" y="1226334"/>
            <a:chExt cx="4376406" cy="425471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16F5E1-7A5F-16A9-3FEC-5F53D0A45571}"/>
                </a:ext>
              </a:extLst>
            </p:cNvPr>
            <p:cNvSpPr/>
            <p:nvPr/>
          </p:nvSpPr>
          <p:spPr>
            <a:xfrm>
              <a:off x="2473259" y="2770252"/>
              <a:ext cx="66561" cy="8449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FFA041-A5CD-8DCC-9527-939CF2459457}"/>
                </a:ext>
              </a:extLst>
            </p:cNvPr>
            <p:cNvSpPr txBox="1"/>
            <p:nvPr/>
          </p:nvSpPr>
          <p:spPr>
            <a:xfrm>
              <a:off x="2063087" y="2593661"/>
              <a:ext cx="3561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E454D8-0357-D9F4-D3F0-EC29A8806D4D}"/>
                </a:ext>
              </a:extLst>
            </p:cNvPr>
            <p:cNvSpPr/>
            <p:nvPr/>
          </p:nvSpPr>
          <p:spPr>
            <a:xfrm>
              <a:off x="2480936" y="5266890"/>
              <a:ext cx="66561" cy="8449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32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4357FB5-7A60-C9CB-8202-4D73A80312D2}"/>
                </a:ext>
              </a:extLst>
            </p:cNvPr>
            <p:cNvGrpSpPr/>
            <p:nvPr/>
          </p:nvGrpSpPr>
          <p:grpSpPr>
            <a:xfrm>
              <a:off x="1007604" y="1520387"/>
              <a:ext cx="4376406" cy="3788749"/>
              <a:chOff x="1007603" y="1520387"/>
              <a:chExt cx="7128793" cy="3788749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59E19C8-EF0D-1C97-DDA0-3B9B766AC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AAB2E36-80E5-E540-3A53-69BF8775F2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12CE752-2289-B1DD-C3AD-9B1CE099A1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CBE8CD5-E524-DAFD-E064-E124CECAE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FC07A57-B448-A5D3-D096-D4D52ED871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0CBFB1F-E728-9C55-88D7-F5D522714B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E6DBB5E-8C1C-585B-A5CA-FA28678182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E003121-BD14-9AE5-8A3D-BFBDBF5E5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6FEA50B-86FF-807A-24AA-08F0F89E9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6B0A19B-D1DC-1B68-6536-B6B7AAFF0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81F30F-023B-141B-8E5B-0764276C2216}"/>
                </a:ext>
              </a:extLst>
            </p:cNvPr>
            <p:cNvSpPr txBox="1"/>
            <p:nvPr/>
          </p:nvSpPr>
          <p:spPr>
            <a:xfrm>
              <a:off x="2151597" y="5080938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 dirty="0"/>
                <a:t>B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1C2227-AFF7-8BD5-F3C3-7345DB57D12D}"/>
                </a:ext>
              </a:extLst>
            </p:cNvPr>
            <p:cNvGrpSpPr/>
            <p:nvPr/>
          </p:nvGrpSpPr>
          <p:grpSpPr>
            <a:xfrm>
              <a:off x="4619877" y="1226334"/>
              <a:ext cx="278491" cy="2522429"/>
              <a:chOff x="5135670" y="1295560"/>
              <a:chExt cx="237995" cy="305635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CADB599-1985-408F-ED0B-08CCBAD3E86C}"/>
                  </a:ext>
                </a:extLst>
              </p:cNvPr>
              <p:cNvCxnSpPr/>
              <p:nvPr/>
            </p:nvCxnSpPr>
            <p:spPr>
              <a:xfrm>
                <a:off x="5135671" y="1295560"/>
                <a:ext cx="0" cy="3056351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C991171-BFC1-97E5-CC4B-05FEEF7A89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578279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D2CAF39-EAC2-6DA9-476C-1A0E1F3EB4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979542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BBCA852-6E1F-3D18-F40E-4760A52B54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380805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AF4A0E4-7E35-E653-DF6D-1E5920F29F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782068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5F45547-6BA5-51D6-C22D-A9E0878434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18333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3EDFAFB-DA45-E47E-2238-DA8452903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584594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749815A-C0B1-3C93-9EC0-0CB8A01027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985857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0C03F6-5A37-A043-7FC3-5A897658B63B}"/>
                </a:ext>
              </a:extLst>
            </p:cNvPr>
            <p:cNvGrpSpPr/>
            <p:nvPr/>
          </p:nvGrpSpPr>
          <p:grpSpPr>
            <a:xfrm rot="16200000">
              <a:off x="1063080" y="1486008"/>
              <a:ext cx="4104796" cy="3788749"/>
              <a:chOff x="1007603" y="1520387"/>
              <a:chExt cx="7128793" cy="378874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61E18B9-AD31-2579-2359-0DB473A3B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2E8C08A-F609-DC67-200E-64A9971D1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C6DDDEE-DB1E-5DB1-576F-2CB742EE4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B207868-8511-ECC7-CB09-563833B0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10BF47F-00F3-7721-BCD2-48FDBEDC0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5" y="2805707"/>
                <a:ext cx="7128791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38C76DD-745E-409D-7FAE-CCA10C2FCB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037A9AA-90C3-9AD1-E0F5-E0871AF19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9FCAAD0-A0DB-8850-4EFD-DD6C4D083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993A98A-B517-8BD0-C0CD-6826C5D7E6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136B9D2-FF47-693E-0000-EACF968A5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848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E4984-FF63-9417-8A49-C04EA02D0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883A-F8A9-8C48-B336-8A49B001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FDEAF-9C1E-C24B-D221-EF361458BC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IE" dirty="0"/>
              <a:t>Draw a ray diagram to determine if A can see C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4A82F9-E37E-E518-3EE8-A22DA5B99BB2}"/>
              </a:ext>
            </a:extLst>
          </p:cNvPr>
          <p:cNvGrpSpPr/>
          <p:nvPr/>
        </p:nvGrpSpPr>
        <p:grpSpPr>
          <a:xfrm>
            <a:off x="1427966" y="1327985"/>
            <a:ext cx="4171167" cy="4104796"/>
            <a:chOff x="1427966" y="1327985"/>
            <a:chExt cx="4171167" cy="41047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F08CC1-8AAA-6664-73C3-18B0D9163515}"/>
                </a:ext>
              </a:extLst>
            </p:cNvPr>
            <p:cNvGrpSpPr/>
            <p:nvPr/>
          </p:nvGrpSpPr>
          <p:grpSpPr>
            <a:xfrm>
              <a:off x="1427966" y="1520387"/>
              <a:ext cx="4171167" cy="3788749"/>
              <a:chOff x="1007603" y="1520387"/>
              <a:chExt cx="7128793" cy="378874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E08BFAC-11F1-82B0-C7BE-BF4C2B0F2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B7EC914-5BD2-C02B-EDD8-9780802455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D7A6F5F-E331-364C-8F6B-8F211BA53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C62BB43-24A6-9483-E1FC-E4A5C754E1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350F0F1-8CEA-21CF-FF73-894ECDB5E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2F80FA1-EB49-4C11-476A-56ECD76E67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F712A44-96CA-0CAB-6909-A86873C6E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D021E75-CA40-8987-DBC2-817B27CE7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1B4DBCA-9C06-9FAB-E443-3D7EF1FC4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68B5138-698E-7E68-881F-D25DCE04F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F9BAAD7-B1BF-CBAB-F69E-F8D9D5873D00}"/>
                </a:ext>
              </a:extLst>
            </p:cNvPr>
            <p:cNvGrpSpPr/>
            <p:nvPr/>
          </p:nvGrpSpPr>
          <p:grpSpPr>
            <a:xfrm rot="16200000">
              <a:off x="1476438" y="1486008"/>
              <a:ext cx="4104796" cy="3788749"/>
              <a:chOff x="1007603" y="1520387"/>
              <a:chExt cx="7128793" cy="3788749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AD91000-7D9F-7AAA-2027-1F6EFED464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186B495-BCBC-5721-B10B-A10FF39DD4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9573868-BABF-A6F4-75B7-76A6B0E3B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CCBE330-B81B-9C8B-8A18-B210835CE4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21CB218-A946-2570-817E-23AAEE6D1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EFD7686-21D6-0CD4-5AF4-33AE9285D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16DE00-7715-908E-BFEC-AC2CFC65C4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316F403-6C3E-6355-F5AE-36E29D6FC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C579F18-2B2C-D0B4-5BE5-8705F1ADB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6E8A26A-5CE1-D6D7-89EA-AC26FBE19D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D27E65-3BE4-2028-47CD-9C53406D2A07}"/>
                </a:ext>
              </a:extLst>
            </p:cNvPr>
            <p:cNvSpPr/>
            <p:nvPr/>
          </p:nvSpPr>
          <p:spPr>
            <a:xfrm>
              <a:off x="2446544" y="2327631"/>
              <a:ext cx="66561" cy="8449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303CD3-C359-7F51-6569-FFA6FC21A81C}"/>
                </a:ext>
              </a:extLst>
            </p:cNvPr>
            <p:cNvSpPr txBox="1"/>
            <p:nvPr/>
          </p:nvSpPr>
          <p:spPr>
            <a:xfrm>
              <a:off x="1898485" y="2182034"/>
              <a:ext cx="3561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5B88FE-FD30-98F0-197A-4DAD989B78FC}"/>
                </a:ext>
              </a:extLst>
            </p:cNvPr>
            <p:cNvSpPr txBox="1"/>
            <p:nvPr/>
          </p:nvSpPr>
          <p:spPr>
            <a:xfrm>
              <a:off x="3749298" y="473330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000" dirty="0"/>
                <a:t>C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3076E39-E7C0-0AD5-22B6-0198438902D6}"/>
                </a:ext>
              </a:extLst>
            </p:cNvPr>
            <p:cNvSpPr/>
            <p:nvPr/>
          </p:nvSpPr>
          <p:spPr>
            <a:xfrm>
              <a:off x="4147194" y="4881068"/>
              <a:ext cx="66561" cy="8449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32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BA0291-F7A5-42E9-A9D3-B1359515EB85}"/>
                </a:ext>
              </a:extLst>
            </p:cNvPr>
            <p:cNvGrpSpPr/>
            <p:nvPr/>
          </p:nvGrpSpPr>
          <p:grpSpPr>
            <a:xfrm>
              <a:off x="4619877" y="1459666"/>
              <a:ext cx="278491" cy="2522429"/>
              <a:chOff x="5135670" y="1578279"/>
              <a:chExt cx="237995" cy="305635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F5CE513-085C-6875-E91E-596FC4B11255}"/>
                  </a:ext>
                </a:extLst>
              </p:cNvPr>
              <p:cNvCxnSpPr/>
              <p:nvPr/>
            </p:nvCxnSpPr>
            <p:spPr>
              <a:xfrm>
                <a:off x="5135671" y="1578279"/>
                <a:ext cx="0" cy="3056351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661B416-7319-3F9E-B4EC-33A122C19F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578279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2B6E0A4-38F2-1FE0-C860-BC31169529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1979542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DA3889B-7B4C-B31C-DF10-69C2A83F25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380805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F13D154-8102-4B3A-58E4-485E749B60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2782068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EB5FBD9-A8D2-D879-F31F-5E0B7EB22C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18333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41C7BAB-1ABC-2C47-9441-D8F733AA46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584594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32F7A48-C76F-8052-AF5F-737A98102C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3985857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89C2CD-10A4-85B9-3327-E4D26B50D8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5670" y="4387121"/>
                <a:ext cx="237995" cy="237995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83398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ADD68-FB10-E2C1-D30C-0CBF9052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D4913D7D-9400-2CB3-6E1F-D87A3DA1B0D1}"/>
              </a:ext>
            </a:extLst>
          </p:cNvPr>
          <p:cNvGrpSpPr/>
          <p:nvPr/>
        </p:nvGrpSpPr>
        <p:grpSpPr>
          <a:xfrm>
            <a:off x="1007604" y="1329594"/>
            <a:ext cx="7128792" cy="3530504"/>
            <a:chOff x="1007604" y="1329594"/>
            <a:chExt cx="7128792" cy="353050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36A2C8F-021C-BD16-93FD-E0EB1C4C1D44}"/>
                </a:ext>
              </a:extLst>
            </p:cNvPr>
            <p:cNvGrpSpPr/>
            <p:nvPr/>
          </p:nvGrpSpPr>
          <p:grpSpPr>
            <a:xfrm rot="16200000">
              <a:off x="4572320" y="1374993"/>
              <a:ext cx="3491239" cy="3400442"/>
              <a:chOff x="1007603" y="1520387"/>
              <a:chExt cx="7128793" cy="340044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8A65BC8-A3D9-CE18-63BD-0DBFF1014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09A082-28BA-68B1-A812-C3767C81C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C535D2E-0973-4DF5-D92A-E5059AC40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B73ED43-29B2-8F55-A25D-A62BFA81B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73D4954-22F9-0FAD-A1A5-651CB23CF9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23CCC90-6064-5E7F-A31B-1ABED76F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63479D7-50C7-3C6D-A52E-99E4FBC6B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0365C84-F663-DEAA-FEA7-946AA9B1CF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BE4D4D5-FF4C-8C39-CFDF-DC39B945A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C279A76-7E2D-865E-E40D-63D20A10CC34}"/>
                </a:ext>
              </a:extLst>
            </p:cNvPr>
            <p:cNvGrpSpPr/>
            <p:nvPr/>
          </p:nvGrpSpPr>
          <p:grpSpPr>
            <a:xfrm rot="16200000">
              <a:off x="1189300" y="1431678"/>
              <a:ext cx="3491239" cy="3365602"/>
              <a:chOff x="1007603" y="1943534"/>
              <a:chExt cx="7128793" cy="336560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4DD6503-53D1-E2FE-22C5-C82CC75DC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C869A2B-8133-B6D7-328D-AE8E17DACF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C2DEDAF-2B6D-4CE4-3F8B-337D1DBE7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4314591-15C5-7325-8260-93E02172C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F7B94A8-5468-F7A3-94BC-29BB285CB0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6B971DE-5BF7-39A5-EC06-09292DA013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D63550F-6F7F-82F4-B3D9-AAF3DDDD7B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F1290D8-16D8-F4C2-2403-DF0A27B130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3" y="4920829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EF146F5-D386-96FC-9E01-9DEB41D72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530913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2A68DB-DFCE-57A8-1AAC-57119766F9AE}"/>
                </a:ext>
              </a:extLst>
            </p:cNvPr>
            <p:cNvGrpSpPr/>
            <p:nvPr/>
          </p:nvGrpSpPr>
          <p:grpSpPr>
            <a:xfrm>
              <a:off x="1007604" y="1520387"/>
              <a:ext cx="7128792" cy="2962031"/>
              <a:chOff x="1007604" y="1520387"/>
              <a:chExt cx="7128792" cy="296203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2BEB0A0-38B6-2BCB-DAA2-8005C27773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212976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02EC923-FFEB-B1DD-E207-C65F05896B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52038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EFC7D2A-C42F-CF72-42E4-B8D38FFC4B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1943534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52C64DF-56A3-BD59-8EDF-ED18584B7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366682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A404332-E40C-E738-58E0-F226E5D0E6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2805707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03068F9-D156-AA29-82B6-8134A6ED4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3636123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08084F5-00C4-213E-A653-7361D373FE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059271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7320A6F-2CCC-F3E2-6009-2D726667B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7604" y="4482418"/>
                <a:ext cx="7128792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0588D86-B6B2-7A1C-C102-C76C4363AFE4}"/>
                  </a:ext>
                </a:extLst>
              </p:cNvPr>
              <p:cNvSpPr/>
              <p:nvPr/>
            </p:nvSpPr>
            <p:spPr>
              <a:xfrm>
                <a:off x="2490472" y="2327631"/>
                <a:ext cx="66561" cy="84491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3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36F578-10E1-B3DC-2D79-2405C1E76B24}"/>
                  </a:ext>
                </a:extLst>
              </p:cNvPr>
              <p:cNvSpPr txBox="1"/>
              <p:nvPr/>
            </p:nvSpPr>
            <p:spPr>
              <a:xfrm>
                <a:off x="2159732" y="2157353"/>
                <a:ext cx="35618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IE" sz="2000" dirty="0"/>
                  <a:t>A</a:t>
                </a: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7AA365E-B618-483F-9DE3-39A64A3B3FEC}"/>
                  </a:ext>
                </a:extLst>
              </p:cNvPr>
              <p:cNvCxnSpPr/>
              <p:nvPr/>
            </p:nvCxnSpPr>
            <p:spPr>
              <a:xfrm>
                <a:off x="4617719" y="1772816"/>
                <a:ext cx="0" cy="252028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6A8279-70EE-3038-5D25-A0A8791AD175}"/>
                  </a:ext>
                </a:extLst>
              </p:cNvPr>
              <p:cNvSpPr/>
              <p:nvPr/>
            </p:nvSpPr>
            <p:spPr>
              <a:xfrm>
                <a:off x="4689727" y="1772816"/>
                <a:ext cx="98297" cy="2520259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07CD2E-F976-850E-EF8E-CD2BF75C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D8FD1-0EA9-EFD3-980D-C04DB0FC10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IE" dirty="0"/>
              <a:t>Draw a ray diagram showing how the image of a point A is formed in a plane mirror.</a:t>
            </a:r>
          </a:p>
        </p:txBody>
      </p:sp>
    </p:spTree>
    <p:extLst>
      <p:ext uri="{BB962C8B-B14F-4D97-AF65-F5344CB8AC3E}">
        <p14:creationId xmlns:p14="http://schemas.microsoft.com/office/powerpoint/2010/main" val="3071775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>
            <a:extLst>
              <a:ext uri="{FF2B5EF4-FFF2-40B4-BE49-F238E27FC236}">
                <a16:creationId xmlns:a16="http://schemas.microsoft.com/office/drawing/2014/main" id="{F5422991-1A2C-76E3-4B34-5E38FE8A4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1" y="971688"/>
            <a:ext cx="7503090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dirty="0"/>
              <a:t>an image formed by the apparent intersection of rays.   </a:t>
            </a:r>
            <a:r>
              <a:rPr lang="en-IE" altLang="en-US" sz="2000" dirty="0"/>
              <a:t>OL 2020, 2022</a:t>
            </a:r>
            <a:endParaRPr lang="en-IE" alt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19EC4-B02D-3BE8-583F-62F0152E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a virtual image?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FD64F4-82A9-C9A0-9770-AF7B74D58E15}"/>
              </a:ext>
            </a:extLst>
          </p:cNvPr>
          <p:cNvSpPr txBox="1"/>
          <p:nvPr/>
        </p:nvSpPr>
        <p:spPr>
          <a:xfrm>
            <a:off x="363255" y="2785248"/>
            <a:ext cx="29648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rays only intersect at the object but to the observer they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appear 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come from the image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B01BC-D86B-1A0F-5DF2-6DA45AC5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16" y="2785248"/>
            <a:ext cx="5813884" cy="36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6F46101-5B65-7B15-2335-9CEBB07E7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IE" altLang="en-US" sz="3600" b="1" dirty="0"/>
              <a:t>How far from the mirror is the image?</a:t>
            </a:r>
            <a:endParaRPr lang="en-GB" altLang="en-US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9603E-C03A-DA4D-3020-6C14C9546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08" y="956448"/>
            <a:ext cx="5813884" cy="3679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A1666-58DC-54AB-5FBF-D0B58A269D84}"/>
              </a:ext>
            </a:extLst>
          </p:cNvPr>
          <p:cNvSpPr txBox="1"/>
          <p:nvPr/>
        </p:nvSpPr>
        <p:spPr>
          <a:xfrm>
            <a:off x="4484318" y="4133589"/>
            <a:ext cx="4481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Same distance as the object is from the mirror.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92EFA-940D-61BD-88B9-0E671FB1D3D8}"/>
              </a:ext>
            </a:extLst>
          </p:cNvPr>
          <p:cNvSpPr txBox="1"/>
          <p:nvPr/>
        </p:nvSpPr>
        <p:spPr>
          <a:xfrm>
            <a:off x="179445" y="128578"/>
            <a:ext cx="2520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alt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9487F-168F-B749-8F88-805F792793DB}"/>
              </a:ext>
            </a:extLst>
          </p:cNvPr>
          <p:cNvSpPr txBox="1"/>
          <p:nvPr/>
        </p:nvSpPr>
        <p:spPr>
          <a:xfrm>
            <a:off x="2843807" y="690098"/>
            <a:ext cx="5760641" cy="138499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The apparent change of position of something caused by the movement of the observer.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B8341-72D2-0BA3-352E-F6EB454EC72D}"/>
              </a:ext>
            </a:extLst>
          </p:cNvPr>
          <p:cNvSpPr txBox="1"/>
          <p:nvPr/>
        </p:nvSpPr>
        <p:spPr>
          <a:xfrm>
            <a:off x="7352778" y="5795699"/>
            <a:ext cx="105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hlinkClick r:id="rId2"/>
              </a:rPr>
              <a:t>link</a:t>
            </a:r>
            <a:endParaRPr lang="en-GB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7B7547-D66B-6182-64C0-16D555A834E7}"/>
              </a:ext>
            </a:extLst>
          </p:cNvPr>
          <p:cNvGrpSpPr/>
          <p:nvPr/>
        </p:nvGrpSpPr>
        <p:grpSpPr>
          <a:xfrm>
            <a:off x="2843807" y="2198203"/>
            <a:ext cx="5559018" cy="3535941"/>
            <a:chOff x="2843807" y="1759793"/>
            <a:chExt cx="5559018" cy="35359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3A8C03-EA65-0003-845A-0E1465730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7" y="1759793"/>
              <a:ext cx="5559018" cy="3474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hlinkClick r:id="rId2"/>
              <a:extLst>
                <a:ext uri="{FF2B5EF4-FFF2-40B4-BE49-F238E27FC236}">
                  <a16:creationId xmlns:a16="http://schemas.microsoft.com/office/drawing/2014/main" id="{816E9C8E-8E12-31FE-F8C0-0111B058FEDE}"/>
                </a:ext>
              </a:extLst>
            </p:cNvPr>
            <p:cNvSpPr txBox="1"/>
            <p:nvPr/>
          </p:nvSpPr>
          <p:spPr>
            <a:xfrm>
              <a:off x="7452320" y="498795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/>
                <a:t>CC0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952037C-494F-9341-7801-7D1A2253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altLang="en-US" dirty="0"/>
              <a:t>What is Parallax?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91C2461-9FB2-C6AD-7DE4-AC067FB994FC}"/>
              </a:ext>
            </a:extLst>
          </p:cNvPr>
          <p:cNvSpPr/>
          <p:nvPr/>
        </p:nvSpPr>
        <p:spPr>
          <a:xfrm rot="277588">
            <a:off x="1169622" y="1878724"/>
            <a:ext cx="216024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6344C3-C89E-9A9E-735C-EE1C7E0C7C3E}"/>
              </a:ext>
            </a:extLst>
          </p:cNvPr>
          <p:cNvSpPr/>
          <p:nvPr/>
        </p:nvSpPr>
        <p:spPr>
          <a:xfrm>
            <a:off x="1061610" y="2094748"/>
            <a:ext cx="432048" cy="432048"/>
          </a:xfrm>
          <a:prstGeom prst="ellipse">
            <a:avLst/>
          </a:prstGeom>
          <a:solidFill>
            <a:srgbClr val="9171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911022-CB76-DE28-F27F-B48E1B2F7D95}"/>
              </a:ext>
            </a:extLst>
          </p:cNvPr>
          <p:cNvSpPr/>
          <p:nvPr/>
        </p:nvSpPr>
        <p:spPr>
          <a:xfrm rot="21285697">
            <a:off x="1169622" y="3246876"/>
            <a:ext cx="216024" cy="8640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3F4D99-6D78-187B-1DAD-B3D38A0207F4}"/>
              </a:ext>
            </a:extLst>
          </p:cNvPr>
          <p:cNvSpPr/>
          <p:nvPr/>
        </p:nvSpPr>
        <p:spPr>
          <a:xfrm>
            <a:off x="1061610" y="3462900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85F36-8593-5CE1-165B-8D5BDD7A34FF}"/>
              </a:ext>
            </a:extLst>
          </p:cNvPr>
          <p:cNvSpPr txBox="1"/>
          <p:nvPr/>
        </p:nvSpPr>
        <p:spPr>
          <a:xfrm>
            <a:off x="480345" y="200332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7308-5975-A94F-9EBD-1E384D5BB684}"/>
              </a:ext>
            </a:extLst>
          </p:cNvPr>
          <p:cNvSpPr txBox="1"/>
          <p:nvPr/>
        </p:nvSpPr>
        <p:spPr>
          <a:xfrm>
            <a:off x="584090" y="337172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B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9C3248B-850C-EB78-DDB0-45BE1F4ADF83}"/>
              </a:ext>
            </a:extLst>
          </p:cNvPr>
          <p:cNvSpPr/>
          <p:nvPr/>
        </p:nvSpPr>
        <p:spPr>
          <a:xfrm>
            <a:off x="1508505" y="917960"/>
            <a:ext cx="4738256" cy="1120000"/>
          </a:xfrm>
          <a:prstGeom prst="wedgeEllipseCallout">
            <a:avLst>
              <a:gd name="adj1" fmla="val -48665"/>
              <a:gd name="adj2" fmla="val 5025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rgbClr val="002060"/>
                </a:solidFill>
              </a:rPr>
              <a:t>the bird is in line with the soccer ball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643C187-7E08-F6CC-F1DF-4481FA796E5B}"/>
              </a:ext>
            </a:extLst>
          </p:cNvPr>
          <p:cNvSpPr/>
          <p:nvPr/>
        </p:nvSpPr>
        <p:spPr>
          <a:xfrm>
            <a:off x="2051720" y="3861048"/>
            <a:ext cx="4464496" cy="1120000"/>
          </a:xfrm>
          <a:prstGeom prst="wedgeEllipseCallout">
            <a:avLst>
              <a:gd name="adj1" fmla="val -57859"/>
              <a:gd name="adj2" fmla="val -4873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rgbClr val="002060"/>
                </a:solidFill>
              </a:rPr>
              <a:t>the bird is in line with the rugby ball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56EDE0-E0ED-CB58-0A79-4CC95E7A0C65}"/>
              </a:ext>
            </a:extLst>
          </p:cNvPr>
          <p:cNvCxnSpPr/>
          <p:nvPr/>
        </p:nvCxnSpPr>
        <p:spPr>
          <a:xfrm>
            <a:off x="1782265" y="2382780"/>
            <a:ext cx="6228117" cy="98894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4794CE-0545-6D5C-DD15-ABA72EF4C8E3}"/>
              </a:ext>
            </a:extLst>
          </p:cNvPr>
          <p:cNvCxnSpPr>
            <a:cxnSpLocks/>
          </p:cNvCxnSpPr>
          <p:nvPr/>
        </p:nvCxnSpPr>
        <p:spPr>
          <a:xfrm flipV="1">
            <a:off x="1798289" y="2207894"/>
            <a:ext cx="6266099" cy="144292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636FC0-4242-E725-A017-D04E5BF9938B}"/>
              </a:ext>
            </a:extLst>
          </p:cNvPr>
          <p:cNvCxnSpPr/>
          <p:nvPr/>
        </p:nvCxnSpPr>
        <p:spPr>
          <a:xfrm>
            <a:off x="795847" y="274282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8394EB-C3BC-6077-6ECD-4D9B1217239E}"/>
              </a:ext>
            </a:extLst>
          </p:cNvPr>
          <p:cNvGrpSpPr/>
          <p:nvPr/>
        </p:nvGrpSpPr>
        <p:grpSpPr>
          <a:xfrm>
            <a:off x="8002723" y="1829852"/>
            <a:ext cx="819455" cy="795193"/>
            <a:chOff x="8002723" y="1829852"/>
            <a:chExt cx="819455" cy="795193"/>
          </a:xfrm>
        </p:grpSpPr>
        <p:pic>
          <p:nvPicPr>
            <p:cNvPr id="15" name="Graphic 14" descr="Football with solid fill">
              <a:extLst>
                <a:ext uri="{FF2B5EF4-FFF2-40B4-BE49-F238E27FC236}">
                  <a16:creationId xmlns:a16="http://schemas.microsoft.com/office/drawing/2014/main" id="{7198265B-19B7-BB7D-C40C-A4A90146F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64388" y="1829852"/>
              <a:ext cx="756084" cy="75608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2890BB-8587-BF73-A422-2C781D7436D8}"/>
                </a:ext>
              </a:extLst>
            </p:cNvPr>
            <p:cNvSpPr txBox="1"/>
            <p:nvPr/>
          </p:nvSpPr>
          <p:spPr>
            <a:xfrm>
              <a:off x="8002723" y="2409601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>
                  <a:solidFill>
                    <a:schemeClr val="bg1">
                      <a:lumMod val="65000"/>
                    </a:schemeClr>
                  </a:solidFill>
                </a:rPr>
                <a:t>Microsoft icon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9ABB4A-56D7-9125-2BB5-DF46FF530725}"/>
              </a:ext>
            </a:extLst>
          </p:cNvPr>
          <p:cNvGrpSpPr/>
          <p:nvPr/>
        </p:nvGrpSpPr>
        <p:grpSpPr>
          <a:xfrm>
            <a:off x="8001017" y="3042196"/>
            <a:ext cx="819455" cy="852752"/>
            <a:chOff x="8001017" y="3042196"/>
            <a:chExt cx="819455" cy="852752"/>
          </a:xfrm>
        </p:grpSpPr>
        <p:pic>
          <p:nvPicPr>
            <p:cNvPr id="13" name="Graphic 12" descr="Soccer ball with solid fill">
              <a:extLst>
                <a:ext uri="{FF2B5EF4-FFF2-40B4-BE49-F238E27FC236}">
                  <a16:creationId xmlns:a16="http://schemas.microsoft.com/office/drawing/2014/main" id="{7020B547-940D-C007-7140-995D557D3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10382" y="3042196"/>
              <a:ext cx="756084" cy="7560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7ADF45-8EE7-76C6-5AC9-D8FC3531E036}"/>
                </a:ext>
              </a:extLst>
            </p:cNvPr>
            <p:cNvSpPr txBox="1"/>
            <p:nvPr/>
          </p:nvSpPr>
          <p:spPr>
            <a:xfrm>
              <a:off x="8001017" y="3679504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>
                  <a:solidFill>
                    <a:schemeClr val="bg1">
                      <a:lumMod val="65000"/>
                    </a:schemeClr>
                  </a:solidFill>
                </a:rPr>
                <a:t>Microsoft icon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0BA06B-FD6B-2181-E9F4-EBD790350535}"/>
              </a:ext>
            </a:extLst>
          </p:cNvPr>
          <p:cNvGrpSpPr/>
          <p:nvPr/>
        </p:nvGrpSpPr>
        <p:grpSpPr>
          <a:xfrm>
            <a:off x="4620958" y="2492896"/>
            <a:ext cx="819455" cy="834287"/>
            <a:chOff x="4620958" y="2492896"/>
            <a:chExt cx="819455" cy="834287"/>
          </a:xfrm>
        </p:grpSpPr>
        <p:pic>
          <p:nvPicPr>
            <p:cNvPr id="9" name="Graphic 8" descr="Sparrow outline">
              <a:extLst>
                <a:ext uri="{FF2B5EF4-FFF2-40B4-BE49-F238E27FC236}">
                  <a16:creationId xmlns:a16="http://schemas.microsoft.com/office/drawing/2014/main" id="{A58CBA85-9325-56E6-C466-AD0C03D5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36982" y="2492896"/>
              <a:ext cx="756084" cy="7560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5E3F11-69D3-EFB5-3308-81F70492CBB6}"/>
                </a:ext>
              </a:extLst>
            </p:cNvPr>
            <p:cNvSpPr txBox="1"/>
            <p:nvPr/>
          </p:nvSpPr>
          <p:spPr>
            <a:xfrm>
              <a:off x="4620958" y="3111739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>
                  <a:solidFill>
                    <a:schemeClr val="bg1">
                      <a:lumMod val="65000"/>
                    </a:schemeClr>
                  </a:solidFill>
                </a:rPr>
                <a:t>Microsoft icon</a:t>
              </a:r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9967123D-7C10-F027-F920-3BC17F78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Give an example of Parallax?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674D35-26FE-6EDA-9242-1B1E0022712A}"/>
              </a:ext>
            </a:extLst>
          </p:cNvPr>
          <p:cNvSpPr txBox="1"/>
          <p:nvPr/>
        </p:nvSpPr>
        <p:spPr>
          <a:xfrm>
            <a:off x="386254" y="1344825"/>
            <a:ext cx="41752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Helpful:</a:t>
            </a:r>
          </a:p>
          <a:p>
            <a:r>
              <a:rPr lang="en-GB" sz="2800" dirty="0"/>
              <a:t>finding the position of a virtual image using the “Method of no parallax” </a:t>
            </a:r>
          </a:p>
          <a:p>
            <a:pPr algn="l"/>
            <a:endParaRPr lang="en-GB" sz="2800" dirty="0"/>
          </a:p>
          <a:p>
            <a:pPr algn="l"/>
            <a:endParaRPr lang="en-GB" sz="2800" dirty="0"/>
          </a:p>
          <a:p>
            <a:pPr algn="l"/>
            <a:r>
              <a:rPr lang="en-GB" sz="2800" b="1" dirty="0"/>
              <a:t>Not helpful:</a:t>
            </a:r>
          </a:p>
          <a:p>
            <a:pPr algn="l"/>
            <a:r>
              <a:rPr lang="en-GB" sz="2800" dirty="0"/>
              <a:t>When it leads to errors in measurement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86F9F-3BB6-C9D1-0037-07CAF5533D42}"/>
              </a:ext>
            </a:extLst>
          </p:cNvPr>
          <p:cNvGrpSpPr/>
          <p:nvPr/>
        </p:nvGrpSpPr>
        <p:grpSpPr>
          <a:xfrm>
            <a:off x="5199421" y="3645023"/>
            <a:ext cx="3333019" cy="3096341"/>
            <a:chOff x="5199421" y="3645023"/>
            <a:chExt cx="3333019" cy="30963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55B6D6-0ECA-9B2E-EEDE-8AC746B6452D}"/>
                </a:ext>
              </a:extLst>
            </p:cNvPr>
            <p:cNvSpPr/>
            <p:nvPr/>
          </p:nvSpPr>
          <p:spPr>
            <a:xfrm>
              <a:off x="7812360" y="3645023"/>
              <a:ext cx="720080" cy="30963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D16644-DFB5-27AE-5E20-B1FF24F74557}"/>
                </a:ext>
              </a:extLst>
            </p:cNvPr>
            <p:cNvGrpSpPr/>
            <p:nvPr/>
          </p:nvGrpSpPr>
          <p:grpSpPr>
            <a:xfrm>
              <a:off x="7805454" y="3861048"/>
              <a:ext cx="288032" cy="576064"/>
              <a:chOff x="1475656" y="5877272"/>
              <a:chExt cx="432048" cy="57606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5F68FBF-1656-3175-CEEB-3B0DD9995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5877272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4081419-AEEE-DA9F-943C-0119CB541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021288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3B10DBE-2DB9-5B70-76ED-1A0B77373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453336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FD36B0A-A5C1-8E1A-58ED-E25E90291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309320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206763C-E440-83D9-C626-7A3F32817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165304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9B3B740-63A6-E45F-10D6-0CA61C4750DB}"/>
                </a:ext>
              </a:extLst>
            </p:cNvPr>
            <p:cNvGrpSpPr/>
            <p:nvPr/>
          </p:nvGrpSpPr>
          <p:grpSpPr>
            <a:xfrm>
              <a:off x="7812360" y="4581128"/>
              <a:ext cx="288032" cy="576064"/>
              <a:chOff x="1475656" y="5877272"/>
              <a:chExt cx="432048" cy="57606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32FA38-CA86-D8E8-66E3-D5D3D75F38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5877272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8962559-CCEF-9EC9-EA39-9CB1312108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021288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CF813B-F120-4BB3-56E6-35083AAD5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453336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0090B5A-7086-8439-9D97-32996A7055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309320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CB2CBFB-652F-3CFF-62AD-E4855C450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165304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B2CB9C-6FAC-389B-33A4-B2DDA9A24930}"/>
                </a:ext>
              </a:extLst>
            </p:cNvPr>
            <p:cNvGrpSpPr/>
            <p:nvPr/>
          </p:nvGrpSpPr>
          <p:grpSpPr>
            <a:xfrm>
              <a:off x="7812360" y="5301208"/>
              <a:ext cx="288032" cy="576064"/>
              <a:chOff x="1475656" y="5877272"/>
              <a:chExt cx="432048" cy="57606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7483F2A-6611-B4F0-4E99-B56255168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5877272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D4AEB89-A728-1D7B-6A66-E39EE32974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021288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2A2672F-D284-21A6-9C89-C72DB00D50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453336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EED4713-5FD3-9233-DE97-6C49460BC7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309320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5428F04-A160-6147-AF79-5DD9EED3D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165304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59B835-AACB-BE60-16AD-32C1CD1CE50D}"/>
                </a:ext>
              </a:extLst>
            </p:cNvPr>
            <p:cNvGrpSpPr/>
            <p:nvPr/>
          </p:nvGrpSpPr>
          <p:grpSpPr>
            <a:xfrm>
              <a:off x="7812360" y="6021288"/>
              <a:ext cx="288032" cy="576064"/>
              <a:chOff x="1475656" y="5877272"/>
              <a:chExt cx="432048" cy="57606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B430651-C2F8-4697-5858-DBA6180FEC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5877272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6110DFC-C6D5-F811-68F1-5CDD93E9FC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021288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58B2C94-C12C-1EAF-FEF7-BE53025E0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453336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FF5F694-F431-DC04-C885-C16AC3B52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309320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E8E0189-C1F6-C9FC-4A6B-EA3632250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656" y="6165304"/>
                <a:ext cx="28803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A83A1AE-6A21-ADF4-D37C-2DA7B2711F1B}"/>
                </a:ext>
              </a:extLst>
            </p:cNvPr>
            <p:cNvSpPr/>
            <p:nvPr/>
          </p:nvSpPr>
          <p:spPr>
            <a:xfrm rot="7700500">
              <a:off x="6858143" y="4252193"/>
              <a:ext cx="720080" cy="720078"/>
            </a:xfrm>
            <a:prstGeom prst="ellipse">
              <a:avLst/>
            </a:prstGeom>
            <a:gradFill flip="none" rotWithShape="1">
              <a:gsLst>
                <a:gs pos="2000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accent1">
                  <a:shade val="15000"/>
                  <a:alpha val="94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42ACCB-3B5C-9E25-F35C-2430FC358D73}"/>
                </a:ext>
              </a:extLst>
            </p:cNvPr>
            <p:cNvGrpSpPr/>
            <p:nvPr/>
          </p:nvGrpSpPr>
          <p:grpSpPr>
            <a:xfrm rot="511545">
              <a:off x="5296958" y="4633898"/>
              <a:ext cx="531815" cy="341745"/>
              <a:chOff x="5170674" y="4801071"/>
              <a:chExt cx="531815" cy="34174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C16A091-3AA4-0F9F-DB96-1E0B0265348E}"/>
                  </a:ext>
                </a:extLst>
              </p:cNvPr>
              <p:cNvSpPr/>
              <p:nvPr/>
            </p:nvSpPr>
            <p:spPr>
              <a:xfrm rot="20681522">
                <a:off x="5170674" y="4825869"/>
                <a:ext cx="531815" cy="63867"/>
              </a:xfrm>
              <a:custGeom>
                <a:avLst/>
                <a:gdLst>
                  <a:gd name="connsiteX0" fmla="*/ 0 w 457200"/>
                  <a:gd name="connsiteY0" fmla="*/ 171450 h 171450"/>
                  <a:gd name="connsiteX1" fmla="*/ 274320 w 457200"/>
                  <a:gd name="connsiteY1" fmla="*/ 114300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181562 w 457200"/>
                  <a:gd name="connsiteY1" fmla="*/ 136094 h 171450"/>
                  <a:gd name="connsiteX2" fmla="*/ 457200 w 457200"/>
                  <a:gd name="connsiteY2" fmla="*/ 0 h 171450"/>
                  <a:gd name="connsiteX0" fmla="*/ 0 w 461381"/>
                  <a:gd name="connsiteY0" fmla="*/ 143895 h 143895"/>
                  <a:gd name="connsiteX1" fmla="*/ 181562 w 461381"/>
                  <a:gd name="connsiteY1" fmla="*/ 108539 h 143895"/>
                  <a:gd name="connsiteX2" fmla="*/ 461381 w 461381"/>
                  <a:gd name="connsiteY2" fmla="*/ 1 h 143895"/>
                  <a:gd name="connsiteX0" fmla="*/ 0 w 461381"/>
                  <a:gd name="connsiteY0" fmla="*/ 143893 h 143893"/>
                  <a:gd name="connsiteX1" fmla="*/ 181562 w 461381"/>
                  <a:gd name="connsiteY1" fmla="*/ 108537 h 143893"/>
                  <a:gd name="connsiteX2" fmla="*/ 461381 w 461381"/>
                  <a:gd name="connsiteY2" fmla="*/ -1 h 143893"/>
                  <a:gd name="connsiteX0" fmla="*/ 0 w 445047"/>
                  <a:gd name="connsiteY0" fmla="*/ 98723 h 98723"/>
                  <a:gd name="connsiteX1" fmla="*/ 181562 w 445047"/>
                  <a:gd name="connsiteY1" fmla="*/ 63367 h 98723"/>
                  <a:gd name="connsiteX2" fmla="*/ 445047 w 445047"/>
                  <a:gd name="connsiteY2" fmla="*/ -1 h 98723"/>
                  <a:gd name="connsiteX0" fmla="*/ 0 w 445047"/>
                  <a:gd name="connsiteY0" fmla="*/ 98725 h 98725"/>
                  <a:gd name="connsiteX1" fmla="*/ 181562 w 445047"/>
                  <a:gd name="connsiteY1" fmla="*/ 63369 h 98725"/>
                  <a:gd name="connsiteX2" fmla="*/ 445047 w 445047"/>
                  <a:gd name="connsiteY2" fmla="*/ 1 h 98725"/>
                  <a:gd name="connsiteX0" fmla="*/ 0 w 445047"/>
                  <a:gd name="connsiteY0" fmla="*/ 98723 h 98723"/>
                  <a:gd name="connsiteX1" fmla="*/ 181562 w 445047"/>
                  <a:gd name="connsiteY1" fmla="*/ 63367 h 98723"/>
                  <a:gd name="connsiteX2" fmla="*/ 445047 w 445047"/>
                  <a:gd name="connsiteY2" fmla="*/ -1 h 98723"/>
                  <a:gd name="connsiteX0" fmla="*/ 0 w 445047"/>
                  <a:gd name="connsiteY0" fmla="*/ 98725 h 98725"/>
                  <a:gd name="connsiteX1" fmla="*/ 184003 w 445047"/>
                  <a:gd name="connsiteY1" fmla="*/ 74779 h 98725"/>
                  <a:gd name="connsiteX2" fmla="*/ 445047 w 445047"/>
                  <a:gd name="connsiteY2" fmla="*/ 1 h 9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047" h="98725">
                    <a:moveTo>
                      <a:pt x="0" y="98725"/>
                    </a:moveTo>
                    <a:cubicBezTo>
                      <a:pt x="60521" y="86940"/>
                      <a:pt x="109357" y="103716"/>
                      <a:pt x="184003" y="74779"/>
                    </a:cubicBezTo>
                    <a:cubicBezTo>
                      <a:pt x="258649" y="45842"/>
                      <a:pt x="376062" y="8600"/>
                      <a:pt x="445047" y="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67C4E91-127C-0594-D9C4-8E310ADF4511}"/>
                  </a:ext>
                </a:extLst>
              </p:cNvPr>
              <p:cNvSpPr/>
              <p:nvPr/>
            </p:nvSpPr>
            <p:spPr>
              <a:xfrm flipV="1">
                <a:off x="5177790" y="4971366"/>
                <a:ext cx="457200" cy="171450"/>
              </a:xfrm>
              <a:custGeom>
                <a:avLst/>
                <a:gdLst>
                  <a:gd name="connsiteX0" fmla="*/ 0 w 457200"/>
                  <a:gd name="connsiteY0" fmla="*/ 171450 h 171450"/>
                  <a:gd name="connsiteX1" fmla="*/ 274320 w 457200"/>
                  <a:gd name="connsiteY1" fmla="*/ 114300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274320 w 457200"/>
                  <a:gd name="connsiteY1" fmla="*/ 114300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274320 w 457200"/>
                  <a:gd name="connsiteY1" fmla="*/ 114300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215583 w 457200"/>
                  <a:gd name="connsiteY1" fmla="*/ 123825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215583 w 457200"/>
                  <a:gd name="connsiteY1" fmla="*/ 123825 h 171450"/>
                  <a:gd name="connsiteX2" fmla="*/ 457200 w 457200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171450">
                    <a:moveTo>
                      <a:pt x="0" y="171450"/>
                    </a:moveTo>
                    <a:cubicBezTo>
                      <a:pt x="91440" y="152400"/>
                      <a:pt x="113030" y="152400"/>
                      <a:pt x="215583" y="123825"/>
                    </a:cubicBezTo>
                    <a:cubicBezTo>
                      <a:pt x="284480" y="92075"/>
                      <a:pt x="367665" y="28575"/>
                      <a:pt x="4572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1059E85-7B5C-04A1-A54A-24EE7EA62B63}"/>
                  </a:ext>
                </a:extLst>
              </p:cNvPr>
              <p:cNvSpPr/>
              <p:nvPr/>
            </p:nvSpPr>
            <p:spPr>
              <a:xfrm>
                <a:off x="5569888" y="4801071"/>
                <a:ext cx="72008" cy="329183"/>
              </a:xfrm>
              <a:custGeom>
                <a:avLst/>
                <a:gdLst>
                  <a:gd name="connsiteX0" fmla="*/ 0 w 148590"/>
                  <a:gd name="connsiteY0" fmla="*/ 0 h 514350"/>
                  <a:gd name="connsiteX1" fmla="*/ 148590 w 148590"/>
                  <a:gd name="connsiteY1" fmla="*/ 262890 h 514350"/>
                  <a:gd name="connsiteX2" fmla="*/ 34290 w 148590"/>
                  <a:gd name="connsiteY2" fmla="*/ 514350 h 514350"/>
                  <a:gd name="connsiteX0" fmla="*/ 0 w 148874"/>
                  <a:gd name="connsiteY0" fmla="*/ 0 h 514350"/>
                  <a:gd name="connsiteX1" fmla="*/ 148590 w 148874"/>
                  <a:gd name="connsiteY1" fmla="*/ 262890 h 514350"/>
                  <a:gd name="connsiteX2" fmla="*/ 34290 w 148874"/>
                  <a:gd name="connsiteY2" fmla="*/ 514350 h 514350"/>
                  <a:gd name="connsiteX0" fmla="*/ 0 w 148650"/>
                  <a:gd name="connsiteY0" fmla="*/ 0 h 514350"/>
                  <a:gd name="connsiteX1" fmla="*/ 148590 w 148650"/>
                  <a:gd name="connsiteY1" fmla="*/ 262890 h 514350"/>
                  <a:gd name="connsiteX2" fmla="*/ 34290 w 148650"/>
                  <a:gd name="connsiteY2" fmla="*/ 514350 h 514350"/>
                  <a:gd name="connsiteX0" fmla="*/ 0 w 148650"/>
                  <a:gd name="connsiteY0" fmla="*/ 0 h 514350"/>
                  <a:gd name="connsiteX1" fmla="*/ 148590 w 148650"/>
                  <a:gd name="connsiteY1" fmla="*/ 262890 h 514350"/>
                  <a:gd name="connsiteX2" fmla="*/ 34290 w 148650"/>
                  <a:gd name="connsiteY2" fmla="*/ 514350 h 514350"/>
                  <a:gd name="connsiteX0" fmla="*/ 0 w 148694"/>
                  <a:gd name="connsiteY0" fmla="*/ 0 h 514350"/>
                  <a:gd name="connsiteX1" fmla="*/ 148590 w 148694"/>
                  <a:gd name="connsiteY1" fmla="*/ 262890 h 514350"/>
                  <a:gd name="connsiteX2" fmla="*/ 34290 w 148694"/>
                  <a:gd name="connsiteY2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694" h="514350">
                    <a:moveTo>
                      <a:pt x="0" y="0"/>
                    </a:moveTo>
                    <a:cubicBezTo>
                      <a:pt x="74930" y="59055"/>
                      <a:pt x="146050" y="113665"/>
                      <a:pt x="148590" y="262890"/>
                    </a:cubicBezTo>
                    <a:cubicBezTo>
                      <a:pt x="151130" y="412115"/>
                      <a:pt x="107315" y="449580"/>
                      <a:pt x="34290" y="51435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5FDB960-CBCB-1992-72B9-5EBC0DF9B61A}"/>
                  </a:ext>
                </a:extLst>
              </p:cNvPr>
              <p:cNvSpPr/>
              <p:nvPr/>
            </p:nvSpPr>
            <p:spPr>
              <a:xfrm rot="259032">
                <a:off x="5606449" y="4919568"/>
                <a:ext cx="45719" cy="92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69E0495-7B38-DCD5-3826-9B4FC19C40D3}"/>
                </a:ext>
              </a:extLst>
            </p:cNvPr>
            <p:cNvGrpSpPr/>
            <p:nvPr/>
          </p:nvGrpSpPr>
          <p:grpSpPr>
            <a:xfrm>
              <a:off x="5199421" y="5112459"/>
              <a:ext cx="531815" cy="341745"/>
              <a:chOff x="5170674" y="4801071"/>
              <a:chExt cx="531815" cy="34174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4A22E39-75D5-F9E1-8EDC-23ED80FF08D5}"/>
                  </a:ext>
                </a:extLst>
              </p:cNvPr>
              <p:cNvSpPr/>
              <p:nvPr/>
            </p:nvSpPr>
            <p:spPr>
              <a:xfrm rot="20681522">
                <a:off x="5170674" y="4825869"/>
                <a:ext cx="531815" cy="63867"/>
              </a:xfrm>
              <a:custGeom>
                <a:avLst/>
                <a:gdLst>
                  <a:gd name="connsiteX0" fmla="*/ 0 w 457200"/>
                  <a:gd name="connsiteY0" fmla="*/ 171450 h 171450"/>
                  <a:gd name="connsiteX1" fmla="*/ 274320 w 457200"/>
                  <a:gd name="connsiteY1" fmla="*/ 114300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181562 w 457200"/>
                  <a:gd name="connsiteY1" fmla="*/ 136094 h 171450"/>
                  <a:gd name="connsiteX2" fmla="*/ 457200 w 457200"/>
                  <a:gd name="connsiteY2" fmla="*/ 0 h 171450"/>
                  <a:gd name="connsiteX0" fmla="*/ 0 w 461381"/>
                  <a:gd name="connsiteY0" fmla="*/ 143895 h 143895"/>
                  <a:gd name="connsiteX1" fmla="*/ 181562 w 461381"/>
                  <a:gd name="connsiteY1" fmla="*/ 108539 h 143895"/>
                  <a:gd name="connsiteX2" fmla="*/ 461381 w 461381"/>
                  <a:gd name="connsiteY2" fmla="*/ 1 h 143895"/>
                  <a:gd name="connsiteX0" fmla="*/ 0 w 461381"/>
                  <a:gd name="connsiteY0" fmla="*/ 143893 h 143893"/>
                  <a:gd name="connsiteX1" fmla="*/ 181562 w 461381"/>
                  <a:gd name="connsiteY1" fmla="*/ 108537 h 143893"/>
                  <a:gd name="connsiteX2" fmla="*/ 461381 w 461381"/>
                  <a:gd name="connsiteY2" fmla="*/ -1 h 143893"/>
                  <a:gd name="connsiteX0" fmla="*/ 0 w 445047"/>
                  <a:gd name="connsiteY0" fmla="*/ 98723 h 98723"/>
                  <a:gd name="connsiteX1" fmla="*/ 181562 w 445047"/>
                  <a:gd name="connsiteY1" fmla="*/ 63367 h 98723"/>
                  <a:gd name="connsiteX2" fmla="*/ 445047 w 445047"/>
                  <a:gd name="connsiteY2" fmla="*/ -1 h 98723"/>
                  <a:gd name="connsiteX0" fmla="*/ 0 w 445047"/>
                  <a:gd name="connsiteY0" fmla="*/ 98725 h 98725"/>
                  <a:gd name="connsiteX1" fmla="*/ 181562 w 445047"/>
                  <a:gd name="connsiteY1" fmla="*/ 63369 h 98725"/>
                  <a:gd name="connsiteX2" fmla="*/ 445047 w 445047"/>
                  <a:gd name="connsiteY2" fmla="*/ 1 h 98725"/>
                  <a:gd name="connsiteX0" fmla="*/ 0 w 445047"/>
                  <a:gd name="connsiteY0" fmla="*/ 98723 h 98723"/>
                  <a:gd name="connsiteX1" fmla="*/ 181562 w 445047"/>
                  <a:gd name="connsiteY1" fmla="*/ 63367 h 98723"/>
                  <a:gd name="connsiteX2" fmla="*/ 445047 w 445047"/>
                  <a:gd name="connsiteY2" fmla="*/ -1 h 98723"/>
                  <a:gd name="connsiteX0" fmla="*/ 0 w 445047"/>
                  <a:gd name="connsiteY0" fmla="*/ 98725 h 98725"/>
                  <a:gd name="connsiteX1" fmla="*/ 184003 w 445047"/>
                  <a:gd name="connsiteY1" fmla="*/ 74779 h 98725"/>
                  <a:gd name="connsiteX2" fmla="*/ 445047 w 445047"/>
                  <a:gd name="connsiteY2" fmla="*/ 1 h 9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047" h="98725">
                    <a:moveTo>
                      <a:pt x="0" y="98725"/>
                    </a:moveTo>
                    <a:cubicBezTo>
                      <a:pt x="60521" y="86940"/>
                      <a:pt x="109357" y="103716"/>
                      <a:pt x="184003" y="74779"/>
                    </a:cubicBezTo>
                    <a:cubicBezTo>
                      <a:pt x="258649" y="45842"/>
                      <a:pt x="376062" y="8600"/>
                      <a:pt x="445047" y="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0610EC0-3E78-0EC7-A3DC-4DCB546542F7}"/>
                  </a:ext>
                </a:extLst>
              </p:cNvPr>
              <p:cNvSpPr/>
              <p:nvPr/>
            </p:nvSpPr>
            <p:spPr>
              <a:xfrm flipV="1">
                <a:off x="5177790" y="4971366"/>
                <a:ext cx="457200" cy="171450"/>
              </a:xfrm>
              <a:custGeom>
                <a:avLst/>
                <a:gdLst>
                  <a:gd name="connsiteX0" fmla="*/ 0 w 457200"/>
                  <a:gd name="connsiteY0" fmla="*/ 171450 h 171450"/>
                  <a:gd name="connsiteX1" fmla="*/ 274320 w 457200"/>
                  <a:gd name="connsiteY1" fmla="*/ 114300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274320 w 457200"/>
                  <a:gd name="connsiteY1" fmla="*/ 114300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274320 w 457200"/>
                  <a:gd name="connsiteY1" fmla="*/ 114300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215583 w 457200"/>
                  <a:gd name="connsiteY1" fmla="*/ 123825 h 171450"/>
                  <a:gd name="connsiteX2" fmla="*/ 457200 w 457200"/>
                  <a:gd name="connsiteY2" fmla="*/ 0 h 171450"/>
                  <a:gd name="connsiteX0" fmla="*/ 0 w 457200"/>
                  <a:gd name="connsiteY0" fmla="*/ 171450 h 171450"/>
                  <a:gd name="connsiteX1" fmla="*/ 215583 w 457200"/>
                  <a:gd name="connsiteY1" fmla="*/ 123825 h 171450"/>
                  <a:gd name="connsiteX2" fmla="*/ 457200 w 457200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200" h="171450">
                    <a:moveTo>
                      <a:pt x="0" y="171450"/>
                    </a:moveTo>
                    <a:cubicBezTo>
                      <a:pt x="91440" y="152400"/>
                      <a:pt x="113030" y="152400"/>
                      <a:pt x="215583" y="123825"/>
                    </a:cubicBezTo>
                    <a:cubicBezTo>
                      <a:pt x="284480" y="92075"/>
                      <a:pt x="367665" y="28575"/>
                      <a:pt x="4572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2DD7560-0786-002F-48C7-66F23A21DCD0}"/>
                  </a:ext>
                </a:extLst>
              </p:cNvPr>
              <p:cNvSpPr/>
              <p:nvPr/>
            </p:nvSpPr>
            <p:spPr>
              <a:xfrm>
                <a:off x="5569888" y="4801071"/>
                <a:ext cx="72008" cy="329183"/>
              </a:xfrm>
              <a:custGeom>
                <a:avLst/>
                <a:gdLst>
                  <a:gd name="connsiteX0" fmla="*/ 0 w 148590"/>
                  <a:gd name="connsiteY0" fmla="*/ 0 h 514350"/>
                  <a:gd name="connsiteX1" fmla="*/ 148590 w 148590"/>
                  <a:gd name="connsiteY1" fmla="*/ 262890 h 514350"/>
                  <a:gd name="connsiteX2" fmla="*/ 34290 w 148590"/>
                  <a:gd name="connsiteY2" fmla="*/ 514350 h 514350"/>
                  <a:gd name="connsiteX0" fmla="*/ 0 w 148874"/>
                  <a:gd name="connsiteY0" fmla="*/ 0 h 514350"/>
                  <a:gd name="connsiteX1" fmla="*/ 148590 w 148874"/>
                  <a:gd name="connsiteY1" fmla="*/ 262890 h 514350"/>
                  <a:gd name="connsiteX2" fmla="*/ 34290 w 148874"/>
                  <a:gd name="connsiteY2" fmla="*/ 514350 h 514350"/>
                  <a:gd name="connsiteX0" fmla="*/ 0 w 148650"/>
                  <a:gd name="connsiteY0" fmla="*/ 0 h 514350"/>
                  <a:gd name="connsiteX1" fmla="*/ 148590 w 148650"/>
                  <a:gd name="connsiteY1" fmla="*/ 262890 h 514350"/>
                  <a:gd name="connsiteX2" fmla="*/ 34290 w 148650"/>
                  <a:gd name="connsiteY2" fmla="*/ 514350 h 514350"/>
                  <a:gd name="connsiteX0" fmla="*/ 0 w 148650"/>
                  <a:gd name="connsiteY0" fmla="*/ 0 h 514350"/>
                  <a:gd name="connsiteX1" fmla="*/ 148590 w 148650"/>
                  <a:gd name="connsiteY1" fmla="*/ 262890 h 514350"/>
                  <a:gd name="connsiteX2" fmla="*/ 34290 w 148650"/>
                  <a:gd name="connsiteY2" fmla="*/ 514350 h 514350"/>
                  <a:gd name="connsiteX0" fmla="*/ 0 w 148694"/>
                  <a:gd name="connsiteY0" fmla="*/ 0 h 514350"/>
                  <a:gd name="connsiteX1" fmla="*/ 148590 w 148694"/>
                  <a:gd name="connsiteY1" fmla="*/ 262890 h 514350"/>
                  <a:gd name="connsiteX2" fmla="*/ 34290 w 148694"/>
                  <a:gd name="connsiteY2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694" h="514350">
                    <a:moveTo>
                      <a:pt x="0" y="0"/>
                    </a:moveTo>
                    <a:cubicBezTo>
                      <a:pt x="74930" y="59055"/>
                      <a:pt x="146050" y="113665"/>
                      <a:pt x="148590" y="262890"/>
                    </a:cubicBezTo>
                    <a:cubicBezTo>
                      <a:pt x="151130" y="412115"/>
                      <a:pt x="107315" y="449580"/>
                      <a:pt x="34290" y="51435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FA337E9-9D2E-0CBF-4503-10E40F0919BB}"/>
                  </a:ext>
                </a:extLst>
              </p:cNvPr>
              <p:cNvSpPr/>
              <p:nvPr/>
            </p:nvSpPr>
            <p:spPr>
              <a:xfrm rot="259032">
                <a:off x="5606449" y="4919568"/>
                <a:ext cx="45719" cy="921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2D7AFDD-3AAE-63A0-B464-58F340DF82A4}"/>
                </a:ext>
              </a:extLst>
            </p:cNvPr>
            <p:cNvCxnSpPr>
              <a:stCxn id="38" idx="6"/>
            </p:cNvCxnSpPr>
            <p:nvPr/>
          </p:nvCxnSpPr>
          <p:spPr>
            <a:xfrm>
              <a:off x="5776681" y="4832213"/>
              <a:ext cx="2035679" cy="252178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78B6D0-B379-D7D5-6EA2-6D85ECFB6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0045" y="4883646"/>
              <a:ext cx="2162315" cy="429741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1026" name="Picture 1025">
            <a:extLst>
              <a:ext uri="{FF2B5EF4-FFF2-40B4-BE49-F238E27FC236}">
                <a16:creationId xmlns:a16="http://schemas.microsoft.com/office/drawing/2014/main" id="{A82028AF-1222-F104-CED9-FB5811F38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95" y="1117031"/>
            <a:ext cx="4438138" cy="20521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6A53A45-F507-5FDB-9151-FC535F43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35531"/>
          </a:xfrm>
        </p:spPr>
        <p:txBody>
          <a:bodyPr/>
          <a:lstStyle/>
          <a:p>
            <a:r>
              <a:rPr lang="en-GB" sz="3200" dirty="0"/>
              <a:t>When is parallax helpful and when is it not?</a:t>
            </a:r>
          </a:p>
        </p:txBody>
      </p:sp>
    </p:spTree>
    <p:extLst>
      <p:ext uri="{BB962C8B-B14F-4D97-AF65-F5344CB8AC3E}">
        <p14:creationId xmlns:p14="http://schemas.microsoft.com/office/powerpoint/2010/main" val="16746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97AD-C875-617D-741F-B7ED1FF8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Refraction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424C2E-E26B-42E8-56BB-75D497BDF88D}"/>
              </a:ext>
            </a:extLst>
          </p:cNvPr>
          <p:cNvGrpSpPr/>
          <p:nvPr/>
        </p:nvGrpSpPr>
        <p:grpSpPr>
          <a:xfrm>
            <a:off x="0" y="81914"/>
            <a:ext cx="9144000" cy="6086475"/>
            <a:chOff x="0" y="81914"/>
            <a:chExt cx="9144000" cy="6086475"/>
          </a:xfrm>
        </p:grpSpPr>
        <p:graphicFrame>
          <p:nvGraphicFramePr>
            <p:cNvPr id="4" name="Object 7">
              <a:extLst>
                <a:ext uri="{FF2B5EF4-FFF2-40B4-BE49-F238E27FC236}">
                  <a16:creationId xmlns:a16="http://schemas.microsoft.com/office/drawing/2014/main" id="{FFE19EB9-2892-FF59-20DF-3D4292C8A1E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320558"/>
                </p:ext>
              </p:extLst>
            </p:nvPr>
          </p:nvGraphicFramePr>
          <p:xfrm>
            <a:off x="179388" y="333375"/>
            <a:ext cx="3024187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2" imgW="15326984" imgH="3250794" progId="Photoshop.Image.10">
                    <p:embed/>
                  </p:oleObj>
                </mc:Choice>
                <mc:Fallback>
                  <p:oleObj name="Image" r:id="rId2" imgW="15326984" imgH="3250794" progId="Photoshop.Image.10">
                    <p:embed/>
                    <p:pic>
                      <p:nvPicPr>
                        <p:cNvPr id="4" name="Object 7">
                          <a:extLst>
                            <a:ext uri="{FF2B5EF4-FFF2-40B4-BE49-F238E27FC236}">
                              <a16:creationId xmlns:a16="http://schemas.microsoft.com/office/drawing/2014/main" id="{FFE19EB9-2892-FF59-20DF-3D4292C8A1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8" y="333375"/>
                          <a:ext cx="3024187" cy="576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A8F0652-7790-268C-0315-C5569D674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914"/>
              <a:ext cx="9144000" cy="608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53639751-A75B-0B93-B4C0-1E797AFA7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00" y="5013176"/>
              <a:ext cx="2087563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GB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B91C147E-C8F1-102E-09F6-B6D8FE301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528638"/>
              <a:ext cx="41767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IE" altLang="en-US" sz="4400" b="1" dirty="0">
                  <a:solidFill>
                    <a:schemeClr val="bg1"/>
                  </a:solidFill>
                </a:rPr>
                <a:t>Refraction</a:t>
              </a:r>
              <a:endParaRPr lang="en-GB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hlinkClick r:id="rId5"/>
              <a:extLst>
                <a:ext uri="{FF2B5EF4-FFF2-40B4-BE49-F238E27FC236}">
                  <a16:creationId xmlns:a16="http://schemas.microsoft.com/office/drawing/2014/main" id="{3DDBF2BB-45A5-1EB4-77C0-6FDF7BBF0638}"/>
                </a:ext>
              </a:extLst>
            </p:cNvPr>
            <p:cNvSpPr txBox="1"/>
            <p:nvPr/>
          </p:nvSpPr>
          <p:spPr>
            <a:xfrm>
              <a:off x="8388424" y="5711224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 dirty="0">
                  <a:solidFill>
                    <a:schemeClr val="bg1">
                      <a:lumMod val="65000"/>
                    </a:schemeClr>
                  </a:solidFill>
                </a:rPr>
                <a:t>CC0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18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2B2004EF-621C-C0C7-4532-037F86E82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390873"/>
            <a:ext cx="8207375" cy="175432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Light</a:t>
            </a:r>
            <a:r>
              <a:rPr lang="en-US" altLang="en-US" sz="3600" dirty="0"/>
              <a:t> is Electromagnetic energy and travels as a wave through a vacuum and some transparent materials</a:t>
            </a:r>
            <a:endParaRPr lang="en-GB" alt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3819E-FCA9-743D-B75D-345EEFC5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What is Light?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0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>
            <a:extLst>
              <a:ext uri="{FF2B5EF4-FFF2-40B4-BE49-F238E27FC236}">
                <a16:creationId xmlns:a16="http://schemas.microsoft.com/office/drawing/2014/main" id="{FE7B3C70-F2E8-30DB-F039-0CF37C8B3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76" y="1204185"/>
            <a:ext cx="7632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4000" dirty="0"/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DC0D8411-0295-B76F-EFC2-686E5F77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23" y="2227436"/>
            <a:ext cx="7308353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3200" b="1" dirty="0"/>
              <a:t>Refraction</a:t>
            </a:r>
            <a:r>
              <a:rPr lang="en-IE" altLang="en-US" sz="3200" dirty="0"/>
              <a:t> is the bending of light when it goes from one medium to another.</a:t>
            </a:r>
            <a:endParaRPr lang="en-GB" alt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2023D-0180-487A-F47A-8ADF0B2F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917513"/>
          </a:xfrm>
        </p:spPr>
        <p:txBody>
          <a:bodyPr/>
          <a:lstStyle/>
          <a:p>
            <a:r>
              <a:rPr lang="en-IE" altLang="en-US" dirty="0"/>
              <a:t>What is Refraction of Light?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ABF7F-D0D7-8A28-4D4E-6F19D2973195}"/>
              </a:ext>
            </a:extLst>
          </p:cNvPr>
          <p:cNvSpPr txBox="1"/>
          <p:nvPr/>
        </p:nvSpPr>
        <p:spPr>
          <a:xfrm>
            <a:off x="7766137" y="3304653"/>
            <a:ext cx="1377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byjus.com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A2A97-D218-3BB3-561A-24EB7A948C9A}"/>
              </a:ext>
            </a:extLst>
          </p:cNvPr>
          <p:cNvSpPr txBox="1"/>
          <p:nvPr/>
        </p:nvSpPr>
        <p:spPr>
          <a:xfrm>
            <a:off x="985004" y="4090712"/>
            <a:ext cx="730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Refraction occurs in all wave motion for example sound can be refracted when It passes from an area of cold air to an area of warm air.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458E9-40E9-EF5C-300A-3EC534650A40}"/>
              </a:ext>
            </a:extLst>
          </p:cNvPr>
          <p:cNvSpPr txBox="1"/>
          <p:nvPr/>
        </p:nvSpPr>
        <p:spPr>
          <a:xfrm>
            <a:off x="6858000" y="3572423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sciencelearn.org.nz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4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B4EB-5663-1C40-A870-C0871508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causes the light to bend?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5A66C-1769-F8E0-1B07-C38EE273C834}"/>
              </a:ext>
            </a:extLst>
          </p:cNvPr>
          <p:cNvSpPr txBox="1"/>
          <p:nvPr/>
        </p:nvSpPr>
        <p:spPr>
          <a:xfrm>
            <a:off x="541999" y="1031887"/>
            <a:ext cx="792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difference in speed in the two media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96F62B-549E-CED3-F06F-9B788C928518}"/>
              </a:ext>
            </a:extLst>
          </p:cNvPr>
          <p:cNvGrpSpPr/>
          <p:nvPr/>
        </p:nvGrpSpPr>
        <p:grpSpPr>
          <a:xfrm>
            <a:off x="1146868" y="2338256"/>
            <a:ext cx="7145362" cy="3437190"/>
            <a:chOff x="664616" y="1549400"/>
            <a:chExt cx="7814768" cy="37592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7F0E550-6E9B-9AC5-7226-621A88DF8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64616" y="1549400"/>
              <a:ext cx="7814768" cy="375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hlinkClick r:id="rId3"/>
              <a:extLst>
                <a:ext uri="{FF2B5EF4-FFF2-40B4-BE49-F238E27FC236}">
                  <a16:creationId xmlns:a16="http://schemas.microsoft.com/office/drawing/2014/main" id="{26735DCB-A8E1-98F0-8450-6BCF1C48E190}"/>
                </a:ext>
              </a:extLst>
            </p:cNvPr>
            <p:cNvSpPr txBox="1"/>
            <p:nvPr/>
          </p:nvSpPr>
          <p:spPr>
            <a:xfrm>
              <a:off x="7670800" y="4843055"/>
              <a:ext cx="808584" cy="43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/>
                <a:t>CC0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333A38-ACCB-A29F-2DF7-D4D1A694DF76}"/>
              </a:ext>
            </a:extLst>
          </p:cNvPr>
          <p:cNvSpPr txBox="1"/>
          <p:nvPr/>
        </p:nvSpPr>
        <p:spPr>
          <a:xfrm>
            <a:off x="6046913" y="6263620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>
                <a:hlinkClick r:id="rId3"/>
              </a:rPr>
              <a:t>Animation link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2DB81-8E80-3272-1FE4-90CE679460F9}"/>
              </a:ext>
            </a:extLst>
          </p:cNvPr>
          <p:cNvSpPr txBox="1"/>
          <p:nvPr/>
        </p:nvSpPr>
        <p:spPr>
          <a:xfrm>
            <a:off x="1892912" y="590388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F4402-FE16-1BF0-A289-01FD82A8FF81}"/>
              </a:ext>
            </a:extLst>
          </p:cNvPr>
          <p:cNvSpPr txBox="1"/>
          <p:nvPr/>
        </p:nvSpPr>
        <p:spPr>
          <a:xfrm>
            <a:off x="6907918" y="181503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</a:p>
        </p:txBody>
      </p:sp>
    </p:spTree>
    <p:extLst>
      <p:ext uri="{BB962C8B-B14F-4D97-AF65-F5344CB8AC3E}">
        <p14:creationId xmlns:p14="http://schemas.microsoft.com/office/powerpoint/2010/main" val="24852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B85EE2-7BC5-B2AD-0BBA-E56B04AA2467}"/>
              </a:ext>
            </a:extLst>
          </p:cNvPr>
          <p:cNvSpPr/>
          <p:nvPr/>
        </p:nvSpPr>
        <p:spPr>
          <a:xfrm>
            <a:off x="-2302" y="2780928"/>
            <a:ext cx="9036496" cy="883246"/>
          </a:xfrm>
          <a:prstGeom prst="rect">
            <a:avLst/>
          </a:prstGeom>
          <a:solidFill>
            <a:srgbClr val="B9B189"/>
          </a:solidFill>
          <a:ln>
            <a:solidFill>
              <a:srgbClr val="B9B1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F75FE4-8C5B-D70D-A6D5-7251EF91526A}"/>
              </a:ext>
            </a:extLst>
          </p:cNvPr>
          <p:cNvCxnSpPr/>
          <p:nvPr/>
        </p:nvCxnSpPr>
        <p:spPr>
          <a:xfrm>
            <a:off x="-2302" y="2746638"/>
            <a:ext cx="90364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733861-E071-0015-39F4-915B579C253B}"/>
              </a:ext>
            </a:extLst>
          </p:cNvPr>
          <p:cNvCxnSpPr/>
          <p:nvPr/>
        </p:nvCxnSpPr>
        <p:spPr>
          <a:xfrm>
            <a:off x="-2302" y="3682742"/>
            <a:ext cx="90364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EF4575C-BA5A-4DB6-DD91-9018F35DD0AC}"/>
              </a:ext>
            </a:extLst>
          </p:cNvPr>
          <p:cNvSpPr/>
          <p:nvPr/>
        </p:nvSpPr>
        <p:spPr>
          <a:xfrm>
            <a:off x="2337450" y="1954550"/>
            <a:ext cx="144016" cy="144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1BF8A6-E7B6-07D5-F488-2B1627575906}"/>
              </a:ext>
            </a:extLst>
          </p:cNvPr>
          <p:cNvSpPr/>
          <p:nvPr/>
        </p:nvSpPr>
        <p:spPr>
          <a:xfrm>
            <a:off x="6657930" y="4258806"/>
            <a:ext cx="144016" cy="144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5CA94-88A9-E647-DC09-28E7D1D8CCBC}"/>
              </a:ext>
            </a:extLst>
          </p:cNvPr>
          <p:cNvSpPr txBox="1"/>
          <p:nvPr/>
        </p:nvSpPr>
        <p:spPr>
          <a:xfrm>
            <a:off x="6873954" y="2953080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Half speed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2BAC7-CF6B-68AD-8EE2-1687B458420D}"/>
              </a:ext>
            </a:extLst>
          </p:cNvPr>
          <p:cNvSpPr txBox="1"/>
          <p:nvPr/>
        </p:nvSpPr>
        <p:spPr>
          <a:xfrm>
            <a:off x="2125693" y="111687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19FDF-AC6D-C4D6-A7C7-158289F04489}"/>
              </a:ext>
            </a:extLst>
          </p:cNvPr>
          <p:cNvSpPr txBox="1"/>
          <p:nvPr/>
        </p:nvSpPr>
        <p:spPr>
          <a:xfrm>
            <a:off x="6801946" y="445566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991E4-3B78-AAA3-21BA-B6B311244927}"/>
              </a:ext>
            </a:extLst>
          </p:cNvPr>
          <p:cNvSpPr txBox="1"/>
          <p:nvPr/>
        </p:nvSpPr>
        <p:spPr>
          <a:xfrm>
            <a:off x="6516216" y="1843599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full speed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56094-0AE2-4FCE-B31F-CBAFD9B77F78}"/>
              </a:ext>
            </a:extLst>
          </p:cNvPr>
          <p:cNvSpPr txBox="1"/>
          <p:nvPr/>
        </p:nvSpPr>
        <p:spPr>
          <a:xfrm>
            <a:off x="7309042" y="3818606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full speed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22B76-1BFD-D09B-02C8-382B01C8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35531"/>
          </a:xfrm>
        </p:spPr>
        <p:txBody>
          <a:bodyPr/>
          <a:lstStyle/>
          <a:p>
            <a:r>
              <a:rPr lang="en-IE" sz="3200" dirty="0"/>
              <a:t>What is the fastest way to run from A to B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220E1-C1A1-A421-EDCC-D91951F5ED98}"/>
              </a:ext>
            </a:extLst>
          </p:cNvPr>
          <p:cNvSpPr/>
          <p:nvPr/>
        </p:nvSpPr>
        <p:spPr>
          <a:xfrm>
            <a:off x="2404997" y="2029216"/>
            <a:ext cx="4321480" cy="2267211"/>
          </a:xfrm>
          <a:custGeom>
            <a:avLst/>
            <a:gdLst>
              <a:gd name="connsiteX0" fmla="*/ 0 w 4321480"/>
              <a:gd name="connsiteY0" fmla="*/ 0 h 2267211"/>
              <a:gd name="connsiteX1" fmla="*/ 2004165 w 4321480"/>
              <a:gd name="connsiteY1" fmla="*/ 713984 h 2267211"/>
              <a:gd name="connsiteX2" fmla="*/ 2605414 w 4321480"/>
              <a:gd name="connsiteY2" fmla="*/ 1628384 h 2267211"/>
              <a:gd name="connsiteX3" fmla="*/ 4321480 w 4321480"/>
              <a:gd name="connsiteY3" fmla="*/ 2267211 h 226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480" h="2267211">
                <a:moveTo>
                  <a:pt x="0" y="0"/>
                </a:moveTo>
                <a:lnTo>
                  <a:pt x="2004165" y="713984"/>
                </a:lnTo>
                <a:lnTo>
                  <a:pt x="2605414" y="1628384"/>
                </a:lnTo>
                <a:lnTo>
                  <a:pt x="4321480" y="2267211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2D471462-26C8-8912-B0E7-3B4C7B1B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1266674"/>
            <a:ext cx="4356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rarer to denser… bends towards the normal.</a:t>
            </a:r>
            <a:endParaRPr lang="en-GB" alt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3C136F-7333-A437-823D-E771DA27CF3B}"/>
              </a:ext>
            </a:extLst>
          </p:cNvPr>
          <p:cNvGrpSpPr/>
          <p:nvPr/>
        </p:nvGrpSpPr>
        <p:grpSpPr>
          <a:xfrm>
            <a:off x="5394406" y="3966995"/>
            <a:ext cx="2835593" cy="2267660"/>
            <a:chOff x="872331" y="1861513"/>
            <a:chExt cx="2835593" cy="2267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86EFA7-A8B9-7917-5B05-9D4FF0A9BA75}"/>
                </a:ext>
              </a:extLst>
            </p:cNvPr>
            <p:cNvSpPr/>
            <p:nvPr/>
          </p:nvSpPr>
          <p:spPr>
            <a:xfrm>
              <a:off x="899592" y="1861513"/>
              <a:ext cx="2808312" cy="1135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54DFC7-079E-438F-641E-BA3628A07F05}"/>
                </a:ext>
              </a:extLst>
            </p:cNvPr>
            <p:cNvSpPr/>
            <p:nvPr/>
          </p:nvSpPr>
          <p:spPr>
            <a:xfrm>
              <a:off x="899592" y="2993734"/>
              <a:ext cx="2808332" cy="1135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56BEEA-9061-D845-0ED1-7EA9F54E639E}"/>
                </a:ext>
              </a:extLst>
            </p:cNvPr>
            <p:cNvCxnSpPr>
              <a:cxnSpLocks/>
            </p:cNvCxnSpPr>
            <p:nvPr/>
          </p:nvCxnSpPr>
          <p:spPr>
            <a:xfrm>
              <a:off x="1619591" y="1936739"/>
              <a:ext cx="1008173" cy="105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371F1D-CF87-5952-FFC9-44D7467DBB1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132856"/>
              <a:ext cx="0" cy="180020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3AC3F4-E46D-92F7-51D8-450F242AFDB3}"/>
                </a:ext>
              </a:extLst>
            </p:cNvPr>
            <p:cNvSpPr txBox="1"/>
            <p:nvPr/>
          </p:nvSpPr>
          <p:spPr>
            <a:xfrm>
              <a:off x="2733984" y="3326876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endParaRPr lang="en-GB" sz="2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A8887E-D64A-B884-8A07-99B86C990971}"/>
                </a:ext>
              </a:extLst>
            </p:cNvPr>
            <p:cNvSpPr txBox="1"/>
            <p:nvPr/>
          </p:nvSpPr>
          <p:spPr>
            <a:xfrm>
              <a:off x="872332" y="2478884"/>
              <a:ext cx="11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Glass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928ECF-1F08-001D-2C57-1601B15D0291}"/>
                </a:ext>
              </a:extLst>
            </p:cNvPr>
            <p:cNvSpPr txBox="1"/>
            <p:nvPr/>
          </p:nvSpPr>
          <p:spPr>
            <a:xfrm>
              <a:off x="872331" y="2968961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Air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00DD7-6AF4-EB69-98F5-E046B95BAEFE}"/>
              </a:ext>
            </a:extLst>
          </p:cNvPr>
          <p:cNvGrpSpPr/>
          <p:nvPr/>
        </p:nvGrpSpPr>
        <p:grpSpPr>
          <a:xfrm>
            <a:off x="5394406" y="1344094"/>
            <a:ext cx="2835593" cy="2267660"/>
            <a:chOff x="872331" y="1861513"/>
            <a:chExt cx="2835593" cy="22676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0209BF-7A3C-D48A-D743-7D716B1CAA36}"/>
                </a:ext>
              </a:extLst>
            </p:cNvPr>
            <p:cNvSpPr/>
            <p:nvPr/>
          </p:nvSpPr>
          <p:spPr>
            <a:xfrm>
              <a:off x="899592" y="1861513"/>
              <a:ext cx="2808312" cy="1135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E71D43-0C8B-C473-DDF3-C7FF732E6780}"/>
                </a:ext>
              </a:extLst>
            </p:cNvPr>
            <p:cNvSpPr/>
            <p:nvPr/>
          </p:nvSpPr>
          <p:spPr>
            <a:xfrm>
              <a:off x="899592" y="2993734"/>
              <a:ext cx="2808332" cy="1135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7EC668-C28D-D80A-DBA4-ECCA394E94CC}"/>
                </a:ext>
              </a:extLst>
            </p:cNvPr>
            <p:cNvCxnSpPr>
              <a:cxnSpLocks/>
            </p:cNvCxnSpPr>
            <p:nvPr/>
          </p:nvCxnSpPr>
          <p:spPr>
            <a:xfrm>
              <a:off x="1619591" y="1936739"/>
              <a:ext cx="1008173" cy="10569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065CE9-722C-2058-7F55-277719CF8053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132856"/>
              <a:ext cx="0" cy="180020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32A632-232F-DBB5-0F00-87CDEDDC5B23}"/>
                </a:ext>
              </a:extLst>
            </p:cNvPr>
            <p:cNvSpPr txBox="1"/>
            <p:nvPr/>
          </p:nvSpPr>
          <p:spPr>
            <a:xfrm>
              <a:off x="2733984" y="3326876"/>
              <a:ext cx="6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endParaRPr lang="en-GB" sz="2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7201B0-EF0E-20AF-3109-F534379385E2}"/>
                </a:ext>
              </a:extLst>
            </p:cNvPr>
            <p:cNvSpPr txBox="1"/>
            <p:nvPr/>
          </p:nvSpPr>
          <p:spPr>
            <a:xfrm>
              <a:off x="872332" y="2478884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Air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24BD62-551A-44CC-08D3-7935B09D2EA2}"/>
                </a:ext>
              </a:extLst>
            </p:cNvPr>
            <p:cNvSpPr txBox="1"/>
            <p:nvPr/>
          </p:nvSpPr>
          <p:spPr>
            <a:xfrm>
              <a:off x="872331" y="2968961"/>
              <a:ext cx="11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Glass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CAD74E-529B-EEBE-032D-98F68D01AA33}"/>
              </a:ext>
            </a:extLst>
          </p:cNvPr>
          <p:cNvCxnSpPr>
            <a:cxnSpLocks/>
          </p:cNvCxnSpPr>
          <p:nvPr/>
        </p:nvCxnSpPr>
        <p:spPr>
          <a:xfrm flipH="1" flipV="1">
            <a:off x="6546534" y="1667538"/>
            <a:ext cx="72008" cy="239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DA3851-3493-930D-2AB4-2F6C34E89A52}"/>
              </a:ext>
            </a:extLst>
          </p:cNvPr>
          <p:cNvCxnSpPr>
            <a:cxnSpLocks/>
          </p:cNvCxnSpPr>
          <p:nvPr/>
        </p:nvCxnSpPr>
        <p:spPr>
          <a:xfrm flipH="1" flipV="1">
            <a:off x="6402518" y="1852738"/>
            <a:ext cx="216024" cy="59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C3700D0-C910-E6C6-ACC9-EA6907886241}"/>
              </a:ext>
            </a:extLst>
          </p:cNvPr>
          <p:cNvCxnSpPr>
            <a:cxnSpLocks/>
          </p:cNvCxnSpPr>
          <p:nvPr/>
        </p:nvCxnSpPr>
        <p:spPr>
          <a:xfrm flipH="1" flipV="1">
            <a:off x="6512069" y="4270380"/>
            <a:ext cx="72008" cy="2399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F4A3E0-E29C-38BE-DB8A-91C2C86B59AD}"/>
              </a:ext>
            </a:extLst>
          </p:cNvPr>
          <p:cNvCxnSpPr>
            <a:cxnSpLocks/>
          </p:cNvCxnSpPr>
          <p:nvPr/>
        </p:nvCxnSpPr>
        <p:spPr>
          <a:xfrm flipH="1" flipV="1">
            <a:off x="6368053" y="4455580"/>
            <a:ext cx="216024" cy="59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DDAAF1-8669-1203-A95D-6A0DFD664DA0}"/>
              </a:ext>
            </a:extLst>
          </p:cNvPr>
          <p:cNvCxnSpPr>
            <a:cxnSpLocks/>
          </p:cNvCxnSpPr>
          <p:nvPr/>
        </p:nvCxnSpPr>
        <p:spPr>
          <a:xfrm>
            <a:off x="7149839" y="5115619"/>
            <a:ext cx="1022561" cy="48204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1CFBCB2-52B1-4D36-CC36-6C3ADAF01342}"/>
              </a:ext>
            </a:extLst>
          </p:cNvPr>
          <p:cNvCxnSpPr>
            <a:cxnSpLocks/>
          </p:cNvCxnSpPr>
          <p:nvPr/>
        </p:nvCxnSpPr>
        <p:spPr>
          <a:xfrm>
            <a:off x="7141798" y="2484685"/>
            <a:ext cx="436450" cy="106355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6">
            <a:extLst>
              <a:ext uri="{FF2B5EF4-FFF2-40B4-BE49-F238E27FC236}">
                <a16:creationId xmlns:a16="http://schemas.microsoft.com/office/drawing/2014/main" id="{9D0BAB29-ECE1-504F-02EF-4239115AC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81" y="3831919"/>
            <a:ext cx="40965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denser to rarer … bends away from the normal.</a:t>
            </a:r>
            <a:r>
              <a:rPr lang="en-GB" altLang="en-US" sz="28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E097F-AB4C-00E2-0C63-BDAA1C81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dirty="0"/>
              <a:t>Which way does the light bend?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3">
            <a:extLst>
              <a:ext uri="{FF2B5EF4-FFF2-40B4-BE49-F238E27FC236}">
                <a16:creationId xmlns:a16="http://schemas.microsoft.com/office/drawing/2014/main" id="{54750678-8CF2-53E9-74E6-AB1A52DB3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441" y="6066030"/>
            <a:ext cx="3111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/>
              <a:t>No bending</a:t>
            </a:r>
            <a:endParaRPr lang="en-GB" alt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734EE-A99E-FC18-CE2C-AB6DF69C259C}"/>
              </a:ext>
            </a:extLst>
          </p:cNvPr>
          <p:cNvSpPr/>
          <p:nvPr/>
        </p:nvSpPr>
        <p:spPr>
          <a:xfrm>
            <a:off x="5009527" y="3330822"/>
            <a:ext cx="3483601" cy="16260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107A80-77AF-9B8A-774F-4E4678DDF791}"/>
              </a:ext>
            </a:extLst>
          </p:cNvPr>
          <p:cNvSpPr txBox="1"/>
          <p:nvPr/>
        </p:nvSpPr>
        <p:spPr>
          <a:xfrm>
            <a:off x="7193336" y="3880277"/>
            <a:ext cx="12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Glass block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760684-A62B-9CFA-F312-AF48CF2CBB08}"/>
              </a:ext>
            </a:extLst>
          </p:cNvPr>
          <p:cNvCxnSpPr>
            <a:cxnSpLocks/>
          </p:cNvCxnSpPr>
          <p:nvPr/>
        </p:nvCxnSpPr>
        <p:spPr>
          <a:xfrm>
            <a:off x="6559676" y="2364620"/>
            <a:ext cx="3" cy="257428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0EDF02-2BB2-F98E-D1A1-3BB4B47B81A3}"/>
              </a:ext>
            </a:extLst>
          </p:cNvPr>
          <p:cNvCxnSpPr>
            <a:cxnSpLocks/>
          </p:cNvCxnSpPr>
          <p:nvPr/>
        </p:nvCxnSpPr>
        <p:spPr>
          <a:xfrm flipH="1">
            <a:off x="6559676" y="4956908"/>
            <a:ext cx="3" cy="54945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9604D06-729F-2776-0EA0-21D52F6D7F6B}"/>
              </a:ext>
            </a:extLst>
          </p:cNvPr>
          <p:cNvSpPr/>
          <p:nvPr/>
        </p:nvSpPr>
        <p:spPr bwMode="auto">
          <a:xfrm rot="10800000">
            <a:off x="6470089" y="2631687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BA43C18-933F-92B7-5F2F-35CD13E7F540}"/>
              </a:ext>
            </a:extLst>
          </p:cNvPr>
          <p:cNvSpPr/>
          <p:nvPr/>
        </p:nvSpPr>
        <p:spPr bwMode="auto">
          <a:xfrm rot="10800000">
            <a:off x="6470089" y="3880277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D880269-8FCF-2F77-BFD3-1A5A3F23D7AF}"/>
              </a:ext>
            </a:extLst>
          </p:cNvPr>
          <p:cNvSpPr/>
          <p:nvPr/>
        </p:nvSpPr>
        <p:spPr bwMode="auto">
          <a:xfrm rot="10800000">
            <a:off x="6471684" y="5158936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7F7419-36E0-236F-4386-51246A5B77CE}"/>
              </a:ext>
            </a:extLst>
          </p:cNvPr>
          <p:cNvSpPr txBox="1"/>
          <p:nvPr/>
        </p:nvSpPr>
        <p:spPr>
          <a:xfrm>
            <a:off x="6804248" y="1674717"/>
            <a:ext cx="21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Light source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86DD0F-CB86-7FE5-4BAA-9073D4128982}"/>
              </a:ext>
            </a:extLst>
          </p:cNvPr>
          <p:cNvSpPr txBox="1"/>
          <p:nvPr/>
        </p:nvSpPr>
        <p:spPr>
          <a:xfrm>
            <a:off x="6616786" y="2521921"/>
            <a:ext cx="21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Ray of light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3650F7-8E44-4B57-1D56-38C766A4FB69}"/>
              </a:ext>
            </a:extLst>
          </p:cNvPr>
          <p:cNvSpPr/>
          <p:nvPr/>
        </p:nvSpPr>
        <p:spPr>
          <a:xfrm>
            <a:off x="322145" y="3355141"/>
            <a:ext cx="3483601" cy="16260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27729D-959F-186F-1385-4A82B6868EEA}"/>
              </a:ext>
            </a:extLst>
          </p:cNvPr>
          <p:cNvSpPr txBox="1"/>
          <p:nvPr/>
        </p:nvSpPr>
        <p:spPr>
          <a:xfrm>
            <a:off x="2505954" y="3904596"/>
            <a:ext cx="12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Glass block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873C7F0-1027-CD89-057A-3EF37C7F6CD2}"/>
              </a:ext>
            </a:extLst>
          </p:cNvPr>
          <p:cNvCxnSpPr>
            <a:cxnSpLocks/>
          </p:cNvCxnSpPr>
          <p:nvPr/>
        </p:nvCxnSpPr>
        <p:spPr>
          <a:xfrm>
            <a:off x="1131095" y="2311493"/>
            <a:ext cx="833172" cy="10360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5B590E-1827-22D8-9354-1C7D16EBDBFD}"/>
              </a:ext>
            </a:extLst>
          </p:cNvPr>
          <p:cNvCxnSpPr>
            <a:cxnSpLocks/>
          </p:cNvCxnSpPr>
          <p:nvPr/>
        </p:nvCxnSpPr>
        <p:spPr>
          <a:xfrm>
            <a:off x="2507750" y="4960708"/>
            <a:ext cx="565380" cy="7217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C8B097-0BBA-1CC6-430E-4A08E263D721}"/>
              </a:ext>
            </a:extLst>
          </p:cNvPr>
          <p:cNvSpPr/>
          <p:nvPr/>
        </p:nvSpPr>
        <p:spPr bwMode="auto">
          <a:xfrm rot="8464849">
            <a:off x="1424051" y="2619222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B446E0-0E52-195C-D5ED-ADE5BD1F3557}"/>
              </a:ext>
            </a:extLst>
          </p:cNvPr>
          <p:cNvSpPr txBox="1"/>
          <p:nvPr/>
        </p:nvSpPr>
        <p:spPr>
          <a:xfrm>
            <a:off x="989990" y="1409733"/>
            <a:ext cx="21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Light source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E544B7-C4C2-53DE-0588-FEC757682C93}"/>
              </a:ext>
            </a:extLst>
          </p:cNvPr>
          <p:cNvSpPr txBox="1"/>
          <p:nvPr/>
        </p:nvSpPr>
        <p:spPr>
          <a:xfrm>
            <a:off x="1474478" y="2262969"/>
            <a:ext cx="21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Ray of light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8912FBD-61F9-BC71-8C05-17558CAA167B}"/>
              </a:ext>
            </a:extLst>
          </p:cNvPr>
          <p:cNvCxnSpPr>
            <a:cxnSpLocks/>
          </p:cNvCxnSpPr>
          <p:nvPr/>
        </p:nvCxnSpPr>
        <p:spPr>
          <a:xfrm>
            <a:off x="1978909" y="3367065"/>
            <a:ext cx="527045" cy="15898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D84653-C485-6002-AA1F-A6F2F432D517}"/>
              </a:ext>
            </a:extLst>
          </p:cNvPr>
          <p:cNvSpPr/>
          <p:nvPr/>
        </p:nvSpPr>
        <p:spPr bwMode="auto">
          <a:xfrm rot="9539038">
            <a:off x="2135711" y="4001755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053D3C4-D877-EA98-DBCE-E98D0DA5045D}"/>
              </a:ext>
            </a:extLst>
          </p:cNvPr>
          <p:cNvSpPr/>
          <p:nvPr/>
        </p:nvSpPr>
        <p:spPr bwMode="auto">
          <a:xfrm rot="8464849">
            <a:off x="2776894" y="5264142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id="{A6263A58-7F58-15BD-1AA8-947D88FA8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47" y="6103815"/>
            <a:ext cx="2360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/>
              <a:t>bending</a:t>
            </a:r>
            <a:endParaRPr lang="en-GB" altLang="en-US" sz="2800" b="1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ADC431C-6437-1853-223C-02A7BDFC689C}"/>
              </a:ext>
            </a:extLst>
          </p:cNvPr>
          <p:cNvCxnSpPr>
            <a:cxnSpLocks/>
          </p:cNvCxnSpPr>
          <p:nvPr/>
        </p:nvCxnSpPr>
        <p:spPr>
          <a:xfrm flipV="1">
            <a:off x="1683810" y="5090726"/>
            <a:ext cx="745942" cy="101308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01F9443-C055-EFB6-7E27-7031CE749E42}"/>
              </a:ext>
            </a:extLst>
          </p:cNvPr>
          <p:cNvCxnSpPr>
            <a:cxnSpLocks/>
          </p:cNvCxnSpPr>
          <p:nvPr/>
        </p:nvCxnSpPr>
        <p:spPr>
          <a:xfrm flipV="1">
            <a:off x="1206524" y="3476658"/>
            <a:ext cx="745942" cy="262715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67CD93CD-29DD-4C1B-563F-2F442BEC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35531"/>
          </a:xfrm>
        </p:spPr>
        <p:txBody>
          <a:bodyPr/>
          <a:lstStyle/>
          <a:p>
            <a:r>
              <a:rPr lang="en-IE" sz="3200" dirty="0"/>
              <a:t>Does the light always bend?</a:t>
            </a:r>
            <a:endParaRPr lang="en-GB" sz="32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74794E7-3B8F-56CF-D0E0-852E449FCDF5}"/>
              </a:ext>
            </a:extLst>
          </p:cNvPr>
          <p:cNvSpPr/>
          <p:nvPr/>
        </p:nvSpPr>
        <p:spPr>
          <a:xfrm rot="3054802">
            <a:off x="629375" y="1948719"/>
            <a:ext cx="663180" cy="328492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04B02D-C3F8-5395-6BCE-BD0B032E7B88}"/>
              </a:ext>
            </a:extLst>
          </p:cNvPr>
          <p:cNvSpPr/>
          <p:nvPr/>
        </p:nvSpPr>
        <p:spPr>
          <a:xfrm rot="5400000">
            <a:off x="6228086" y="1886214"/>
            <a:ext cx="663180" cy="328492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2" grpId="0" animBg="1"/>
      <p:bldP spid="13" grpId="0"/>
      <p:bldP spid="19" grpId="0" animBg="1"/>
      <p:bldP spid="20" grpId="0" animBg="1"/>
      <p:bldP spid="21" grpId="0" animBg="1"/>
      <p:bldP spid="27" grpId="0"/>
      <p:bldP spid="29" grpId="0"/>
      <p:bldP spid="30" grpId="0" animBg="1"/>
      <p:bldP spid="31" grpId="0"/>
      <p:bldP spid="34" grpId="0" animBg="1"/>
      <p:bldP spid="40" grpId="0"/>
      <p:bldP spid="41" grpId="0"/>
      <p:bldP spid="35" grpId="0" animBg="1"/>
      <p:bldP spid="51" grpId="0" animBg="1"/>
      <p:bldP spid="53" grpId="0"/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A7E71-3C0B-62EE-D13C-A82BE75B8ECB}"/>
              </a:ext>
            </a:extLst>
          </p:cNvPr>
          <p:cNvSpPr txBox="1"/>
          <p:nvPr/>
        </p:nvSpPr>
        <p:spPr>
          <a:xfrm>
            <a:off x="774330" y="419078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Which is the angle of incidence, A or B?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8DBE26-4760-D1DE-0875-339D59CA59C7}"/>
              </a:ext>
            </a:extLst>
          </p:cNvPr>
          <p:cNvCxnSpPr/>
          <p:nvPr/>
        </p:nvCxnSpPr>
        <p:spPr>
          <a:xfrm>
            <a:off x="611560" y="3429000"/>
            <a:ext cx="61206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32EB3-8DAD-F941-B26C-FFD04A6F30EE}"/>
              </a:ext>
            </a:extLst>
          </p:cNvPr>
          <p:cNvCxnSpPr/>
          <p:nvPr/>
        </p:nvCxnSpPr>
        <p:spPr>
          <a:xfrm>
            <a:off x="1763688" y="1556792"/>
            <a:ext cx="1152128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81C18D-C5D3-1BEE-6934-A9395D73FEC3}"/>
              </a:ext>
            </a:extLst>
          </p:cNvPr>
          <p:cNvCxnSpPr>
            <a:cxnSpLocks/>
          </p:cNvCxnSpPr>
          <p:nvPr/>
        </p:nvCxnSpPr>
        <p:spPr>
          <a:xfrm flipV="1">
            <a:off x="2915816" y="980727"/>
            <a:ext cx="14040" cy="244827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069648-8264-B1B1-F47A-298B4D169C09}"/>
              </a:ext>
            </a:extLst>
          </p:cNvPr>
          <p:cNvSpPr txBox="1"/>
          <p:nvPr/>
        </p:nvSpPr>
        <p:spPr>
          <a:xfrm>
            <a:off x="2487349" y="2257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23E05-AF55-F1F6-5720-3A8E2871ACF7}"/>
              </a:ext>
            </a:extLst>
          </p:cNvPr>
          <p:cNvSpPr txBox="1"/>
          <p:nvPr/>
        </p:nvSpPr>
        <p:spPr>
          <a:xfrm>
            <a:off x="2127995" y="28721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956181-4B51-27E7-4A5C-7D7B3F88EF10}"/>
              </a:ext>
            </a:extLst>
          </p:cNvPr>
          <p:cNvSpPr txBox="1"/>
          <p:nvPr/>
        </p:nvSpPr>
        <p:spPr>
          <a:xfrm>
            <a:off x="7489828" y="4187744"/>
            <a:ext cx="423514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CFC52-80F6-2FBF-47AB-52C4D413B75A}"/>
              </a:ext>
            </a:extLst>
          </p:cNvPr>
          <p:cNvSpPr txBox="1"/>
          <p:nvPr/>
        </p:nvSpPr>
        <p:spPr>
          <a:xfrm>
            <a:off x="899592" y="1196752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light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18F619-3FA2-EBE5-2FED-0302BDC45C85}"/>
              </a:ext>
            </a:extLst>
          </p:cNvPr>
          <p:cNvGrpSpPr/>
          <p:nvPr/>
        </p:nvGrpSpPr>
        <p:grpSpPr>
          <a:xfrm>
            <a:off x="3059832" y="1295182"/>
            <a:ext cx="5544616" cy="523220"/>
            <a:chOff x="3131840" y="2447310"/>
            <a:chExt cx="5544616" cy="52322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22BE22-70CB-99D9-4AF1-CA2512954185}"/>
                </a:ext>
              </a:extLst>
            </p:cNvPr>
            <p:cNvCxnSpPr/>
            <p:nvPr/>
          </p:nvCxnSpPr>
          <p:spPr>
            <a:xfrm flipH="1">
              <a:off x="3131840" y="2708920"/>
              <a:ext cx="14401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AF5388-709B-0AE2-71F9-2D7B5A152F08}"/>
                </a:ext>
              </a:extLst>
            </p:cNvPr>
            <p:cNvSpPr txBox="1"/>
            <p:nvPr/>
          </p:nvSpPr>
          <p:spPr>
            <a:xfrm>
              <a:off x="4716016" y="2447310"/>
              <a:ext cx="396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2800" dirty="0"/>
                <a:t>What is this line called?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B1E51C-70BF-1F08-C065-EC4D1BB66751}"/>
              </a:ext>
            </a:extLst>
          </p:cNvPr>
          <p:cNvSpPr txBox="1"/>
          <p:nvPr/>
        </p:nvSpPr>
        <p:spPr>
          <a:xfrm>
            <a:off x="5076056" y="1980856"/>
            <a:ext cx="3096344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The normal at the point of incidence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E2A02E-4B06-D75C-F582-33341D4CF0BA}"/>
              </a:ext>
            </a:extLst>
          </p:cNvPr>
          <p:cNvCxnSpPr/>
          <p:nvPr/>
        </p:nvCxnSpPr>
        <p:spPr>
          <a:xfrm flipV="1">
            <a:off x="2195736" y="1980856"/>
            <a:ext cx="0" cy="276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9A73DE-87F5-5672-E65D-305013C7E210}"/>
              </a:ext>
            </a:extLst>
          </p:cNvPr>
          <p:cNvCxnSpPr/>
          <p:nvPr/>
        </p:nvCxnSpPr>
        <p:spPr>
          <a:xfrm flipH="1" flipV="1">
            <a:off x="1979712" y="2204864"/>
            <a:ext cx="216024" cy="5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A320177-D211-EAE4-561C-8EA7D2F7B783}"/>
              </a:ext>
            </a:extLst>
          </p:cNvPr>
          <p:cNvSpPr txBox="1"/>
          <p:nvPr/>
        </p:nvSpPr>
        <p:spPr>
          <a:xfrm>
            <a:off x="337081" y="5138028"/>
            <a:ext cx="8469838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Remember the normal is a very important line in optics. Angle of incidence, angle of reflection and angle of refraction are all the angle with the normal.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743544-9BB0-3111-1B38-210E2021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word check</a:t>
            </a:r>
          </a:p>
        </p:txBody>
      </p:sp>
    </p:spTree>
    <p:extLst>
      <p:ext uri="{BB962C8B-B14F-4D97-AF65-F5344CB8AC3E}">
        <p14:creationId xmlns:p14="http://schemas.microsoft.com/office/powerpoint/2010/main" val="28214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22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8DBE26-4760-D1DE-0875-339D59CA59C7}"/>
              </a:ext>
            </a:extLst>
          </p:cNvPr>
          <p:cNvCxnSpPr/>
          <p:nvPr/>
        </p:nvCxnSpPr>
        <p:spPr>
          <a:xfrm>
            <a:off x="611560" y="3429000"/>
            <a:ext cx="61206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32EB3-8DAD-F941-B26C-FFD04A6F30EE}"/>
              </a:ext>
            </a:extLst>
          </p:cNvPr>
          <p:cNvCxnSpPr/>
          <p:nvPr/>
        </p:nvCxnSpPr>
        <p:spPr>
          <a:xfrm>
            <a:off x="1763688" y="1556792"/>
            <a:ext cx="1152128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81C18D-C5D3-1BEE-6934-A9395D73FEC3}"/>
              </a:ext>
            </a:extLst>
          </p:cNvPr>
          <p:cNvCxnSpPr>
            <a:cxnSpLocks/>
          </p:cNvCxnSpPr>
          <p:nvPr/>
        </p:nvCxnSpPr>
        <p:spPr>
          <a:xfrm flipV="1">
            <a:off x="2910863" y="980727"/>
            <a:ext cx="18993" cy="518457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069648-8264-B1B1-F47A-298B4D169C09}"/>
              </a:ext>
            </a:extLst>
          </p:cNvPr>
          <p:cNvSpPr txBox="1"/>
          <p:nvPr/>
        </p:nvSpPr>
        <p:spPr>
          <a:xfrm>
            <a:off x="2487349" y="2257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23E05-AF55-F1F6-5720-3A8E2871ACF7}"/>
              </a:ext>
            </a:extLst>
          </p:cNvPr>
          <p:cNvSpPr txBox="1"/>
          <p:nvPr/>
        </p:nvSpPr>
        <p:spPr>
          <a:xfrm>
            <a:off x="2127995" y="28721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CFC52-80F6-2FBF-47AB-52C4D413B75A}"/>
              </a:ext>
            </a:extLst>
          </p:cNvPr>
          <p:cNvSpPr txBox="1"/>
          <p:nvPr/>
        </p:nvSpPr>
        <p:spPr>
          <a:xfrm>
            <a:off x="899592" y="1196752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light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18F619-3FA2-EBE5-2FED-0302BDC45C85}"/>
              </a:ext>
            </a:extLst>
          </p:cNvPr>
          <p:cNvGrpSpPr/>
          <p:nvPr/>
        </p:nvGrpSpPr>
        <p:grpSpPr>
          <a:xfrm>
            <a:off x="1926458" y="1500244"/>
            <a:ext cx="5544616" cy="523220"/>
            <a:chOff x="3131840" y="2447310"/>
            <a:chExt cx="5544616" cy="52322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022BE22-70CB-99D9-4AF1-CA2512954185}"/>
                </a:ext>
              </a:extLst>
            </p:cNvPr>
            <p:cNvCxnSpPr/>
            <p:nvPr/>
          </p:nvCxnSpPr>
          <p:spPr>
            <a:xfrm flipH="1">
              <a:off x="3131840" y="2708920"/>
              <a:ext cx="14401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AF5388-709B-0AE2-71F9-2D7B5A152F08}"/>
                </a:ext>
              </a:extLst>
            </p:cNvPr>
            <p:cNvSpPr txBox="1"/>
            <p:nvPr/>
          </p:nvSpPr>
          <p:spPr>
            <a:xfrm>
              <a:off x="4716016" y="2447310"/>
              <a:ext cx="396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2800" dirty="0"/>
                <a:t>What is this ray called?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B1E51C-70BF-1F08-C065-EC4D1BB66751}"/>
              </a:ext>
            </a:extLst>
          </p:cNvPr>
          <p:cNvSpPr txBox="1"/>
          <p:nvPr/>
        </p:nvSpPr>
        <p:spPr>
          <a:xfrm>
            <a:off x="3942682" y="2185918"/>
            <a:ext cx="309634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The incident ray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E2A02E-4B06-D75C-F582-33341D4CF0BA}"/>
              </a:ext>
            </a:extLst>
          </p:cNvPr>
          <p:cNvCxnSpPr/>
          <p:nvPr/>
        </p:nvCxnSpPr>
        <p:spPr>
          <a:xfrm flipV="1">
            <a:off x="2195736" y="1980856"/>
            <a:ext cx="0" cy="276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9A73DE-87F5-5672-E65D-305013C7E210}"/>
              </a:ext>
            </a:extLst>
          </p:cNvPr>
          <p:cNvCxnSpPr/>
          <p:nvPr/>
        </p:nvCxnSpPr>
        <p:spPr>
          <a:xfrm flipH="1" flipV="1">
            <a:off x="1979712" y="2204864"/>
            <a:ext cx="216024" cy="5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D61D86-5FF8-BD79-BD6F-E31C9FAD1F77}"/>
              </a:ext>
            </a:extLst>
          </p:cNvPr>
          <p:cNvCxnSpPr>
            <a:cxnSpLocks/>
          </p:cNvCxnSpPr>
          <p:nvPr/>
        </p:nvCxnSpPr>
        <p:spPr>
          <a:xfrm>
            <a:off x="2902052" y="3409920"/>
            <a:ext cx="625832" cy="2395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733B0-30E3-D0F4-8534-F5746D1C758C}"/>
              </a:ext>
            </a:extLst>
          </p:cNvPr>
          <p:cNvCxnSpPr>
            <a:cxnSpLocks/>
          </p:cNvCxnSpPr>
          <p:nvPr/>
        </p:nvCxnSpPr>
        <p:spPr>
          <a:xfrm flipV="1">
            <a:off x="3231157" y="4411052"/>
            <a:ext cx="44699" cy="265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51D0DB-20D3-7EB8-DE12-505C9B41CFBE}"/>
              </a:ext>
            </a:extLst>
          </p:cNvPr>
          <p:cNvCxnSpPr>
            <a:cxnSpLocks/>
          </p:cNvCxnSpPr>
          <p:nvPr/>
        </p:nvCxnSpPr>
        <p:spPr>
          <a:xfrm flipH="1" flipV="1">
            <a:off x="3074475" y="4464173"/>
            <a:ext cx="159322" cy="212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8D806D-7403-75BD-96A8-D0F7D1129554}"/>
              </a:ext>
            </a:extLst>
          </p:cNvPr>
          <p:cNvGrpSpPr/>
          <p:nvPr/>
        </p:nvGrpSpPr>
        <p:grpSpPr>
          <a:xfrm>
            <a:off x="3390479" y="4075599"/>
            <a:ext cx="5544616" cy="523220"/>
            <a:chOff x="3131840" y="2447310"/>
            <a:chExt cx="5544616" cy="52322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68029C0-098E-92EF-34A9-C7C0CF8C5518}"/>
                </a:ext>
              </a:extLst>
            </p:cNvPr>
            <p:cNvCxnSpPr/>
            <p:nvPr/>
          </p:nvCxnSpPr>
          <p:spPr>
            <a:xfrm flipH="1">
              <a:off x="3131840" y="2708920"/>
              <a:ext cx="14401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A696E65-B1C3-C3B0-C969-7931090B711B}"/>
                </a:ext>
              </a:extLst>
            </p:cNvPr>
            <p:cNvSpPr txBox="1"/>
            <p:nvPr/>
          </p:nvSpPr>
          <p:spPr>
            <a:xfrm>
              <a:off x="4716016" y="2447310"/>
              <a:ext cx="396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2800" dirty="0"/>
                <a:t>What is this ray called?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3141F9F-FD63-E0D7-CB0E-EAF89FECF224}"/>
              </a:ext>
            </a:extLst>
          </p:cNvPr>
          <p:cNvSpPr txBox="1"/>
          <p:nvPr/>
        </p:nvSpPr>
        <p:spPr>
          <a:xfrm>
            <a:off x="5406703" y="4722197"/>
            <a:ext cx="309634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The refracted ray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DFA1E-F730-BD8D-06FC-1E51F8C3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word check</a:t>
            </a:r>
          </a:p>
        </p:txBody>
      </p:sp>
    </p:spTree>
    <p:extLst>
      <p:ext uri="{BB962C8B-B14F-4D97-AF65-F5344CB8AC3E}">
        <p14:creationId xmlns:p14="http://schemas.microsoft.com/office/powerpoint/2010/main" val="30495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8DBE26-4760-D1DE-0875-339D59CA59C7}"/>
              </a:ext>
            </a:extLst>
          </p:cNvPr>
          <p:cNvCxnSpPr>
            <a:cxnSpLocks/>
          </p:cNvCxnSpPr>
          <p:nvPr/>
        </p:nvCxnSpPr>
        <p:spPr>
          <a:xfrm>
            <a:off x="611560" y="3429000"/>
            <a:ext cx="547260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32EB3-8DAD-F941-B26C-FFD04A6F30EE}"/>
              </a:ext>
            </a:extLst>
          </p:cNvPr>
          <p:cNvCxnSpPr/>
          <p:nvPr/>
        </p:nvCxnSpPr>
        <p:spPr>
          <a:xfrm>
            <a:off x="1763688" y="1556792"/>
            <a:ext cx="1152128" cy="18722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81C18D-C5D3-1BEE-6934-A9395D73FEC3}"/>
              </a:ext>
            </a:extLst>
          </p:cNvPr>
          <p:cNvCxnSpPr>
            <a:cxnSpLocks/>
          </p:cNvCxnSpPr>
          <p:nvPr/>
        </p:nvCxnSpPr>
        <p:spPr>
          <a:xfrm flipH="1" flipV="1">
            <a:off x="2927349" y="1412776"/>
            <a:ext cx="5375" cy="43924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069648-8264-B1B1-F47A-298B4D169C09}"/>
              </a:ext>
            </a:extLst>
          </p:cNvPr>
          <p:cNvSpPr txBox="1"/>
          <p:nvPr/>
        </p:nvSpPr>
        <p:spPr>
          <a:xfrm>
            <a:off x="2487349" y="2257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423E05-AF55-F1F6-5720-3A8E2871ACF7}"/>
              </a:ext>
            </a:extLst>
          </p:cNvPr>
          <p:cNvSpPr txBox="1"/>
          <p:nvPr/>
        </p:nvSpPr>
        <p:spPr>
          <a:xfrm>
            <a:off x="2127995" y="28721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2CFC52-80F6-2FBF-47AB-52C4D413B75A}"/>
              </a:ext>
            </a:extLst>
          </p:cNvPr>
          <p:cNvSpPr txBox="1"/>
          <p:nvPr/>
        </p:nvSpPr>
        <p:spPr>
          <a:xfrm>
            <a:off x="899592" y="1196752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light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AF5388-709B-0AE2-71F9-2D7B5A152F08}"/>
              </a:ext>
            </a:extLst>
          </p:cNvPr>
          <p:cNvSpPr txBox="1"/>
          <p:nvPr/>
        </p:nvSpPr>
        <p:spPr>
          <a:xfrm>
            <a:off x="3707904" y="1033657"/>
            <a:ext cx="39604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E" sz="2800" dirty="0"/>
              <a:t>Which is the angle of incidence? 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1E51C-70BF-1F08-C065-EC4D1BB66751}"/>
              </a:ext>
            </a:extLst>
          </p:cNvPr>
          <p:cNvSpPr txBox="1"/>
          <p:nvPr/>
        </p:nvSpPr>
        <p:spPr>
          <a:xfrm>
            <a:off x="7582149" y="1719972"/>
            <a:ext cx="59803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E2A02E-4B06-D75C-F582-33341D4CF0BA}"/>
              </a:ext>
            </a:extLst>
          </p:cNvPr>
          <p:cNvCxnSpPr/>
          <p:nvPr/>
        </p:nvCxnSpPr>
        <p:spPr>
          <a:xfrm flipV="1">
            <a:off x="2195736" y="1980856"/>
            <a:ext cx="0" cy="276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9A73DE-87F5-5672-E65D-305013C7E210}"/>
              </a:ext>
            </a:extLst>
          </p:cNvPr>
          <p:cNvCxnSpPr/>
          <p:nvPr/>
        </p:nvCxnSpPr>
        <p:spPr>
          <a:xfrm flipH="1" flipV="1">
            <a:off x="1979712" y="2204864"/>
            <a:ext cx="216024" cy="52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D61D86-5FF8-BD79-BD6F-E31C9FAD1F77}"/>
              </a:ext>
            </a:extLst>
          </p:cNvPr>
          <p:cNvCxnSpPr>
            <a:cxnSpLocks/>
          </p:cNvCxnSpPr>
          <p:nvPr/>
        </p:nvCxnSpPr>
        <p:spPr>
          <a:xfrm>
            <a:off x="2902052" y="3409920"/>
            <a:ext cx="625832" cy="2395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733B0-30E3-D0F4-8534-F5746D1C758C}"/>
              </a:ext>
            </a:extLst>
          </p:cNvPr>
          <p:cNvCxnSpPr>
            <a:cxnSpLocks/>
          </p:cNvCxnSpPr>
          <p:nvPr/>
        </p:nvCxnSpPr>
        <p:spPr>
          <a:xfrm flipV="1">
            <a:off x="3231157" y="4411052"/>
            <a:ext cx="44699" cy="265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51D0DB-20D3-7EB8-DE12-505C9B41CFBE}"/>
              </a:ext>
            </a:extLst>
          </p:cNvPr>
          <p:cNvCxnSpPr>
            <a:cxnSpLocks/>
          </p:cNvCxnSpPr>
          <p:nvPr/>
        </p:nvCxnSpPr>
        <p:spPr>
          <a:xfrm flipH="1" flipV="1">
            <a:off x="3074475" y="4464173"/>
            <a:ext cx="159322" cy="212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A696E65-B1C3-C3B0-C969-7931090B711B}"/>
              </a:ext>
            </a:extLst>
          </p:cNvPr>
          <p:cNvSpPr txBox="1"/>
          <p:nvPr/>
        </p:nvSpPr>
        <p:spPr>
          <a:xfrm>
            <a:off x="3887238" y="3778400"/>
            <a:ext cx="35846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E" sz="2800" dirty="0"/>
              <a:t>Which is the angle of refraction? 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141F9F-FD63-E0D7-CB0E-EAF89FECF224}"/>
              </a:ext>
            </a:extLst>
          </p:cNvPr>
          <p:cNvSpPr txBox="1"/>
          <p:nvPr/>
        </p:nvSpPr>
        <p:spPr>
          <a:xfrm>
            <a:off x="7635035" y="4570259"/>
            <a:ext cx="59803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EE4DB-3069-0096-C0C5-544ABD2C3E61}"/>
              </a:ext>
            </a:extLst>
          </p:cNvPr>
          <p:cNvSpPr txBox="1"/>
          <p:nvPr/>
        </p:nvSpPr>
        <p:spPr>
          <a:xfrm>
            <a:off x="2920359" y="460759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040DF-2EAD-CF60-B621-BAACF2E21016}"/>
              </a:ext>
            </a:extLst>
          </p:cNvPr>
          <p:cNvSpPr txBox="1"/>
          <p:nvPr/>
        </p:nvSpPr>
        <p:spPr>
          <a:xfrm>
            <a:off x="3160370" y="364572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6253-91BD-9DA6-2D2F-73589654A110}"/>
              </a:ext>
            </a:extLst>
          </p:cNvPr>
          <p:cNvSpPr txBox="1"/>
          <p:nvPr/>
        </p:nvSpPr>
        <p:spPr>
          <a:xfrm>
            <a:off x="594652" y="2905780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E0ACA-3D10-E979-BB69-93B935BF5D0B}"/>
              </a:ext>
            </a:extLst>
          </p:cNvPr>
          <p:cNvSpPr txBox="1"/>
          <p:nvPr/>
        </p:nvSpPr>
        <p:spPr>
          <a:xfrm>
            <a:off x="539552" y="3409836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Glass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5547EA3-9A26-0292-0643-5B42FE4D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word check</a:t>
            </a:r>
          </a:p>
        </p:txBody>
      </p:sp>
    </p:spTree>
    <p:extLst>
      <p:ext uri="{BB962C8B-B14F-4D97-AF65-F5344CB8AC3E}">
        <p14:creationId xmlns:p14="http://schemas.microsoft.com/office/powerpoint/2010/main" val="13292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/>
      <p:bldP spid="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D79FB-8ED5-50C5-63AB-02A8FD667C8F}"/>
              </a:ext>
            </a:extLst>
          </p:cNvPr>
          <p:cNvSpPr/>
          <p:nvPr/>
        </p:nvSpPr>
        <p:spPr>
          <a:xfrm>
            <a:off x="1197645" y="2882644"/>
            <a:ext cx="6516637" cy="27486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3A1919-91A2-A6B5-A4C6-EA714F7495ED}"/>
              </a:ext>
            </a:extLst>
          </p:cNvPr>
          <p:cNvCxnSpPr>
            <a:cxnSpLocks/>
          </p:cNvCxnSpPr>
          <p:nvPr/>
        </p:nvCxnSpPr>
        <p:spPr>
          <a:xfrm>
            <a:off x="3033762" y="2028480"/>
            <a:ext cx="1210074" cy="8466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3A897E-CF36-6B35-0258-EC9EDA1C368A}"/>
              </a:ext>
            </a:extLst>
          </p:cNvPr>
          <p:cNvCxnSpPr>
            <a:cxnSpLocks/>
          </p:cNvCxnSpPr>
          <p:nvPr/>
        </p:nvCxnSpPr>
        <p:spPr>
          <a:xfrm>
            <a:off x="5562956" y="5620860"/>
            <a:ext cx="1312585" cy="9044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10880CA-A047-40BA-A239-9D94A5FEED60}"/>
              </a:ext>
            </a:extLst>
          </p:cNvPr>
          <p:cNvSpPr/>
          <p:nvPr/>
        </p:nvSpPr>
        <p:spPr bwMode="auto">
          <a:xfrm rot="7502372">
            <a:off x="3455476" y="2239610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D6A2F-18DB-DD42-572B-CCC880FC13F9}"/>
              </a:ext>
            </a:extLst>
          </p:cNvPr>
          <p:cNvSpPr txBox="1"/>
          <p:nvPr/>
        </p:nvSpPr>
        <p:spPr>
          <a:xfrm>
            <a:off x="1003088" y="1442124"/>
            <a:ext cx="21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Incident Ray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710E3F-4EFA-DD4D-8AB4-CC6CF385D4D5}"/>
              </a:ext>
            </a:extLst>
          </p:cNvPr>
          <p:cNvCxnSpPr>
            <a:cxnSpLocks/>
          </p:cNvCxnSpPr>
          <p:nvPr/>
        </p:nvCxnSpPr>
        <p:spPr>
          <a:xfrm>
            <a:off x="4258478" y="2894568"/>
            <a:ext cx="1304478" cy="272629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89C1D3-D924-B9DB-3234-290BC4F8C7A6}"/>
              </a:ext>
            </a:extLst>
          </p:cNvPr>
          <p:cNvSpPr/>
          <p:nvPr/>
        </p:nvSpPr>
        <p:spPr bwMode="auto">
          <a:xfrm rot="9253225">
            <a:off x="4925103" y="4339415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3A62E0-2F22-DC98-92FA-7A3E981F467A}"/>
              </a:ext>
            </a:extLst>
          </p:cNvPr>
          <p:cNvSpPr/>
          <p:nvPr/>
        </p:nvSpPr>
        <p:spPr bwMode="auto">
          <a:xfrm rot="7236488">
            <a:off x="6200164" y="5991957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08781BC9-7E68-A530-2BD9-B70C5160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540" y="3542679"/>
            <a:ext cx="2384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Refracted ray</a:t>
            </a:r>
            <a:endParaRPr lang="en-GB" altLang="en-US" sz="28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F6D9E0-E9B3-64DF-3813-3878ABB704DD}"/>
              </a:ext>
            </a:extLst>
          </p:cNvPr>
          <p:cNvCxnSpPr>
            <a:cxnSpLocks/>
          </p:cNvCxnSpPr>
          <p:nvPr/>
        </p:nvCxnSpPr>
        <p:spPr>
          <a:xfrm flipV="1">
            <a:off x="3375714" y="3422644"/>
            <a:ext cx="970095" cy="129005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3A91F0-056E-E822-8D7B-E3824CF4B1B7}"/>
              </a:ext>
            </a:extLst>
          </p:cNvPr>
          <p:cNvCxnSpPr>
            <a:cxnSpLocks/>
          </p:cNvCxnSpPr>
          <p:nvPr/>
        </p:nvCxnSpPr>
        <p:spPr>
          <a:xfrm flipV="1">
            <a:off x="2842580" y="2505440"/>
            <a:ext cx="1162541" cy="68618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731449-309B-CFF2-9365-40E82BE7C45F}"/>
              </a:ext>
            </a:extLst>
          </p:cNvPr>
          <p:cNvCxnSpPr>
            <a:cxnSpLocks/>
          </p:cNvCxnSpPr>
          <p:nvPr/>
        </p:nvCxnSpPr>
        <p:spPr>
          <a:xfrm>
            <a:off x="4243836" y="1521573"/>
            <a:ext cx="0" cy="230710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382490E-B990-D68E-DB50-6615D19BEEAB}"/>
              </a:ext>
            </a:extLst>
          </p:cNvPr>
          <p:cNvSpPr txBox="1"/>
          <p:nvPr/>
        </p:nvSpPr>
        <p:spPr>
          <a:xfrm>
            <a:off x="4790192" y="1044520"/>
            <a:ext cx="2988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Normal at the point of incidence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D980D8-395C-1001-C318-C59FE5068412}"/>
                  </a:ext>
                </a:extLst>
              </p:cNvPr>
              <p:cNvSpPr txBox="1"/>
              <p:nvPr/>
            </p:nvSpPr>
            <p:spPr>
              <a:xfrm>
                <a:off x="3912300" y="2020919"/>
                <a:ext cx="192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D980D8-395C-1001-C318-C59FE5068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00" y="2020919"/>
                <a:ext cx="192489" cy="369332"/>
              </a:xfrm>
              <a:prstGeom prst="rect">
                <a:avLst/>
              </a:prstGeom>
              <a:blipFill>
                <a:blip r:embed="rId2"/>
                <a:stretch>
                  <a:fillRect l="-35484" r="-290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B51A3A-C449-D2C3-E651-74969F80FEF0}"/>
                  </a:ext>
                </a:extLst>
              </p:cNvPr>
              <p:cNvSpPr txBox="1"/>
              <p:nvPr/>
            </p:nvSpPr>
            <p:spPr>
              <a:xfrm>
                <a:off x="4293392" y="3613236"/>
                <a:ext cx="278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B51A3A-C449-D2C3-E651-74969F80F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92" y="3613236"/>
                <a:ext cx="2787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74F019-CA5B-C9F5-A1FC-A0B1C6F74649}"/>
              </a:ext>
            </a:extLst>
          </p:cNvPr>
          <p:cNvSpPr/>
          <p:nvPr/>
        </p:nvSpPr>
        <p:spPr>
          <a:xfrm>
            <a:off x="3783612" y="2379167"/>
            <a:ext cx="449866" cy="223254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89984DE-C954-B507-A710-D438784AC97D}"/>
              </a:ext>
            </a:extLst>
          </p:cNvPr>
          <p:cNvSpPr/>
          <p:nvPr/>
        </p:nvSpPr>
        <p:spPr>
          <a:xfrm rot="10406214">
            <a:off x="4290083" y="3532270"/>
            <a:ext cx="280409" cy="45719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19BF8-45C2-904C-2621-7F1067E77772}"/>
              </a:ext>
            </a:extLst>
          </p:cNvPr>
          <p:cNvSpPr txBox="1"/>
          <p:nvPr/>
        </p:nvSpPr>
        <p:spPr>
          <a:xfrm>
            <a:off x="1693792" y="4547788"/>
            <a:ext cx="206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Angle of refraction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5112A9-3A8A-B9A5-4028-1E0EF4960067}"/>
              </a:ext>
            </a:extLst>
          </p:cNvPr>
          <p:cNvSpPr txBox="1"/>
          <p:nvPr/>
        </p:nvSpPr>
        <p:spPr>
          <a:xfrm>
            <a:off x="1371472" y="2911273"/>
            <a:ext cx="2068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Angle of incidence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E1FF47-BD24-944C-EC0E-94DFDD181955}"/>
              </a:ext>
            </a:extLst>
          </p:cNvPr>
          <p:cNvCxnSpPr>
            <a:cxnSpLocks/>
          </p:cNvCxnSpPr>
          <p:nvPr/>
        </p:nvCxnSpPr>
        <p:spPr>
          <a:xfrm flipH="1">
            <a:off x="4243836" y="1465241"/>
            <a:ext cx="601977" cy="25794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B8EE4A8-9056-C232-3975-7AD80FF38DBE}"/>
              </a:ext>
            </a:extLst>
          </p:cNvPr>
          <p:cNvSpPr txBox="1"/>
          <p:nvPr/>
        </p:nvSpPr>
        <p:spPr>
          <a:xfrm>
            <a:off x="5112016" y="2204019"/>
            <a:ext cx="298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point of incidence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F46FF1B-EF11-20D8-3045-D5A515582AF1}"/>
              </a:ext>
            </a:extLst>
          </p:cNvPr>
          <p:cNvCxnSpPr>
            <a:cxnSpLocks/>
          </p:cNvCxnSpPr>
          <p:nvPr/>
        </p:nvCxnSpPr>
        <p:spPr>
          <a:xfrm flipH="1">
            <a:off x="4254194" y="2501560"/>
            <a:ext cx="793467" cy="35190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753705-343B-332C-ACB2-F1892ED08A27}"/>
              </a:ext>
            </a:extLst>
          </p:cNvPr>
          <p:cNvCxnSpPr>
            <a:cxnSpLocks/>
          </p:cNvCxnSpPr>
          <p:nvPr/>
        </p:nvCxnSpPr>
        <p:spPr>
          <a:xfrm>
            <a:off x="2229132" y="1972905"/>
            <a:ext cx="753508" cy="11871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44E952-0B8C-9C42-E0AB-37026FFE4F89}"/>
              </a:ext>
            </a:extLst>
          </p:cNvPr>
          <p:cNvCxnSpPr>
            <a:cxnSpLocks/>
          </p:cNvCxnSpPr>
          <p:nvPr/>
        </p:nvCxnSpPr>
        <p:spPr>
          <a:xfrm flipH="1">
            <a:off x="4910717" y="3839845"/>
            <a:ext cx="513163" cy="25615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5F487B7-7A36-E916-770C-6976FA828277}"/>
              </a:ext>
            </a:extLst>
          </p:cNvPr>
          <p:cNvSpPr txBox="1"/>
          <p:nvPr/>
        </p:nvSpPr>
        <p:spPr>
          <a:xfrm>
            <a:off x="4192411" y="6238701"/>
            <a:ext cx="268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Emergent Ray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9C0D07-9CB1-8076-9538-436A63F5BD8C}"/>
              </a:ext>
            </a:extLst>
          </p:cNvPr>
          <p:cNvCxnSpPr>
            <a:cxnSpLocks/>
          </p:cNvCxnSpPr>
          <p:nvPr/>
        </p:nvCxnSpPr>
        <p:spPr>
          <a:xfrm flipV="1">
            <a:off x="5444252" y="5993408"/>
            <a:ext cx="495458" cy="24529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E309AE2-4FC9-9393-AA2E-67EEDD50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dirty="0"/>
              <a:t>Key words for</a:t>
            </a:r>
            <a:r>
              <a:rPr lang="en-IE" altLang="en-US" dirty="0"/>
              <a:t> Refraction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6" grpId="0"/>
      <p:bldP spid="31" grpId="0"/>
      <p:bldP spid="32" grpId="0"/>
      <p:bldP spid="37" grpId="0"/>
      <p:bldP spid="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6">
            <a:extLst>
              <a:ext uri="{FF2B5EF4-FFF2-40B4-BE49-F238E27FC236}">
                <a16:creationId xmlns:a16="http://schemas.microsoft.com/office/drawing/2014/main" id="{E2A7549B-93A4-8CC9-3503-E41724F0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576108"/>
            <a:ext cx="8280400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1​</a:t>
            </a:r>
            <a:r>
              <a:rPr lang="en-US" altLang="en-US" sz="3200" b="1" baseline="30000" dirty="0" err="1"/>
              <a:t>st</a:t>
            </a:r>
            <a:r>
              <a:rPr lang="en-US" altLang="en-US" sz="3200" b="1" baseline="30000" dirty="0"/>
              <a:t>​</a:t>
            </a:r>
            <a:r>
              <a:rPr lang="en-US" altLang="en-US" sz="3200" b="1" dirty="0"/>
              <a:t> Law:</a:t>
            </a:r>
            <a:r>
              <a:rPr lang="en-US" altLang="en-US" sz="3200" dirty="0"/>
              <a:t>  The incident ray, the normal at the point of incidence and the refracted ray are in the </a:t>
            </a:r>
            <a:r>
              <a:rPr lang="en-US" altLang="en-US" sz="3200" b="1" dirty="0"/>
              <a:t>same plane</a:t>
            </a:r>
            <a:r>
              <a:rPr lang="en-US" altLang="en-US" sz="3200" dirty="0"/>
              <a:t>.</a:t>
            </a:r>
            <a:endParaRPr lang="en-GB" altLang="en-US" sz="3200" dirty="0"/>
          </a:p>
        </p:txBody>
      </p:sp>
      <p:sp>
        <p:nvSpPr>
          <p:cNvPr id="2056" name="Text Box 7">
            <a:extLst>
              <a:ext uri="{FF2B5EF4-FFF2-40B4-BE49-F238E27FC236}">
                <a16:creationId xmlns:a16="http://schemas.microsoft.com/office/drawing/2014/main" id="{83F5034D-9D96-3A13-2D4B-672BBAB8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523738"/>
            <a:ext cx="8280400" cy="142192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/>
              <a:t>2</a:t>
            </a:r>
            <a:r>
              <a:rPr lang="en-US" altLang="en-US" sz="3200" b="1" baseline="30000" dirty="0"/>
              <a:t>​</a:t>
            </a:r>
            <a:r>
              <a:rPr lang="en-US" altLang="en-US" sz="3200" b="1" baseline="30000" dirty="0" err="1"/>
              <a:t>nd</a:t>
            </a:r>
            <a:r>
              <a:rPr lang="en-US" altLang="en-US" sz="3200" b="1" baseline="30000" dirty="0"/>
              <a:t>​</a:t>
            </a:r>
            <a:r>
              <a:rPr lang="en-US" altLang="en-US" sz="3200" b="1" dirty="0"/>
              <a:t> Law:</a:t>
            </a:r>
            <a:r>
              <a:rPr lang="en-US" altLang="en-US" sz="3200" dirty="0"/>
              <a:t>   The ratio of the sine of the angle of incidence to the sine of the angle of refraction is a constant.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8">
                <a:extLst>
                  <a:ext uri="{FF2B5EF4-FFF2-40B4-BE49-F238E27FC236}">
                    <a16:creationId xmlns:a16="http://schemas.microsoft.com/office/drawing/2014/main" id="{68256591-61D8-3608-347C-A5A5103824FA}"/>
                  </a:ext>
                </a:extLst>
              </p:cNvPr>
              <p:cNvSpPr txBox="1"/>
              <p:nvPr/>
            </p:nvSpPr>
            <p:spPr bwMode="auto">
              <a:xfrm>
                <a:off x="1475657" y="5373687"/>
                <a:ext cx="2376264" cy="1150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func>
                            <m:funcPr>
                              <m:ctrl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50" name="Object 8">
                <a:extLst>
                  <a:ext uri="{FF2B5EF4-FFF2-40B4-BE49-F238E27FC236}">
                    <a16:creationId xmlns:a16="http://schemas.microsoft.com/office/drawing/2014/main" id="{68256591-61D8-3608-347C-A5A51038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7" y="5373687"/>
                <a:ext cx="2376264" cy="1150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9" name="Text Box 12">
            <a:extLst>
              <a:ext uri="{FF2B5EF4-FFF2-40B4-BE49-F238E27FC236}">
                <a16:creationId xmlns:a16="http://schemas.microsoft.com/office/drawing/2014/main" id="{C46AD2C2-0897-B0AB-C134-094012729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16563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400"/>
              <a:t>i.e.</a:t>
            </a:r>
            <a:endParaRPr lang="en-GB" altLang="en-US" sz="2400"/>
          </a:p>
        </p:txBody>
      </p:sp>
      <p:sp>
        <p:nvSpPr>
          <p:cNvPr id="9228" name="Text Box 13">
            <a:extLst>
              <a:ext uri="{FF2B5EF4-FFF2-40B4-BE49-F238E27FC236}">
                <a16:creationId xmlns:a16="http://schemas.microsoft.com/office/drawing/2014/main" id="{FB18D025-8433-E921-AC1F-10355B66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361" y="5642378"/>
            <a:ext cx="403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Where </a:t>
            </a:r>
            <a:r>
              <a:rPr lang="en-IE" altLang="en-US" sz="2800" i="1" dirty="0"/>
              <a:t>n </a:t>
            </a:r>
            <a:r>
              <a:rPr lang="en-IE" altLang="en-US" sz="2800" dirty="0"/>
              <a:t>is a constant</a:t>
            </a:r>
            <a:endParaRPr lang="en-GB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08AD3-E1CA-9D56-8DB3-27AA73CCFC7F}"/>
              </a:ext>
            </a:extLst>
          </p:cNvPr>
          <p:cNvSpPr txBox="1"/>
          <p:nvPr/>
        </p:nvSpPr>
        <p:spPr>
          <a:xfrm>
            <a:off x="7373143" y="2843358"/>
            <a:ext cx="1144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/>
              <a:t>HL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22F58-6FBE-9DB6-DA8A-4D105358F749}"/>
              </a:ext>
            </a:extLst>
          </p:cNvPr>
          <p:cNvSpPr txBox="1"/>
          <p:nvPr/>
        </p:nvSpPr>
        <p:spPr>
          <a:xfrm>
            <a:off x="6872725" y="4518154"/>
            <a:ext cx="2042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/>
              <a:t>HL 2016, 2022D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A61F55-1B0B-130D-AAB7-00B6146E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806714"/>
          </a:xfrm>
        </p:spPr>
        <p:txBody>
          <a:bodyPr/>
          <a:lstStyle/>
          <a:p>
            <a:r>
              <a:rPr lang="en-IE" altLang="en-US" sz="3200" dirty="0"/>
              <a:t>State the 2 Laws of Refraction of Light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5" grpId="1" animBg="1"/>
      <p:bldP spid="2056" grpId="0" animBg="1"/>
      <p:bldP spid="2056" grpId="1" animBg="1"/>
      <p:bldP spid="2050" grpId="0"/>
      <p:bldP spid="2059" grpId="0"/>
      <p:bldP spid="2059" grpId="1"/>
      <p:bldP spid="9228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51BC41-6F41-367C-25A2-9DBE070C8037}"/>
              </a:ext>
            </a:extLst>
          </p:cNvPr>
          <p:cNvSpPr txBox="1"/>
          <p:nvPr/>
        </p:nvSpPr>
        <p:spPr>
          <a:xfrm>
            <a:off x="348685" y="1903593"/>
            <a:ext cx="489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>
                <a:solidFill>
                  <a:srgbClr val="002060"/>
                </a:solidFill>
              </a:rPr>
              <a:t>Speed of light = 3 x 10</a:t>
            </a:r>
            <a:r>
              <a:rPr lang="en-IE" sz="2800" baseline="30000" dirty="0">
                <a:solidFill>
                  <a:srgbClr val="002060"/>
                </a:solidFill>
              </a:rPr>
              <a:t>8</a:t>
            </a:r>
            <a:r>
              <a:rPr lang="en-IE" sz="2800" dirty="0">
                <a:solidFill>
                  <a:srgbClr val="002060"/>
                </a:solidFill>
              </a:rPr>
              <a:t> m s</a:t>
            </a:r>
            <a:r>
              <a:rPr lang="en-IE" sz="2800" baseline="30000" dirty="0">
                <a:solidFill>
                  <a:srgbClr val="002060"/>
                </a:solidFill>
              </a:rPr>
              <a:t>-1</a:t>
            </a:r>
            <a:r>
              <a:rPr lang="en-IE" sz="2800" dirty="0">
                <a:solidFill>
                  <a:srgbClr val="00206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4F06FF-13CF-BD57-6FE3-C05F9ED76F20}"/>
                  </a:ext>
                </a:extLst>
              </p:cNvPr>
              <p:cNvSpPr txBox="1"/>
              <p:nvPr/>
            </p:nvSpPr>
            <p:spPr>
              <a:xfrm>
                <a:off x="1012744" y="2708920"/>
                <a:ext cx="2695160" cy="890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IE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</m:den>
                      </m:f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4F06FF-13CF-BD57-6FE3-C05F9ED76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44" y="2708920"/>
                <a:ext cx="2695160" cy="890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799106-8A68-102A-1D32-E2BBA088C7BD}"/>
                  </a:ext>
                </a:extLst>
              </p:cNvPr>
              <p:cNvSpPr txBox="1"/>
              <p:nvPr/>
            </p:nvSpPr>
            <p:spPr>
              <a:xfrm>
                <a:off x="1619672" y="3789040"/>
                <a:ext cx="2534623" cy="956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E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1.5×10</m:t>
                              </m:r>
                            </m:e>
                            <m:sup>
                              <m:r>
                                <a:rPr lang="en-IE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r>
                            <a:rPr lang="en-IE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en-IE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IE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799106-8A68-102A-1D32-E2BBA088C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789040"/>
                <a:ext cx="2534623" cy="956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2527C6-217A-9FC0-0165-3091D45C83EC}"/>
                  </a:ext>
                </a:extLst>
              </p:cNvPr>
              <p:cNvSpPr txBox="1"/>
              <p:nvPr/>
            </p:nvSpPr>
            <p:spPr>
              <a:xfrm>
                <a:off x="1505121" y="4961712"/>
                <a:ext cx="25346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en-IE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2527C6-217A-9FC0-0165-3091D45C8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21" y="4961712"/>
                <a:ext cx="25346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F7F73-B234-E79C-E26A-6EED824177F2}"/>
                  </a:ext>
                </a:extLst>
              </p:cNvPr>
              <p:cNvSpPr txBox="1"/>
              <p:nvPr/>
            </p:nvSpPr>
            <p:spPr>
              <a:xfrm>
                <a:off x="1613468" y="5858108"/>
                <a:ext cx="18064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=500 </m:t>
                      </m:r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F7F73-B234-E79C-E26A-6EED82417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468" y="5858108"/>
                <a:ext cx="180640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3BBDF-B407-E992-760B-46AC152EA3A3}"/>
                  </a:ext>
                </a:extLst>
              </p:cNvPr>
              <p:cNvSpPr txBox="1"/>
              <p:nvPr/>
            </p:nvSpPr>
            <p:spPr>
              <a:xfrm>
                <a:off x="3419872" y="5858108"/>
                <a:ext cx="22322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B3BBDF-B407-E992-760B-46AC152EA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858108"/>
                <a:ext cx="223224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8B7431C-CA5B-0DC4-97F0-9AAB469C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8BD06-1A49-0EB5-4865-BC8157A9C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383969"/>
          </a:xfrm>
        </p:spPr>
        <p:txBody>
          <a:bodyPr/>
          <a:lstStyle/>
          <a:p>
            <a:r>
              <a:rPr lang="en-IE" dirty="0"/>
              <a:t>The Sun is 1.5 x 10</a:t>
            </a:r>
            <a:r>
              <a:rPr lang="en-IE" baseline="30000" dirty="0"/>
              <a:t>11</a:t>
            </a:r>
            <a:r>
              <a:rPr lang="en-IE" dirty="0"/>
              <a:t> m from earth</a:t>
            </a:r>
          </a:p>
          <a:p>
            <a:r>
              <a:rPr lang="en-IE" dirty="0"/>
              <a:t>How long does it take light to get from the sun to the earth.</a:t>
            </a:r>
          </a:p>
        </p:txBody>
      </p:sp>
    </p:spTree>
    <p:extLst>
      <p:ext uri="{BB962C8B-B14F-4D97-AF65-F5344CB8AC3E}">
        <p14:creationId xmlns:p14="http://schemas.microsoft.com/office/powerpoint/2010/main" val="3565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1B6708-5BBE-5755-E3AB-FC03B49D0EF5}"/>
              </a:ext>
            </a:extLst>
          </p:cNvPr>
          <p:cNvSpPr/>
          <p:nvPr/>
        </p:nvSpPr>
        <p:spPr>
          <a:xfrm>
            <a:off x="3640337" y="3554275"/>
            <a:ext cx="2536278" cy="1921933"/>
          </a:xfrm>
          <a:custGeom>
            <a:avLst/>
            <a:gdLst>
              <a:gd name="connsiteX0" fmla="*/ 0 w 2548466"/>
              <a:gd name="connsiteY0" fmla="*/ 711200 h 1862667"/>
              <a:gd name="connsiteX1" fmla="*/ 0 w 2548466"/>
              <a:gd name="connsiteY1" fmla="*/ 1862667 h 1862667"/>
              <a:gd name="connsiteX2" fmla="*/ 2540000 w 2548466"/>
              <a:gd name="connsiteY2" fmla="*/ 821267 h 1862667"/>
              <a:gd name="connsiteX3" fmla="*/ 2548466 w 2548466"/>
              <a:gd name="connsiteY3" fmla="*/ 0 h 1862667"/>
              <a:gd name="connsiteX0" fmla="*/ 0 w 2540375"/>
              <a:gd name="connsiteY0" fmla="*/ 770466 h 1921933"/>
              <a:gd name="connsiteX1" fmla="*/ 0 w 2540375"/>
              <a:gd name="connsiteY1" fmla="*/ 1921933 h 1921933"/>
              <a:gd name="connsiteX2" fmla="*/ 2540000 w 2540375"/>
              <a:gd name="connsiteY2" fmla="*/ 880533 h 1921933"/>
              <a:gd name="connsiteX3" fmla="*/ 2531533 w 2540375"/>
              <a:gd name="connsiteY3" fmla="*/ 0 h 1921933"/>
              <a:gd name="connsiteX0" fmla="*/ 0 w 2531533"/>
              <a:gd name="connsiteY0" fmla="*/ 770466 h 1921933"/>
              <a:gd name="connsiteX1" fmla="*/ 0 w 2531533"/>
              <a:gd name="connsiteY1" fmla="*/ 1921933 h 1921933"/>
              <a:gd name="connsiteX2" fmla="*/ 2518833 w 2531533"/>
              <a:gd name="connsiteY2" fmla="*/ 876300 h 1921933"/>
              <a:gd name="connsiteX3" fmla="*/ 2531533 w 2531533"/>
              <a:gd name="connsiteY3" fmla="*/ 0 h 1921933"/>
              <a:gd name="connsiteX0" fmla="*/ 0 w 2536278"/>
              <a:gd name="connsiteY0" fmla="*/ 770466 h 1921933"/>
              <a:gd name="connsiteX1" fmla="*/ 0 w 2536278"/>
              <a:gd name="connsiteY1" fmla="*/ 1921933 h 1921933"/>
              <a:gd name="connsiteX2" fmla="*/ 2535766 w 2536278"/>
              <a:gd name="connsiteY2" fmla="*/ 876300 h 1921933"/>
              <a:gd name="connsiteX3" fmla="*/ 2531533 w 2536278"/>
              <a:gd name="connsiteY3" fmla="*/ 0 h 192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278" h="1921933">
                <a:moveTo>
                  <a:pt x="0" y="770466"/>
                </a:moveTo>
                <a:lnTo>
                  <a:pt x="0" y="1921933"/>
                </a:lnTo>
                <a:lnTo>
                  <a:pt x="2535766" y="876300"/>
                </a:lnTo>
                <a:cubicBezTo>
                  <a:pt x="2538588" y="602544"/>
                  <a:pt x="2528711" y="273756"/>
                  <a:pt x="2531533" y="0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D63B1-A24C-1475-7011-E42DAF3F783D}"/>
              </a:ext>
            </a:extLst>
          </p:cNvPr>
          <p:cNvSpPr txBox="1"/>
          <p:nvPr/>
        </p:nvSpPr>
        <p:spPr>
          <a:xfrm>
            <a:off x="619262" y="3271859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Refracted ray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04B24F1-5FD9-06A9-4FCA-89C2DC63BD6E}"/>
              </a:ext>
            </a:extLst>
          </p:cNvPr>
          <p:cNvSpPr/>
          <p:nvPr/>
        </p:nvSpPr>
        <p:spPr>
          <a:xfrm>
            <a:off x="1824335" y="3217774"/>
            <a:ext cx="5826642" cy="1679944"/>
          </a:xfrm>
          <a:custGeom>
            <a:avLst/>
            <a:gdLst>
              <a:gd name="connsiteX0" fmla="*/ 0 w 5826642"/>
              <a:gd name="connsiteY0" fmla="*/ 978195 h 1679944"/>
              <a:gd name="connsiteX1" fmla="*/ 2200940 w 5826642"/>
              <a:gd name="connsiteY1" fmla="*/ 1679944 h 1679944"/>
              <a:gd name="connsiteX2" fmla="*/ 5826642 w 5826642"/>
              <a:gd name="connsiteY2" fmla="*/ 404037 h 1679944"/>
              <a:gd name="connsiteX3" fmla="*/ 4029740 w 5826642"/>
              <a:gd name="connsiteY3" fmla="*/ 0 h 1679944"/>
              <a:gd name="connsiteX4" fmla="*/ 0 w 5826642"/>
              <a:gd name="connsiteY4" fmla="*/ 978195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6642" h="1679944">
                <a:moveTo>
                  <a:pt x="0" y="978195"/>
                </a:moveTo>
                <a:lnTo>
                  <a:pt x="2200940" y="1679944"/>
                </a:lnTo>
                <a:lnTo>
                  <a:pt x="5826642" y="404037"/>
                </a:lnTo>
                <a:lnTo>
                  <a:pt x="4029740" y="0"/>
                </a:lnTo>
                <a:lnTo>
                  <a:pt x="0" y="978195"/>
                </a:lnTo>
                <a:close/>
              </a:path>
            </a:pathLst>
          </a:custGeom>
          <a:solidFill>
            <a:schemeClr val="bg1">
              <a:lumMod val="95000"/>
              <a:alpha val="62000"/>
            </a:schemeClr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419EE0F-FD19-5B80-0C0A-A1DEAA00F9F5}"/>
              </a:ext>
            </a:extLst>
          </p:cNvPr>
          <p:cNvSpPr/>
          <p:nvPr/>
        </p:nvSpPr>
        <p:spPr>
          <a:xfrm>
            <a:off x="1828570" y="4185336"/>
            <a:ext cx="2196706" cy="2268968"/>
          </a:xfrm>
          <a:custGeom>
            <a:avLst/>
            <a:gdLst>
              <a:gd name="connsiteX0" fmla="*/ 63795 w 2275367"/>
              <a:gd name="connsiteY0" fmla="*/ 0 h 2264735"/>
              <a:gd name="connsiteX1" fmla="*/ 2275367 w 2275367"/>
              <a:gd name="connsiteY1" fmla="*/ 691117 h 2264735"/>
              <a:gd name="connsiteX2" fmla="*/ 2264735 w 2275367"/>
              <a:gd name="connsiteY2" fmla="*/ 2264735 h 2264735"/>
              <a:gd name="connsiteX3" fmla="*/ 0 w 2275367"/>
              <a:gd name="connsiteY3" fmla="*/ 1212112 h 2264735"/>
              <a:gd name="connsiteX4" fmla="*/ 63795 w 2275367"/>
              <a:gd name="connsiteY4" fmla="*/ 0 h 2264735"/>
              <a:gd name="connsiteX0" fmla="*/ 0 w 2211572"/>
              <a:gd name="connsiteY0" fmla="*/ 0 h 2264735"/>
              <a:gd name="connsiteX1" fmla="*/ 2211572 w 2211572"/>
              <a:gd name="connsiteY1" fmla="*/ 691117 h 2264735"/>
              <a:gd name="connsiteX2" fmla="*/ 2200940 w 2211572"/>
              <a:gd name="connsiteY2" fmla="*/ 2264735 h 2264735"/>
              <a:gd name="connsiteX3" fmla="*/ 21266 w 2211572"/>
              <a:gd name="connsiteY3" fmla="*/ 1180214 h 2264735"/>
              <a:gd name="connsiteX4" fmla="*/ 0 w 2211572"/>
              <a:gd name="connsiteY4" fmla="*/ 0 h 2264735"/>
              <a:gd name="connsiteX0" fmla="*/ 0 w 2211572"/>
              <a:gd name="connsiteY0" fmla="*/ 0 h 2264735"/>
              <a:gd name="connsiteX1" fmla="*/ 2211572 w 2211572"/>
              <a:gd name="connsiteY1" fmla="*/ 691117 h 2264735"/>
              <a:gd name="connsiteX2" fmla="*/ 2200940 w 2211572"/>
              <a:gd name="connsiteY2" fmla="*/ 2264735 h 2264735"/>
              <a:gd name="connsiteX3" fmla="*/ 21266 w 2211572"/>
              <a:gd name="connsiteY3" fmla="*/ 1212111 h 2264735"/>
              <a:gd name="connsiteX4" fmla="*/ 0 w 2211572"/>
              <a:gd name="connsiteY4" fmla="*/ 0 h 2264735"/>
              <a:gd name="connsiteX0" fmla="*/ 0 w 2215805"/>
              <a:gd name="connsiteY0" fmla="*/ 0 h 2264735"/>
              <a:gd name="connsiteX1" fmla="*/ 2215805 w 2215805"/>
              <a:gd name="connsiteY1" fmla="*/ 758850 h 2264735"/>
              <a:gd name="connsiteX2" fmla="*/ 2200940 w 2215805"/>
              <a:gd name="connsiteY2" fmla="*/ 2264735 h 2264735"/>
              <a:gd name="connsiteX3" fmla="*/ 21266 w 2215805"/>
              <a:gd name="connsiteY3" fmla="*/ 1212111 h 2264735"/>
              <a:gd name="connsiteX4" fmla="*/ 0 w 2215805"/>
              <a:gd name="connsiteY4" fmla="*/ 0 h 2264735"/>
              <a:gd name="connsiteX0" fmla="*/ 0 w 2200940"/>
              <a:gd name="connsiteY0" fmla="*/ 0 h 2264735"/>
              <a:gd name="connsiteX1" fmla="*/ 2181939 w 2200940"/>
              <a:gd name="connsiteY1" fmla="*/ 701700 h 2264735"/>
              <a:gd name="connsiteX2" fmla="*/ 2200940 w 2200940"/>
              <a:gd name="connsiteY2" fmla="*/ 2264735 h 2264735"/>
              <a:gd name="connsiteX3" fmla="*/ 21266 w 2200940"/>
              <a:gd name="connsiteY3" fmla="*/ 1212111 h 2264735"/>
              <a:gd name="connsiteX4" fmla="*/ 0 w 2200940"/>
              <a:gd name="connsiteY4" fmla="*/ 0 h 2264735"/>
              <a:gd name="connsiteX0" fmla="*/ 0 w 2200940"/>
              <a:gd name="connsiteY0" fmla="*/ 0 h 2264735"/>
              <a:gd name="connsiteX1" fmla="*/ 2190406 w 2200940"/>
              <a:gd name="connsiteY1" fmla="*/ 716517 h 2264735"/>
              <a:gd name="connsiteX2" fmla="*/ 2200940 w 2200940"/>
              <a:gd name="connsiteY2" fmla="*/ 2264735 h 2264735"/>
              <a:gd name="connsiteX3" fmla="*/ 21266 w 2200940"/>
              <a:gd name="connsiteY3" fmla="*/ 1212111 h 2264735"/>
              <a:gd name="connsiteX4" fmla="*/ 0 w 2200940"/>
              <a:gd name="connsiteY4" fmla="*/ 0 h 2264735"/>
              <a:gd name="connsiteX0" fmla="*/ 0 w 2190870"/>
              <a:gd name="connsiteY0" fmla="*/ 0 h 2273201"/>
              <a:gd name="connsiteX1" fmla="*/ 2190406 w 2190870"/>
              <a:gd name="connsiteY1" fmla="*/ 716517 h 2273201"/>
              <a:gd name="connsiteX2" fmla="*/ 2179773 w 2190870"/>
              <a:gd name="connsiteY2" fmla="*/ 2273201 h 2273201"/>
              <a:gd name="connsiteX3" fmla="*/ 21266 w 2190870"/>
              <a:gd name="connsiteY3" fmla="*/ 1212111 h 2273201"/>
              <a:gd name="connsiteX4" fmla="*/ 0 w 2190870"/>
              <a:gd name="connsiteY4" fmla="*/ 0 h 2273201"/>
              <a:gd name="connsiteX0" fmla="*/ 0 w 2200940"/>
              <a:gd name="connsiteY0" fmla="*/ 0 h 2268968"/>
              <a:gd name="connsiteX1" fmla="*/ 2190406 w 2200940"/>
              <a:gd name="connsiteY1" fmla="*/ 716517 h 2268968"/>
              <a:gd name="connsiteX2" fmla="*/ 2200940 w 2200940"/>
              <a:gd name="connsiteY2" fmla="*/ 2268968 h 2268968"/>
              <a:gd name="connsiteX3" fmla="*/ 21266 w 2200940"/>
              <a:gd name="connsiteY3" fmla="*/ 1212111 h 2268968"/>
              <a:gd name="connsiteX4" fmla="*/ 0 w 2200940"/>
              <a:gd name="connsiteY4" fmla="*/ 0 h 2268968"/>
              <a:gd name="connsiteX0" fmla="*/ 25301 w 2179674"/>
              <a:gd name="connsiteY0" fmla="*/ 0 h 2184302"/>
              <a:gd name="connsiteX1" fmla="*/ 2169140 w 2179674"/>
              <a:gd name="connsiteY1" fmla="*/ 631851 h 2184302"/>
              <a:gd name="connsiteX2" fmla="*/ 2179674 w 2179674"/>
              <a:gd name="connsiteY2" fmla="*/ 2184302 h 2184302"/>
              <a:gd name="connsiteX3" fmla="*/ 0 w 2179674"/>
              <a:gd name="connsiteY3" fmla="*/ 1127445 h 2184302"/>
              <a:gd name="connsiteX4" fmla="*/ 25301 w 2179674"/>
              <a:gd name="connsiteY4" fmla="*/ 0 h 2184302"/>
              <a:gd name="connsiteX0" fmla="*/ 0 w 2196706"/>
              <a:gd name="connsiteY0" fmla="*/ 0 h 2268968"/>
              <a:gd name="connsiteX1" fmla="*/ 2186172 w 2196706"/>
              <a:gd name="connsiteY1" fmla="*/ 716517 h 2268968"/>
              <a:gd name="connsiteX2" fmla="*/ 2196706 w 2196706"/>
              <a:gd name="connsiteY2" fmla="*/ 2268968 h 2268968"/>
              <a:gd name="connsiteX3" fmla="*/ 17032 w 2196706"/>
              <a:gd name="connsiteY3" fmla="*/ 1212111 h 2268968"/>
              <a:gd name="connsiteX4" fmla="*/ 0 w 2196706"/>
              <a:gd name="connsiteY4" fmla="*/ 0 h 226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706" h="2268968">
                <a:moveTo>
                  <a:pt x="0" y="0"/>
                </a:moveTo>
                <a:lnTo>
                  <a:pt x="2186172" y="716517"/>
                </a:lnTo>
                <a:cubicBezTo>
                  <a:pt x="2189683" y="1232590"/>
                  <a:pt x="2193195" y="1752895"/>
                  <a:pt x="2196706" y="2268968"/>
                </a:cubicBezTo>
                <a:lnTo>
                  <a:pt x="17032" y="12121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62000"/>
            </a:schemeClr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4553E64-5898-66C8-861D-23BFC7B3A32B}"/>
              </a:ext>
            </a:extLst>
          </p:cNvPr>
          <p:cNvSpPr/>
          <p:nvPr/>
        </p:nvSpPr>
        <p:spPr>
          <a:xfrm>
            <a:off x="3995936" y="3630474"/>
            <a:ext cx="3632201" cy="2844800"/>
          </a:xfrm>
          <a:custGeom>
            <a:avLst/>
            <a:gdLst>
              <a:gd name="connsiteX0" fmla="*/ 8467 w 3615267"/>
              <a:gd name="connsiteY0" fmla="*/ 2844800 h 2844800"/>
              <a:gd name="connsiteX1" fmla="*/ 0 w 3615267"/>
              <a:gd name="connsiteY1" fmla="*/ 1253067 h 2844800"/>
              <a:gd name="connsiteX2" fmla="*/ 3615267 w 3615267"/>
              <a:gd name="connsiteY2" fmla="*/ 0 h 2844800"/>
              <a:gd name="connsiteX3" fmla="*/ 3589867 w 3615267"/>
              <a:gd name="connsiteY3" fmla="*/ 897467 h 2844800"/>
              <a:gd name="connsiteX4" fmla="*/ 8467 w 3615267"/>
              <a:gd name="connsiteY4" fmla="*/ 2844800 h 2844800"/>
              <a:gd name="connsiteX0" fmla="*/ 182 w 3606982"/>
              <a:gd name="connsiteY0" fmla="*/ 2844800 h 2844800"/>
              <a:gd name="connsiteX1" fmla="*/ 25581 w 3606982"/>
              <a:gd name="connsiteY1" fmla="*/ 1354667 h 2844800"/>
              <a:gd name="connsiteX2" fmla="*/ 3606982 w 3606982"/>
              <a:gd name="connsiteY2" fmla="*/ 0 h 2844800"/>
              <a:gd name="connsiteX3" fmla="*/ 3581582 w 3606982"/>
              <a:gd name="connsiteY3" fmla="*/ 897467 h 2844800"/>
              <a:gd name="connsiteX4" fmla="*/ 182 w 3606982"/>
              <a:gd name="connsiteY4" fmla="*/ 2844800 h 2844800"/>
              <a:gd name="connsiteX0" fmla="*/ 25401 w 3632201"/>
              <a:gd name="connsiteY0" fmla="*/ 2844800 h 2844800"/>
              <a:gd name="connsiteX1" fmla="*/ 0 w 3632201"/>
              <a:gd name="connsiteY1" fmla="*/ 1270000 h 2844800"/>
              <a:gd name="connsiteX2" fmla="*/ 3632201 w 3632201"/>
              <a:gd name="connsiteY2" fmla="*/ 0 h 2844800"/>
              <a:gd name="connsiteX3" fmla="*/ 3606801 w 3632201"/>
              <a:gd name="connsiteY3" fmla="*/ 897467 h 2844800"/>
              <a:gd name="connsiteX4" fmla="*/ 25401 w 3632201"/>
              <a:gd name="connsiteY4" fmla="*/ 28448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2201" h="2844800">
                <a:moveTo>
                  <a:pt x="25401" y="2844800"/>
                </a:moveTo>
                <a:cubicBezTo>
                  <a:pt x="22579" y="2314222"/>
                  <a:pt x="2822" y="1800578"/>
                  <a:pt x="0" y="1270000"/>
                </a:cubicBezTo>
                <a:lnTo>
                  <a:pt x="3632201" y="0"/>
                </a:lnTo>
                <a:lnTo>
                  <a:pt x="3606801" y="897467"/>
                </a:lnTo>
                <a:lnTo>
                  <a:pt x="25401" y="2844800"/>
                </a:lnTo>
                <a:close/>
              </a:path>
            </a:pathLst>
          </a:custGeom>
          <a:solidFill>
            <a:schemeClr val="bg1">
              <a:lumMod val="95000"/>
              <a:alpha val="62000"/>
            </a:schemeClr>
          </a:solidFill>
          <a:ln>
            <a:solidFill>
              <a:schemeClr val="accent1">
                <a:shade val="15000"/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C5C4CA-359D-D34A-8865-2D1A8B5B0F53}"/>
              </a:ext>
            </a:extLst>
          </p:cNvPr>
          <p:cNvSpPr/>
          <p:nvPr/>
        </p:nvSpPr>
        <p:spPr>
          <a:xfrm>
            <a:off x="3631870" y="2597540"/>
            <a:ext cx="2540815" cy="1727200"/>
          </a:xfrm>
          <a:custGeom>
            <a:avLst/>
            <a:gdLst>
              <a:gd name="connsiteX0" fmla="*/ 0 w 2523067"/>
              <a:gd name="connsiteY0" fmla="*/ 1219200 h 1219200"/>
              <a:gd name="connsiteX1" fmla="*/ 0 w 2523067"/>
              <a:gd name="connsiteY1" fmla="*/ 0 h 1219200"/>
              <a:gd name="connsiteX2" fmla="*/ 2523067 w 2523067"/>
              <a:gd name="connsiteY2" fmla="*/ 0 h 1219200"/>
              <a:gd name="connsiteX3" fmla="*/ 2514600 w 2523067"/>
              <a:gd name="connsiteY3" fmla="*/ 474134 h 1219200"/>
              <a:gd name="connsiteX0" fmla="*/ 0 w 2514744"/>
              <a:gd name="connsiteY0" fmla="*/ 1693334 h 1693334"/>
              <a:gd name="connsiteX1" fmla="*/ 0 w 2514744"/>
              <a:gd name="connsiteY1" fmla="*/ 474134 h 1693334"/>
              <a:gd name="connsiteX2" fmla="*/ 2480734 w 2514744"/>
              <a:gd name="connsiteY2" fmla="*/ 0 h 1693334"/>
              <a:gd name="connsiteX3" fmla="*/ 2514600 w 2514744"/>
              <a:gd name="connsiteY3" fmla="*/ 948268 h 1693334"/>
              <a:gd name="connsiteX0" fmla="*/ 0 w 2540001"/>
              <a:gd name="connsiteY0" fmla="*/ 1693334 h 1693334"/>
              <a:gd name="connsiteX1" fmla="*/ 0 w 2540001"/>
              <a:gd name="connsiteY1" fmla="*/ 474134 h 1693334"/>
              <a:gd name="connsiteX2" fmla="*/ 2540001 w 2540001"/>
              <a:gd name="connsiteY2" fmla="*/ 0 h 1693334"/>
              <a:gd name="connsiteX3" fmla="*/ 2514600 w 2540001"/>
              <a:gd name="connsiteY3" fmla="*/ 948268 h 1693334"/>
              <a:gd name="connsiteX0" fmla="*/ 0 w 2561375"/>
              <a:gd name="connsiteY0" fmla="*/ 1693334 h 1693334"/>
              <a:gd name="connsiteX1" fmla="*/ 0 w 2561375"/>
              <a:gd name="connsiteY1" fmla="*/ 474134 h 1693334"/>
              <a:gd name="connsiteX2" fmla="*/ 2540001 w 2561375"/>
              <a:gd name="connsiteY2" fmla="*/ 0 h 1693334"/>
              <a:gd name="connsiteX3" fmla="*/ 2561167 w 2561375"/>
              <a:gd name="connsiteY3" fmla="*/ 969434 h 1693334"/>
              <a:gd name="connsiteX0" fmla="*/ 0 w 2540815"/>
              <a:gd name="connsiteY0" fmla="*/ 1693334 h 1693334"/>
              <a:gd name="connsiteX1" fmla="*/ 0 w 2540815"/>
              <a:gd name="connsiteY1" fmla="*/ 474134 h 1693334"/>
              <a:gd name="connsiteX2" fmla="*/ 2540001 w 2540815"/>
              <a:gd name="connsiteY2" fmla="*/ 0 h 1693334"/>
              <a:gd name="connsiteX3" fmla="*/ 2540001 w 2540815"/>
              <a:gd name="connsiteY3" fmla="*/ 960968 h 1693334"/>
              <a:gd name="connsiteX0" fmla="*/ 12700 w 2540815"/>
              <a:gd name="connsiteY0" fmla="*/ 1727200 h 1727200"/>
              <a:gd name="connsiteX1" fmla="*/ 0 w 2540815"/>
              <a:gd name="connsiteY1" fmla="*/ 474134 h 1727200"/>
              <a:gd name="connsiteX2" fmla="*/ 2540001 w 2540815"/>
              <a:gd name="connsiteY2" fmla="*/ 0 h 1727200"/>
              <a:gd name="connsiteX3" fmla="*/ 2540001 w 2540815"/>
              <a:gd name="connsiteY3" fmla="*/ 960968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815" h="1727200">
                <a:moveTo>
                  <a:pt x="12700" y="1727200"/>
                </a:moveTo>
                <a:lnTo>
                  <a:pt x="0" y="474134"/>
                </a:lnTo>
                <a:lnTo>
                  <a:pt x="2540001" y="0"/>
                </a:lnTo>
                <a:cubicBezTo>
                  <a:pt x="2537179" y="158045"/>
                  <a:pt x="2542823" y="802923"/>
                  <a:pt x="2540001" y="960968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754483-629C-322B-8B4C-F3498A4A4742}"/>
              </a:ext>
            </a:extLst>
          </p:cNvPr>
          <p:cNvCxnSpPr>
            <a:cxnSpLocks/>
          </p:cNvCxnSpPr>
          <p:nvPr/>
        </p:nvCxnSpPr>
        <p:spPr>
          <a:xfrm flipH="1">
            <a:off x="4902277" y="1378719"/>
            <a:ext cx="6199" cy="35189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2EE296-B9A8-26F0-F95F-A0C8E2FE5D27}"/>
              </a:ext>
            </a:extLst>
          </p:cNvPr>
          <p:cNvSpPr/>
          <p:nvPr/>
        </p:nvSpPr>
        <p:spPr>
          <a:xfrm>
            <a:off x="1512865" y="2442186"/>
            <a:ext cx="3389006" cy="1501555"/>
          </a:xfrm>
          <a:custGeom>
            <a:avLst/>
            <a:gdLst>
              <a:gd name="connsiteX0" fmla="*/ 0 w 2015067"/>
              <a:gd name="connsiteY0" fmla="*/ 0 h 846667"/>
              <a:gd name="connsiteX1" fmla="*/ 2015067 w 2015067"/>
              <a:gd name="connsiteY1" fmla="*/ 846667 h 8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5067" h="846667">
                <a:moveTo>
                  <a:pt x="0" y="0"/>
                </a:moveTo>
                <a:lnTo>
                  <a:pt x="2015067" y="84666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36B991D-8617-A7EC-19E0-308D6318C9A4}"/>
              </a:ext>
            </a:extLst>
          </p:cNvPr>
          <p:cNvSpPr/>
          <p:nvPr/>
        </p:nvSpPr>
        <p:spPr>
          <a:xfrm>
            <a:off x="4912720" y="3943741"/>
            <a:ext cx="561264" cy="810220"/>
          </a:xfrm>
          <a:custGeom>
            <a:avLst/>
            <a:gdLst>
              <a:gd name="connsiteX0" fmla="*/ 0 w 2015067"/>
              <a:gd name="connsiteY0" fmla="*/ 0 h 846667"/>
              <a:gd name="connsiteX1" fmla="*/ 2015067 w 2015067"/>
              <a:gd name="connsiteY1" fmla="*/ 846667 h 8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5067" h="846667">
                <a:moveTo>
                  <a:pt x="0" y="0"/>
                </a:moveTo>
                <a:lnTo>
                  <a:pt x="2015067" y="846667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16C07D-D8EF-D835-7FD6-89F374AA8627}"/>
              </a:ext>
            </a:extLst>
          </p:cNvPr>
          <p:cNvSpPr txBox="1"/>
          <p:nvPr/>
        </p:nvSpPr>
        <p:spPr>
          <a:xfrm>
            <a:off x="700625" y="1746181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Incident ray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FD3C8A-C013-A44E-E6C2-F7B6DC668233}"/>
              </a:ext>
            </a:extLst>
          </p:cNvPr>
          <p:cNvSpPr txBox="1"/>
          <p:nvPr/>
        </p:nvSpPr>
        <p:spPr>
          <a:xfrm>
            <a:off x="4901871" y="1278714"/>
            <a:ext cx="2849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Normal at point of incidence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B5D276-F069-DF93-B0A2-F25EFD51A1B0}"/>
              </a:ext>
            </a:extLst>
          </p:cNvPr>
          <p:cNvSpPr txBox="1"/>
          <p:nvPr/>
        </p:nvSpPr>
        <p:spPr>
          <a:xfrm>
            <a:off x="7164288" y="2172834"/>
            <a:ext cx="1979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Common plane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A92251-3501-F16B-2CFB-7B224E0760B4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820909" y="2649888"/>
            <a:ext cx="1343379" cy="36171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A125E7A-3DEB-9AFF-8F98-B74C6916476A}"/>
              </a:ext>
            </a:extLst>
          </p:cNvPr>
          <p:cNvSpPr/>
          <p:nvPr/>
        </p:nvSpPr>
        <p:spPr>
          <a:xfrm rot="6825975">
            <a:off x="2659719" y="2835202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686CC9A-AEAF-D99C-D750-961FB21433B3}"/>
              </a:ext>
            </a:extLst>
          </p:cNvPr>
          <p:cNvSpPr/>
          <p:nvPr/>
        </p:nvSpPr>
        <p:spPr>
          <a:xfrm rot="8713288">
            <a:off x="5112038" y="4209386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4EF59E5-BB49-F336-CDC4-C04E763C36E0}"/>
              </a:ext>
            </a:extLst>
          </p:cNvPr>
          <p:cNvCxnSpPr>
            <a:cxnSpLocks/>
          </p:cNvCxnSpPr>
          <p:nvPr/>
        </p:nvCxnSpPr>
        <p:spPr>
          <a:xfrm>
            <a:off x="2864388" y="3747469"/>
            <a:ext cx="2213145" cy="53416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01B53B-80BC-1AE6-0D75-E91FA8B202BE}"/>
              </a:ext>
            </a:extLst>
          </p:cNvPr>
          <p:cNvCxnSpPr>
            <a:cxnSpLocks/>
          </p:cNvCxnSpPr>
          <p:nvPr/>
        </p:nvCxnSpPr>
        <p:spPr>
          <a:xfrm>
            <a:off x="2485867" y="2277995"/>
            <a:ext cx="210505" cy="48350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792F3ABE-950F-3F7F-2808-57C10F0A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US" altLang="en-US" dirty="0"/>
              <a:t>1​</a:t>
            </a:r>
            <a:r>
              <a:rPr lang="en-US" altLang="en-US" baseline="30000" dirty="0" err="1"/>
              <a:t>st</a:t>
            </a:r>
            <a:r>
              <a:rPr lang="en-US" altLang="en-US" baseline="30000" dirty="0"/>
              <a:t>​</a:t>
            </a:r>
            <a:r>
              <a:rPr lang="en-US" altLang="en-US" dirty="0"/>
              <a:t> Law of Refraction diagram: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51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7">
            <a:extLst>
              <a:ext uri="{FF2B5EF4-FFF2-40B4-BE49-F238E27FC236}">
                <a16:creationId xmlns:a16="http://schemas.microsoft.com/office/drawing/2014/main" id="{355B5A9C-A68A-2748-CC65-32014422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08050"/>
            <a:ext cx="5761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8" name="Rectangle 9">
            <a:extLst>
              <a:ext uri="{FF2B5EF4-FFF2-40B4-BE49-F238E27FC236}">
                <a16:creationId xmlns:a16="http://schemas.microsoft.com/office/drawing/2014/main" id="{F8B343EE-EF78-E40A-262E-1D614A9A0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102D14E-CEBE-180A-69F3-8FCD70E27D34}"/>
              </a:ext>
            </a:extLst>
          </p:cNvPr>
          <p:cNvGrpSpPr/>
          <p:nvPr/>
        </p:nvGrpSpPr>
        <p:grpSpPr>
          <a:xfrm>
            <a:off x="1209472" y="1152219"/>
            <a:ext cx="2835593" cy="2267660"/>
            <a:chOff x="872331" y="1861513"/>
            <a:chExt cx="2835593" cy="226766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47EF306-C0EC-A559-8EA7-9C12CE933EF2}"/>
                </a:ext>
              </a:extLst>
            </p:cNvPr>
            <p:cNvGrpSpPr/>
            <p:nvPr/>
          </p:nvGrpSpPr>
          <p:grpSpPr>
            <a:xfrm>
              <a:off x="872331" y="1861513"/>
              <a:ext cx="2835593" cy="2267660"/>
              <a:chOff x="872331" y="1861513"/>
              <a:chExt cx="2835593" cy="226766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98AFAD7-2FF6-7249-6DC3-03EE3176B089}"/>
                  </a:ext>
                </a:extLst>
              </p:cNvPr>
              <p:cNvSpPr/>
              <p:nvPr/>
            </p:nvSpPr>
            <p:spPr>
              <a:xfrm>
                <a:off x="899592" y="1861513"/>
                <a:ext cx="2808312" cy="11354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70516C-5263-F869-81B4-2E3079721504}"/>
                  </a:ext>
                </a:extLst>
              </p:cNvPr>
              <p:cNvSpPr/>
              <p:nvPr/>
            </p:nvSpPr>
            <p:spPr>
              <a:xfrm>
                <a:off x="899592" y="2993734"/>
                <a:ext cx="2808332" cy="11354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264" name="Straight Connector 11263">
                <a:extLst>
                  <a:ext uri="{FF2B5EF4-FFF2-40B4-BE49-F238E27FC236}">
                    <a16:creationId xmlns:a16="http://schemas.microsoft.com/office/drawing/2014/main" id="{8181AFFB-9B3C-2A4C-BFA2-1191CA87E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8314" y="2013092"/>
                <a:ext cx="519450" cy="9806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5" name="Straight Connector 11264">
                <a:extLst>
                  <a:ext uri="{FF2B5EF4-FFF2-40B4-BE49-F238E27FC236}">
                    <a16:creationId xmlns:a16="http://schemas.microsoft.com/office/drawing/2014/main" id="{06B20D04-9452-8BE1-B688-73B7FBBCBF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64" y="2993734"/>
                <a:ext cx="246325" cy="1096893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1" name="Straight Connector 11270">
                <a:extLst>
                  <a:ext uri="{FF2B5EF4-FFF2-40B4-BE49-F238E27FC236}">
                    <a16:creationId xmlns:a16="http://schemas.microsoft.com/office/drawing/2014/main" id="{45764FFC-C1E5-F8AE-BB7E-F5B5A690F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84" y="2132856"/>
                <a:ext cx="0" cy="180020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72" name="TextBox 11271">
                    <a:extLst>
                      <a:ext uri="{FF2B5EF4-FFF2-40B4-BE49-F238E27FC236}">
                        <a16:creationId xmlns:a16="http://schemas.microsoft.com/office/drawing/2014/main" id="{CB5F52C1-4BE5-6FC4-9A63-B0EA6ACFF203}"/>
                      </a:ext>
                    </a:extLst>
                  </p:cNvPr>
                  <p:cNvSpPr txBox="1"/>
                  <p:nvPr/>
                </p:nvSpPr>
                <p:spPr>
                  <a:xfrm>
                    <a:off x="2285056" y="1979377"/>
                    <a:ext cx="19248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1272" name="TextBox 11271">
                    <a:extLst>
                      <a:ext uri="{FF2B5EF4-FFF2-40B4-BE49-F238E27FC236}">
                        <a16:creationId xmlns:a16="http://schemas.microsoft.com/office/drawing/2014/main" id="{CB5F52C1-4BE5-6FC4-9A63-B0EA6ACFF2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5056" y="1979377"/>
                    <a:ext cx="19248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1250" r="-28125"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73" name="TextBox 11272">
                    <a:extLst>
                      <a:ext uri="{FF2B5EF4-FFF2-40B4-BE49-F238E27FC236}">
                        <a16:creationId xmlns:a16="http://schemas.microsoft.com/office/drawing/2014/main" id="{E24EA568-DB4E-419A-84E3-779B4F6EDA78}"/>
                      </a:ext>
                    </a:extLst>
                  </p:cNvPr>
                  <p:cNvSpPr txBox="1"/>
                  <p:nvPr/>
                </p:nvSpPr>
                <p:spPr>
                  <a:xfrm>
                    <a:off x="2285056" y="3368801"/>
                    <a:ext cx="27879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11273" name="TextBox 11272">
                    <a:extLst>
                      <a:ext uri="{FF2B5EF4-FFF2-40B4-BE49-F238E27FC236}">
                        <a16:creationId xmlns:a16="http://schemas.microsoft.com/office/drawing/2014/main" id="{E24EA568-DB4E-419A-84E3-779B4F6EDA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5056" y="3368801"/>
                    <a:ext cx="278794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74" name="TextBox 11273">
                <a:extLst>
                  <a:ext uri="{FF2B5EF4-FFF2-40B4-BE49-F238E27FC236}">
                    <a16:creationId xmlns:a16="http://schemas.microsoft.com/office/drawing/2014/main" id="{1521F4C7-F118-379B-4AE1-401EB1E6E1E0}"/>
                  </a:ext>
                </a:extLst>
              </p:cNvPr>
              <p:cNvSpPr txBox="1"/>
              <p:nvPr/>
            </p:nvSpPr>
            <p:spPr>
              <a:xfrm>
                <a:off x="872332" y="247888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air</a:t>
                </a:r>
              </a:p>
            </p:txBody>
          </p:sp>
          <p:sp>
            <p:nvSpPr>
              <p:cNvPr id="11275" name="TextBox 11274">
                <a:extLst>
                  <a:ext uri="{FF2B5EF4-FFF2-40B4-BE49-F238E27FC236}">
                    <a16:creationId xmlns:a16="http://schemas.microsoft.com/office/drawing/2014/main" id="{1F08448C-CCA4-318A-0DC5-43A228DE6335}"/>
                  </a:ext>
                </a:extLst>
              </p:cNvPr>
              <p:cNvSpPr txBox="1"/>
              <p:nvPr/>
            </p:nvSpPr>
            <p:spPr>
              <a:xfrm>
                <a:off x="872331" y="2968961"/>
                <a:ext cx="10246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glass</a:t>
                </a: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934431-1CDA-A3C3-75AA-747E4E38CBD0}"/>
                </a:ext>
              </a:extLst>
            </p:cNvPr>
            <p:cNvSpPr/>
            <p:nvPr/>
          </p:nvSpPr>
          <p:spPr>
            <a:xfrm>
              <a:off x="2354178" y="2382221"/>
              <a:ext cx="273586" cy="78231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FD96D55-DCD6-58CD-891B-AD71F07EBDEF}"/>
                </a:ext>
              </a:extLst>
            </p:cNvPr>
            <p:cNvSpPr/>
            <p:nvPr/>
          </p:nvSpPr>
          <p:spPr>
            <a:xfrm rot="10406214">
              <a:off x="2612799" y="3409320"/>
              <a:ext cx="136332" cy="45719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76" name="Group 11275">
            <a:extLst>
              <a:ext uri="{FF2B5EF4-FFF2-40B4-BE49-F238E27FC236}">
                <a16:creationId xmlns:a16="http://schemas.microsoft.com/office/drawing/2014/main" id="{0FD5BFA4-D254-9971-FD2F-8D3FB802C726}"/>
              </a:ext>
            </a:extLst>
          </p:cNvPr>
          <p:cNvGrpSpPr/>
          <p:nvPr/>
        </p:nvGrpSpPr>
        <p:grpSpPr>
          <a:xfrm>
            <a:off x="5336857" y="1113673"/>
            <a:ext cx="2835593" cy="2267660"/>
            <a:chOff x="872331" y="1861513"/>
            <a:chExt cx="2835593" cy="2267660"/>
          </a:xfrm>
        </p:grpSpPr>
        <p:grpSp>
          <p:nvGrpSpPr>
            <p:cNvPr id="11277" name="Group 11276">
              <a:extLst>
                <a:ext uri="{FF2B5EF4-FFF2-40B4-BE49-F238E27FC236}">
                  <a16:creationId xmlns:a16="http://schemas.microsoft.com/office/drawing/2014/main" id="{0F8422EB-4577-9B70-170C-DD64DAF7C068}"/>
                </a:ext>
              </a:extLst>
            </p:cNvPr>
            <p:cNvGrpSpPr/>
            <p:nvPr/>
          </p:nvGrpSpPr>
          <p:grpSpPr>
            <a:xfrm>
              <a:off x="872331" y="1861513"/>
              <a:ext cx="2835593" cy="2267660"/>
              <a:chOff x="872331" y="1861513"/>
              <a:chExt cx="2835593" cy="2267660"/>
            </a:xfrm>
          </p:grpSpPr>
          <p:sp>
            <p:nvSpPr>
              <p:cNvPr id="11280" name="Rectangle 11279">
                <a:extLst>
                  <a:ext uri="{FF2B5EF4-FFF2-40B4-BE49-F238E27FC236}">
                    <a16:creationId xmlns:a16="http://schemas.microsoft.com/office/drawing/2014/main" id="{A957459E-760A-111E-A421-F890F14FDD90}"/>
                  </a:ext>
                </a:extLst>
              </p:cNvPr>
              <p:cNvSpPr/>
              <p:nvPr/>
            </p:nvSpPr>
            <p:spPr>
              <a:xfrm>
                <a:off x="899592" y="1861513"/>
                <a:ext cx="2808312" cy="11354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281" name="Rectangle 11280">
                <a:extLst>
                  <a:ext uri="{FF2B5EF4-FFF2-40B4-BE49-F238E27FC236}">
                    <a16:creationId xmlns:a16="http://schemas.microsoft.com/office/drawing/2014/main" id="{C10D1149-91A2-6D80-FFF6-2924857940A4}"/>
                  </a:ext>
                </a:extLst>
              </p:cNvPr>
              <p:cNvSpPr/>
              <p:nvPr/>
            </p:nvSpPr>
            <p:spPr>
              <a:xfrm>
                <a:off x="899592" y="2993734"/>
                <a:ext cx="2808332" cy="11354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282" name="Straight Connector 11281">
                <a:extLst>
                  <a:ext uri="{FF2B5EF4-FFF2-40B4-BE49-F238E27FC236}">
                    <a16:creationId xmlns:a16="http://schemas.microsoft.com/office/drawing/2014/main" id="{E2A33EE9-BDF2-3A2F-0B44-D0939EB49C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180" y="2605475"/>
                <a:ext cx="1547584" cy="3882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83" name="Straight Connector 11282">
                <a:extLst>
                  <a:ext uri="{FF2B5EF4-FFF2-40B4-BE49-F238E27FC236}">
                    <a16:creationId xmlns:a16="http://schemas.microsoft.com/office/drawing/2014/main" id="{B618EFB5-0543-EF17-BA47-1890DDD0C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64" y="2993734"/>
                <a:ext cx="745290" cy="932561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84" name="Straight Connector 11283">
                <a:extLst>
                  <a:ext uri="{FF2B5EF4-FFF2-40B4-BE49-F238E27FC236}">
                    <a16:creationId xmlns:a16="http://schemas.microsoft.com/office/drawing/2014/main" id="{87827465-DF5B-3B1E-22C7-D0E889ACC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84" y="2132856"/>
                <a:ext cx="0" cy="180020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85" name="TextBox 11284">
                    <a:extLst>
                      <a:ext uri="{FF2B5EF4-FFF2-40B4-BE49-F238E27FC236}">
                        <a16:creationId xmlns:a16="http://schemas.microsoft.com/office/drawing/2014/main" id="{6A9D8E9E-274C-B42B-F259-4A9C8FE0BBED}"/>
                      </a:ext>
                    </a:extLst>
                  </p:cNvPr>
                  <p:cNvSpPr txBox="1"/>
                  <p:nvPr/>
                </p:nvSpPr>
                <p:spPr>
                  <a:xfrm>
                    <a:off x="2039831" y="2093642"/>
                    <a:ext cx="19248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1285" name="TextBox 11284">
                    <a:extLst>
                      <a:ext uri="{FF2B5EF4-FFF2-40B4-BE49-F238E27FC236}">
                        <a16:creationId xmlns:a16="http://schemas.microsoft.com/office/drawing/2014/main" id="{6A9D8E9E-274C-B42B-F259-4A9C8FE0BB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9831" y="2093642"/>
                    <a:ext cx="19248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375" r="-25000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86" name="TextBox 11285">
                    <a:extLst>
                      <a:ext uri="{FF2B5EF4-FFF2-40B4-BE49-F238E27FC236}">
                        <a16:creationId xmlns:a16="http://schemas.microsoft.com/office/drawing/2014/main" id="{91D8589A-CC3E-B7B3-1434-4F58B9AF1B46}"/>
                      </a:ext>
                    </a:extLst>
                  </p:cNvPr>
                  <p:cNvSpPr txBox="1"/>
                  <p:nvPr/>
                </p:nvSpPr>
                <p:spPr>
                  <a:xfrm>
                    <a:off x="2700813" y="3362041"/>
                    <a:ext cx="27879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11286" name="TextBox 11285">
                    <a:extLst>
                      <a:ext uri="{FF2B5EF4-FFF2-40B4-BE49-F238E27FC236}">
                        <a16:creationId xmlns:a16="http://schemas.microsoft.com/office/drawing/2014/main" id="{91D8589A-CC3E-B7B3-1434-4F58B9AF1B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0813" y="3362041"/>
                    <a:ext cx="278794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87" name="TextBox 11286">
                <a:extLst>
                  <a:ext uri="{FF2B5EF4-FFF2-40B4-BE49-F238E27FC236}">
                    <a16:creationId xmlns:a16="http://schemas.microsoft.com/office/drawing/2014/main" id="{4D11A66B-C1CC-7EA2-7484-0A4412858BF2}"/>
                  </a:ext>
                </a:extLst>
              </p:cNvPr>
              <p:cNvSpPr txBox="1"/>
              <p:nvPr/>
            </p:nvSpPr>
            <p:spPr>
              <a:xfrm>
                <a:off x="872332" y="247888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air</a:t>
                </a:r>
              </a:p>
            </p:txBody>
          </p:sp>
          <p:sp>
            <p:nvSpPr>
              <p:cNvPr id="11288" name="TextBox 11287">
                <a:extLst>
                  <a:ext uri="{FF2B5EF4-FFF2-40B4-BE49-F238E27FC236}">
                    <a16:creationId xmlns:a16="http://schemas.microsoft.com/office/drawing/2014/main" id="{8B2944E3-BEE2-41AF-3A92-9713E74F1B2B}"/>
                  </a:ext>
                </a:extLst>
              </p:cNvPr>
              <p:cNvSpPr txBox="1"/>
              <p:nvPr/>
            </p:nvSpPr>
            <p:spPr>
              <a:xfrm>
                <a:off x="872331" y="2968961"/>
                <a:ext cx="10246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glass</a:t>
                </a:r>
              </a:p>
            </p:txBody>
          </p:sp>
        </p:grpSp>
        <p:sp>
          <p:nvSpPr>
            <p:cNvPr id="11278" name="Freeform: Shape 11277">
              <a:extLst>
                <a:ext uri="{FF2B5EF4-FFF2-40B4-BE49-F238E27FC236}">
                  <a16:creationId xmlns:a16="http://schemas.microsoft.com/office/drawing/2014/main" id="{840722EB-0FD4-5340-82C8-643CD8B415F8}"/>
                </a:ext>
              </a:extLst>
            </p:cNvPr>
            <p:cNvSpPr/>
            <p:nvPr/>
          </p:nvSpPr>
          <p:spPr>
            <a:xfrm>
              <a:off x="2042347" y="2382220"/>
              <a:ext cx="585417" cy="471311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79" name="Freeform: Shape 11278">
              <a:extLst>
                <a:ext uri="{FF2B5EF4-FFF2-40B4-BE49-F238E27FC236}">
                  <a16:creationId xmlns:a16="http://schemas.microsoft.com/office/drawing/2014/main" id="{972B084A-663E-0A55-FCB1-745F258001F7}"/>
                </a:ext>
              </a:extLst>
            </p:cNvPr>
            <p:cNvSpPr/>
            <p:nvPr/>
          </p:nvSpPr>
          <p:spPr>
            <a:xfrm rot="10406214">
              <a:off x="2611545" y="3387437"/>
              <a:ext cx="329339" cy="56605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8">
                <a:extLst>
                  <a:ext uri="{FF2B5EF4-FFF2-40B4-BE49-F238E27FC236}">
                    <a16:creationId xmlns:a16="http://schemas.microsoft.com/office/drawing/2014/main" id="{1DD4D709-13D7-312B-7AE6-3C8978FFFC1E}"/>
                  </a:ext>
                </a:extLst>
              </p:cNvPr>
              <p:cNvSpPr txBox="1"/>
              <p:nvPr/>
            </p:nvSpPr>
            <p:spPr bwMode="auto">
              <a:xfrm>
                <a:off x="1740917" y="3598772"/>
                <a:ext cx="2147538" cy="1211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ject 8">
                <a:extLst>
                  <a:ext uri="{FF2B5EF4-FFF2-40B4-BE49-F238E27FC236}">
                    <a16:creationId xmlns:a16="http://schemas.microsoft.com/office/drawing/2014/main" id="{1DD4D709-13D7-312B-7AE6-3C8978FFF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917" y="3598772"/>
                <a:ext cx="2147538" cy="1211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8">
                <a:extLst>
                  <a:ext uri="{FF2B5EF4-FFF2-40B4-BE49-F238E27FC236}">
                    <a16:creationId xmlns:a16="http://schemas.microsoft.com/office/drawing/2014/main" id="{CAFCEA05-ADF0-425D-34D5-EF44F6FA08F2}"/>
                  </a:ext>
                </a:extLst>
              </p:cNvPr>
              <p:cNvSpPr txBox="1"/>
              <p:nvPr/>
            </p:nvSpPr>
            <p:spPr bwMode="auto">
              <a:xfrm>
                <a:off x="5694505" y="3636579"/>
                <a:ext cx="2147538" cy="1211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Object 8">
                <a:extLst>
                  <a:ext uri="{FF2B5EF4-FFF2-40B4-BE49-F238E27FC236}">
                    <a16:creationId xmlns:a16="http://schemas.microsoft.com/office/drawing/2014/main" id="{CAFCEA05-ADF0-425D-34D5-EF44F6FA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4505" y="3636579"/>
                <a:ext cx="2147538" cy="12112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98F72B4-182B-9012-5B67-E0CA1E73CE0B}"/>
              </a:ext>
            </a:extLst>
          </p:cNvPr>
          <p:cNvSpPr txBox="1"/>
          <p:nvPr/>
        </p:nvSpPr>
        <p:spPr>
          <a:xfrm>
            <a:off x="676405" y="5035463"/>
            <a:ext cx="748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ratio is the same regardless of the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3ED36-01AC-66BD-9222-4B406C0AD0F7}"/>
              </a:ext>
            </a:extLst>
          </p:cNvPr>
          <p:cNvSpPr txBox="1"/>
          <p:nvPr/>
        </p:nvSpPr>
        <p:spPr>
          <a:xfrm>
            <a:off x="676405" y="5949950"/>
            <a:ext cx="614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ratio is called the refractive index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FFF7C7-200A-5F45-8A1D-9E208363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The second law of refraction</a:t>
            </a:r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E90DEC-694F-2567-4970-F96273F43D3A}"/>
              </a:ext>
            </a:extLst>
          </p:cNvPr>
          <p:cNvSpPr txBox="1"/>
          <p:nvPr/>
        </p:nvSpPr>
        <p:spPr>
          <a:xfrm>
            <a:off x="1043608" y="476672"/>
            <a:ext cx="578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E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8C2967-A342-767B-A4AF-7F259D807AED}"/>
              </a:ext>
            </a:extLst>
          </p:cNvPr>
          <p:cNvSpPr/>
          <p:nvPr/>
        </p:nvSpPr>
        <p:spPr>
          <a:xfrm>
            <a:off x="2051720" y="2852936"/>
            <a:ext cx="4776238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7EEC0-674E-BB13-B375-DF788BA42ED8}"/>
              </a:ext>
            </a:extLst>
          </p:cNvPr>
          <p:cNvSpPr txBox="1"/>
          <p:nvPr/>
        </p:nvSpPr>
        <p:spPr>
          <a:xfrm>
            <a:off x="4707102" y="3850001"/>
            <a:ext cx="21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Glass block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AF6C40-5025-AD4E-45B7-ECB323E7A715}"/>
              </a:ext>
            </a:extLst>
          </p:cNvPr>
          <p:cNvCxnSpPr>
            <a:cxnSpLocks/>
          </p:cNvCxnSpPr>
          <p:nvPr/>
        </p:nvCxnSpPr>
        <p:spPr>
          <a:xfrm>
            <a:off x="3347864" y="1557953"/>
            <a:ext cx="0" cy="12949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83576E-1D44-9514-AE3C-87E0D4342BDB}"/>
              </a:ext>
            </a:extLst>
          </p:cNvPr>
          <p:cNvCxnSpPr>
            <a:cxnSpLocks/>
          </p:cNvCxnSpPr>
          <p:nvPr/>
        </p:nvCxnSpPr>
        <p:spPr>
          <a:xfrm>
            <a:off x="3347864" y="2870938"/>
            <a:ext cx="0" cy="19082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A3DF5A-AF95-45F8-1A74-68792E75042B}"/>
              </a:ext>
            </a:extLst>
          </p:cNvPr>
          <p:cNvCxnSpPr>
            <a:cxnSpLocks/>
          </p:cNvCxnSpPr>
          <p:nvPr/>
        </p:nvCxnSpPr>
        <p:spPr>
          <a:xfrm>
            <a:off x="3347864" y="4797152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8B82133-A12A-A45B-2088-6E732B88075B}"/>
              </a:ext>
            </a:extLst>
          </p:cNvPr>
          <p:cNvSpPr txBox="1"/>
          <p:nvPr/>
        </p:nvSpPr>
        <p:spPr>
          <a:xfrm>
            <a:off x="3745131" y="1557953"/>
            <a:ext cx="3372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When the angle of incidence is 0⁰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23B202D-D4E3-3B2E-2AF7-1E0B9C7A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2D538F-E9C5-EA44-0B24-3561F0F46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2633"/>
          </a:xfrm>
        </p:spPr>
        <p:txBody>
          <a:bodyPr/>
          <a:lstStyle/>
          <a:p>
            <a:r>
              <a:rPr lang="en-IE" dirty="0"/>
              <a:t>When does no bending occur?</a:t>
            </a:r>
          </a:p>
        </p:txBody>
      </p:sp>
    </p:spTree>
    <p:extLst>
      <p:ext uri="{BB962C8B-B14F-4D97-AF65-F5344CB8AC3E}">
        <p14:creationId xmlns:p14="http://schemas.microsoft.com/office/powerpoint/2010/main" val="10090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8FF2D-E490-513F-5BBE-D7794F09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F5A671-5DEF-5615-EB50-30FFD227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US" altLang="en-US" dirty="0"/>
              <a:t>What is meant by the Refractive Index of a material?</a:t>
            </a:r>
            <a:br>
              <a:rPr lang="en-GB" altLang="en-US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5334AF-C16F-A39D-CEDF-443307D1470C}"/>
                  </a:ext>
                </a:extLst>
              </p:cNvPr>
              <p:cNvSpPr txBox="1"/>
              <p:nvPr/>
            </p:nvSpPr>
            <p:spPr>
              <a:xfrm>
                <a:off x="5539344" y="3533377"/>
                <a:ext cx="3334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Its given the letter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5334AF-C16F-A39D-CEDF-443307D14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44" y="3533377"/>
                <a:ext cx="3334311" cy="523220"/>
              </a:xfrm>
              <a:prstGeom prst="rect">
                <a:avLst/>
              </a:prstGeom>
              <a:blipFill>
                <a:blip r:embed="rId2"/>
                <a:stretch>
                  <a:fillRect l="-383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ED43A0D-E3B0-791C-B300-6647C2F471CE}"/>
              </a:ext>
            </a:extLst>
          </p:cNvPr>
          <p:cNvSpPr/>
          <p:nvPr/>
        </p:nvSpPr>
        <p:spPr>
          <a:xfrm>
            <a:off x="2567836" y="4058433"/>
            <a:ext cx="2718148" cy="21544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39AC9C-9291-F332-2EC2-9EBF20495D70}"/>
              </a:ext>
            </a:extLst>
          </p:cNvPr>
          <p:cNvCxnSpPr>
            <a:cxnSpLocks/>
          </p:cNvCxnSpPr>
          <p:nvPr/>
        </p:nvCxnSpPr>
        <p:spPr>
          <a:xfrm flipV="1">
            <a:off x="864296" y="5198301"/>
            <a:ext cx="1703540" cy="11774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2EE9211-2D05-8CFA-4486-C1B81DEC49DD}"/>
              </a:ext>
            </a:extLst>
          </p:cNvPr>
          <p:cNvSpPr/>
          <p:nvPr/>
        </p:nvSpPr>
        <p:spPr>
          <a:xfrm rot="10384707">
            <a:off x="1656437" y="5689255"/>
            <a:ext cx="263047" cy="195537"/>
          </a:xfrm>
          <a:custGeom>
            <a:avLst/>
            <a:gdLst>
              <a:gd name="connsiteX0" fmla="*/ 0 w 563671"/>
              <a:gd name="connsiteY0" fmla="*/ 523220 h 523220"/>
              <a:gd name="connsiteX1" fmla="*/ 281836 w 563671"/>
              <a:gd name="connsiteY1" fmla="*/ 0 h 523220"/>
              <a:gd name="connsiteX2" fmla="*/ 563671 w 563671"/>
              <a:gd name="connsiteY2" fmla="*/ 523220 h 523220"/>
              <a:gd name="connsiteX3" fmla="*/ 0 w 563671"/>
              <a:gd name="connsiteY3" fmla="*/ 523220 h 523220"/>
              <a:gd name="connsiteX0" fmla="*/ 563671 w 655111"/>
              <a:gd name="connsiteY0" fmla="*/ 523220 h 614660"/>
              <a:gd name="connsiteX1" fmla="*/ 0 w 655111"/>
              <a:gd name="connsiteY1" fmla="*/ 523220 h 614660"/>
              <a:gd name="connsiteX2" fmla="*/ 281836 w 655111"/>
              <a:gd name="connsiteY2" fmla="*/ 0 h 614660"/>
              <a:gd name="connsiteX3" fmla="*/ 655111 w 655111"/>
              <a:gd name="connsiteY3" fmla="*/ 614660 h 614660"/>
              <a:gd name="connsiteX0" fmla="*/ 563671 w 563671"/>
              <a:gd name="connsiteY0" fmla="*/ 523220 h 523220"/>
              <a:gd name="connsiteX1" fmla="*/ 0 w 563671"/>
              <a:gd name="connsiteY1" fmla="*/ 523220 h 523220"/>
              <a:gd name="connsiteX2" fmla="*/ 281836 w 563671"/>
              <a:gd name="connsiteY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671" h="523220">
                <a:moveTo>
                  <a:pt x="563671" y="523220"/>
                </a:moveTo>
                <a:lnTo>
                  <a:pt x="0" y="523220"/>
                </a:lnTo>
                <a:lnTo>
                  <a:pt x="281836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F0B2E-E63C-9C6A-4CBC-87BD2580DAD5}"/>
              </a:ext>
            </a:extLst>
          </p:cNvPr>
          <p:cNvSpPr txBox="1"/>
          <p:nvPr/>
        </p:nvSpPr>
        <p:spPr>
          <a:xfrm>
            <a:off x="914400" y="4124023"/>
            <a:ext cx="1477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3796C8-8AC4-11FF-B22E-62C0F4C115EA}"/>
              </a:ext>
            </a:extLst>
          </p:cNvPr>
          <p:cNvSpPr txBox="1"/>
          <p:nvPr/>
        </p:nvSpPr>
        <p:spPr>
          <a:xfrm>
            <a:off x="2771447" y="4124023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F862EA-804F-C75B-3421-18535AB035BD}"/>
              </a:ext>
            </a:extLst>
          </p:cNvPr>
          <p:cNvGrpSpPr/>
          <p:nvPr/>
        </p:nvGrpSpPr>
        <p:grpSpPr>
          <a:xfrm rot="1315871">
            <a:off x="2739800" y="4371669"/>
            <a:ext cx="1703540" cy="1177447"/>
            <a:chOff x="4033381" y="4045906"/>
            <a:chExt cx="1703540" cy="117744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AB9BC0-5CF4-5F68-446A-4FDDABE63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3381" y="4045906"/>
              <a:ext cx="1703540" cy="11774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15">
              <a:extLst>
                <a:ext uri="{FF2B5EF4-FFF2-40B4-BE49-F238E27FC236}">
                  <a16:creationId xmlns:a16="http://schemas.microsoft.com/office/drawing/2014/main" id="{2778867A-B109-230D-A074-73683173ABD9}"/>
                </a:ext>
              </a:extLst>
            </p:cNvPr>
            <p:cNvSpPr/>
            <p:nvPr/>
          </p:nvSpPr>
          <p:spPr>
            <a:xfrm rot="10384707">
              <a:off x="4825522" y="4536860"/>
              <a:ext cx="263047" cy="195537"/>
            </a:xfrm>
            <a:custGeom>
              <a:avLst/>
              <a:gdLst>
                <a:gd name="connsiteX0" fmla="*/ 0 w 563671"/>
                <a:gd name="connsiteY0" fmla="*/ 523220 h 523220"/>
                <a:gd name="connsiteX1" fmla="*/ 281836 w 563671"/>
                <a:gd name="connsiteY1" fmla="*/ 0 h 523220"/>
                <a:gd name="connsiteX2" fmla="*/ 563671 w 563671"/>
                <a:gd name="connsiteY2" fmla="*/ 523220 h 523220"/>
                <a:gd name="connsiteX3" fmla="*/ 0 w 563671"/>
                <a:gd name="connsiteY3" fmla="*/ 523220 h 523220"/>
                <a:gd name="connsiteX0" fmla="*/ 563671 w 655111"/>
                <a:gd name="connsiteY0" fmla="*/ 523220 h 614660"/>
                <a:gd name="connsiteX1" fmla="*/ 0 w 655111"/>
                <a:gd name="connsiteY1" fmla="*/ 523220 h 614660"/>
                <a:gd name="connsiteX2" fmla="*/ 281836 w 655111"/>
                <a:gd name="connsiteY2" fmla="*/ 0 h 614660"/>
                <a:gd name="connsiteX3" fmla="*/ 655111 w 655111"/>
                <a:gd name="connsiteY3" fmla="*/ 614660 h 614660"/>
                <a:gd name="connsiteX0" fmla="*/ 563671 w 563671"/>
                <a:gd name="connsiteY0" fmla="*/ 523220 h 523220"/>
                <a:gd name="connsiteX1" fmla="*/ 0 w 563671"/>
                <a:gd name="connsiteY1" fmla="*/ 523220 h 523220"/>
                <a:gd name="connsiteX2" fmla="*/ 281836 w 563671"/>
                <a:gd name="connsiteY2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523220">
                  <a:moveTo>
                    <a:pt x="563671" y="523220"/>
                  </a:moveTo>
                  <a:lnTo>
                    <a:pt x="0" y="523220"/>
                  </a:lnTo>
                  <a:lnTo>
                    <a:pt x="28183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86C3A6-38AC-F3B6-747A-F2751B32A148}"/>
                  </a:ext>
                </a:extLst>
              </p:cNvPr>
              <p:cNvSpPr txBox="1"/>
              <p:nvPr/>
            </p:nvSpPr>
            <p:spPr>
              <a:xfrm>
                <a:off x="6190546" y="4622105"/>
                <a:ext cx="2089158" cy="8088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alt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altLang="en-US" sz="32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32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alt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altLang="en-US" sz="32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32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altLang="en-US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den>
                    </m:f>
                  </m:oMath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86C3A6-38AC-F3B6-747A-F2751B32A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546" y="4622105"/>
                <a:ext cx="2089158" cy="80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B080D6-03FE-A1E4-B142-C4ECA6DECA7B}"/>
              </a:ext>
            </a:extLst>
          </p:cNvPr>
          <p:cNvCxnSpPr>
            <a:cxnSpLocks/>
          </p:cNvCxnSpPr>
          <p:nvPr/>
        </p:nvCxnSpPr>
        <p:spPr>
          <a:xfrm>
            <a:off x="1243974" y="5215774"/>
            <a:ext cx="279460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9A4501-4CF2-C19B-D19B-C40B7D17DD41}"/>
              </a:ext>
            </a:extLst>
          </p:cNvPr>
          <p:cNvSpPr txBox="1"/>
          <p:nvPr/>
        </p:nvSpPr>
        <p:spPr>
          <a:xfrm>
            <a:off x="241300" y="1347616"/>
            <a:ext cx="8771011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 of sine of the angle of incidence [3] to sine of the angle of refraction [3] when light goes from a vacuum into the material    		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 2024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906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 animBg="1"/>
      <p:bldP spid="18" grpId="0"/>
      <p:bldP spid="19" grpId="0"/>
      <p:bldP spid="23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176B-A091-E150-EAAF-70CBEEB6A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D4C782-0552-328E-4376-47E093C3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altLang="en-US" dirty="0"/>
              <a:t>Can you use air instead of a vacuum when measuring refractive index?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549F5-CA58-E325-E6DA-02FC7D06B18F}"/>
              </a:ext>
            </a:extLst>
          </p:cNvPr>
          <p:cNvSpPr/>
          <p:nvPr/>
        </p:nvSpPr>
        <p:spPr>
          <a:xfrm>
            <a:off x="2780778" y="1642823"/>
            <a:ext cx="2718148" cy="21544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B37175-9B72-7659-AAD7-17A87A76E259}"/>
              </a:ext>
            </a:extLst>
          </p:cNvPr>
          <p:cNvCxnSpPr>
            <a:cxnSpLocks/>
          </p:cNvCxnSpPr>
          <p:nvPr/>
        </p:nvCxnSpPr>
        <p:spPr>
          <a:xfrm flipV="1">
            <a:off x="1077238" y="2782691"/>
            <a:ext cx="1703540" cy="11774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4A6C4F4-DFF2-5FDE-4897-6D7482EE981B}"/>
              </a:ext>
            </a:extLst>
          </p:cNvPr>
          <p:cNvSpPr/>
          <p:nvPr/>
        </p:nvSpPr>
        <p:spPr>
          <a:xfrm rot="10384707">
            <a:off x="1869379" y="3273645"/>
            <a:ext cx="263047" cy="195537"/>
          </a:xfrm>
          <a:custGeom>
            <a:avLst/>
            <a:gdLst>
              <a:gd name="connsiteX0" fmla="*/ 0 w 563671"/>
              <a:gd name="connsiteY0" fmla="*/ 523220 h 523220"/>
              <a:gd name="connsiteX1" fmla="*/ 281836 w 563671"/>
              <a:gd name="connsiteY1" fmla="*/ 0 h 523220"/>
              <a:gd name="connsiteX2" fmla="*/ 563671 w 563671"/>
              <a:gd name="connsiteY2" fmla="*/ 523220 h 523220"/>
              <a:gd name="connsiteX3" fmla="*/ 0 w 563671"/>
              <a:gd name="connsiteY3" fmla="*/ 523220 h 523220"/>
              <a:gd name="connsiteX0" fmla="*/ 563671 w 655111"/>
              <a:gd name="connsiteY0" fmla="*/ 523220 h 614660"/>
              <a:gd name="connsiteX1" fmla="*/ 0 w 655111"/>
              <a:gd name="connsiteY1" fmla="*/ 523220 h 614660"/>
              <a:gd name="connsiteX2" fmla="*/ 281836 w 655111"/>
              <a:gd name="connsiteY2" fmla="*/ 0 h 614660"/>
              <a:gd name="connsiteX3" fmla="*/ 655111 w 655111"/>
              <a:gd name="connsiteY3" fmla="*/ 614660 h 614660"/>
              <a:gd name="connsiteX0" fmla="*/ 563671 w 563671"/>
              <a:gd name="connsiteY0" fmla="*/ 523220 h 523220"/>
              <a:gd name="connsiteX1" fmla="*/ 0 w 563671"/>
              <a:gd name="connsiteY1" fmla="*/ 523220 h 523220"/>
              <a:gd name="connsiteX2" fmla="*/ 281836 w 563671"/>
              <a:gd name="connsiteY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671" h="523220">
                <a:moveTo>
                  <a:pt x="563671" y="523220"/>
                </a:moveTo>
                <a:lnTo>
                  <a:pt x="0" y="523220"/>
                </a:lnTo>
                <a:lnTo>
                  <a:pt x="281836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A7E9F5-EADB-34F3-9F9F-F6C5666CC0D2}"/>
              </a:ext>
            </a:extLst>
          </p:cNvPr>
          <p:cNvSpPr txBox="1"/>
          <p:nvPr/>
        </p:nvSpPr>
        <p:spPr>
          <a:xfrm>
            <a:off x="1127342" y="1708413"/>
            <a:ext cx="623889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31E54-049E-760F-4027-B69655C1DF65}"/>
              </a:ext>
            </a:extLst>
          </p:cNvPr>
          <p:cNvSpPr txBox="1"/>
          <p:nvPr/>
        </p:nvSpPr>
        <p:spPr>
          <a:xfrm>
            <a:off x="2984389" y="1708413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D3A2D3-ACAF-A1DB-39BD-87C7FBB38F91}"/>
              </a:ext>
            </a:extLst>
          </p:cNvPr>
          <p:cNvGrpSpPr/>
          <p:nvPr/>
        </p:nvGrpSpPr>
        <p:grpSpPr>
          <a:xfrm rot="1315871">
            <a:off x="2952742" y="1956059"/>
            <a:ext cx="1703540" cy="1177447"/>
            <a:chOff x="4033381" y="4045906"/>
            <a:chExt cx="1703540" cy="117744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E319EA5-8C68-A8F9-B4BF-878DD7B46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3381" y="4045906"/>
              <a:ext cx="1703540" cy="11774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15">
              <a:extLst>
                <a:ext uri="{FF2B5EF4-FFF2-40B4-BE49-F238E27FC236}">
                  <a16:creationId xmlns:a16="http://schemas.microsoft.com/office/drawing/2014/main" id="{94FCB401-5C6E-EBE4-1105-39D6C6ED2E59}"/>
                </a:ext>
              </a:extLst>
            </p:cNvPr>
            <p:cNvSpPr/>
            <p:nvPr/>
          </p:nvSpPr>
          <p:spPr>
            <a:xfrm rot="10384707">
              <a:off x="4825522" y="4536860"/>
              <a:ext cx="263047" cy="195537"/>
            </a:xfrm>
            <a:custGeom>
              <a:avLst/>
              <a:gdLst>
                <a:gd name="connsiteX0" fmla="*/ 0 w 563671"/>
                <a:gd name="connsiteY0" fmla="*/ 523220 h 523220"/>
                <a:gd name="connsiteX1" fmla="*/ 281836 w 563671"/>
                <a:gd name="connsiteY1" fmla="*/ 0 h 523220"/>
                <a:gd name="connsiteX2" fmla="*/ 563671 w 563671"/>
                <a:gd name="connsiteY2" fmla="*/ 523220 h 523220"/>
                <a:gd name="connsiteX3" fmla="*/ 0 w 563671"/>
                <a:gd name="connsiteY3" fmla="*/ 523220 h 523220"/>
                <a:gd name="connsiteX0" fmla="*/ 563671 w 655111"/>
                <a:gd name="connsiteY0" fmla="*/ 523220 h 614660"/>
                <a:gd name="connsiteX1" fmla="*/ 0 w 655111"/>
                <a:gd name="connsiteY1" fmla="*/ 523220 h 614660"/>
                <a:gd name="connsiteX2" fmla="*/ 281836 w 655111"/>
                <a:gd name="connsiteY2" fmla="*/ 0 h 614660"/>
                <a:gd name="connsiteX3" fmla="*/ 655111 w 655111"/>
                <a:gd name="connsiteY3" fmla="*/ 614660 h 614660"/>
                <a:gd name="connsiteX0" fmla="*/ 563671 w 563671"/>
                <a:gd name="connsiteY0" fmla="*/ 523220 h 523220"/>
                <a:gd name="connsiteX1" fmla="*/ 0 w 563671"/>
                <a:gd name="connsiteY1" fmla="*/ 523220 h 523220"/>
                <a:gd name="connsiteX2" fmla="*/ 281836 w 563671"/>
                <a:gd name="connsiteY2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523220">
                  <a:moveTo>
                    <a:pt x="563671" y="523220"/>
                  </a:moveTo>
                  <a:lnTo>
                    <a:pt x="0" y="523220"/>
                  </a:lnTo>
                  <a:lnTo>
                    <a:pt x="28183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C515D9-3621-471B-6BA5-4834901FB99C}"/>
                  </a:ext>
                </a:extLst>
              </p:cNvPr>
              <p:cNvSpPr txBox="1"/>
              <p:nvPr/>
            </p:nvSpPr>
            <p:spPr>
              <a:xfrm>
                <a:off x="6403488" y="2206495"/>
                <a:ext cx="2089158" cy="8088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alt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altLang="en-US" sz="32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32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altLang="en-US" sz="3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altLang="en-US" sz="32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altLang="en-US" sz="32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altLang="en-US" sz="32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den>
                    </m:f>
                  </m:oMath>
                </a14:m>
                <a:endParaRPr lang="en-GB" sz="32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C515D9-3621-471B-6BA5-4834901FB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88" y="2206495"/>
                <a:ext cx="2089158" cy="808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C3D342-85FD-CC4F-EE0B-6F476CA0E970}"/>
              </a:ext>
            </a:extLst>
          </p:cNvPr>
          <p:cNvCxnSpPr>
            <a:cxnSpLocks/>
          </p:cNvCxnSpPr>
          <p:nvPr/>
        </p:nvCxnSpPr>
        <p:spPr>
          <a:xfrm>
            <a:off x="1456916" y="2800164"/>
            <a:ext cx="279460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1F6AEC-3887-3B91-8B6B-C644E690778B}"/>
              </a:ext>
            </a:extLst>
          </p:cNvPr>
          <p:cNvSpPr txBox="1"/>
          <p:nvPr/>
        </p:nvSpPr>
        <p:spPr>
          <a:xfrm>
            <a:off x="241300" y="4497844"/>
            <a:ext cx="8724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Yes when 2 or 3 significant figure accuracy is sufficient. This is because light travels at almost the same speed in air as in a vacuum (0.9997 times slower)</a:t>
            </a:r>
          </a:p>
        </p:txBody>
      </p:sp>
    </p:spTree>
    <p:extLst>
      <p:ext uri="{BB962C8B-B14F-4D97-AF65-F5344CB8AC3E}">
        <p14:creationId xmlns:p14="http://schemas.microsoft.com/office/powerpoint/2010/main" val="399397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19" grpId="0"/>
      <p:bldP spid="23" grpId="0" animBg="1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576BC-587E-EB87-89BC-AA1372305D46}"/>
                  </a:ext>
                </a:extLst>
              </p:cNvPr>
              <p:cNvSpPr txBox="1"/>
              <p:nvPr/>
            </p:nvSpPr>
            <p:spPr>
              <a:xfrm>
                <a:off x="3236171" y="2017338"/>
                <a:ext cx="2671657" cy="895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576BC-587E-EB87-89BC-AA137230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71" y="2017338"/>
                <a:ext cx="2671657" cy="895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542BCC7-A25F-8450-FBE5-C55E646DFBCA}"/>
              </a:ext>
            </a:extLst>
          </p:cNvPr>
          <p:cNvSpPr txBox="1"/>
          <p:nvPr/>
        </p:nvSpPr>
        <p:spPr>
          <a:xfrm>
            <a:off x="5907828" y="2247546"/>
            <a:ext cx="131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=1.52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DE4CD-D6D8-7D8B-1AFE-4B6C69F1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7867867-6541-4A3E-F94C-A72884DB853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Light enters glass with an angle of incidence of </a:t>
                </a:r>
                <a:r>
                  <a:rPr lang="en-IE" dirty="0"/>
                  <a:t>40⁰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The angle of refraction is </a:t>
                </a:r>
                <a:r>
                  <a:rPr lang="en-IE" dirty="0"/>
                  <a:t>25⁰</a:t>
                </a:r>
                <a:r>
                  <a:rPr lang="en-GB" dirty="0"/>
                  <a:t>. What is the refractive index of the glass?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7867867-6541-4A3E-F94C-A72884DB8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3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9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10417-8881-0D9A-C1C9-F3FCC9D8F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76286-98ED-43C2-0164-1A469CBD164F}"/>
                  </a:ext>
                </a:extLst>
              </p:cNvPr>
              <p:cNvSpPr txBox="1"/>
              <p:nvPr/>
            </p:nvSpPr>
            <p:spPr>
              <a:xfrm>
                <a:off x="3236171" y="2017338"/>
                <a:ext cx="2671657" cy="895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76286-98ED-43C2-0164-1A469CBD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71" y="2017338"/>
                <a:ext cx="2671657" cy="895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C89ED80-35AB-D35F-DD45-8762534E1FA9}"/>
              </a:ext>
            </a:extLst>
          </p:cNvPr>
          <p:cNvSpPr txBox="1"/>
          <p:nvPr/>
        </p:nvSpPr>
        <p:spPr>
          <a:xfrm>
            <a:off x="5745956" y="2247546"/>
            <a:ext cx="131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=1.58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1556D-E125-8EB3-B8A4-C75CB69B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EDE2C13-C357-69E8-E5D1-F98D7EACD34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Light enters polycarbonate with an angle of incidence of </a:t>
                </a:r>
                <a:r>
                  <a:rPr lang="en-IE" dirty="0"/>
                  <a:t>40⁰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The angle of refraction is 2</a:t>
                </a:r>
                <a:r>
                  <a:rPr lang="en-IE" dirty="0"/>
                  <a:t>4⁰</a:t>
                </a:r>
                <a:r>
                  <a:rPr lang="en-GB" dirty="0"/>
                  <a:t>. What is the refractive index of the polycarbonate?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EDE2C13-C357-69E8-E5D1-F98D7EACD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3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4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56DFFF-3613-CB37-29DE-1C7AA755A2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1300" y="155246"/>
                <a:ext cx="8724900" cy="602216"/>
              </a:xfrm>
            </p:spPr>
            <p:txBody>
              <a:bodyPr/>
              <a:lstStyle/>
              <a:p>
                <a:r>
                  <a:rPr lang="en-GB" dirty="0"/>
                  <a:t>Recap 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56DFFF-3613-CB37-29DE-1C7AA755A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300" y="155246"/>
                <a:ext cx="8724900" cy="602216"/>
              </a:xfrm>
              <a:blipFill>
                <a:blip r:embed="rId2"/>
                <a:stretch>
                  <a:fillRect l="-2166" t="-22222" b="-37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A07B75-50F5-1F12-CB74-75A4B385ADE0}"/>
                  </a:ext>
                </a:extLst>
              </p:cNvPr>
              <p:cNvSpPr txBox="1"/>
              <p:nvPr/>
            </p:nvSpPr>
            <p:spPr>
              <a:xfrm>
                <a:off x="1014608" y="1490597"/>
                <a:ext cx="5123145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know the sin of an angle, then use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get the angle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A07B75-50F5-1F12-CB74-75A4B385A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08" y="1490597"/>
                <a:ext cx="5123145" cy="963854"/>
              </a:xfrm>
              <a:prstGeom prst="rect">
                <a:avLst/>
              </a:prstGeom>
              <a:blipFill>
                <a:blip r:embed="rId3"/>
                <a:stretch>
                  <a:fillRect l="-2378" t="-6962" r="-5826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9F99FA-450A-B972-7B02-EAE10830EBCB}"/>
                  </a:ext>
                </a:extLst>
              </p:cNvPr>
              <p:cNvSpPr txBox="1"/>
              <p:nvPr/>
            </p:nvSpPr>
            <p:spPr>
              <a:xfrm>
                <a:off x="1014608" y="2705659"/>
                <a:ext cx="7503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0.24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9F99FA-450A-B972-7B02-EAE10830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08" y="2705659"/>
                <a:ext cx="7503091" cy="523220"/>
              </a:xfrm>
              <a:prstGeom prst="rect">
                <a:avLst/>
              </a:prstGeom>
              <a:blipFill>
                <a:blip r:embed="rId4"/>
                <a:stretch>
                  <a:fillRect l="-1625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BFF5FC-951E-A24B-1AD2-9DB7A55830EA}"/>
                  </a:ext>
                </a:extLst>
              </p:cNvPr>
              <p:cNvSpPr txBox="1"/>
              <p:nvPr/>
            </p:nvSpPr>
            <p:spPr>
              <a:xfrm>
                <a:off x="413358" y="3429000"/>
                <a:ext cx="750309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0.24</m:t>
                          </m:r>
                        </m:e>
                      </m:func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BFF5FC-951E-A24B-1AD2-9DB7A5583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8" y="3429000"/>
                <a:ext cx="750309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A38E919-B47E-75CB-4FE3-B7BC853A44CE}"/>
              </a:ext>
            </a:extLst>
          </p:cNvPr>
          <p:cNvSpPr/>
          <p:nvPr/>
        </p:nvSpPr>
        <p:spPr>
          <a:xfrm>
            <a:off x="6225435" y="3228879"/>
            <a:ext cx="2410565" cy="589762"/>
          </a:xfrm>
          <a:custGeom>
            <a:avLst/>
            <a:gdLst>
              <a:gd name="connsiteX0" fmla="*/ 1077239 w 1903957"/>
              <a:gd name="connsiteY0" fmla="*/ 0 h 1177446"/>
              <a:gd name="connsiteX1" fmla="*/ 0 w 1903957"/>
              <a:gd name="connsiteY1" fmla="*/ 1102290 h 1177446"/>
              <a:gd name="connsiteX2" fmla="*/ 1903957 w 1903957"/>
              <a:gd name="connsiteY2" fmla="*/ 1177446 h 117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3957" h="1177446">
                <a:moveTo>
                  <a:pt x="1077239" y="0"/>
                </a:moveTo>
                <a:lnTo>
                  <a:pt x="0" y="1102290"/>
                </a:lnTo>
                <a:lnTo>
                  <a:pt x="1903957" y="117744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CF7AA-AB93-DE4B-AEB2-BA4DA1C623AB}"/>
                  </a:ext>
                </a:extLst>
              </p:cNvPr>
              <p:cNvSpPr txBox="1"/>
              <p:nvPr/>
            </p:nvSpPr>
            <p:spPr>
              <a:xfrm>
                <a:off x="6964472" y="3249953"/>
                <a:ext cx="8141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</m:oMath>
                  </m:oMathPara>
                </a14:m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FCF7AA-AB93-DE4B-AEB2-BA4DA1C62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472" y="3249953"/>
                <a:ext cx="814192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CEE1AF-E535-9266-C5AF-83B5F3022399}"/>
                  </a:ext>
                </a:extLst>
              </p:cNvPr>
              <p:cNvSpPr txBox="1"/>
              <p:nvPr/>
            </p:nvSpPr>
            <p:spPr>
              <a:xfrm>
                <a:off x="413358" y="4188738"/>
                <a:ext cx="750309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13.89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CEE1AF-E535-9266-C5AF-83B5F3022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8" y="4188738"/>
                <a:ext cx="7503091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260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F1730-2153-87E1-9A9A-DE51AC0A7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179A50-1EC2-C4B6-CFDD-627F03C5C0FB}"/>
                  </a:ext>
                </a:extLst>
              </p:cNvPr>
              <p:cNvSpPr txBox="1"/>
              <p:nvPr/>
            </p:nvSpPr>
            <p:spPr>
              <a:xfrm>
                <a:off x="1900342" y="1843834"/>
                <a:ext cx="2671657" cy="895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179A50-1EC2-C4B6-CFDD-627F03C5C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342" y="1843834"/>
                <a:ext cx="2671657" cy="895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938CFFC-68DE-1761-73BA-06AC526C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FED4897-9AE6-25B5-2E42-4AEE5CAB093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Light enters water with an angle of incidence of </a:t>
                </a:r>
                <a:r>
                  <a:rPr lang="en-IE" dirty="0"/>
                  <a:t>40⁰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The refractive index of water is 1.33. What is the angle of refraction?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FED4897-9AE6-25B5-2E42-4AEE5CAB0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4"/>
                <a:stretch>
                  <a:fillRect l="-1370" t="-8738" r="-1096" b="-126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21B5C3-1A0E-65D4-A781-A94A23E580FE}"/>
                  </a:ext>
                </a:extLst>
              </p:cNvPr>
              <p:cNvSpPr txBox="1"/>
              <p:nvPr/>
            </p:nvSpPr>
            <p:spPr>
              <a:xfrm>
                <a:off x="1680053" y="2862488"/>
                <a:ext cx="2671657" cy="895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func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21B5C3-1A0E-65D4-A781-A94A23E58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53" y="2862488"/>
                <a:ext cx="2671657" cy="8959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E1F1CA-56EC-6AFA-0CE4-5BB1F6E77CD3}"/>
                  </a:ext>
                </a:extLst>
              </p:cNvPr>
              <p:cNvSpPr txBox="1"/>
              <p:nvPr/>
            </p:nvSpPr>
            <p:spPr>
              <a:xfrm>
                <a:off x="1900342" y="3848320"/>
                <a:ext cx="2947231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E1F1CA-56EC-6AFA-0CE4-5BB1F6E7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342" y="3848320"/>
                <a:ext cx="2947231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162C90-BFEF-64F7-6723-9208B55B2AA6}"/>
                  </a:ext>
                </a:extLst>
              </p:cNvPr>
              <p:cNvSpPr txBox="1"/>
              <p:nvPr/>
            </p:nvSpPr>
            <p:spPr>
              <a:xfrm>
                <a:off x="5312843" y="3898424"/>
                <a:ext cx="38616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𝑢𝑠𝑒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GB" sz="2800" b="0" i="0" dirty="0">
                    <a:latin typeface="+mj-lt"/>
                  </a:rPr>
                  <a:t>to get an angle when you know the sin of the angle</a:t>
                </a:r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162C90-BFEF-64F7-6723-9208B55B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43" y="3898424"/>
                <a:ext cx="3861630" cy="1384995"/>
              </a:xfrm>
              <a:prstGeom prst="rect">
                <a:avLst/>
              </a:prstGeom>
              <a:blipFill>
                <a:blip r:embed="rId7"/>
                <a:stretch>
                  <a:fillRect l="-3318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1754F5-EB6C-400A-67B5-DF7B75F11947}"/>
                  </a:ext>
                </a:extLst>
              </p:cNvPr>
              <p:cNvSpPr txBox="1"/>
              <p:nvPr/>
            </p:nvSpPr>
            <p:spPr>
              <a:xfrm>
                <a:off x="1870235" y="4934360"/>
                <a:ext cx="3112234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1.33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1754F5-EB6C-400A-67B5-DF7B75F11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235" y="4934360"/>
                <a:ext cx="3112234" cy="1060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E28D21-2B3C-32C2-56C6-CB0DE07DD09E}"/>
                  </a:ext>
                </a:extLst>
              </p:cNvPr>
              <p:cNvSpPr txBox="1"/>
              <p:nvPr/>
            </p:nvSpPr>
            <p:spPr>
              <a:xfrm>
                <a:off x="1213823" y="6084724"/>
                <a:ext cx="31122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28.9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E28D21-2B3C-32C2-56C6-CB0DE07DD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23" y="6084724"/>
                <a:ext cx="311223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1B7F33-A381-1EC5-C116-8138197320CE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4847573" y="4296295"/>
            <a:ext cx="288098" cy="8226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542BCC7-A25F-8450-FBE5-C55E646DFBCA}"/>
              </a:ext>
            </a:extLst>
          </p:cNvPr>
          <p:cNvSpPr txBox="1"/>
          <p:nvPr/>
        </p:nvSpPr>
        <p:spPr>
          <a:xfrm>
            <a:off x="7402237" y="4015463"/>
            <a:ext cx="1311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=1.33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00057F-71A5-789B-9A07-3EDD149EA4C3}"/>
                  </a:ext>
                </a:extLst>
              </p:cNvPr>
              <p:cNvSpPr txBox="1"/>
              <p:nvPr/>
            </p:nvSpPr>
            <p:spPr>
              <a:xfrm>
                <a:off x="4657425" y="4800815"/>
                <a:ext cx="4824536" cy="80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1.33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=0.3759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00057F-71A5-789B-9A07-3EDD149EA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25" y="4800815"/>
                <a:ext cx="4824536" cy="8033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5B5154-57D3-52E8-BEBA-43D64EE52170}"/>
                  </a:ext>
                </a:extLst>
              </p:cNvPr>
              <p:cNvSpPr txBox="1"/>
              <p:nvPr/>
            </p:nvSpPr>
            <p:spPr>
              <a:xfrm>
                <a:off x="4572000" y="5934671"/>
                <a:ext cx="4824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0.3759=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22.1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5B5154-57D3-52E8-BEBA-43D64EE52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934671"/>
                <a:ext cx="482453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8F6DFB1-5A47-BAB0-9E35-FC74C316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BE76C-B18F-D8E9-1B4B-911C4128F2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383969"/>
          </a:xfrm>
        </p:spPr>
        <p:txBody>
          <a:bodyPr/>
          <a:lstStyle/>
          <a:p>
            <a:r>
              <a:rPr lang="en-GB" dirty="0"/>
              <a:t>A light ray enters water with an angle of incidence of </a:t>
            </a:r>
            <a:r>
              <a:rPr lang="en-IE" dirty="0"/>
              <a:t>30⁰ </a:t>
            </a:r>
            <a:r>
              <a:rPr lang="en-GB" dirty="0"/>
              <a:t>find the angle of refraction. </a:t>
            </a:r>
          </a:p>
          <a:p>
            <a:r>
              <a:rPr lang="en-GB" i="1" dirty="0"/>
              <a:t>The refractive index of water is 1.33.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07F962-A523-645E-DF31-8CB11B67338E}"/>
                  </a:ext>
                </a:extLst>
              </p:cNvPr>
              <p:cNvSpPr txBox="1"/>
              <p:nvPr/>
            </p:nvSpPr>
            <p:spPr>
              <a:xfrm>
                <a:off x="4844880" y="3811680"/>
                <a:ext cx="2671657" cy="80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07F962-A523-645E-DF31-8CB11B67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80" y="3811680"/>
                <a:ext cx="2671657" cy="803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3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74F94-83F5-1966-18A9-4F5D97216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5AAEA5-9720-C7B5-31D7-2C2A9D76F2FA}"/>
              </a:ext>
            </a:extLst>
          </p:cNvPr>
          <p:cNvSpPr txBox="1"/>
          <p:nvPr/>
        </p:nvSpPr>
        <p:spPr>
          <a:xfrm>
            <a:off x="122292" y="1030932"/>
            <a:ext cx="489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>
                <a:solidFill>
                  <a:srgbClr val="002060"/>
                </a:solidFill>
              </a:rPr>
              <a:t>Speed of light = 3 x 10</a:t>
            </a:r>
            <a:r>
              <a:rPr lang="en-IE" sz="2800" baseline="30000" dirty="0">
                <a:solidFill>
                  <a:srgbClr val="002060"/>
                </a:solidFill>
              </a:rPr>
              <a:t>8</a:t>
            </a:r>
            <a:r>
              <a:rPr lang="en-IE" sz="2800" dirty="0">
                <a:solidFill>
                  <a:srgbClr val="002060"/>
                </a:solidFill>
              </a:rPr>
              <a:t> m s</a:t>
            </a:r>
            <a:r>
              <a:rPr lang="en-IE" sz="2800" baseline="30000" dirty="0">
                <a:solidFill>
                  <a:srgbClr val="002060"/>
                </a:solidFill>
              </a:rPr>
              <a:t>-1</a:t>
            </a:r>
            <a:r>
              <a:rPr lang="en-IE" sz="2800" dirty="0">
                <a:solidFill>
                  <a:srgbClr val="00206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31C0BF-E954-0B98-92E6-00337A93289D}"/>
                  </a:ext>
                </a:extLst>
              </p:cNvPr>
              <p:cNvSpPr txBox="1"/>
              <p:nvPr/>
            </p:nvSpPr>
            <p:spPr>
              <a:xfrm>
                <a:off x="887310" y="1810028"/>
                <a:ext cx="4130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31C0BF-E954-0B98-92E6-00337A93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10" y="1810028"/>
                <a:ext cx="413087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36367A-350F-FD64-32F7-83B921861A3A}"/>
                  </a:ext>
                </a:extLst>
              </p:cNvPr>
              <p:cNvSpPr txBox="1"/>
              <p:nvPr/>
            </p:nvSpPr>
            <p:spPr>
              <a:xfrm>
                <a:off x="2007979" y="2698643"/>
                <a:ext cx="35159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.001×3×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36367A-350F-FD64-32F7-83B921861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79" y="2698643"/>
                <a:ext cx="35159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9D7EA78-4A38-1CAD-33EE-891B27CE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9A7A-BE00-3CE0-5A79-111448F12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IE" dirty="0"/>
              <a:t>How far will light travel in 1 millisecond?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77CBF4-FF8A-69AA-350A-371B9A5EDAA8}"/>
                  </a:ext>
                </a:extLst>
              </p:cNvPr>
              <p:cNvSpPr txBox="1"/>
              <p:nvPr/>
            </p:nvSpPr>
            <p:spPr>
              <a:xfrm>
                <a:off x="2007979" y="3417981"/>
                <a:ext cx="35159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8−3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77CBF4-FF8A-69AA-350A-371B9A5ED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79" y="3417981"/>
                <a:ext cx="35159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7C50BB-1AF4-8742-FC52-A82570F1EE25}"/>
                  </a:ext>
                </a:extLst>
              </p:cNvPr>
              <p:cNvSpPr txBox="1"/>
              <p:nvPr/>
            </p:nvSpPr>
            <p:spPr>
              <a:xfrm>
                <a:off x="2007978" y="4120294"/>
                <a:ext cx="3515999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7C50BB-1AF4-8742-FC52-A82570F1E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78" y="4120294"/>
                <a:ext cx="3515999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3FB5C7-9A72-10CE-6F60-E484BAC99461}"/>
                  </a:ext>
                </a:extLst>
              </p:cNvPr>
              <p:cNvSpPr txBox="1"/>
              <p:nvPr/>
            </p:nvSpPr>
            <p:spPr>
              <a:xfrm>
                <a:off x="1845139" y="4839632"/>
                <a:ext cx="3515999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00 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3FB5C7-9A72-10CE-6F60-E484BAC99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139" y="4839632"/>
                <a:ext cx="3515999" cy="528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8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/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>
            <a:extLst>
              <a:ext uri="{FF2B5EF4-FFF2-40B4-BE49-F238E27FC236}">
                <a16:creationId xmlns:a16="http://schemas.microsoft.com/office/drawing/2014/main" id="{61D97F2A-4EFF-0977-480F-1F394F41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6" y="508327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FA421-468E-D46F-0067-C64E0B3D9E17}"/>
              </a:ext>
            </a:extLst>
          </p:cNvPr>
          <p:cNvSpPr txBox="1"/>
          <p:nvPr/>
        </p:nvSpPr>
        <p:spPr>
          <a:xfrm>
            <a:off x="4612661" y="1466115"/>
            <a:ext cx="170646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Tables page 59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A59CE8-A13E-FEAC-456A-15747D185005}"/>
              </a:ext>
            </a:extLst>
          </p:cNvPr>
          <p:cNvGrpSpPr/>
          <p:nvPr/>
        </p:nvGrpSpPr>
        <p:grpSpPr>
          <a:xfrm>
            <a:off x="950011" y="2867085"/>
            <a:ext cx="7639016" cy="2845433"/>
            <a:chOff x="899592" y="1861513"/>
            <a:chExt cx="4733062" cy="22676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41BE86-7AF8-C926-7B63-135FF7F6B898}"/>
                </a:ext>
              </a:extLst>
            </p:cNvPr>
            <p:cNvSpPr/>
            <p:nvPr/>
          </p:nvSpPr>
          <p:spPr>
            <a:xfrm>
              <a:off x="899592" y="1861513"/>
              <a:ext cx="4733062" cy="11354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A84DC3-D6FF-E599-1645-1EE1B567F284}"/>
                </a:ext>
              </a:extLst>
            </p:cNvPr>
            <p:cNvSpPr/>
            <p:nvPr/>
          </p:nvSpPr>
          <p:spPr>
            <a:xfrm>
              <a:off x="899592" y="2993734"/>
              <a:ext cx="4733062" cy="1135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8D664-9D0A-34DB-9C7F-7C8BCB1EF541}"/>
                </a:ext>
              </a:extLst>
            </p:cNvPr>
            <p:cNvCxnSpPr>
              <a:cxnSpLocks/>
            </p:cNvCxnSpPr>
            <p:nvPr/>
          </p:nvCxnSpPr>
          <p:spPr>
            <a:xfrm>
              <a:off x="1437293" y="1988807"/>
              <a:ext cx="1190471" cy="10049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86CEE1-B911-EA18-81B1-741375C5268E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64" y="2993734"/>
              <a:ext cx="721028" cy="113543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E1DE65-D61B-44F8-4F16-1C2F76DB201E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132856"/>
              <a:ext cx="0" cy="180020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13EECA-3D8B-35EC-8123-BA7287F2D1E7}"/>
                  </a:ext>
                </a:extLst>
              </p:cNvPr>
              <p:cNvSpPr txBox="1"/>
              <p:nvPr/>
            </p:nvSpPr>
            <p:spPr>
              <a:xfrm>
                <a:off x="2884378" y="3077789"/>
                <a:ext cx="40371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3600" dirty="0"/>
                  <a:t>Speed of light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13EECA-3D8B-35EC-8123-BA7287F2D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378" y="3077789"/>
                <a:ext cx="4037131" cy="707886"/>
              </a:xfrm>
              <a:prstGeom prst="rect">
                <a:avLst/>
              </a:prstGeom>
              <a:blipFill>
                <a:blip r:embed="rId3"/>
                <a:stretch>
                  <a:fillRect l="-4532" t="-6897" b="-30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164A47-99EC-3540-B16A-4FCB10DC88C8}"/>
                  </a:ext>
                </a:extLst>
              </p:cNvPr>
              <p:cNvSpPr txBox="1"/>
              <p:nvPr/>
            </p:nvSpPr>
            <p:spPr>
              <a:xfrm>
                <a:off x="4549498" y="4515999"/>
                <a:ext cx="40371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3600" dirty="0"/>
                  <a:t>Speed of light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GB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164A47-99EC-3540-B16A-4FCB10DC8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498" y="4515999"/>
                <a:ext cx="4037131" cy="707886"/>
              </a:xfrm>
              <a:prstGeom prst="rect">
                <a:avLst/>
              </a:prstGeom>
              <a:blipFill>
                <a:blip r:embed="rId4"/>
                <a:stretch>
                  <a:fillRect l="-4525" t="-6897" b="-30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F8E18-3E70-B635-B946-551CC4D0DA7E}"/>
                  </a:ext>
                </a:extLst>
              </p:cNvPr>
              <p:cNvSpPr txBox="1"/>
              <p:nvPr/>
            </p:nvSpPr>
            <p:spPr>
              <a:xfrm>
                <a:off x="2778535" y="1314348"/>
                <a:ext cx="1601464" cy="128541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6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3F8E18-3E70-B635-B946-551CC4D0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35" y="1314348"/>
                <a:ext cx="1601464" cy="12854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943FC39C-0DBB-FA64-9760-61ACF66F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IE" altLang="en-US" dirty="0"/>
              <a:t>Write Refractive Index in terms of wave Speed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C070A-C78D-8FCC-524F-0ED85F12A714}"/>
              </a:ext>
            </a:extLst>
          </p:cNvPr>
          <p:cNvSpPr txBox="1"/>
          <p:nvPr/>
        </p:nvSpPr>
        <p:spPr>
          <a:xfrm>
            <a:off x="241300" y="5937373"/>
            <a:ext cx="8616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Recall refraction is caused by the difference in speed</a:t>
            </a:r>
          </a:p>
        </p:txBody>
      </p:sp>
      <p:sp>
        <p:nvSpPr>
          <p:cNvPr id="6" name="Isosceles Triangle 15">
            <a:extLst>
              <a:ext uri="{FF2B5EF4-FFF2-40B4-BE49-F238E27FC236}">
                <a16:creationId xmlns:a16="http://schemas.microsoft.com/office/drawing/2014/main" id="{1AB4A367-F7E9-EFFA-0162-8BDA20AEE24B}"/>
              </a:ext>
            </a:extLst>
          </p:cNvPr>
          <p:cNvSpPr/>
          <p:nvPr/>
        </p:nvSpPr>
        <p:spPr>
          <a:xfrm rot="14511959">
            <a:off x="2444053" y="3446624"/>
            <a:ext cx="263047" cy="195537"/>
          </a:xfrm>
          <a:custGeom>
            <a:avLst/>
            <a:gdLst>
              <a:gd name="connsiteX0" fmla="*/ 0 w 563671"/>
              <a:gd name="connsiteY0" fmla="*/ 523220 h 523220"/>
              <a:gd name="connsiteX1" fmla="*/ 281836 w 563671"/>
              <a:gd name="connsiteY1" fmla="*/ 0 h 523220"/>
              <a:gd name="connsiteX2" fmla="*/ 563671 w 563671"/>
              <a:gd name="connsiteY2" fmla="*/ 523220 h 523220"/>
              <a:gd name="connsiteX3" fmla="*/ 0 w 563671"/>
              <a:gd name="connsiteY3" fmla="*/ 523220 h 523220"/>
              <a:gd name="connsiteX0" fmla="*/ 563671 w 655111"/>
              <a:gd name="connsiteY0" fmla="*/ 523220 h 614660"/>
              <a:gd name="connsiteX1" fmla="*/ 0 w 655111"/>
              <a:gd name="connsiteY1" fmla="*/ 523220 h 614660"/>
              <a:gd name="connsiteX2" fmla="*/ 281836 w 655111"/>
              <a:gd name="connsiteY2" fmla="*/ 0 h 614660"/>
              <a:gd name="connsiteX3" fmla="*/ 655111 w 655111"/>
              <a:gd name="connsiteY3" fmla="*/ 614660 h 614660"/>
              <a:gd name="connsiteX0" fmla="*/ 563671 w 563671"/>
              <a:gd name="connsiteY0" fmla="*/ 523220 h 523220"/>
              <a:gd name="connsiteX1" fmla="*/ 0 w 563671"/>
              <a:gd name="connsiteY1" fmla="*/ 523220 h 523220"/>
              <a:gd name="connsiteX2" fmla="*/ 281836 w 563671"/>
              <a:gd name="connsiteY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671" h="523220">
                <a:moveTo>
                  <a:pt x="563671" y="523220"/>
                </a:moveTo>
                <a:lnTo>
                  <a:pt x="0" y="523220"/>
                </a:lnTo>
                <a:lnTo>
                  <a:pt x="281836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15">
            <a:extLst>
              <a:ext uri="{FF2B5EF4-FFF2-40B4-BE49-F238E27FC236}">
                <a16:creationId xmlns:a16="http://schemas.microsoft.com/office/drawing/2014/main" id="{80FF3202-8E58-37D0-909A-C62AC9620FC2}"/>
              </a:ext>
            </a:extLst>
          </p:cNvPr>
          <p:cNvSpPr/>
          <p:nvPr/>
        </p:nvSpPr>
        <p:spPr>
          <a:xfrm rot="15491872">
            <a:off x="4093104" y="4844900"/>
            <a:ext cx="263047" cy="195537"/>
          </a:xfrm>
          <a:custGeom>
            <a:avLst/>
            <a:gdLst>
              <a:gd name="connsiteX0" fmla="*/ 0 w 563671"/>
              <a:gd name="connsiteY0" fmla="*/ 523220 h 523220"/>
              <a:gd name="connsiteX1" fmla="*/ 281836 w 563671"/>
              <a:gd name="connsiteY1" fmla="*/ 0 h 523220"/>
              <a:gd name="connsiteX2" fmla="*/ 563671 w 563671"/>
              <a:gd name="connsiteY2" fmla="*/ 523220 h 523220"/>
              <a:gd name="connsiteX3" fmla="*/ 0 w 563671"/>
              <a:gd name="connsiteY3" fmla="*/ 523220 h 523220"/>
              <a:gd name="connsiteX0" fmla="*/ 563671 w 655111"/>
              <a:gd name="connsiteY0" fmla="*/ 523220 h 614660"/>
              <a:gd name="connsiteX1" fmla="*/ 0 w 655111"/>
              <a:gd name="connsiteY1" fmla="*/ 523220 h 614660"/>
              <a:gd name="connsiteX2" fmla="*/ 281836 w 655111"/>
              <a:gd name="connsiteY2" fmla="*/ 0 h 614660"/>
              <a:gd name="connsiteX3" fmla="*/ 655111 w 655111"/>
              <a:gd name="connsiteY3" fmla="*/ 614660 h 614660"/>
              <a:gd name="connsiteX0" fmla="*/ 563671 w 563671"/>
              <a:gd name="connsiteY0" fmla="*/ 523220 h 523220"/>
              <a:gd name="connsiteX1" fmla="*/ 0 w 563671"/>
              <a:gd name="connsiteY1" fmla="*/ 523220 h 523220"/>
              <a:gd name="connsiteX2" fmla="*/ 281836 w 563671"/>
              <a:gd name="connsiteY2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671" h="523220">
                <a:moveTo>
                  <a:pt x="563671" y="523220"/>
                </a:moveTo>
                <a:lnTo>
                  <a:pt x="0" y="523220"/>
                </a:lnTo>
                <a:lnTo>
                  <a:pt x="281836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2" grpId="0" animBg="1"/>
      <p:bldP spid="25" grpId="0"/>
      <p:bldP spid="26" grpId="0"/>
      <p:bldP spid="3" grpId="0" animBg="1"/>
      <p:bldP spid="5" grpId="0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5253F-7144-4D90-682F-F9C15C5AA485}"/>
                  </a:ext>
                </a:extLst>
              </p:cNvPr>
              <p:cNvSpPr txBox="1"/>
              <p:nvPr/>
            </p:nvSpPr>
            <p:spPr>
              <a:xfrm>
                <a:off x="0" y="2060848"/>
                <a:ext cx="8460432" cy="9371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𝑣𝑎𝑐𝑢𝑢𝑚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𝑚𝑒𝑑𝑖𝑢𝑚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5253F-7144-4D90-682F-F9C15C5AA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0848"/>
                <a:ext cx="8460432" cy="937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E13263DA-DD4E-81DB-262C-FA4A2DA4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14401A9-78B0-2A3F-B13E-E6D555A46A2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Light travels at a speed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in a certain type of glass. Calculate its refractive index. </a:t>
                </a:r>
                <a:br>
                  <a:rPr lang="en-GB" dirty="0"/>
                </a:br>
                <a:r>
                  <a:rPr lang="en-GB" i="1" dirty="0"/>
                  <a:t>The speed of light in a vacuum is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i="1" dirty="0"/>
                  <a:t>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14401A9-78B0-2A3F-B13E-E6D555A46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3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79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9FEDE-75AF-C8B4-C4CE-3FA37A95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851946-BC9C-C5BA-FDFD-1756AF6697BD}"/>
                  </a:ext>
                </a:extLst>
              </p:cNvPr>
              <p:cNvSpPr txBox="1"/>
              <p:nvPr/>
            </p:nvSpPr>
            <p:spPr>
              <a:xfrm>
                <a:off x="2971800" y="5832748"/>
                <a:ext cx="6049907" cy="6694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𝑣𝑎𝑐𝑢𝑢𝑚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𝑚𝑒𝑑𝑖𝑢𝑚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1.7×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=1.76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851946-BC9C-C5BA-FDFD-1756AF669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832748"/>
                <a:ext cx="6049907" cy="6694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83954D5-CAA9-90E1-B72B-D14BB7A8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A6CC3B7F-4ED2-9685-C751-E7A46355970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Light travels at a speed of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1.7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in a certain optical material. Calculate its refractive index.</a:t>
                </a:r>
                <a:br>
                  <a:rPr lang="en-GB" dirty="0"/>
                </a:br>
                <a:r>
                  <a:rPr lang="en-GB" i="1" dirty="0"/>
                  <a:t>The speed of light in a vacuum is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i="1" dirty="0"/>
                  <a:t>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A6CC3B7F-4ED2-9685-C751-E7A463559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3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3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8">
                <a:extLst>
                  <a:ext uri="{FF2B5EF4-FFF2-40B4-BE49-F238E27FC236}">
                    <a16:creationId xmlns:a16="http://schemas.microsoft.com/office/drawing/2014/main" id="{539A614C-6ADC-06BB-3377-02FE73CF69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196" y="1535754"/>
                <a:ext cx="8642350" cy="132921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2800" dirty="0"/>
                  <a:t>It’s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alt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altLang="en-US" sz="36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GB" altLang="en-US" sz="36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alt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altLang="en-US" sz="36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GB" altLang="en-US" sz="3600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en-US" sz="3600" b="1" dirty="0"/>
                  <a:t> </a:t>
                </a:r>
                <a:r>
                  <a:rPr lang="en-US" altLang="en-US" sz="2800" dirty="0"/>
                  <a:t>when light goes from one to the other</a:t>
                </a:r>
              </a:p>
            </p:txBody>
          </p:sp>
        </mc:Choice>
        <mc:Fallback xmlns="">
          <p:sp>
            <p:nvSpPr>
              <p:cNvPr id="4" name="Text Box 28">
                <a:extLst>
                  <a:ext uri="{FF2B5EF4-FFF2-40B4-BE49-F238E27FC236}">
                    <a16:creationId xmlns:a16="http://schemas.microsoft.com/office/drawing/2014/main" id="{539A614C-6ADC-06BB-3377-02FE73CF6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196" y="1535754"/>
                <a:ext cx="8642350" cy="1329210"/>
              </a:xfrm>
              <a:prstGeom prst="rect">
                <a:avLst/>
              </a:prstGeom>
              <a:blipFill>
                <a:blip r:embed="rId2"/>
                <a:stretch>
                  <a:fillRect l="-1482" b="-11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6600CEE-99B5-84EE-B435-E6F641D61787}"/>
              </a:ext>
            </a:extLst>
          </p:cNvPr>
          <p:cNvGrpSpPr/>
          <p:nvPr/>
        </p:nvGrpSpPr>
        <p:grpSpPr>
          <a:xfrm>
            <a:off x="2929549" y="3054586"/>
            <a:ext cx="2852442" cy="2267660"/>
            <a:chOff x="855482" y="1861513"/>
            <a:chExt cx="2852442" cy="22676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B9C408-103D-A5D7-A01A-888BD9994EA2}"/>
                </a:ext>
              </a:extLst>
            </p:cNvPr>
            <p:cNvGrpSpPr/>
            <p:nvPr/>
          </p:nvGrpSpPr>
          <p:grpSpPr>
            <a:xfrm>
              <a:off x="855482" y="1861513"/>
              <a:ext cx="2852442" cy="2267660"/>
              <a:chOff x="855482" y="1861513"/>
              <a:chExt cx="2852442" cy="226766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881FCE-B50C-99AF-2524-4C7EB55FF078}"/>
                  </a:ext>
                </a:extLst>
              </p:cNvPr>
              <p:cNvSpPr/>
              <p:nvPr/>
            </p:nvSpPr>
            <p:spPr>
              <a:xfrm>
                <a:off x="899592" y="1861513"/>
                <a:ext cx="2808312" cy="1135439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7BB5D79-910C-9D3A-9478-C0773B1D7CD1}"/>
                  </a:ext>
                </a:extLst>
              </p:cNvPr>
              <p:cNvSpPr/>
              <p:nvPr/>
            </p:nvSpPr>
            <p:spPr>
              <a:xfrm>
                <a:off x="899592" y="2993734"/>
                <a:ext cx="2808332" cy="113543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8100000" scaled="0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451B865-41B9-AB98-B6B5-C16571635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421" y="2046552"/>
                <a:ext cx="1102343" cy="9471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878C247-D40B-54B6-FC32-FB0E20BE5A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64" y="2993734"/>
                <a:ext cx="816393" cy="102562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0F909C8-EBAA-805E-E62B-D9E6926B2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84" y="2132856"/>
                <a:ext cx="0" cy="180020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2909E3D-412B-0C8D-08D0-0A3B401A16AC}"/>
                      </a:ext>
                    </a:extLst>
                  </p:cNvPr>
                  <p:cNvSpPr txBox="1"/>
                  <p:nvPr/>
                </p:nvSpPr>
                <p:spPr>
                  <a:xfrm>
                    <a:off x="2210341" y="2046552"/>
                    <a:ext cx="19248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C2909E3D-412B-0C8D-08D0-0A3B401A16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341" y="2046552"/>
                    <a:ext cx="19248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484" r="-29032"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6040B1E-F7E2-F16C-FA5E-B3A7F68FAC91}"/>
                      </a:ext>
                    </a:extLst>
                  </p:cNvPr>
                  <p:cNvSpPr txBox="1"/>
                  <p:nvPr/>
                </p:nvSpPr>
                <p:spPr>
                  <a:xfrm>
                    <a:off x="2634422" y="3346010"/>
                    <a:ext cx="27879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6040B1E-F7E2-F16C-FA5E-B3A7F68FAC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422" y="3346010"/>
                    <a:ext cx="278794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BA52D6-103D-C77F-5F4A-D8FF06B48FF1}"/>
                  </a:ext>
                </a:extLst>
              </p:cNvPr>
              <p:cNvSpPr txBox="1"/>
              <p:nvPr/>
            </p:nvSpPr>
            <p:spPr>
              <a:xfrm>
                <a:off x="882220" y="3125791"/>
                <a:ext cx="1103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Glass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48B78C-9B0C-6442-98C3-EB13DB0F7908}"/>
                  </a:ext>
                </a:extLst>
              </p:cNvPr>
              <p:cNvSpPr txBox="1"/>
              <p:nvPr/>
            </p:nvSpPr>
            <p:spPr>
              <a:xfrm>
                <a:off x="855482" y="2277956"/>
                <a:ext cx="1129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Water</a:t>
                </a: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866287-D07B-C1EB-91FF-16ACD4EE6507}"/>
                </a:ext>
              </a:extLst>
            </p:cNvPr>
            <p:cNvSpPr/>
            <p:nvPr/>
          </p:nvSpPr>
          <p:spPr>
            <a:xfrm>
              <a:off x="2177897" y="2382221"/>
              <a:ext cx="449867" cy="176247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7726D60-38BE-5137-C4BE-D4AF7904E92D}"/>
                </a:ext>
              </a:extLst>
            </p:cNvPr>
            <p:cNvSpPr/>
            <p:nvPr/>
          </p:nvSpPr>
          <p:spPr>
            <a:xfrm rot="10406214">
              <a:off x="2609304" y="3348339"/>
              <a:ext cx="280705" cy="98623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9C180AA-C9C5-52BA-ECEE-A755428A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meant by the Refractive Index between 2 media?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8AC99-7025-74D3-1394-0B9A59DF3004}"/>
                  </a:ext>
                </a:extLst>
              </p:cNvPr>
              <p:cNvSpPr txBox="1"/>
              <p:nvPr/>
            </p:nvSpPr>
            <p:spPr>
              <a:xfrm>
                <a:off x="1608374" y="5596672"/>
                <a:ext cx="4572000" cy="1125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GB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8AC99-7025-74D3-1394-0B9A59DF3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74" y="5596672"/>
                <a:ext cx="4572000" cy="1125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BEF2837-80AA-1C3F-B614-89439750A30E}"/>
              </a:ext>
            </a:extLst>
          </p:cNvPr>
          <p:cNvSpPr txBox="1"/>
          <p:nvPr/>
        </p:nvSpPr>
        <p:spPr>
          <a:xfrm>
            <a:off x="241300" y="4580474"/>
            <a:ext cx="2448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w and g refer to water and glass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79A9BC-0051-231A-1CC4-2EA6FD08A4B2}"/>
              </a:ext>
            </a:extLst>
          </p:cNvPr>
          <p:cNvCxnSpPr>
            <a:cxnSpLocks/>
          </p:cNvCxnSpPr>
          <p:nvPr/>
        </p:nvCxnSpPr>
        <p:spPr>
          <a:xfrm>
            <a:off x="2108200" y="5584274"/>
            <a:ext cx="581146" cy="62457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0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C8C4A-ACE9-AC21-4A74-5E213571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939ED-ECCE-BF9F-99A7-0257D3F403EB}"/>
              </a:ext>
            </a:extLst>
          </p:cNvPr>
          <p:cNvSpPr/>
          <p:nvPr/>
        </p:nvSpPr>
        <p:spPr>
          <a:xfrm>
            <a:off x="335624" y="5341630"/>
            <a:ext cx="824486" cy="948361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CA1A2D-6D79-10A3-D3C6-95DC1C8B2823}"/>
              </a:ext>
            </a:extLst>
          </p:cNvPr>
          <p:cNvSpPr/>
          <p:nvPr/>
        </p:nvSpPr>
        <p:spPr>
          <a:xfrm>
            <a:off x="5295930" y="5330369"/>
            <a:ext cx="1029714" cy="948361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F93F1E-B5AA-7F2C-6DE1-48E7E7AA12BE}"/>
              </a:ext>
            </a:extLst>
          </p:cNvPr>
          <p:cNvGrpSpPr/>
          <p:nvPr/>
        </p:nvGrpSpPr>
        <p:grpSpPr>
          <a:xfrm>
            <a:off x="5934778" y="2063986"/>
            <a:ext cx="2852442" cy="2267660"/>
            <a:chOff x="855482" y="1861513"/>
            <a:chExt cx="2852442" cy="22676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B748EB-DC04-D646-3795-961AB1D22BC0}"/>
                </a:ext>
              </a:extLst>
            </p:cNvPr>
            <p:cNvGrpSpPr/>
            <p:nvPr/>
          </p:nvGrpSpPr>
          <p:grpSpPr>
            <a:xfrm>
              <a:off x="855482" y="1861513"/>
              <a:ext cx="2852442" cy="2267660"/>
              <a:chOff x="855482" y="1861513"/>
              <a:chExt cx="2852442" cy="226766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64D3B0-14D1-9DD5-4139-F4F8A2A6C01D}"/>
                  </a:ext>
                </a:extLst>
              </p:cNvPr>
              <p:cNvSpPr/>
              <p:nvPr/>
            </p:nvSpPr>
            <p:spPr>
              <a:xfrm>
                <a:off x="899592" y="1861513"/>
                <a:ext cx="2808312" cy="1135439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8FF0396-0383-C20F-AEDE-B7FA687BB982}"/>
                  </a:ext>
                </a:extLst>
              </p:cNvPr>
              <p:cNvSpPr/>
              <p:nvPr/>
            </p:nvSpPr>
            <p:spPr>
              <a:xfrm>
                <a:off x="899592" y="2993734"/>
                <a:ext cx="2808332" cy="113543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8100000" scaled="0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3F09CDB-C27A-35E5-DE2F-38A1AD568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421" y="2046552"/>
                <a:ext cx="1102343" cy="9471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CD81346-DE73-6456-01D4-3112E2202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64" y="2993734"/>
                <a:ext cx="816393" cy="102562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CE65665-CB56-E700-DD4F-E05BB865D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84" y="2132856"/>
                <a:ext cx="0" cy="180020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6114782-E643-CF51-5C66-E753D46CFB53}"/>
                      </a:ext>
                    </a:extLst>
                  </p:cNvPr>
                  <p:cNvSpPr txBox="1"/>
                  <p:nvPr/>
                </p:nvSpPr>
                <p:spPr>
                  <a:xfrm>
                    <a:off x="2210341" y="2046552"/>
                    <a:ext cx="19248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6114782-E643-CF51-5C66-E753D46CFB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341" y="2046552"/>
                    <a:ext cx="192489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484" r="-29032"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4AF1732-1AE1-B703-6BA1-557C83DD3989}"/>
                      </a:ext>
                    </a:extLst>
                  </p:cNvPr>
                  <p:cNvSpPr txBox="1"/>
                  <p:nvPr/>
                </p:nvSpPr>
                <p:spPr>
                  <a:xfrm>
                    <a:off x="2634422" y="3346010"/>
                    <a:ext cx="27879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4AF1732-1AE1-B703-6BA1-557C83DD39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422" y="3346010"/>
                    <a:ext cx="278794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1D5104-18C8-0CDF-2A00-89ABFA4CDE17}"/>
                  </a:ext>
                </a:extLst>
              </p:cNvPr>
              <p:cNvSpPr txBox="1"/>
              <p:nvPr/>
            </p:nvSpPr>
            <p:spPr>
              <a:xfrm>
                <a:off x="882220" y="3125791"/>
                <a:ext cx="1103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Glass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3061AF-312C-883F-1407-2A850D10C096}"/>
                  </a:ext>
                </a:extLst>
              </p:cNvPr>
              <p:cNvSpPr txBox="1"/>
              <p:nvPr/>
            </p:nvSpPr>
            <p:spPr>
              <a:xfrm>
                <a:off x="855482" y="2277956"/>
                <a:ext cx="1129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Water</a:t>
                </a: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D701AC-2D74-73BF-26F7-F9261A5E511E}"/>
                </a:ext>
              </a:extLst>
            </p:cNvPr>
            <p:cNvSpPr/>
            <p:nvPr/>
          </p:nvSpPr>
          <p:spPr>
            <a:xfrm>
              <a:off x="2177897" y="2382221"/>
              <a:ext cx="449867" cy="176247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96AB7DA-728A-450B-0578-6090A87BBDA7}"/>
                </a:ext>
              </a:extLst>
            </p:cNvPr>
            <p:cNvSpPr/>
            <p:nvPr/>
          </p:nvSpPr>
          <p:spPr>
            <a:xfrm rot="10406214">
              <a:off x="2609304" y="3348339"/>
              <a:ext cx="280705" cy="98623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0237821-5D81-D1A8-DAE9-AA3361CA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US" altLang="en-US" dirty="0"/>
              <a:t>Calculate the refractive index from water n=1.33 to glass n=1.5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CB616-8B91-9EE0-2215-C6A75E1CEF97}"/>
                  </a:ext>
                </a:extLst>
              </p:cNvPr>
              <p:cNvSpPr txBox="1"/>
              <p:nvPr/>
            </p:nvSpPr>
            <p:spPr>
              <a:xfrm>
                <a:off x="766358" y="2057466"/>
                <a:ext cx="1468735" cy="1105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CB616-8B91-9EE0-2215-C6A75E1C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8" y="2057466"/>
                <a:ext cx="1468735" cy="1105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3D7D51-759E-D271-118F-C0FFE0C02222}"/>
                  </a:ext>
                </a:extLst>
              </p:cNvPr>
              <p:cNvSpPr txBox="1"/>
              <p:nvPr/>
            </p:nvSpPr>
            <p:spPr>
              <a:xfrm>
                <a:off x="3209223" y="2057466"/>
                <a:ext cx="1587101" cy="1056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3D7D51-759E-D271-118F-C0FFE0C02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23" y="2057466"/>
                <a:ext cx="1587101" cy="1056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AFC053-39A9-A2FD-61E6-62819918CB7A}"/>
                  </a:ext>
                </a:extLst>
              </p:cNvPr>
              <p:cNvSpPr txBox="1"/>
              <p:nvPr/>
            </p:nvSpPr>
            <p:spPr>
              <a:xfrm>
                <a:off x="747867" y="3164673"/>
                <a:ext cx="1779718" cy="1105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AFC053-39A9-A2FD-61E6-6281991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67" y="3164673"/>
                <a:ext cx="1779718" cy="1105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51BC6E-CEB4-508C-ABFC-CDA3E8CA4AD6}"/>
                  </a:ext>
                </a:extLst>
              </p:cNvPr>
              <p:cNvSpPr txBox="1"/>
              <p:nvPr/>
            </p:nvSpPr>
            <p:spPr>
              <a:xfrm>
                <a:off x="3266850" y="3164673"/>
                <a:ext cx="1898084" cy="1056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51BC6E-CEB4-508C-ABFC-CDA3E8CA4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850" y="3164673"/>
                <a:ext cx="1898084" cy="1056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FD4022-1309-B88E-4BE6-AF3FA0F2FE89}"/>
                  </a:ext>
                </a:extLst>
              </p:cNvPr>
              <p:cNvSpPr txBox="1"/>
              <p:nvPr/>
            </p:nvSpPr>
            <p:spPr>
              <a:xfrm>
                <a:off x="241300" y="5192524"/>
                <a:ext cx="8417369" cy="122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1.33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=1.13 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FD4022-1309-B88E-4BE6-AF3FA0F2F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5192524"/>
                <a:ext cx="8417369" cy="122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F7A2E2-0603-8FAC-1FEF-A529FE2D922D}"/>
                  </a:ext>
                </a:extLst>
              </p:cNvPr>
              <p:cNvSpPr txBox="1"/>
              <p:nvPr/>
            </p:nvSpPr>
            <p:spPr>
              <a:xfrm>
                <a:off x="-83816" y="1298089"/>
                <a:ext cx="9375131" cy="712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𝑠𝑝𝑒𝑒𝑑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𝑙𝑖𝑔h𝑡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𝑠𝑝𝑒𝑒𝑑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𝑔𝑙𝑎𝑠𝑠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𝑤𝑎𝑡𝑒𝑟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FF7A2E2-0603-8FAC-1FEF-A529FE2D9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816" y="1298089"/>
                <a:ext cx="9375131" cy="712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C34D80-D748-807C-E9AD-5A157A04B0D0}"/>
                  </a:ext>
                </a:extLst>
              </p:cNvPr>
              <p:cNvSpPr txBox="1"/>
              <p:nvPr/>
            </p:nvSpPr>
            <p:spPr>
              <a:xfrm>
                <a:off x="185696" y="4619611"/>
                <a:ext cx="7528022" cy="712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𝑟𝑒𝑓𝑟𝑎𝑐𝑡𝑖𝑣𝑒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𝑖𝑛𝑑𝑒𝑥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𝑓𝑟𝑜𝑚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𝑤𝑎𝑡𝑒𝑟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𝑡𝑜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𝑔𝑙𝑎𝑠𝑠</m:t>
                      </m:r>
                    </m:oMath>
                  </m:oMathPara>
                </a14:m>
                <a:endParaRPr lang="en-GB" sz="28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C34D80-D748-807C-E9AD-5A157A04B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6" y="4619611"/>
                <a:ext cx="7528022" cy="7121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A26FF8-C10D-BFB0-0764-813DE8963F57}"/>
              </a:ext>
            </a:extLst>
          </p:cNvPr>
          <p:cNvCxnSpPr/>
          <p:nvPr/>
        </p:nvCxnSpPr>
        <p:spPr>
          <a:xfrm>
            <a:off x="2806700" y="2249025"/>
            <a:ext cx="0" cy="1886504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91AF5-41AC-913C-A5B9-B8C26F4DF485}"/>
              </a:ext>
            </a:extLst>
          </p:cNvPr>
          <p:cNvSpPr txBox="1"/>
          <p:nvPr/>
        </p:nvSpPr>
        <p:spPr>
          <a:xfrm>
            <a:off x="303502" y="1097658"/>
            <a:ext cx="52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Refractive index Water to Glass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97E46-0B4A-347D-7279-8D845CB70BB2}"/>
              </a:ext>
            </a:extLst>
          </p:cNvPr>
          <p:cNvSpPr txBox="1"/>
          <p:nvPr/>
        </p:nvSpPr>
        <p:spPr>
          <a:xfrm>
            <a:off x="665132" y="159857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4000" dirty="0"/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3F413-64BC-3917-C8BA-E52A588EFC12}"/>
              </a:ext>
            </a:extLst>
          </p:cNvPr>
          <p:cNvSpPr txBox="1"/>
          <p:nvPr/>
        </p:nvSpPr>
        <p:spPr>
          <a:xfrm>
            <a:off x="378803" y="18965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444A3-5789-42A2-0C90-DBC88037119B}"/>
              </a:ext>
            </a:extLst>
          </p:cNvPr>
          <p:cNvSpPr txBox="1"/>
          <p:nvPr/>
        </p:nvSpPr>
        <p:spPr>
          <a:xfrm>
            <a:off x="963304" y="18783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CD6BD-A7E6-6BC0-0D7D-CA7EE77178F6}"/>
              </a:ext>
            </a:extLst>
          </p:cNvPr>
          <p:cNvSpPr txBox="1"/>
          <p:nvPr/>
        </p:nvSpPr>
        <p:spPr>
          <a:xfrm>
            <a:off x="1566564" y="1698882"/>
            <a:ext cx="185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600" dirty="0"/>
              <a:t>= 1.13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8C06F4-AB92-3ADE-5E3D-D864CA37DBAE}"/>
              </a:ext>
            </a:extLst>
          </p:cNvPr>
          <p:cNvSpPr txBox="1"/>
          <p:nvPr/>
        </p:nvSpPr>
        <p:spPr>
          <a:xfrm>
            <a:off x="425986" y="33954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4000" dirty="0"/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3A9FCC-E2D9-D86B-D547-E1D5848D65AF}"/>
              </a:ext>
            </a:extLst>
          </p:cNvPr>
          <p:cNvSpPr txBox="1"/>
          <p:nvPr/>
        </p:nvSpPr>
        <p:spPr>
          <a:xfrm>
            <a:off x="715731" y="370321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B7C11-B634-B428-F614-6730A27954AB}"/>
              </a:ext>
            </a:extLst>
          </p:cNvPr>
          <p:cNvSpPr txBox="1"/>
          <p:nvPr/>
        </p:nvSpPr>
        <p:spPr>
          <a:xfrm>
            <a:off x="219995" y="370321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601355-A378-8321-437F-1B2F7575C5FC}"/>
              </a:ext>
            </a:extLst>
          </p:cNvPr>
          <p:cNvSpPr txBox="1"/>
          <p:nvPr/>
        </p:nvSpPr>
        <p:spPr>
          <a:xfrm>
            <a:off x="303502" y="2724026"/>
            <a:ext cx="798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What is the refractive index from Glass to Water?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0C778-7594-E511-7BD0-54F539FFEAAB}"/>
              </a:ext>
            </a:extLst>
          </p:cNvPr>
          <p:cNvSpPr txBox="1"/>
          <p:nvPr/>
        </p:nvSpPr>
        <p:spPr>
          <a:xfrm>
            <a:off x="1152952" y="3433715"/>
            <a:ext cx="68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600" dirty="0"/>
              <a:t>=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BB2F8C-A533-F815-1947-0C178B61F7DB}"/>
              </a:ext>
            </a:extLst>
          </p:cNvPr>
          <p:cNvGrpSpPr/>
          <p:nvPr/>
        </p:nvGrpSpPr>
        <p:grpSpPr>
          <a:xfrm>
            <a:off x="1639905" y="3117385"/>
            <a:ext cx="1593355" cy="1265436"/>
            <a:chOff x="4087734" y="3233691"/>
            <a:chExt cx="1593355" cy="126543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CA8B9F-3781-B035-C31B-69D88B6CD831}"/>
                </a:ext>
              </a:extLst>
            </p:cNvPr>
            <p:cNvSpPr txBox="1"/>
            <p:nvPr/>
          </p:nvSpPr>
          <p:spPr>
            <a:xfrm>
              <a:off x="5108161" y="3620621"/>
              <a:ext cx="572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3600" dirty="0"/>
                <a:t>=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A1CEAD-9B38-82B8-C658-B276222468CB}"/>
                </a:ext>
              </a:extLst>
            </p:cNvPr>
            <p:cNvSpPr txBox="1"/>
            <p:nvPr/>
          </p:nvSpPr>
          <p:spPr>
            <a:xfrm>
              <a:off x="4334749" y="3233691"/>
              <a:ext cx="731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3600" dirty="0"/>
                <a:t>1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8C7C5BD-1E21-0DB5-5D35-F815460DB543}"/>
                </a:ext>
              </a:extLst>
            </p:cNvPr>
            <p:cNvCxnSpPr/>
            <p:nvPr/>
          </p:nvCxnSpPr>
          <p:spPr>
            <a:xfrm>
              <a:off x="4176307" y="3825870"/>
              <a:ext cx="7560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11A2C5-983E-88C3-1828-2B369AC5D3A6}"/>
                </a:ext>
              </a:extLst>
            </p:cNvPr>
            <p:cNvSpPr txBox="1"/>
            <p:nvPr/>
          </p:nvSpPr>
          <p:spPr>
            <a:xfrm>
              <a:off x="4374063" y="3677924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4000" dirty="0"/>
                <a:t>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463ED1-1D91-53A1-DDFC-0366EE127370}"/>
                </a:ext>
              </a:extLst>
            </p:cNvPr>
            <p:cNvSpPr txBox="1"/>
            <p:nvPr/>
          </p:nvSpPr>
          <p:spPr>
            <a:xfrm>
              <a:off x="4087734" y="397590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800" dirty="0"/>
                <a:t>w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948E54-4560-DC08-10D4-658C2B9EC16C}"/>
                </a:ext>
              </a:extLst>
            </p:cNvPr>
            <p:cNvSpPr txBox="1"/>
            <p:nvPr/>
          </p:nvSpPr>
          <p:spPr>
            <a:xfrm>
              <a:off x="4651542" y="395802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800" dirty="0"/>
                <a:t>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97BEEB-DE56-6F8A-14D3-7E1E4E9878E3}"/>
              </a:ext>
            </a:extLst>
          </p:cNvPr>
          <p:cNvGrpSpPr/>
          <p:nvPr/>
        </p:nvGrpSpPr>
        <p:grpSpPr>
          <a:xfrm>
            <a:off x="3296992" y="3187985"/>
            <a:ext cx="2691407" cy="1238510"/>
            <a:chOff x="5744821" y="3304291"/>
            <a:chExt cx="2691407" cy="12385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D0F15D-00F7-7272-B11E-6E3ABE5DE02F}"/>
                </a:ext>
              </a:extLst>
            </p:cNvPr>
            <p:cNvSpPr txBox="1"/>
            <p:nvPr/>
          </p:nvSpPr>
          <p:spPr>
            <a:xfrm>
              <a:off x="7288429" y="3573304"/>
              <a:ext cx="1147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IE" sz="3600" dirty="0"/>
                <a:t>0.88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7C6561-A2BA-8E2E-41FB-7E02F04A5E5E}"/>
                </a:ext>
              </a:extLst>
            </p:cNvPr>
            <p:cNvGrpSpPr/>
            <p:nvPr/>
          </p:nvGrpSpPr>
          <p:grpSpPr>
            <a:xfrm>
              <a:off x="5744821" y="3304291"/>
              <a:ext cx="1561294" cy="1238510"/>
              <a:chOff x="5744821" y="3304291"/>
              <a:chExt cx="1561294" cy="12385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1F24A3-5E21-F8D7-DBDE-967306E9B7CA}"/>
                  </a:ext>
                </a:extLst>
              </p:cNvPr>
              <p:cNvSpPr txBox="1"/>
              <p:nvPr/>
            </p:nvSpPr>
            <p:spPr>
              <a:xfrm>
                <a:off x="5744821" y="3896470"/>
                <a:ext cx="12979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3600" dirty="0"/>
                  <a:t>1.13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76194-8883-295D-C876-DD5FDB5EB075}"/>
                  </a:ext>
                </a:extLst>
              </p:cNvPr>
              <p:cNvSpPr txBox="1"/>
              <p:nvPr/>
            </p:nvSpPr>
            <p:spPr>
              <a:xfrm>
                <a:off x="5903264" y="3304291"/>
                <a:ext cx="731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3600" dirty="0"/>
                  <a:t>1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8D82A42-A8E3-D03D-FA7D-8F04229245FD}"/>
                  </a:ext>
                </a:extLst>
              </p:cNvPr>
              <p:cNvCxnSpPr/>
              <p:nvPr/>
            </p:nvCxnSpPr>
            <p:spPr>
              <a:xfrm>
                <a:off x="5744822" y="3896470"/>
                <a:ext cx="75608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59C400-5E48-A122-7BDC-6A84D23C906F}"/>
                  </a:ext>
                </a:extLst>
              </p:cNvPr>
              <p:cNvSpPr txBox="1"/>
              <p:nvPr/>
            </p:nvSpPr>
            <p:spPr>
              <a:xfrm>
                <a:off x="6752207" y="3556856"/>
                <a:ext cx="5539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3600" dirty="0"/>
                  <a:t>=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2D0CF9-247E-91BC-8C85-C9F182F14296}"/>
              </a:ext>
            </a:extLst>
          </p:cNvPr>
          <p:cNvGrpSpPr/>
          <p:nvPr/>
        </p:nvGrpSpPr>
        <p:grpSpPr>
          <a:xfrm>
            <a:off x="6053533" y="343150"/>
            <a:ext cx="2852442" cy="2267660"/>
            <a:chOff x="855482" y="1861513"/>
            <a:chExt cx="2852442" cy="22676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71F3D2-F0B1-6B93-8261-DB9B7CB0537B}"/>
                </a:ext>
              </a:extLst>
            </p:cNvPr>
            <p:cNvGrpSpPr/>
            <p:nvPr/>
          </p:nvGrpSpPr>
          <p:grpSpPr>
            <a:xfrm>
              <a:off x="855482" y="1861513"/>
              <a:ext cx="2852442" cy="2267660"/>
              <a:chOff x="855482" y="1861513"/>
              <a:chExt cx="2852442" cy="226766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D1838B8-05D4-FDF9-24E2-5B7EE325EE21}"/>
                  </a:ext>
                </a:extLst>
              </p:cNvPr>
              <p:cNvSpPr/>
              <p:nvPr/>
            </p:nvSpPr>
            <p:spPr>
              <a:xfrm>
                <a:off x="899592" y="1861513"/>
                <a:ext cx="2808312" cy="1135439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2F71F4-3D2E-47DD-B6D3-35ED71B8767B}"/>
                  </a:ext>
                </a:extLst>
              </p:cNvPr>
              <p:cNvSpPr/>
              <p:nvPr/>
            </p:nvSpPr>
            <p:spPr>
              <a:xfrm>
                <a:off x="899592" y="2993734"/>
                <a:ext cx="2808332" cy="113543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8100000" scaled="0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1E64B14-C346-2867-79CB-7A556BFBB1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5421" y="2046552"/>
                <a:ext cx="1102343" cy="9471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052CCA8-72DA-E710-9EF7-43D68D9C7E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64" y="2993734"/>
                <a:ext cx="778633" cy="104070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4C8251-FBE0-825E-E287-D080BC694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84" y="2132856"/>
                <a:ext cx="0" cy="180020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10048ED2-56ED-98FD-121C-6A3803A9ACE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0341" y="2046552"/>
                    <a:ext cx="19248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10048ED2-56ED-98FD-121C-6A3803A9A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341" y="2046552"/>
                    <a:ext cx="19248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31250" r="-2812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B00CE7A-DE77-7B6D-FE7F-160E63E175BA}"/>
                      </a:ext>
                    </a:extLst>
                  </p:cNvPr>
                  <p:cNvSpPr txBox="1"/>
                  <p:nvPr/>
                </p:nvSpPr>
                <p:spPr>
                  <a:xfrm>
                    <a:off x="2634422" y="3346010"/>
                    <a:ext cx="27879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B00CE7A-DE77-7B6D-FE7F-160E63E175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422" y="3346010"/>
                    <a:ext cx="278794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4D1AB5-4EE5-7EA1-73B8-E1E74C89CE65}"/>
                  </a:ext>
                </a:extLst>
              </p:cNvPr>
              <p:cNvSpPr txBox="1"/>
              <p:nvPr/>
            </p:nvSpPr>
            <p:spPr>
              <a:xfrm>
                <a:off x="882220" y="3125791"/>
                <a:ext cx="1103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Glass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546ED3-E010-3112-1E58-A12C8D7332C5}"/>
                  </a:ext>
                </a:extLst>
              </p:cNvPr>
              <p:cNvSpPr txBox="1"/>
              <p:nvPr/>
            </p:nvSpPr>
            <p:spPr>
              <a:xfrm>
                <a:off x="855482" y="2277956"/>
                <a:ext cx="1129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Water</a:t>
                </a: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9A59CF9-BEA4-CC8E-6240-D9254B058409}"/>
                </a:ext>
              </a:extLst>
            </p:cNvPr>
            <p:cNvSpPr/>
            <p:nvPr/>
          </p:nvSpPr>
          <p:spPr>
            <a:xfrm>
              <a:off x="2177897" y="2382221"/>
              <a:ext cx="449867" cy="176247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5AA02A-7A98-4EE1-D050-F16BC883F811}"/>
                </a:ext>
              </a:extLst>
            </p:cNvPr>
            <p:cNvSpPr/>
            <p:nvPr/>
          </p:nvSpPr>
          <p:spPr>
            <a:xfrm rot="10406214">
              <a:off x="2609304" y="3348339"/>
              <a:ext cx="280705" cy="98623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42E0A2D-0C6F-3D7A-4C29-F766E86AA8B0}"/>
              </a:ext>
            </a:extLst>
          </p:cNvPr>
          <p:cNvGrpSpPr/>
          <p:nvPr/>
        </p:nvGrpSpPr>
        <p:grpSpPr>
          <a:xfrm>
            <a:off x="6063686" y="3626059"/>
            <a:ext cx="2852442" cy="2267660"/>
            <a:chOff x="855482" y="1861513"/>
            <a:chExt cx="2852442" cy="22676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777247A-024F-25FC-43EB-178F126BAB7E}"/>
                </a:ext>
              </a:extLst>
            </p:cNvPr>
            <p:cNvGrpSpPr/>
            <p:nvPr/>
          </p:nvGrpSpPr>
          <p:grpSpPr>
            <a:xfrm>
              <a:off x="855482" y="1861513"/>
              <a:ext cx="2852442" cy="2267660"/>
              <a:chOff x="855482" y="1861513"/>
              <a:chExt cx="2852442" cy="226766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A0B08B-BC3A-609F-F989-E11D7563521E}"/>
                  </a:ext>
                </a:extLst>
              </p:cNvPr>
              <p:cNvSpPr/>
              <p:nvPr/>
            </p:nvSpPr>
            <p:spPr>
              <a:xfrm>
                <a:off x="899592" y="1861513"/>
                <a:ext cx="2808312" cy="1135439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3AAC1F8-03A4-CF42-A0E7-6A24DB7BD451}"/>
                  </a:ext>
                </a:extLst>
              </p:cNvPr>
              <p:cNvSpPr/>
              <p:nvPr/>
            </p:nvSpPr>
            <p:spPr>
              <a:xfrm>
                <a:off x="899592" y="2993734"/>
                <a:ext cx="2808332" cy="113543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8100000" scaled="0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DDE5504-5A33-5A76-3D6A-BDC76E602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41740" y="2993734"/>
                <a:ext cx="720547" cy="101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D92852C-CBE8-B82A-9915-B75922180E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56666" y="2017897"/>
                <a:ext cx="1085541" cy="975837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C59E784-B8AF-FF5E-4DC0-745C13DBF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84" y="2132856"/>
                <a:ext cx="0" cy="180020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18DC5FF-D6E4-B19C-410E-5924F524E381}"/>
                      </a:ext>
                    </a:extLst>
                  </p:cNvPr>
                  <p:cNvSpPr txBox="1"/>
                  <p:nvPr/>
                </p:nvSpPr>
                <p:spPr>
                  <a:xfrm>
                    <a:off x="2210341" y="2046552"/>
                    <a:ext cx="2375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418DC5FF-D6E4-B19C-410E-5924F524E3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0341" y="2046552"/>
                    <a:ext cx="23756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5385" r="-10256"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7694CE44-BBF4-A18B-7442-FCC7A22FAA93}"/>
                      </a:ext>
                    </a:extLst>
                  </p:cNvPr>
                  <p:cNvSpPr txBox="1"/>
                  <p:nvPr/>
                </p:nvSpPr>
                <p:spPr>
                  <a:xfrm>
                    <a:off x="2634422" y="3346010"/>
                    <a:ext cx="22461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7694CE44-BBF4-A18B-7442-FCC7A22FAA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4422" y="3346010"/>
                    <a:ext cx="224612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DCC908E-18F3-4F53-0D9A-49C9C31959BC}"/>
                  </a:ext>
                </a:extLst>
              </p:cNvPr>
              <p:cNvSpPr txBox="1"/>
              <p:nvPr/>
            </p:nvSpPr>
            <p:spPr>
              <a:xfrm>
                <a:off x="882220" y="3125791"/>
                <a:ext cx="1103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Glass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2221B1-26F7-A494-085F-F41B8385F85C}"/>
                  </a:ext>
                </a:extLst>
              </p:cNvPr>
              <p:cNvSpPr txBox="1"/>
              <p:nvPr/>
            </p:nvSpPr>
            <p:spPr>
              <a:xfrm>
                <a:off x="855482" y="2277956"/>
                <a:ext cx="1129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Water</a:t>
                </a: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9585D77-A39F-B144-3AAA-093BC4ED06C3}"/>
                </a:ext>
              </a:extLst>
            </p:cNvPr>
            <p:cNvSpPr/>
            <p:nvPr/>
          </p:nvSpPr>
          <p:spPr>
            <a:xfrm>
              <a:off x="2177897" y="2382221"/>
              <a:ext cx="449867" cy="176247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740AB22-3AF0-B8BE-BC00-C019C3EC9534}"/>
                </a:ext>
              </a:extLst>
            </p:cNvPr>
            <p:cNvSpPr/>
            <p:nvPr/>
          </p:nvSpPr>
          <p:spPr>
            <a:xfrm rot="10406214">
              <a:off x="2609304" y="3348339"/>
              <a:ext cx="280705" cy="98623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50EE2B27-9B19-4629-4455-7A9B0D97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/>
              <a:t>Reversing the direction</a:t>
            </a:r>
          </a:p>
        </p:txBody>
      </p:sp>
    </p:spTree>
    <p:extLst>
      <p:ext uri="{BB962C8B-B14F-4D97-AF65-F5344CB8AC3E}">
        <p14:creationId xmlns:p14="http://schemas.microsoft.com/office/powerpoint/2010/main" val="17921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576BC-587E-EB87-89BC-AA1372305D46}"/>
                  </a:ext>
                </a:extLst>
              </p:cNvPr>
              <p:cNvSpPr txBox="1"/>
              <p:nvPr/>
            </p:nvSpPr>
            <p:spPr>
              <a:xfrm>
                <a:off x="3236171" y="2017338"/>
                <a:ext cx="2671657" cy="1023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576BC-587E-EB87-89BC-AA1372305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71" y="2017338"/>
                <a:ext cx="2671657" cy="1023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7CE6A9-369C-794C-0671-89762F5E45C0}"/>
                  </a:ext>
                </a:extLst>
              </p:cNvPr>
              <p:cNvSpPr txBox="1"/>
              <p:nvPr/>
            </p:nvSpPr>
            <p:spPr>
              <a:xfrm>
                <a:off x="6084168" y="2017338"/>
                <a:ext cx="245887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0.88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=1.14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7CE6A9-369C-794C-0671-89762F5E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17338"/>
                <a:ext cx="245887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987FAFF-CBD8-E6FA-960B-F9A32CBF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63F2E-F4AA-1F3A-5492-B8819A015B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The refractive index between glass and water is 0.88. What is the refractive index between water and glass?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F29F8-7737-BB5F-35D9-229D89A1AD69}"/>
              </a:ext>
            </a:extLst>
          </p:cNvPr>
          <p:cNvSpPr txBox="1"/>
          <p:nvPr/>
        </p:nvSpPr>
        <p:spPr>
          <a:xfrm>
            <a:off x="1854200" y="3581400"/>
            <a:ext cx="6688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Note the discrepancy with the previous slide.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BAC97-CFA5-1D8D-00AC-9649815EAA5F}"/>
              </a:ext>
            </a:extLst>
          </p:cNvPr>
          <p:cNvSpPr txBox="1"/>
          <p:nvPr/>
        </p:nvSpPr>
        <p:spPr>
          <a:xfrm>
            <a:off x="1854200" y="4720730"/>
            <a:ext cx="6688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has been caused by an accumulation of rounding differences and highlights the need to round to one extra digit during calculations.</a:t>
            </a:r>
          </a:p>
        </p:txBody>
      </p:sp>
    </p:spTree>
    <p:extLst>
      <p:ext uri="{BB962C8B-B14F-4D97-AF65-F5344CB8AC3E}">
        <p14:creationId xmlns:p14="http://schemas.microsoft.com/office/powerpoint/2010/main" val="39737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E391FA12-0507-9C65-4D05-46767675E432}"/>
              </a:ext>
            </a:extLst>
          </p:cNvPr>
          <p:cNvGrpSpPr/>
          <p:nvPr/>
        </p:nvGrpSpPr>
        <p:grpSpPr>
          <a:xfrm>
            <a:off x="5940152" y="1704026"/>
            <a:ext cx="2835593" cy="2267660"/>
            <a:chOff x="872331" y="1861513"/>
            <a:chExt cx="2835593" cy="226766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FB7008B-D3DA-A6F3-31A6-BF21D0EE1E5C}"/>
                </a:ext>
              </a:extLst>
            </p:cNvPr>
            <p:cNvGrpSpPr/>
            <p:nvPr/>
          </p:nvGrpSpPr>
          <p:grpSpPr>
            <a:xfrm>
              <a:off x="872331" y="1861513"/>
              <a:ext cx="2835593" cy="2267660"/>
              <a:chOff x="872331" y="1861513"/>
              <a:chExt cx="2835593" cy="226766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F7A852-7723-9B1E-7534-8B522FE2E338}"/>
                  </a:ext>
                </a:extLst>
              </p:cNvPr>
              <p:cNvSpPr/>
              <p:nvPr/>
            </p:nvSpPr>
            <p:spPr>
              <a:xfrm>
                <a:off x="899592" y="1861513"/>
                <a:ext cx="2808312" cy="11354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2AB45B-7527-27A6-B4F8-808E093AE768}"/>
                  </a:ext>
                </a:extLst>
              </p:cNvPr>
              <p:cNvSpPr/>
              <p:nvPr/>
            </p:nvSpPr>
            <p:spPr>
              <a:xfrm>
                <a:off x="899592" y="2993734"/>
                <a:ext cx="2808332" cy="113543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387A96-3306-F0DA-D285-A186FA3BD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9591" y="1936739"/>
                <a:ext cx="1008173" cy="10569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95242D6-5E3E-A9B2-9F05-45567748B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64" y="2993734"/>
                <a:ext cx="1080140" cy="76402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E880E19-0EF8-954F-3CF2-9C6C1DCD9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7784" y="2132856"/>
                <a:ext cx="0" cy="180020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E5383C3-ED39-4405-64C3-01714F7CFEB3}"/>
                      </a:ext>
                    </a:extLst>
                  </p:cNvPr>
                  <p:cNvSpPr txBox="1"/>
                  <p:nvPr/>
                </p:nvSpPr>
                <p:spPr>
                  <a:xfrm>
                    <a:off x="2047951" y="2079034"/>
                    <a:ext cx="536942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E5383C3-ED39-4405-64C3-01714F7CFE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7951" y="2079034"/>
                    <a:ext cx="536942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500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0F608B3-9FA2-F4FB-5FC5-48B6D1DB582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3984" y="3326876"/>
                    <a:ext cx="27879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0F608B3-9FA2-F4FB-5FC5-48B6D1DB58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984" y="3326876"/>
                    <a:ext cx="278794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028AF9-D692-350F-C7FD-8939F5E7D78A}"/>
                  </a:ext>
                </a:extLst>
              </p:cNvPr>
              <p:cNvSpPr txBox="1"/>
              <p:nvPr/>
            </p:nvSpPr>
            <p:spPr>
              <a:xfrm>
                <a:off x="872332" y="2478884"/>
                <a:ext cx="1103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Glass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C1B949-1234-048F-21A6-F4A4B357E062}"/>
                  </a:ext>
                </a:extLst>
              </p:cNvPr>
              <p:cNvSpPr txBox="1"/>
              <p:nvPr/>
            </p:nvSpPr>
            <p:spPr>
              <a:xfrm>
                <a:off x="872331" y="2968961"/>
                <a:ext cx="11299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Water</a:t>
                </a:r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44866C-CB4D-0EE1-27A9-5F24E868404B}"/>
                </a:ext>
              </a:extLst>
            </p:cNvPr>
            <p:cNvSpPr/>
            <p:nvPr/>
          </p:nvSpPr>
          <p:spPr>
            <a:xfrm>
              <a:off x="2177897" y="2382221"/>
              <a:ext cx="449867" cy="176247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B3124D-2DBE-8836-639D-348529E05A08}"/>
                </a:ext>
              </a:extLst>
            </p:cNvPr>
            <p:cNvSpPr/>
            <p:nvPr/>
          </p:nvSpPr>
          <p:spPr>
            <a:xfrm rot="10406214">
              <a:off x="2605810" y="3287408"/>
              <a:ext cx="399536" cy="152942"/>
            </a:xfrm>
            <a:custGeom>
              <a:avLst/>
              <a:gdLst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71450 w 377190"/>
                <a:gd name="connsiteY1" fmla="*/ 34290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0 h 240030"/>
                <a:gd name="connsiteX1" fmla="*/ 128587 w 377190"/>
                <a:gd name="connsiteY1" fmla="*/ 64453 h 240030"/>
                <a:gd name="connsiteX2" fmla="*/ 0 w 377190"/>
                <a:gd name="connsiteY2" fmla="*/ 240030 h 240030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1127 h 241157"/>
                <a:gd name="connsiteX1" fmla="*/ 128587 w 377190"/>
                <a:gd name="connsiteY1" fmla="*/ 65580 h 241157"/>
                <a:gd name="connsiteX2" fmla="*/ 0 w 377190"/>
                <a:gd name="connsiteY2" fmla="*/ 241157 h 241157"/>
                <a:gd name="connsiteX0" fmla="*/ 377190 w 377190"/>
                <a:gd name="connsiteY0" fmla="*/ 704 h 240734"/>
                <a:gd name="connsiteX1" fmla="*/ 160337 w 377190"/>
                <a:gd name="connsiteY1" fmla="*/ 88969 h 240734"/>
                <a:gd name="connsiteX2" fmla="*/ 0 w 377190"/>
                <a:gd name="connsiteY2" fmla="*/ 240734 h 240734"/>
                <a:gd name="connsiteX0" fmla="*/ 377190 w 377190"/>
                <a:gd name="connsiteY0" fmla="*/ 613 h 240643"/>
                <a:gd name="connsiteX1" fmla="*/ 160337 w 377190"/>
                <a:gd name="connsiteY1" fmla="*/ 88878 h 240643"/>
                <a:gd name="connsiteX2" fmla="*/ 0 w 377190"/>
                <a:gd name="connsiteY2" fmla="*/ 240643 h 240643"/>
                <a:gd name="connsiteX0" fmla="*/ 377190 w 377190"/>
                <a:gd name="connsiteY0" fmla="*/ 656 h 240686"/>
                <a:gd name="connsiteX1" fmla="*/ 158750 w 377190"/>
                <a:gd name="connsiteY1" fmla="*/ 84159 h 240686"/>
                <a:gd name="connsiteX2" fmla="*/ 0 w 377190"/>
                <a:gd name="connsiteY2" fmla="*/ 240686 h 240686"/>
                <a:gd name="connsiteX0" fmla="*/ 377190 w 377190"/>
                <a:gd name="connsiteY0" fmla="*/ 430 h 240460"/>
                <a:gd name="connsiteX1" fmla="*/ 158750 w 377190"/>
                <a:gd name="connsiteY1" fmla="*/ 83933 h 240460"/>
                <a:gd name="connsiteX2" fmla="*/ 0 w 377190"/>
                <a:gd name="connsiteY2" fmla="*/ 240460 h 240460"/>
                <a:gd name="connsiteX0" fmla="*/ 377190 w 377190"/>
                <a:gd name="connsiteY0" fmla="*/ 569 h 240599"/>
                <a:gd name="connsiteX1" fmla="*/ 152400 w 377190"/>
                <a:gd name="connsiteY1" fmla="*/ 68197 h 240599"/>
                <a:gd name="connsiteX2" fmla="*/ 0 w 377190"/>
                <a:gd name="connsiteY2" fmla="*/ 240599 h 240599"/>
                <a:gd name="connsiteX0" fmla="*/ 377190 w 377190"/>
                <a:gd name="connsiteY0" fmla="*/ 519 h 240549"/>
                <a:gd name="connsiteX1" fmla="*/ 158750 w 377190"/>
                <a:gd name="connsiteY1" fmla="*/ 72909 h 240549"/>
                <a:gd name="connsiteX2" fmla="*/ 0 w 377190"/>
                <a:gd name="connsiteY2" fmla="*/ 240549 h 240549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534 h 240564"/>
                <a:gd name="connsiteX1" fmla="*/ 158750 w 377190"/>
                <a:gd name="connsiteY1" fmla="*/ 72924 h 240564"/>
                <a:gd name="connsiteX2" fmla="*/ 0 w 377190"/>
                <a:gd name="connsiteY2" fmla="*/ 240564 h 240564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  <a:gd name="connsiteX0" fmla="*/ 377190 w 377190"/>
                <a:gd name="connsiteY0" fmla="*/ 135 h 240165"/>
                <a:gd name="connsiteX1" fmla="*/ 158750 w 377190"/>
                <a:gd name="connsiteY1" fmla="*/ 72525 h 240165"/>
                <a:gd name="connsiteX2" fmla="*/ 0 w 377190"/>
                <a:gd name="connsiteY2" fmla="*/ 240165 h 24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7190" h="240165">
                  <a:moveTo>
                    <a:pt x="377190" y="135"/>
                  </a:moveTo>
                  <a:cubicBezTo>
                    <a:pt x="335597" y="-2723"/>
                    <a:pt x="204153" y="40458"/>
                    <a:pt x="158750" y="72525"/>
                  </a:cubicBezTo>
                  <a:cubicBezTo>
                    <a:pt x="97885" y="115512"/>
                    <a:pt x="38099" y="193810"/>
                    <a:pt x="0" y="2401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6531E-0957-C6D4-4B7C-989264335CAF}"/>
                  </a:ext>
                </a:extLst>
              </p:cNvPr>
              <p:cNvSpPr txBox="1"/>
              <p:nvPr/>
            </p:nvSpPr>
            <p:spPr>
              <a:xfrm>
                <a:off x="433277" y="1667094"/>
                <a:ext cx="5304497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.1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   ⇒  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.909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6531E-0957-C6D4-4B7C-989264335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7" y="1667094"/>
                <a:ext cx="5304497" cy="558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2FE108-D328-AFAE-7485-54F1A6835393}"/>
                  </a:ext>
                </a:extLst>
              </p:cNvPr>
              <p:cNvSpPr txBox="1"/>
              <p:nvPr/>
            </p:nvSpPr>
            <p:spPr>
              <a:xfrm>
                <a:off x="154689" y="2513677"/>
                <a:ext cx="4732584" cy="906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  ⇒  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.909=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2FE108-D328-AFAE-7485-54F1A6835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89" y="2513677"/>
                <a:ext cx="4732584" cy="906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9106D7-E138-5A14-DADA-312179937B08}"/>
                  </a:ext>
                </a:extLst>
              </p:cNvPr>
              <p:cNvSpPr txBox="1"/>
              <p:nvPr/>
            </p:nvSpPr>
            <p:spPr>
              <a:xfrm>
                <a:off x="697242" y="3456051"/>
                <a:ext cx="4855100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0.909</m:t>
                              </m:r>
                            </m:den>
                          </m:f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=0.6226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9106D7-E138-5A14-DADA-312179937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2" y="3456051"/>
                <a:ext cx="4855100" cy="956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CEB6CE-5185-6305-415C-84FC9E6C50B0}"/>
                  </a:ext>
                </a:extLst>
              </p:cNvPr>
              <p:cNvSpPr txBox="1"/>
              <p:nvPr/>
            </p:nvSpPr>
            <p:spPr>
              <a:xfrm>
                <a:off x="433277" y="4561287"/>
                <a:ext cx="511608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0.6226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38.5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CEB6CE-5185-6305-415C-84FC9E6C5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7" y="4561287"/>
                <a:ext cx="511608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66A68605-0B9B-636A-1FA5-FE0A52E1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7EF9F59-F762-CD64-71DD-34AF98579AE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38" y="461963"/>
                <a:ext cx="8899525" cy="911019"/>
              </a:xfrm>
            </p:spPr>
            <p:txBody>
              <a:bodyPr/>
              <a:lstStyle/>
              <a:p>
                <a:r>
                  <a:rPr lang="en-GB" dirty="0"/>
                  <a:t>Light enters water from glass. If the angle of incidence is </a:t>
                </a:r>
                <a:r>
                  <a:rPr lang="en-IE" dirty="0"/>
                  <a:t>35⁰ </a:t>
                </a:r>
                <a:r>
                  <a:rPr lang="en-GB" dirty="0"/>
                  <a:t>find the angle of refraction.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7EF9F59-F762-CD64-71DD-34AF98579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38" y="461963"/>
                <a:ext cx="8899525" cy="911019"/>
              </a:xfrm>
              <a:blipFill>
                <a:blip r:embed="rId8"/>
                <a:stretch>
                  <a:fillRect l="-1370" t="-12081" r="-479" b="-1342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6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3E00F-D451-5BE2-313B-CAA6643B82BB}"/>
              </a:ext>
            </a:extLst>
          </p:cNvPr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E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3E7EE2-75F8-820A-06D6-78402968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696527-DB6A-E87B-5FE1-E87AA1D4A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8" y="461963"/>
            <a:ext cx="8899525" cy="1255728"/>
          </a:xfrm>
        </p:spPr>
        <p:txBody>
          <a:bodyPr/>
          <a:lstStyle/>
          <a:p>
            <a:r>
              <a:rPr lang="en-IE" dirty="0"/>
              <a:t>The refractive index between water and a certain type of glass is 1.15, what is the refractive index between that glass and water?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5B720-5C4E-B01F-8F7B-EC3F56781BCC}"/>
              </a:ext>
            </a:extLst>
          </p:cNvPr>
          <p:cNvSpPr txBox="1"/>
          <p:nvPr/>
        </p:nvSpPr>
        <p:spPr>
          <a:xfrm>
            <a:off x="7860053" y="6195982"/>
            <a:ext cx="88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0.87</a:t>
            </a:r>
          </a:p>
        </p:txBody>
      </p:sp>
    </p:spTree>
    <p:extLst>
      <p:ext uri="{BB962C8B-B14F-4D97-AF65-F5344CB8AC3E}">
        <p14:creationId xmlns:p14="http://schemas.microsoft.com/office/powerpoint/2010/main" val="8515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7CA7-956A-F5E9-3FF9-A9C254A8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126AB-846B-4BE9-9641-D936465D4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IE" dirty="0"/>
              <a:t>A ray of light enters air from a plastic. The angle of incidence is 37⁰ and the angle of refraction is 66⁰ calculate the refractive index of the plastic.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06F38-387B-41C8-53E7-2A506FB3CE82}"/>
              </a:ext>
            </a:extLst>
          </p:cNvPr>
          <p:cNvSpPr txBox="1"/>
          <p:nvPr/>
        </p:nvSpPr>
        <p:spPr>
          <a:xfrm>
            <a:off x="7658100" y="603250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1.52</a:t>
            </a:r>
          </a:p>
        </p:txBody>
      </p:sp>
    </p:spTree>
    <p:extLst>
      <p:ext uri="{BB962C8B-B14F-4D97-AF65-F5344CB8AC3E}">
        <p14:creationId xmlns:p14="http://schemas.microsoft.com/office/powerpoint/2010/main" val="13453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8F8BF-22F9-4E24-0C03-95FDC4D70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F45117-5FD2-2D88-E561-7A05AF63631A}"/>
              </a:ext>
            </a:extLst>
          </p:cNvPr>
          <p:cNvSpPr txBox="1"/>
          <p:nvPr/>
        </p:nvSpPr>
        <p:spPr>
          <a:xfrm>
            <a:off x="122292" y="1030932"/>
            <a:ext cx="489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>
                <a:solidFill>
                  <a:srgbClr val="002060"/>
                </a:solidFill>
              </a:rPr>
              <a:t>Speed of light = 3 x 10</a:t>
            </a:r>
            <a:r>
              <a:rPr lang="en-IE" sz="2800" baseline="30000" dirty="0">
                <a:solidFill>
                  <a:srgbClr val="002060"/>
                </a:solidFill>
              </a:rPr>
              <a:t>8</a:t>
            </a:r>
            <a:r>
              <a:rPr lang="en-IE" sz="2800" dirty="0">
                <a:solidFill>
                  <a:srgbClr val="002060"/>
                </a:solidFill>
              </a:rPr>
              <a:t> m s</a:t>
            </a:r>
            <a:r>
              <a:rPr lang="en-IE" sz="2800" baseline="30000" dirty="0">
                <a:solidFill>
                  <a:srgbClr val="002060"/>
                </a:solidFill>
              </a:rPr>
              <a:t>-1</a:t>
            </a:r>
            <a:r>
              <a:rPr lang="en-IE" sz="2800" dirty="0">
                <a:solidFill>
                  <a:srgbClr val="00206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A0A159-39E0-29B1-C172-63A239EB022F}"/>
                  </a:ext>
                </a:extLst>
              </p:cNvPr>
              <p:cNvSpPr txBox="1"/>
              <p:nvPr/>
            </p:nvSpPr>
            <p:spPr>
              <a:xfrm>
                <a:off x="887310" y="1810028"/>
                <a:ext cx="4130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A0A159-39E0-29B1-C172-63A239EB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10" y="1810028"/>
                <a:ext cx="413087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BB0BF2-2C90-D2E5-B51B-2B0E098C1187}"/>
                  </a:ext>
                </a:extLst>
              </p:cNvPr>
              <p:cNvSpPr txBox="1"/>
              <p:nvPr/>
            </p:nvSpPr>
            <p:spPr>
              <a:xfrm>
                <a:off x="2007979" y="2698643"/>
                <a:ext cx="35159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BB0BF2-2C90-D2E5-B51B-2B0E098C1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79" y="2698643"/>
                <a:ext cx="35159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3AF09B3-2475-D414-9DC6-ABC6F1C2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78B08-B3DF-5CE2-8C5D-5F3463701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0131"/>
          </a:xfrm>
        </p:spPr>
        <p:txBody>
          <a:bodyPr/>
          <a:lstStyle/>
          <a:p>
            <a:r>
              <a:rPr lang="en-IE" dirty="0"/>
              <a:t>How far will light travel in 1 nano second?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16588F-E0A0-FFD6-0405-927DDF804345}"/>
                  </a:ext>
                </a:extLst>
              </p:cNvPr>
              <p:cNvSpPr txBox="1"/>
              <p:nvPr/>
            </p:nvSpPr>
            <p:spPr>
              <a:xfrm>
                <a:off x="2007979" y="3417981"/>
                <a:ext cx="35159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8−9</m:t>
                          </m:r>
                        </m:sup>
                      </m:sSup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16588F-E0A0-FFD6-0405-927DDF804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79" y="3417981"/>
                <a:ext cx="35159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E9AD76-9056-0704-B358-AE6DD3E3B3F8}"/>
                  </a:ext>
                </a:extLst>
              </p:cNvPr>
              <p:cNvSpPr txBox="1"/>
              <p:nvPr/>
            </p:nvSpPr>
            <p:spPr>
              <a:xfrm>
                <a:off x="2007978" y="4120294"/>
                <a:ext cx="3515999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E9AD76-9056-0704-B358-AE6DD3E3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78" y="4120294"/>
                <a:ext cx="3515999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7A2CBB-123B-ADE3-7350-A96FF344146D}"/>
                  </a:ext>
                </a:extLst>
              </p:cNvPr>
              <p:cNvSpPr txBox="1"/>
              <p:nvPr/>
            </p:nvSpPr>
            <p:spPr>
              <a:xfrm>
                <a:off x="1845139" y="4839632"/>
                <a:ext cx="3515999" cy="528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GB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IE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7A2CBB-123B-ADE3-7350-A96FF3441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139" y="4839632"/>
                <a:ext cx="3515999" cy="5280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1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/>
      <p:bldP spid="8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4DFA0-0B32-B3FC-C70A-7F30730E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0B47-3DF9-D7C1-DFF3-5B2D6C37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 HL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7F2F-A352-A0C5-3BFB-42D40C837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IE" dirty="0"/>
              <a:t>Plastic A and Plastic B are in contact. Their refractive indices are 1.44 and 1.47. What is the refractive index for light going from A to 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A53F8-C3B0-E285-2468-3B9CBA685A72}"/>
              </a:ext>
            </a:extLst>
          </p:cNvPr>
          <p:cNvSpPr txBox="1"/>
          <p:nvPr/>
        </p:nvSpPr>
        <p:spPr>
          <a:xfrm>
            <a:off x="7835900" y="59944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1.021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73182F-483A-C680-DC52-84E8E857B632}"/>
              </a:ext>
            </a:extLst>
          </p:cNvPr>
          <p:cNvGrpSpPr/>
          <p:nvPr/>
        </p:nvGrpSpPr>
        <p:grpSpPr>
          <a:xfrm>
            <a:off x="5940152" y="1679253"/>
            <a:ext cx="2835593" cy="2292433"/>
            <a:chOff x="872331" y="1836740"/>
            <a:chExt cx="2835593" cy="22924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928600-547B-F209-DA61-C974BBED40F4}"/>
                </a:ext>
              </a:extLst>
            </p:cNvPr>
            <p:cNvSpPr/>
            <p:nvPr/>
          </p:nvSpPr>
          <p:spPr>
            <a:xfrm>
              <a:off x="899592" y="1861513"/>
              <a:ext cx="2808312" cy="1135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CBE94F-AFEA-02CE-CE77-206E6540861B}"/>
                </a:ext>
              </a:extLst>
            </p:cNvPr>
            <p:cNvSpPr/>
            <p:nvPr/>
          </p:nvSpPr>
          <p:spPr>
            <a:xfrm>
              <a:off x="899592" y="2993734"/>
              <a:ext cx="2808332" cy="113543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41ABB7E-0B4C-ED57-DD81-AFB44208B0C0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45" y="2772844"/>
              <a:ext cx="1080119" cy="220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5CDA782-6A9B-600B-B908-73271AC072B6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64" y="2993734"/>
              <a:ext cx="966182" cy="412884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E3125E-4D95-F0B1-2AEF-C7698EDD6519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132856"/>
              <a:ext cx="0" cy="180020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289EA-CF7B-4620-331C-4C91F2A65ED3}"/>
                </a:ext>
              </a:extLst>
            </p:cNvPr>
            <p:cNvSpPr txBox="1"/>
            <p:nvPr/>
          </p:nvSpPr>
          <p:spPr>
            <a:xfrm>
              <a:off x="872331" y="1836740"/>
              <a:ext cx="1713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A  n=1.44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C8B732-A800-BED4-EA3B-B1B72C20E917}"/>
                </a:ext>
              </a:extLst>
            </p:cNvPr>
            <p:cNvSpPr txBox="1"/>
            <p:nvPr/>
          </p:nvSpPr>
          <p:spPr>
            <a:xfrm>
              <a:off x="872331" y="2968961"/>
              <a:ext cx="1733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B  n=1.47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9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CC2030-955A-7D18-CE69-4E6854804EE4}"/>
              </a:ext>
            </a:extLst>
          </p:cNvPr>
          <p:cNvSpPr txBox="1"/>
          <p:nvPr/>
        </p:nvSpPr>
        <p:spPr>
          <a:xfrm>
            <a:off x="6983510" y="3088196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400" dirty="0"/>
              <a:t>glass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C01AB1-3AAC-100B-99D0-E6B7CE3F6F4E}"/>
              </a:ext>
            </a:extLst>
          </p:cNvPr>
          <p:cNvGrpSpPr/>
          <p:nvPr/>
        </p:nvGrpSpPr>
        <p:grpSpPr>
          <a:xfrm>
            <a:off x="5544917" y="1463080"/>
            <a:ext cx="3406140" cy="2154267"/>
            <a:chOff x="1741924" y="4316745"/>
            <a:chExt cx="3406140" cy="2154267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B682EB39-1663-CAFF-105B-81D3E5D1E953}"/>
                </a:ext>
              </a:extLst>
            </p:cNvPr>
            <p:cNvSpPr/>
            <p:nvPr/>
          </p:nvSpPr>
          <p:spPr>
            <a:xfrm>
              <a:off x="2743292" y="4475376"/>
              <a:ext cx="1741832" cy="1995636"/>
            </a:xfrm>
            <a:custGeom>
              <a:avLst/>
              <a:gdLst>
                <a:gd name="connsiteX0" fmla="*/ 0 w 2034540"/>
                <a:gd name="connsiteY0" fmla="*/ 1943100 h 1943100"/>
                <a:gd name="connsiteX1" fmla="*/ 1005840 w 2034540"/>
                <a:gd name="connsiteY1" fmla="*/ 0 h 1943100"/>
                <a:gd name="connsiteX2" fmla="*/ 2034540 w 2034540"/>
                <a:gd name="connsiteY2" fmla="*/ 186309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4540" h="1943100">
                  <a:moveTo>
                    <a:pt x="0" y="1943100"/>
                  </a:moveTo>
                  <a:lnTo>
                    <a:pt x="1005840" y="0"/>
                  </a:lnTo>
                  <a:lnTo>
                    <a:pt x="2034540" y="186309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541449-FBE6-25D8-A0C3-6785EA530335}"/>
                </a:ext>
              </a:extLst>
            </p:cNvPr>
            <p:cNvSpPr txBox="1"/>
            <p:nvPr/>
          </p:nvSpPr>
          <p:spPr>
            <a:xfrm>
              <a:off x="2157875" y="447537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400" dirty="0"/>
                <a:t>air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FAE82C-3754-3884-DF04-84E2358D6D52}"/>
                </a:ext>
              </a:extLst>
            </p:cNvPr>
            <p:cNvSpPr txBox="1"/>
            <p:nvPr/>
          </p:nvSpPr>
          <p:spPr>
            <a:xfrm>
              <a:off x="4188453" y="43167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400" dirty="0"/>
                <a:t>air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2C33B24-1153-2F4C-5412-78814342F23F}"/>
                </a:ext>
              </a:extLst>
            </p:cNvPr>
            <p:cNvSpPr/>
            <p:nvPr/>
          </p:nvSpPr>
          <p:spPr>
            <a:xfrm>
              <a:off x="1741924" y="4772556"/>
              <a:ext cx="3406140" cy="971550"/>
            </a:xfrm>
            <a:custGeom>
              <a:avLst/>
              <a:gdLst>
                <a:gd name="connsiteX0" fmla="*/ 0 w 3520440"/>
                <a:gd name="connsiteY0" fmla="*/ 548640 h 548640"/>
                <a:gd name="connsiteX1" fmla="*/ 1497330 w 3520440"/>
                <a:gd name="connsiteY1" fmla="*/ 68580 h 548640"/>
                <a:gd name="connsiteX2" fmla="*/ 2194560 w 3520440"/>
                <a:gd name="connsiteY2" fmla="*/ 0 h 548640"/>
                <a:gd name="connsiteX3" fmla="*/ 3520440 w 3520440"/>
                <a:gd name="connsiteY3" fmla="*/ 262890 h 548640"/>
                <a:gd name="connsiteX0" fmla="*/ 0 w 3406140"/>
                <a:gd name="connsiteY0" fmla="*/ 980345 h 980345"/>
                <a:gd name="connsiteX1" fmla="*/ 1497330 w 3406140"/>
                <a:gd name="connsiteY1" fmla="*/ 500285 h 980345"/>
                <a:gd name="connsiteX2" fmla="*/ 2194560 w 3406140"/>
                <a:gd name="connsiteY2" fmla="*/ 431705 h 980345"/>
                <a:gd name="connsiteX3" fmla="*/ 3406140 w 3406140"/>
                <a:gd name="connsiteY3" fmla="*/ 8795 h 980345"/>
                <a:gd name="connsiteX0" fmla="*/ 0 w 3406140"/>
                <a:gd name="connsiteY0" fmla="*/ 971550 h 971550"/>
                <a:gd name="connsiteX1" fmla="*/ 1497330 w 3406140"/>
                <a:gd name="connsiteY1" fmla="*/ 491490 h 971550"/>
                <a:gd name="connsiteX2" fmla="*/ 2194560 w 3406140"/>
                <a:gd name="connsiteY2" fmla="*/ 422910 h 971550"/>
                <a:gd name="connsiteX3" fmla="*/ 3406140 w 3406140"/>
                <a:gd name="connsiteY3" fmla="*/ 0 h 971550"/>
                <a:gd name="connsiteX0" fmla="*/ 0 w 3406140"/>
                <a:gd name="connsiteY0" fmla="*/ 971550 h 971550"/>
                <a:gd name="connsiteX1" fmla="*/ 1497330 w 3406140"/>
                <a:gd name="connsiteY1" fmla="*/ 491490 h 971550"/>
                <a:gd name="connsiteX2" fmla="*/ 2194560 w 3406140"/>
                <a:gd name="connsiteY2" fmla="*/ 422910 h 971550"/>
                <a:gd name="connsiteX3" fmla="*/ 3406140 w 3406140"/>
                <a:gd name="connsiteY3" fmla="*/ 0 h 971550"/>
                <a:gd name="connsiteX0" fmla="*/ 0 w 3406140"/>
                <a:gd name="connsiteY0" fmla="*/ 971550 h 971550"/>
                <a:gd name="connsiteX1" fmla="*/ 1497330 w 3406140"/>
                <a:gd name="connsiteY1" fmla="*/ 491490 h 971550"/>
                <a:gd name="connsiteX2" fmla="*/ 2251710 w 3406140"/>
                <a:gd name="connsiteY2" fmla="*/ 502920 h 971550"/>
                <a:gd name="connsiteX3" fmla="*/ 3406140 w 3406140"/>
                <a:gd name="connsiteY3" fmla="*/ 0 h 971550"/>
                <a:gd name="connsiteX0" fmla="*/ 0 w 3406140"/>
                <a:gd name="connsiteY0" fmla="*/ 971550 h 971550"/>
                <a:gd name="connsiteX1" fmla="*/ 1497330 w 3406140"/>
                <a:gd name="connsiteY1" fmla="*/ 491490 h 971550"/>
                <a:gd name="connsiteX2" fmla="*/ 2251710 w 3406140"/>
                <a:gd name="connsiteY2" fmla="*/ 502920 h 971550"/>
                <a:gd name="connsiteX3" fmla="*/ 3406140 w 3406140"/>
                <a:gd name="connsiteY3" fmla="*/ 0 h 971550"/>
                <a:gd name="connsiteX0" fmla="*/ 0 w 3406140"/>
                <a:gd name="connsiteY0" fmla="*/ 971550 h 971550"/>
                <a:gd name="connsiteX1" fmla="*/ 1497330 w 3406140"/>
                <a:gd name="connsiteY1" fmla="*/ 491490 h 971550"/>
                <a:gd name="connsiteX2" fmla="*/ 2251710 w 3406140"/>
                <a:gd name="connsiteY2" fmla="*/ 502920 h 971550"/>
                <a:gd name="connsiteX3" fmla="*/ 3406140 w 3406140"/>
                <a:gd name="connsiteY3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6140" h="971550">
                  <a:moveTo>
                    <a:pt x="0" y="971550"/>
                  </a:moveTo>
                  <a:lnTo>
                    <a:pt x="1497330" y="491490"/>
                  </a:lnTo>
                  <a:lnTo>
                    <a:pt x="2251710" y="502920"/>
                  </a:lnTo>
                  <a:lnTo>
                    <a:pt x="3406140" y="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F43B31-1B68-1C42-A5B2-798E6FE3E556}"/>
                </a:ext>
              </a:extLst>
            </p:cNvPr>
            <p:cNvSpPr/>
            <p:nvPr/>
          </p:nvSpPr>
          <p:spPr>
            <a:xfrm rot="4355461">
              <a:off x="2377763" y="5353646"/>
              <a:ext cx="148590" cy="308610"/>
            </a:xfrm>
            <a:custGeom>
              <a:avLst/>
              <a:gdLst>
                <a:gd name="connsiteX0" fmla="*/ 0 w 148590"/>
                <a:gd name="connsiteY0" fmla="*/ 297180 h 308610"/>
                <a:gd name="connsiteX1" fmla="*/ 80010 w 148590"/>
                <a:gd name="connsiteY1" fmla="*/ 0 h 308610"/>
                <a:gd name="connsiteX2" fmla="*/ 148590 w 148590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" h="308610">
                  <a:moveTo>
                    <a:pt x="0" y="297180"/>
                  </a:moveTo>
                  <a:lnTo>
                    <a:pt x="80010" y="0"/>
                  </a:lnTo>
                  <a:lnTo>
                    <a:pt x="148590" y="30861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0F804F-CC4D-ACDF-BBDE-662E03CF69F9}"/>
                </a:ext>
              </a:extLst>
            </p:cNvPr>
            <p:cNvSpPr/>
            <p:nvPr/>
          </p:nvSpPr>
          <p:spPr>
            <a:xfrm rot="5214952">
              <a:off x="3539913" y="5108099"/>
              <a:ext cx="148590" cy="308610"/>
            </a:xfrm>
            <a:custGeom>
              <a:avLst/>
              <a:gdLst>
                <a:gd name="connsiteX0" fmla="*/ 0 w 148590"/>
                <a:gd name="connsiteY0" fmla="*/ 297180 h 308610"/>
                <a:gd name="connsiteX1" fmla="*/ 80010 w 148590"/>
                <a:gd name="connsiteY1" fmla="*/ 0 h 308610"/>
                <a:gd name="connsiteX2" fmla="*/ 148590 w 148590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" h="308610">
                  <a:moveTo>
                    <a:pt x="0" y="297180"/>
                  </a:moveTo>
                  <a:lnTo>
                    <a:pt x="80010" y="0"/>
                  </a:lnTo>
                  <a:lnTo>
                    <a:pt x="148590" y="30861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ED22CF-D21C-FB98-FB91-DC3EA82B3A77}"/>
                </a:ext>
              </a:extLst>
            </p:cNvPr>
            <p:cNvSpPr/>
            <p:nvPr/>
          </p:nvSpPr>
          <p:spPr>
            <a:xfrm rot="3793473">
              <a:off x="4360271" y="4923194"/>
              <a:ext cx="148590" cy="308610"/>
            </a:xfrm>
            <a:custGeom>
              <a:avLst/>
              <a:gdLst>
                <a:gd name="connsiteX0" fmla="*/ 0 w 148590"/>
                <a:gd name="connsiteY0" fmla="*/ 297180 h 308610"/>
                <a:gd name="connsiteX1" fmla="*/ 80010 w 148590"/>
                <a:gd name="connsiteY1" fmla="*/ 0 h 308610"/>
                <a:gd name="connsiteX2" fmla="*/ 148590 w 148590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" h="308610">
                  <a:moveTo>
                    <a:pt x="0" y="297180"/>
                  </a:moveTo>
                  <a:lnTo>
                    <a:pt x="80010" y="0"/>
                  </a:lnTo>
                  <a:lnTo>
                    <a:pt x="148590" y="30861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634DD5-F7EF-3396-E84C-697D7F1DA33F}"/>
              </a:ext>
            </a:extLst>
          </p:cNvPr>
          <p:cNvGrpSpPr/>
          <p:nvPr/>
        </p:nvGrpSpPr>
        <p:grpSpPr>
          <a:xfrm>
            <a:off x="1745266" y="1613178"/>
            <a:ext cx="3520440" cy="2169269"/>
            <a:chOff x="5511068" y="4484122"/>
            <a:chExt cx="3520440" cy="216926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98763B1-19CC-5A0F-301C-285EB49D7667}"/>
                </a:ext>
              </a:extLst>
            </p:cNvPr>
            <p:cNvSpPr/>
            <p:nvPr/>
          </p:nvSpPr>
          <p:spPr>
            <a:xfrm>
              <a:off x="6512436" y="4484122"/>
              <a:ext cx="1741832" cy="1995636"/>
            </a:xfrm>
            <a:custGeom>
              <a:avLst/>
              <a:gdLst>
                <a:gd name="connsiteX0" fmla="*/ 0 w 2034540"/>
                <a:gd name="connsiteY0" fmla="*/ 1943100 h 1943100"/>
                <a:gd name="connsiteX1" fmla="*/ 1005840 w 2034540"/>
                <a:gd name="connsiteY1" fmla="*/ 0 h 1943100"/>
                <a:gd name="connsiteX2" fmla="*/ 2034540 w 2034540"/>
                <a:gd name="connsiteY2" fmla="*/ 186309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4540" h="1943100">
                  <a:moveTo>
                    <a:pt x="0" y="1943100"/>
                  </a:moveTo>
                  <a:lnTo>
                    <a:pt x="1005840" y="0"/>
                  </a:lnTo>
                  <a:lnTo>
                    <a:pt x="2034540" y="186309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222C19-7F52-4C27-FC3E-C02D418F7C0B}"/>
                </a:ext>
              </a:extLst>
            </p:cNvPr>
            <p:cNvSpPr txBox="1"/>
            <p:nvPr/>
          </p:nvSpPr>
          <p:spPr>
            <a:xfrm>
              <a:off x="6915832" y="619172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400" dirty="0"/>
                <a:t>glass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62D936-8EAB-3BF4-DDB6-8795769CA1FE}"/>
                </a:ext>
              </a:extLst>
            </p:cNvPr>
            <p:cNvSpPr txBox="1"/>
            <p:nvPr/>
          </p:nvSpPr>
          <p:spPr>
            <a:xfrm>
              <a:off x="5927019" y="44841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400" dirty="0"/>
                <a:t>air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994024-914F-F42A-9F7D-618F72145AB9}"/>
                </a:ext>
              </a:extLst>
            </p:cNvPr>
            <p:cNvSpPr txBox="1"/>
            <p:nvPr/>
          </p:nvSpPr>
          <p:spPr>
            <a:xfrm>
              <a:off x="8018710" y="44841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E" sz="2400" dirty="0"/>
                <a:t>air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1708F70-6DB9-4B15-C24B-768AF5042DAF}"/>
                </a:ext>
              </a:extLst>
            </p:cNvPr>
            <p:cNvSpPr/>
            <p:nvPr/>
          </p:nvSpPr>
          <p:spPr>
            <a:xfrm>
              <a:off x="5511068" y="5249932"/>
              <a:ext cx="3520440" cy="502920"/>
            </a:xfrm>
            <a:custGeom>
              <a:avLst/>
              <a:gdLst>
                <a:gd name="connsiteX0" fmla="*/ 0 w 3520440"/>
                <a:gd name="connsiteY0" fmla="*/ 548640 h 548640"/>
                <a:gd name="connsiteX1" fmla="*/ 1497330 w 3520440"/>
                <a:gd name="connsiteY1" fmla="*/ 68580 h 548640"/>
                <a:gd name="connsiteX2" fmla="*/ 2194560 w 3520440"/>
                <a:gd name="connsiteY2" fmla="*/ 0 h 548640"/>
                <a:gd name="connsiteX3" fmla="*/ 3520440 w 3520440"/>
                <a:gd name="connsiteY3" fmla="*/ 262890 h 548640"/>
                <a:gd name="connsiteX0" fmla="*/ 0 w 3520440"/>
                <a:gd name="connsiteY0" fmla="*/ 502920 h 502920"/>
                <a:gd name="connsiteX1" fmla="*/ 1497330 w 3520440"/>
                <a:gd name="connsiteY1" fmla="*/ 22860 h 502920"/>
                <a:gd name="connsiteX2" fmla="*/ 2228850 w 3520440"/>
                <a:gd name="connsiteY2" fmla="*/ 0 h 502920"/>
                <a:gd name="connsiteX3" fmla="*/ 3520440 w 3520440"/>
                <a:gd name="connsiteY3" fmla="*/ 217170 h 502920"/>
                <a:gd name="connsiteX0" fmla="*/ 0 w 3520440"/>
                <a:gd name="connsiteY0" fmla="*/ 502920 h 502920"/>
                <a:gd name="connsiteX1" fmla="*/ 1497330 w 3520440"/>
                <a:gd name="connsiteY1" fmla="*/ 22860 h 502920"/>
                <a:gd name="connsiteX2" fmla="*/ 2228850 w 3520440"/>
                <a:gd name="connsiteY2" fmla="*/ 0 h 502920"/>
                <a:gd name="connsiteX3" fmla="*/ 3520440 w 3520440"/>
                <a:gd name="connsiteY3" fmla="*/ 285750 h 50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0440" h="502920">
                  <a:moveTo>
                    <a:pt x="0" y="502920"/>
                  </a:moveTo>
                  <a:lnTo>
                    <a:pt x="1497330" y="22860"/>
                  </a:lnTo>
                  <a:lnTo>
                    <a:pt x="2228850" y="0"/>
                  </a:lnTo>
                  <a:cubicBezTo>
                    <a:pt x="2670810" y="87630"/>
                    <a:pt x="3078480" y="198120"/>
                    <a:pt x="3520440" y="28575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86F5E2-F467-9787-8361-42C0A14F0A2D}"/>
                </a:ext>
              </a:extLst>
            </p:cNvPr>
            <p:cNvSpPr/>
            <p:nvPr/>
          </p:nvSpPr>
          <p:spPr>
            <a:xfrm rot="4355461">
              <a:off x="6146907" y="5362392"/>
              <a:ext cx="148590" cy="308610"/>
            </a:xfrm>
            <a:custGeom>
              <a:avLst/>
              <a:gdLst>
                <a:gd name="connsiteX0" fmla="*/ 0 w 148590"/>
                <a:gd name="connsiteY0" fmla="*/ 297180 h 308610"/>
                <a:gd name="connsiteX1" fmla="*/ 80010 w 148590"/>
                <a:gd name="connsiteY1" fmla="*/ 0 h 308610"/>
                <a:gd name="connsiteX2" fmla="*/ 148590 w 148590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" h="308610">
                  <a:moveTo>
                    <a:pt x="0" y="297180"/>
                  </a:moveTo>
                  <a:lnTo>
                    <a:pt x="80010" y="0"/>
                  </a:lnTo>
                  <a:lnTo>
                    <a:pt x="148590" y="30861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1D723DA-4DDE-4867-93D3-3EC7FAEEA45B}"/>
                </a:ext>
              </a:extLst>
            </p:cNvPr>
            <p:cNvSpPr/>
            <p:nvPr/>
          </p:nvSpPr>
          <p:spPr>
            <a:xfrm rot="4984221">
              <a:off x="7309057" y="5105415"/>
              <a:ext cx="148590" cy="308610"/>
            </a:xfrm>
            <a:custGeom>
              <a:avLst/>
              <a:gdLst>
                <a:gd name="connsiteX0" fmla="*/ 0 w 148590"/>
                <a:gd name="connsiteY0" fmla="*/ 297180 h 308610"/>
                <a:gd name="connsiteX1" fmla="*/ 80010 w 148590"/>
                <a:gd name="connsiteY1" fmla="*/ 0 h 308610"/>
                <a:gd name="connsiteX2" fmla="*/ 148590 w 148590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" h="308610">
                  <a:moveTo>
                    <a:pt x="0" y="297180"/>
                  </a:moveTo>
                  <a:lnTo>
                    <a:pt x="80010" y="0"/>
                  </a:lnTo>
                  <a:lnTo>
                    <a:pt x="148590" y="30861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6E92E9-A32E-4FF2-5CD3-60B6F4F5FFD6}"/>
                </a:ext>
              </a:extLst>
            </p:cNvPr>
            <p:cNvSpPr/>
            <p:nvPr/>
          </p:nvSpPr>
          <p:spPr>
            <a:xfrm rot="6120784">
              <a:off x="8221393" y="5214104"/>
              <a:ext cx="148590" cy="308610"/>
            </a:xfrm>
            <a:custGeom>
              <a:avLst/>
              <a:gdLst>
                <a:gd name="connsiteX0" fmla="*/ 0 w 148590"/>
                <a:gd name="connsiteY0" fmla="*/ 297180 h 308610"/>
                <a:gd name="connsiteX1" fmla="*/ 80010 w 148590"/>
                <a:gd name="connsiteY1" fmla="*/ 0 h 308610"/>
                <a:gd name="connsiteX2" fmla="*/ 148590 w 148590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" h="308610">
                  <a:moveTo>
                    <a:pt x="0" y="297180"/>
                  </a:moveTo>
                  <a:lnTo>
                    <a:pt x="80010" y="0"/>
                  </a:lnTo>
                  <a:lnTo>
                    <a:pt x="148590" y="30861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52ECD05-5853-F1BE-4667-7372B5500472}"/>
              </a:ext>
            </a:extLst>
          </p:cNvPr>
          <p:cNvSpPr txBox="1"/>
          <p:nvPr/>
        </p:nvSpPr>
        <p:spPr>
          <a:xfrm>
            <a:off x="76671" y="1000310"/>
            <a:ext cx="186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E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F118BC-55C1-53FF-D972-6C0DD74AF2C5}"/>
              </a:ext>
            </a:extLst>
          </p:cNvPr>
          <p:cNvSpPr txBox="1"/>
          <p:nvPr/>
        </p:nvSpPr>
        <p:spPr>
          <a:xfrm>
            <a:off x="2967434" y="12465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C097E-8AC4-0D09-EE07-7145E35B8553}"/>
              </a:ext>
            </a:extLst>
          </p:cNvPr>
          <p:cNvSpPr txBox="1"/>
          <p:nvPr/>
        </p:nvSpPr>
        <p:spPr>
          <a:xfrm>
            <a:off x="6824234" y="123808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b="1" dirty="0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1AA59-B86D-F2A8-67C4-1B88C6CC5AB7}"/>
              </a:ext>
            </a:extLst>
          </p:cNvPr>
          <p:cNvSpPr txBox="1"/>
          <p:nvPr/>
        </p:nvSpPr>
        <p:spPr>
          <a:xfrm>
            <a:off x="4471128" y="445639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400" dirty="0"/>
              <a:t>A</a:t>
            </a:r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7158A51E-6955-4DD2-59C6-56C141CEE708}"/>
              </a:ext>
            </a:extLst>
          </p:cNvPr>
          <p:cNvSpPr/>
          <p:nvPr/>
        </p:nvSpPr>
        <p:spPr>
          <a:xfrm rot="2412689">
            <a:off x="6285584" y="1700163"/>
            <a:ext cx="2376264" cy="2363490"/>
          </a:xfrm>
          <a:prstGeom prst="plus">
            <a:avLst>
              <a:gd name="adj" fmla="val 45113"/>
            </a:avLst>
          </a:prstGeom>
          <a:solidFill>
            <a:srgbClr val="FF000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3111F67-C19E-621B-6C77-B7F2465E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91F6AFE-FB74-6580-FC26-A6D530B18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Which Ray Diagram is correct?</a:t>
            </a:r>
          </a:p>
        </p:txBody>
      </p:sp>
    </p:spTree>
    <p:extLst>
      <p:ext uri="{BB962C8B-B14F-4D97-AF65-F5344CB8AC3E}">
        <p14:creationId xmlns:p14="http://schemas.microsoft.com/office/powerpoint/2010/main" val="35325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>
            <a:extLst>
              <a:ext uri="{FF2B5EF4-FFF2-40B4-BE49-F238E27FC236}">
                <a16:creationId xmlns:a16="http://schemas.microsoft.com/office/drawing/2014/main" id="{47FB9306-2840-F1BD-30F1-DC7DEB6A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32" y="815874"/>
            <a:ext cx="4824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b="1" dirty="0"/>
              <a:t>e.g. Glass and vacuum…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Object 8">
                <a:extLst>
                  <a:ext uri="{FF2B5EF4-FFF2-40B4-BE49-F238E27FC236}">
                    <a16:creationId xmlns:a16="http://schemas.microsoft.com/office/drawing/2014/main" id="{16D354B9-24E5-438F-8102-3F789AC5C228}"/>
                  </a:ext>
                </a:extLst>
              </p:cNvPr>
              <p:cNvSpPr txBox="1"/>
              <p:nvPr/>
            </p:nvSpPr>
            <p:spPr bwMode="auto">
              <a:xfrm>
                <a:off x="1206646" y="927078"/>
                <a:ext cx="2440534" cy="116955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438" name="Object 8">
                <a:extLst>
                  <a:ext uri="{FF2B5EF4-FFF2-40B4-BE49-F238E27FC236}">
                    <a16:creationId xmlns:a16="http://schemas.microsoft.com/office/drawing/2014/main" id="{16D354B9-24E5-438F-8102-3F789AC5C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6646" y="927078"/>
                <a:ext cx="2440534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590AD7-54B2-1520-9791-D3DEA8F8E6B0}"/>
              </a:ext>
            </a:extLst>
          </p:cNvPr>
          <p:cNvSpPr txBox="1"/>
          <p:nvPr/>
        </p:nvSpPr>
        <p:spPr>
          <a:xfrm>
            <a:off x="1024391" y="2376544"/>
            <a:ext cx="81196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Consider...</a:t>
            </a:r>
            <a:br>
              <a:rPr lang="en-GB" sz="2800" dirty="0"/>
            </a:br>
            <a:r>
              <a:rPr lang="en-GB" sz="2800" dirty="0"/>
              <a:t>Refractive index of any material is greater than 1</a:t>
            </a:r>
          </a:p>
          <a:p>
            <a:r>
              <a:rPr lang="en-GB" sz="2800" dirty="0"/>
              <a:t>   Thus… highest number goes on top</a:t>
            </a:r>
          </a:p>
          <a:p>
            <a:r>
              <a:rPr lang="en-GB" sz="2800" dirty="0"/>
              <a:t>Light travels fastest in a vacuum</a:t>
            </a:r>
          </a:p>
          <a:p>
            <a:r>
              <a:rPr lang="en-GB" sz="2800" dirty="0"/>
              <a:t>   Thus… Speed of light in vacuum goes on top</a:t>
            </a:r>
          </a:p>
          <a:p>
            <a:pPr algn="l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8">
                <a:extLst>
                  <a:ext uri="{FF2B5EF4-FFF2-40B4-BE49-F238E27FC236}">
                    <a16:creationId xmlns:a16="http://schemas.microsoft.com/office/drawing/2014/main" id="{FE321BE1-2AF3-3385-2918-49A65D9FA151}"/>
                  </a:ext>
                </a:extLst>
              </p:cNvPr>
              <p:cNvSpPr txBox="1"/>
              <p:nvPr/>
            </p:nvSpPr>
            <p:spPr bwMode="auto">
              <a:xfrm>
                <a:off x="1024391" y="4913101"/>
                <a:ext cx="6864673" cy="1338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 = </m:t>
                      </m:r>
                      <m:f>
                        <m:fPr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𝑣𝑎𝑐𝑢𝑢𝑚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𝑆𝑝𝑒𝑒𝑑</m:t>
                          </m:r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𝑔𝑙𝑎𝑠𝑠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bject 8">
                <a:extLst>
                  <a:ext uri="{FF2B5EF4-FFF2-40B4-BE49-F238E27FC236}">
                    <a16:creationId xmlns:a16="http://schemas.microsoft.com/office/drawing/2014/main" id="{FE321BE1-2AF3-3385-2918-49A65D9FA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391" y="4913101"/>
                <a:ext cx="6864673" cy="1338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CFCF60-FB32-E487-0689-F81CABFF92A1}"/>
              </a:ext>
            </a:extLst>
          </p:cNvPr>
          <p:cNvCxnSpPr>
            <a:cxnSpLocks/>
          </p:cNvCxnSpPr>
          <p:nvPr/>
        </p:nvCxnSpPr>
        <p:spPr>
          <a:xfrm flipH="1">
            <a:off x="3383360" y="1096677"/>
            <a:ext cx="648072" cy="7200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37D773-B2DF-61E5-C43E-1C0FECE3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Which speed goes on top?</a:t>
            </a:r>
            <a:br>
              <a:rPr lang="en-IE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5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DE130-7DCB-DF56-9015-22067CEFC36E}"/>
                  </a:ext>
                </a:extLst>
              </p:cNvPr>
              <p:cNvSpPr txBox="1"/>
              <p:nvPr/>
            </p:nvSpPr>
            <p:spPr>
              <a:xfrm>
                <a:off x="35496" y="3212757"/>
                <a:ext cx="7992888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𝑠𝑝𝑒𝑒𝑑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𝑑𝑖𝑎𝑚𝑜𝑛𝑑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2.42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DE130-7DCB-DF56-9015-22067CEFC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12757"/>
                <a:ext cx="7992888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28CBBC-F14B-CE00-6F2A-43E42A7D243A}"/>
                  </a:ext>
                </a:extLst>
              </p:cNvPr>
              <p:cNvSpPr txBox="1"/>
              <p:nvPr/>
            </p:nvSpPr>
            <p:spPr>
              <a:xfrm>
                <a:off x="0" y="2060848"/>
                <a:ext cx="8460432" cy="890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𝑑𝑖𝑎𝑚𝑜𝑛𝑑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=2.42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28CBBC-F14B-CE00-6F2A-43E42A7D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0848"/>
                <a:ext cx="8460432" cy="890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F26ABE-B2A7-2E30-2AF6-31221D70CA03}"/>
                  </a:ext>
                </a:extLst>
              </p:cNvPr>
              <p:cNvSpPr txBox="1"/>
              <p:nvPr/>
            </p:nvSpPr>
            <p:spPr>
              <a:xfrm>
                <a:off x="4197987" y="4203746"/>
                <a:ext cx="4896544" cy="864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3×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2.42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=1.24×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F26ABE-B2A7-2E30-2AF6-31221D70C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87" y="4203746"/>
                <a:ext cx="4896544" cy="864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C33580E-CAF9-1D5E-9062-9BE7558A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DD1D4E17-031E-B020-9843-5DD032D10A3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The refractive index of diamond = 2.42 and the speed of light in air =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 Calculate the speed of light in diamond.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DD1D4E17-031E-B020-9843-5DD032D10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6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622B8-EFB7-C411-4C5C-EF75A0C64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AB2F54-A76E-6C75-B267-870FDA327D24}"/>
                  </a:ext>
                </a:extLst>
              </p:cNvPr>
              <p:cNvSpPr txBox="1"/>
              <p:nvPr/>
            </p:nvSpPr>
            <p:spPr>
              <a:xfrm>
                <a:off x="6730411" y="6088559"/>
                <a:ext cx="22912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.26×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AB2F54-A76E-6C75-B267-870FDA327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11" y="6088559"/>
                <a:ext cx="2291296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C4B58D27-25BE-3975-201B-63CBF207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4549B247-B660-B3ED-8EE6-5D787AB3F73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The refractive index of Water = 1.33 and the speed of light in a vacuum =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 Calculate the speed of light in water.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4549B247-B660-B3ED-8EE6-5D787AB3F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4"/>
                <a:stretch>
                  <a:fillRect l="-1370" t="-8738" r="-1096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3CDCFC4-DA30-A6B2-74E0-7F06B91C565E}"/>
              </a:ext>
            </a:extLst>
          </p:cNvPr>
          <p:cNvSpPr/>
          <p:nvPr/>
        </p:nvSpPr>
        <p:spPr>
          <a:xfrm>
            <a:off x="1412862" y="2318611"/>
            <a:ext cx="7071842" cy="967586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B471E-1C43-BA7D-C902-759FA15E3A57}"/>
              </a:ext>
            </a:extLst>
          </p:cNvPr>
          <p:cNvSpPr txBox="1"/>
          <p:nvPr/>
        </p:nvSpPr>
        <p:spPr>
          <a:xfrm>
            <a:off x="851856" y="890568"/>
            <a:ext cx="7632848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3200" dirty="0"/>
              <a:t>The angle of incidence when the angle of refraction is 90⁰.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DD076-8A0E-2937-420D-6F87CFB4AF4D}"/>
              </a:ext>
            </a:extLst>
          </p:cNvPr>
          <p:cNvSpPr/>
          <p:nvPr/>
        </p:nvSpPr>
        <p:spPr>
          <a:xfrm>
            <a:off x="1412862" y="3303710"/>
            <a:ext cx="7071842" cy="27486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08D974-A766-556D-9AA4-C203C4CAF0AA}"/>
              </a:ext>
            </a:extLst>
          </p:cNvPr>
          <p:cNvCxnSpPr>
            <a:cxnSpLocks/>
          </p:cNvCxnSpPr>
          <p:nvPr/>
        </p:nvCxnSpPr>
        <p:spPr>
          <a:xfrm>
            <a:off x="4240835" y="3271109"/>
            <a:ext cx="3683215" cy="129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51EC008-31A3-AC41-969A-830846741C5F}"/>
              </a:ext>
            </a:extLst>
          </p:cNvPr>
          <p:cNvSpPr/>
          <p:nvPr/>
        </p:nvSpPr>
        <p:spPr bwMode="auto">
          <a:xfrm rot="5400000">
            <a:off x="5175957" y="3138988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D8DCDE-FCCB-97DE-AABB-0ECDF6D17186}"/>
              </a:ext>
            </a:extLst>
          </p:cNvPr>
          <p:cNvCxnSpPr>
            <a:cxnSpLocks/>
          </p:cNvCxnSpPr>
          <p:nvPr/>
        </p:nvCxnSpPr>
        <p:spPr>
          <a:xfrm flipH="1">
            <a:off x="1412862" y="3296002"/>
            <a:ext cx="2855626" cy="273190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3A6F4F-88EF-7AE1-E1BB-10390207EB67}"/>
              </a:ext>
            </a:extLst>
          </p:cNvPr>
          <p:cNvSpPr/>
          <p:nvPr/>
        </p:nvSpPr>
        <p:spPr bwMode="auto">
          <a:xfrm rot="2766604">
            <a:off x="3136142" y="4150781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5E8250E3-1322-6462-27BE-B096ADF8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833" y="3288982"/>
            <a:ext cx="2384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Refracted ray</a:t>
            </a:r>
            <a:endParaRPr lang="en-GB" alt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13D082-E29B-B7CA-321F-F70FD26C8D18}"/>
              </a:ext>
            </a:extLst>
          </p:cNvPr>
          <p:cNvCxnSpPr>
            <a:cxnSpLocks/>
          </p:cNvCxnSpPr>
          <p:nvPr/>
        </p:nvCxnSpPr>
        <p:spPr>
          <a:xfrm flipH="1" flipV="1">
            <a:off x="4005414" y="4205723"/>
            <a:ext cx="42697" cy="48137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F10E8E-25D3-AF96-BEC6-F017CFE0A3B4}"/>
              </a:ext>
            </a:extLst>
          </p:cNvPr>
          <p:cNvCxnSpPr>
            <a:cxnSpLocks/>
          </p:cNvCxnSpPr>
          <p:nvPr/>
        </p:nvCxnSpPr>
        <p:spPr>
          <a:xfrm flipH="1">
            <a:off x="4572000" y="2767958"/>
            <a:ext cx="187484" cy="21389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A2262-C09D-CD05-BD96-2A3B942C79BD}"/>
              </a:ext>
            </a:extLst>
          </p:cNvPr>
          <p:cNvCxnSpPr>
            <a:cxnSpLocks/>
          </p:cNvCxnSpPr>
          <p:nvPr/>
        </p:nvCxnSpPr>
        <p:spPr>
          <a:xfrm>
            <a:off x="4243836" y="1934931"/>
            <a:ext cx="0" cy="230710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770FFE-F4F7-F149-5EA5-2601E2B286BA}"/>
                  </a:ext>
                </a:extLst>
              </p:cNvPr>
              <p:cNvSpPr txBox="1"/>
              <p:nvPr/>
            </p:nvSpPr>
            <p:spPr>
              <a:xfrm>
                <a:off x="3840433" y="3767128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770FFE-F4F7-F149-5EA5-2601E2B28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33" y="3767128"/>
                <a:ext cx="32996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0FEB80C-3969-F852-A4A0-6E9202BBC61B}"/>
              </a:ext>
            </a:extLst>
          </p:cNvPr>
          <p:cNvSpPr/>
          <p:nvPr/>
        </p:nvSpPr>
        <p:spPr>
          <a:xfrm rot="13547522">
            <a:off x="3872836" y="3683117"/>
            <a:ext cx="382589" cy="145863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86D5D3-1003-6327-05B7-BC7F9084E2F6}"/>
                  </a:ext>
                </a:extLst>
              </p:cNvPr>
              <p:cNvSpPr txBox="1"/>
              <p:nvPr/>
            </p:nvSpPr>
            <p:spPr>
              <a:xfrm>
                <a:off x="4380855" y="2342588"/>
                <a:ext cx="43903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E" sz="2800" dirty="0"/>
                  <a:t>Angle of refraction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86D5D3-1003-6327-05B7-BC7F9084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855" y="2342588"/>
                <a:ext cx="4390376" cy="523220"/>
              </a:xfrm>
              <a:prstGeom prst="rect">
                <a:avLst/>
              </a:prstGeom>
              <a:blipFill>
                <a:blip r:embed="rId3"/>
                <a:stretch>
                  <a:fillRect l="-291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087554D-F13A-C59E-BC03-49F18E561C88}"/>
              </a:ext>
            </a:extLst>
          </p:cNvPr>
          <p:cNvSpPr txBox="1"/>
          <p:nvPr/>
        </p:nvSpPr>
        <p:spPr>
          <a:xfrm>
            <a:off x="3622254" y="4615867"/>
            <a:ext cx="3270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Angle of incidence = Critical angle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4324843-9CED-78E9-0F49-AFAD45C56993}"/>
              </a:ext>
            </a:extLst>
          </p:cNvPr>
          <p:cNvSpPr/>
          <p:nvPr/>
        </p:nvSpPr>
        <p:spPr>
          <a:xfrm>
            <a:off x="4254367" y="3012179"/>
            <a:ext cx="288032" cy="249125"/>
          </a:xfrm>
          <a:custGeom>
            <a:avLst/>
            <a:gdLst>
              <a:gd name="connsiteX0" fmla="*/ 0 w 298383"/>
              <a:gd name="connsiteY0" fmla="*/ 0 h 250257"/>
              <a:gd name="connsiteX1" fmla="*/ 298383 w 298383"/>
              <a:gd name="connsiteY1" fmla="*/ 0 h 250257"/>
              <a:gd name="connsiteX2" fmla="*/ 298383 w 298383"/>
              <a:gd name="connsiteY2" fmla="*/ 250257 h 25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383" h="250257">
                <a:moveTo>
                  <a:pt x="0" y="0"/>
                </a:moveTo>
                <a:lnTo>
                  <a:pt x="298383" y="0"/>
                </a:lnTo>
                <a:lnTo>
                  <a:pt x="298383" y="250257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1787058-AB54-4E1E-B675-CE642E01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What is the Critical Angle?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74BC-D5E2-9B9F-7028-CFE2F848B21E}"/>
              </a:ext>
            </a:extLst>
          </p:cNvPr>
          <p:cNvSpPr txBox="1"/>
          <p:nvPr/>
        </p:nvSpPr>
        <p:spPr>
          <a:xfrm>
            <a:off x="7089695" y="16316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2019, 2021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4" grpId="0" animBg="1"/>
      <p:bldP spid="6" grpId="0" animBg="1"/>
      <p:bldP spid="9" grpId="0" animBg="1"/>
      <p:bldP spid="10" grpId="0"/>
      <p:bldP spid="16" grpId="0"/>
      <p:bldP spid="18" grpId="0" animBg="1"/>
      <p:bldP spid="19" grpId="0"/>
      <p:bldP spid="20" grpId="0"/>
      <p:bldP spid="34" grpId="0" animBg="1"/>
      <p:bldP spid="2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9">
            <a:extLst>
              <a:ext uri="{FF2B5EF4-FFF2-40B4-BE49-F238E27FC236}">
                <a16:creationId xmlns:a16="http://schemas.microsoft.com/office/drawing/2014/main" id="{92A587B2-5D35-D301-2AC3-8B59C01CD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8" y="948355"/>
            <a:ext cx="8569325" cy="15696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the </a:t>
            </a:r>
            <a:r>
              <a:rPr lang="en-US" altLang="en-US" sz="3200" b="1" dirty="0"/>
              <a:t>angle of incidence</a:t>
            </a:r>
            <a:r>
              <a:rPr lang="en-US" altLang="en-US" sz="3200" dirty="0"/>
              <a:t> in a denser medium</a:t>
            </a:r>
            <a:r>
              <a:rPr lang="en-GB" altLang="en-US" sz="3200" dirty="0"/>
              <a:t> greater than which total internal reflection occurs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79F742-9916-65B8-5F7D-022DD0F767FB}"/>
              </a:ext>
            </a:extLst>
          </p:cNvPr>
          <p:cNvSpPr/>
          <p:nvPr/>
        </p:nvSpPr>
        <p:spPr>
          <a:xfrm>
            <a:off x="987500" y="3366102"/>
            <a:ext cx="7071842" cy="27715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C38187-563B-46F8-C321-D22F2CCE5A10}"/>
              </a:ext>
            </a:extLst>
          </p:cNvPr>
          <p:cNvCxnSpPr>
            <a:cxnSpLocks/>
          </p:cNvCxnSpPr>
          <p:nvPr/>
        </p:nvCxnSpPr>
        <p:spPr>
          <a:xfrm>
            <a:off x="3815473" y="3333502"/>
            <a:ext cx="4530396" cy="1255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FB50956-CBC7-C8F4-0A3A-F5F34230916F}"/>
              </a:ext>
            </a:extLst>
          </p:cNvPr>
          <p:cNvSpPr/>
          <p:nvPr/>
        </p:nvSpPr>
        <p:spPr bwMode="auto">
          <a:xfrm rot="5400000">
            <a:off x="4750595" y="3201381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A6CE6E-7A04-1183-E807-75D237AD80D3}"/>
              </a:ext>
            </a:extLst>
          </p:cNvPr>
          <p:cNvCxnSpPr>
            <a:cxnSpLocks/>
          </p:cNvCxnSpPr>
          <p:nvPr/>
        </p:nvCxnSpPr>
        <p:spPr>
          <a:xfrm flipH="1">
            <a:off x="2003141" y="3358395"/>
            <a:ext cx="1839985" cy="17643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9510A6-9FD3-E5EF-F1FE-6972CB403C93}"/>
              </a:ext>
            </a:extLst>
          </p:cNvPr>
          <p:cNvSpPr/>
          <p:nvPr/>
        </p:nvSpPr>
        <p:spPr bwMode="auto">
          <a:xfrm rot="2766604">
            <a:off x="2710780" y="4213174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75C7165D-C724-FE67-2D2B-908FDA1CA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471" y="3351375"/>
            <a:ext cx="2384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Refracted ray</a:t>
            </a:r>
            <a:endParaRPr lang="en-GB" altLang="en-US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14CEC7-6D9C-4820-7044-E292AB7D69B9}"/>
              </a:ext>
            </a:extLst>
          </p:cNvPr>
          <p:cNvCxnSpPr>
            <a:cxnSpLocks/>
          </p:cNvCxnSpPr>
          <p:nvPr/>
        </p:nvCxnSpPr>
        <p:spPr>
          <a:xfrm flipH="1" flipV="1">
            <a:off x="3580052" y="4268116"/>
            <a:ext cx="42697" cy="48137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B6E9E2-717A-0B03-819D-D4471F38DA03}"/>
              </a:ext>
            </a:extLst>
          </p:cNvPr>
          <p:cNvCxnSpPr>
            <a:cxnSpLocks/>
          </p:cNvCxnSpPr>
          <p:nvPr/>
        </p:nvCxnSpPr>
        <p:spPr>
          <a:xfrm>
            <a:off x="3802574" y="2328090"/>
            <a:ext cx="0" cy="230710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C319E5-0C1D-33D6-C2BC-783339D555AE}"/>
                  </a:ext>
                </a:extLst>
              </p:cNvPr>
              <p:cNvSpPr txBox="1"/>
              <p:nvPr/>
            </p:nvSpPr>
            <p:spPr>
              <a:xfrm>
                <a:off x="3415071" y="3829521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C319E5-0C1D-33D6-C2BC-783339D55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071" y="3829521"/>
                <a:ext cx="3299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8B525C-E910-5444-FC12-3BAB3FF55FD3}"/>
              </a:ext>
            </a:extLst>
          </p:cNvPr>
          <p:cNvSpPr/>
          <p:nvPr/>
        </p:nvSpPr>
        <p:spPr>
          <a:xfrm rot="13547522">
            <a:off x="3447474" y="3745510"/>
            <a:ext cx="382589" cy="145863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325B5D-2C21-9421-E777-63A9B5864213}"/>
              </a:ext>
            </a:extLst>
          </p:cNvPr>
          <p:cNvSpPr txBox="1"/>
          <p:nvPr/>
        </p:nvSpPr>
        <p:spPr>
          <a:xfrm>
            <a:off x="3196892" y="4678260"/>
            <a:ext cx="4186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Critical angle</a:t>
            </a:r>
          </a:p>
          <a:p>
            <a:pPr algn="l"/>
            <a:r>
              <a:rPr lang="en-IE" sz="2800" dirty="0"/>
              <a:t>Any bigger and total internal reflection occurs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6CF7D-27BA-4EA6-4CA8-9E9D581C335F}"/>
              </a:ext>
            </a:extLst>
          </p:cNvPr>
          <p:cNvSpPr txBox="1"/>
          <p:nvPr/>
        </p:nvSpPr>
        <p:spPr>
          <a:xfrm>
            <a:off x="7469255" y="217057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2019, 2021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7DCE4DD-8316-437B-BB01-D890B260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Alternative definition: Critical Angle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2" grpId="1" animBg="1"/>
      <p:bldP spid="3" grpId="0" animBg="1"/>
      <p:bldP spid="5" grpId="0" animBg="1"/>
      <p:bldP spid="7" grpId="0" animBg="1"/>
      <p:bldP spid="8" grpId="0"/>
      <p:bldP spid="12" grpId="0"/>
      <p:bldP spid="13" grpId="0" animBg="1"/>
      <p:bldP spid="15" grpId="0"/>
      <p:bldP spid="1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>
            <a:extLst>
              <a:ext uri="{FF2B5EF4-FFF2-40B4-BE49-F238E27FC236}">
                <a16:creationId xmlns:a16="http://schemas.microsoft.com/office/drawing/2014/main" id="{33850B19-6E94-EA36-BA74-9610082A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07" y="1078953"/>
            <a:ext cx="8964486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/>
              <a:t>Occurs when the angle of incidence &gt; critical angle and all light is reflected.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AD43E8-E051-0B27-F54F-5EF900040C2F}"/>
              </a:ext>
            </a:extLst>
          </p:cNvPr>
          <p:cNvSpPr/>
          <p:nvPr/>
        </p:nvSpPr>
        <p:spPr>
          <a:xfrm>
            <a:off x="1036079" y="2945207"/>
            <a:ext cx="7071842" cy="967586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7AD9A5-0AF8-EF0E-4B55-B0A688E39DA8}"/>
              </a:ext>
            </a:extLst>
          </p:cNvPr>
          <p:cNvSpPr/>
          <p:nvPr/>
        </p:nvSpPr>
        <p:spPr>
          <a:xfrm>
            <a:off x="1036079" y="3930306"/>
            <a:ext cx="7071842" cy="22662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6A663E-C227-78E4-FE26-753CF47B34AE}"/>
              </a:ext>
            </a:extLst>
          </p:cNvPr>
          <p:cNvCxnSpPr>
            <a:cxnSpLocks/>
          </p:cNvCxnSpPr>
          <p:nvPr/>
        </p:nvCxnSpPr>
        <p:spPr>
          <a:xfrm flipH="1">
            <a:off x="1331640" y="3922598"/>
            <a:ext cx="2560065" cy="8311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9F44A9E-6E06-BA3B-F4F0-E8559AC75A39}"/>
              </a:ext>
            </a:extLst>
          </p:cNvPr>
          <p:cNvSpPr/>
          <p:nvPr/>
        </p:nvSpPr>
        <p:spPr bwMode="auto">
          <a:xfrm rot="4117622">
            <a:off x="2509758" y="4186565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113A363D-7543-4166-CA4B-356BC9E5E5DD}"/>
              </a:ext>
            </a:extLst>
          </p:cNvPr>
          <p:cNvSpPr txBox="1">
            <a:spLocks noChangeArrowheads="1"/>
          </p:cNvSpPr>
          <p:nvPr/>
        </p:nvSpPr>
        <p:spPr bwMode="auto">
          <a:xfrm rot="1105062">
            <a:off x="5161306" y="4229626"/>
            <a:ext cx="2384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Reflected ray</a:t>
            </a:r>
            <a:endParaRPr lang="en-GB" altLang="en-US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412B8E-0ECF-5702-FDBA-17B704BFBC5E}"/>
              </a:ext>
            </a:extLst>
          </p:cNvPr>
          <p:cNvCxnSpPr>
            <a:cxnSpLocks/>
          </p:cNvCxnSpPr>
          <p:nvPr/>
        </p:nvCxnSpPr>
        <p:spPr>
          <a:xfrm flipH="1" flipV="1">
            <a:off x="3628631" y="4832319"/>
            <a:ext cx="42697" cy="48137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899E33-ACDB-CE90-E83B-78A7E225103D}"/>
              </a:ext>
            </a:extLst>
          </p:cNvPr>
          <p:cNvCxnSpPr>
            <a:cxnSpLocks/>
          </p:cNvCxnSpPr>
          <p:nvPr/>
        </p:nvCxnSpPr>
        <p:spPr>
          <a:xfrm>
            <a:off x="3866353" y="3473563"/>
            <a:ext cx="700" cy="139507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41B09-C90E-0699-3D80-A349E07D30CA}"/>
                  </a:ext>
                </a:extLst>
              </p:cNvPr>
              <p:cNvSpPr txBox="1"/>
              <p:nvPr/>
            </p:nvSpPr>
            <p:spPr>
              <a:xfrm>
                <a:off x="3463650" y="4393724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41B09-C90E-0699-3D80-A349E07D3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50" y="4393724"/>
                <a:ext cx="32996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404131A-1015-6E49-A1F0-AC20B61C986C}"/>
              </a:ext>
            </a:extLst>
          </p:cNvPr>
          <p:cNvSpPr/>
          <p:nvPr/>
        </p:nvSpPr>
        <p:spPr>
          <a:xfrm rot="13547522">
            <a:off x="3496053" y="4309713"/>
            <a:ext cx="382589" cy="145863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71290-92F0-4ABD-489E-DCBC573DBB76}"/>
              </a:ext>
            </a:extLst>
          </p:cNvPr>
          <p:cNvSpPr txBox="1"/>
          <p:nvPr/>
        </p:nvSpPr>
        <p:spPr>
          <a:xfrm>
            <a:off x="3245471" y="5242463"/>
            <a:ext cx="327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Critical angle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B72A36-A70B-2FB6-F89C-E897A1DC35AF}"/>
              </a:ext>
            </a:extLst>
          </p:cNvPr>
          <p:cNvCxnSpPr>
            <a:cxnSpLocks/>
          </p:cNvCxnSpPr>
          <p:nvPr/>
        </p:nvCxnSpPr>
        <p:spPr>
          <a:xfrm flipH="1" flipV="1">
            <a:off x="3867053" y="3944967"/>
            <a:ext cx="3945307" cy="133381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3D546B-10C1-F823-E639-195779283A8C}"/>
              </a:ext>
            </a:extLst>
          </p:cNvPr>
          <p:cNvCxnSpPr>
            <a:cxnSpLocks/>
          </p:cNvCxnSpPr>
          <p:nvPr/>
        </p:nvCxnSpPr>
        <p:spPr>
          <a:xfrm flipH="1">
            <a:off x="3059832" y="3919451"/>
            <a:ext cx="807221" cy="83431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BC90CD5-9934-70C9-5F78-17CBDA53B88C}"/>
              </a:ext>
            </a:extLst>
          </p:cNvPr>
          <p:cNvSpPr/>
          <p:nvPr/>
        </p:nvSpPr>
        <p:spPr bwMode="auto">
          <a:xfrm rot="6422137">
            <a:off x="4886177" y="4181561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F209E95-7D34-5D69-AD41-0A2D69D30065}"/>
              </a:ext>
            </a:extLst>
          </p:cNvPr>
          <p:cNvSpPr/>
          <p:nvPr/>
        </p:nvSpPr>
        <p:spPr>
          <a:xfrm rot="15169001">
            <a:off x="3457994" y="4050352"/>
            <a:ext cx="376047" cy="344973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52AD06-0185-87DD-C06E-7A001507D74E}"/>
              </a:ext>
            </a:extLst>
          </p:cNvPr>
          <p:cNvCxnSpPr>
            <a:cxnSpLocks/>
          </p:cNvCxnSpPr>
          <p:nvPr/>
        </p:nvCxnSpPr>
        <p:spPr>
          <a:xfrm>
            <a:off x="3053876" y="3473563"/>
            <a:ext cx="347155" cy="60703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E467D74-E08C-2194-10DB-66AC2DB6EFC4}"/>
              </a:ext>
            </a:extLst>
          </p:cNvPr>
          <p:cNvSpPr txBox="1"/>
          <p:nvPr/>
        </p:nvSpPr>
        <p:spPr>
          <a:xfrm>
            <a:off x="1130973" y="2950343"/>
            <a:ext cx="6435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Angle of incidence greater than Critical angle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BE047-FAB6-1C78-A6D9-5927A50FFD44}"/>
              </a:ext>
            </a:extLst>
          </p:cNvPr>
          <p:cNvSpPr txBox="1"/>
          <p:nvPr/>
        </p:nvSpPr>
        <p:spPr>
          <a:xfrm>
            <a:off x="7956376" y="1879129"/>
            <a:ext cx="104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HL 2019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913AA945-B03D-A2E3-3669-16BA1283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What is Total Internal Reflection?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7" grpId="1" animBg="1"/>
      <p:bldP spid="2" grpId="0" animBg="1"/>
      <p:bldP spid="3" grpId="0" animBg="1"/>
      <p:bldP spid="6" grpId="0" animBg="1"/>
      <p:bldP spid="7" grpId="0"/>
      <p:bldP spid="11" grpId="0"/>
      <p:bldP spid="12" grpId="0" animBg="1"/>
      <p:bldP spid="14" grpId="0"/>
      <p:bldP spid="4" grpId="0" animBg="1"/>
      <p:bldP spid="23" grpId="0" animBg="1"/>
      <p:bldP spid="28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9">
                <a:extLst>
                  <a:ext uri="{FF2B5EF4-FFF2-40B4-BE49-F238E27FC236}">
                    <a16:creationId xmlns:a16="http://schemas.microsoft.com/office/drawing/2014/main" id="{2C649576-5FCE-DEA0-58AF-D344BCC82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703" y="1678972"/>
                <a:ext cx="3427682" cy="2462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IE" altLang="en-US" sz="2800" dirty="0"/>
                  <a:t>Move the ray box to the left slowly until the angle of refraction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IE" altLang="en-US" sz="2800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IE" altLang="en-US" sz="2800" dirty="0"/>
                  <a:t>(next slide)</a:t>
                </a:r>
                <a:endParaRPr lang="en-GB" altLang="en-US" sz="2800" dirty="0"/>
              </a:p>
            </p:txBody>
          </p:sp>
        </mc:Choice>
        <mc:Fallback xmlns="">
          <p:sp>
            <p:nvSpPr>
              <p:cNvPr id="23555" name="Text Box 9">
                <a:extLst>
                  <a:ext uri="{FF2B5EF4-FFF2-40B4-BE49-F238E27FC236}">
                    <a16:creationId xmlns:a16="http://schemas.microsoft.com/office/drawing/2014/main" id="{2C649576-5FCE-DEA0-58AF-D344BCC82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703" y="1678972"/>
                <a:ext cx="3427682" cy="2462213"/>
              </a:xfrm>
              <a:prstGeom prst="rect">
                <a:avLst/>
              </a:prstGeom>
              <a:blipFill>
                <a:blip r:embed="rId2"/>
                <a:stretch>
                  <a:fillRect l="-3737" t="-2475" r="-3025" b="-5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09B0402-8E85-6202-4C3F-CC55567F9825}"/>
              </a:ext>
            </a:extLst>
          </p:cNvPr>
          <p:cNvSpPr/>
          <p:nvPr/>
        </p:nvSpPr>
        <p:spPr>
          <a:xfrm>
            <a:off x="4355976" y="2111759"/>
            <a:ext cx="3024336" cy="1541119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A30787-6005-73AF-4212-5FFE62CFCA0A}"/>
              </a:ext>
            </a:extLst>
          </p:cNvPr>
          <p:cNvCxnSpPr>
            <a:cxnSpLocks/>
          </p:cNvCxnSpPr>
          <p:nvPr/>
        </p:nvCxnSpPr>
        <p:spPr>
          <a:xfrm flipV="1">
            <a:off x="5868143" y="1627994"/>
            <a:ext cx="0" cy="1224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373389-C73A-DA55-9281-23EA1146B254}"/>
              </a:ext>
            </a:extLst>
          </p:cNvPr>
          <p:cNvCxnSpPr>
            <a:cxnSpLocks/>
          </p:cNvCxnSpPr>
          <p:nvPr/>
        </p:nvCxnSpPr>
        <p:spPr>
          <a:xfrm flipH="1">
            <a:off x="4728181" y="2111759"/>
            <a:ext cx="1139962" cy="27418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ED049A4-3768-8B30-372B-7C9D479AF9F7}"/>
              </a:ext>
            </a:extLst>
          </p:cNvPr>
          <p:cNvSpPr/>
          <p:nvPr/>
        </p:nvSpPr>
        <p:spPr bwMode="auto">
          <a:xfrm rot="1517631">
            <a:off x="4955475" y="3942469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DDE6F6-B97B-8849-7798-7FF795EE12E2}"/>
              </a:ext>
            </a:extLst>
          </p:cNvPr>
          <p:cNvCxnSpPr>
            <a:cxnSpLocks/>
          </p:cNvCxnSpPr>
          <p:nvPr/>
        </p:nvCxnSpPr>
        <p:spPr>
          <a:xfrm flipH="1">
            <a:off x="5868143" y="952511"/>
            <a:ext cx="1551032" cy="11592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F0EA74-C672-F1F6-2739-DF3C18FA0E4B}"/>
              </a:ext>
            </a:extLst>
          </p:cNvPr>
          <p:cNvSpPr txBox="1"/>
          <p:nvPr/>
        </p:nvSpPr>
        <p:spPr>
          <a:xfrm>
            <a:off x="4788121" y="510403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Ray box or Laser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DAF95-A394-2A98-E770-57C957AE722D}"/>
              </a:ext>
            </a:extLst>
          </p:cNvPr>
          <p:cNvSpPr/>
          <p:nvPr/>
        </p:nvSpPr>
        <p:spPr>
          <a:xfrm rot="12922958">
            <a:off x="3668180" y="4789810"/>
            <a:ext cx="648072" cy="183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33F3A1-C1AF-1B4C-A718-D36A9EB07BD9}"/>
              </a:ext>
            </a:extLst>
          </p:cNvPr>
          <p:cNvSpPr txBox="1"/>
          <p:nvPr/>
        </p:nvSpPr>
        <p:spPr>
          <a:xfrm>
            <a:off x="7032437" y="313237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Semicircular glass block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AA0592A-6521-1EA3-2FCE-B0B58E74C883}"/>
              </a:ext>
            </a:extLst>
          </p:cNvPr>
          <p:cNvSpPr/>
          <p:nvPr/>
        </p:nvSpPr>
        <p:spPr bwMode="auto">
          <a:xfrm rot="3085769">
            <a:off x="6601503" y="1367358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BAB023-414B-FEF2-8DB5-FF16B773127E}"/>
                  </a:ext>
                </a:extLst>
              </p:cNvPr>
              <p:cNvSpPr txBox="1"/>
              <p:nvPr/>
            </p:nvSpPr>
            <p:spPr>
              <a:xfrm>
                <a:off x="5604668" y="2701491"/>
                <a:ext cx="224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BAB023-414B-FEF2-8DB5-FF16B7731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68" y="2701491"/>
                <a:ext cx="22461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5A8794-6138-7126-4E58-578010873470}"/>
                  </a:ext>
                </a:extLst>
              </p:cNvPr>
              <p:cNvSpPr txBox="1"/>
              <p:nvPr/>
            </p:nvSpPr>
            <p:spPr>
              <a:xfrm>
                <a:off x="5927985" y="1511374"/>
                <a:ext cx="2281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5A8794-6138-7126-4E58-578010873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85" y="1511374"/>
                <a:ext cx="22818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D0EB48-1FF1-7A8F-92E1-D65DC6C0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IE" altLang="en-US" dirty="0"/>
              <a:t>How do you demonstrate Total Internal Reflection</a:t>
            </a:r>
            <a:endParaRPr lang="en-GB" alt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AE30340-E711-113F-4403-5D108972318D}"/>
              </a:ext>
            </a:extLst>
          </p:cNvPr>
          <p:cNvSpPr/>
          <p:nvPr/>
        </p:nvSpPr>
        <p:spPr>
          <a:xfrm rot="17721956">
            <a:off x="4264342" y="4933288"/>
            <a:ext cx="689437" cy="341498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" grpId="0" animBg="1"/>
      <p:bldP spid="12" grpId="0" animBg="1"/>
      <p:bldP spid="23" grpId="0"/>
      <p:bldP spid="24" grpId="0" animBg="1"/>
      <p:bldP spid="25" grpId="0"/>
      <p:bldP spid="26" grpId="0" animBg="1"/>
      <p:bldP spid="27" grpId="0"/>
      <p:bldP spid="29" grpId="0"/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>
            <a:extLst>
              <a:ext uri="{FF2B5EF4-FFF2-40B4-BE49-F238E27FC236}">
                <a16:creationId xmlns:a16="http://schemas.microsoft.com/office/drawing/2014/main" id="{0BC319CF-277E-D315-C304-A44526DF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49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200" b="1" dirty="0"/>
          </a:p>
        </p:txBody>
      </p:sp>
      <p:sp>
        <p:nvSpPr>
          <p:cNvPr id="23555" name="Text Box 9">
            <a:extLst>
              <a:ext uri="{FF2B5EF4-FFF2-40B4-BE49-F238E27FC236}">
                <a16:creationId xmlns:a16="http://schemas.microsoft.com/office/drawing/2014/main" id="{2C649576-5FCE-DEA0-58AF-D344BCC8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03" y="1678972"/>
            <a:ext cx="342768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Keep going</a:t>
            </a:r>
            <a:endParaRPr lang="en-IE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(next slide)</a:t>
            </a:r>
            <a:endParaRPr lang="en-GB" altLang="en-US" sz="28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09B0402-8E85-6202-4C3F-CC55567F9825}"/>
              </a:ext>
            </a:extLst>
          </p:cNvPr>
          <p:cNvSpPr/>
          <p:nvPr/>
        </p:nvSpPr>
        <p:spPr>
          <a:xfrm>
            <a:off x="4355976" y="2111759"/>
            <a:ext cx="3024336" cy="1541119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A30787-6005-73AF-4212-5FFE62CFCA0A}"/>
              </a:ext>
            </a:extLst>
          </p:cNvPr>
          <p:cNvCxnSpPr>
            <a:cxnSpLocks/>
          </p:cNvCxnSpPr>
          <p:nvPr/>
        </p:nvCxnSpPr>
        <p:spPr>
          <a:xfrm flipV="1">
            <a:off x="5868143" y="1627994"/>
            <a:ext cx="0" cy="1224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373389-C73A-DA55-9281-23EA1146B254}"/>
              </a:ext>
            </a:extLst>
          </p:cNvPr>
          <p:cNvCxnSpPr>
            <a:cxnSpLocks/>
          </p:cNvCxnSpPr>
          <p:nvPr/>
        </p:nvCxnSpPr>
        <p:spPr>
          <a:xfrm flipH="1">
            <a:off x="4440995" y="2097430"/>
            <a:ext cx="1460291" cy="251958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ED049A4-3768-8B30-372B-7C9D479AF9F7}"/>
              </a:ext>
            </a:extLst>
          </p:cNvPr>
          <p:cNvSpPr/>
          <p:nvPr/>
        </p:nvSpPr>
        <p:spPr bwMode="auto">
          <a:xfrm rot="1968814">
            <a:off x="4698532" y="3854263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DDE6F6-B97B-8849-7798-7FF795EE12E2}"/>
              </a:ext>
            </a:extLst>
          </p:cNvPr>
          <p:cNvCxnSpPr>
            <a:cxnSpLocks/>
          </p:cNvCxnSpPr>
          <p:nvPr/>
        </p:nvCxnSpPr>
        <p:spPr>
          <a:xfrm flipH="1">
            <a:off x="5868143" y="1627994"/>
            <a:ext cx="1844696" cy="4837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F0EA74-C672-F1F6-2739-DF3C18FA0E4B}"/>
              </a:ext>
            </a:extLst>
          </p:cNvPr>
          <p:cNvSpPr txBox="1"/>
          <p:nvPr/>
        </p:nvSpPr>
        <p:spPr>
          <a:xfrm>
            <a:off x="4508578" y="496060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Ray box or Laser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DAF95-A394-2A98-E770-57C957AE722D}"/>
              </a:ext>
            </a:extLst>
          </p:cNvPr>
          <p:cNvSpPr/>
          <p:nvPr/>
        </p:nvSpPr>
        <p:spPr>
          <a:xfrm rot="13345087">
            <a:off x="3384759" y="4378595"/>
            <a:ext cx="648072" cy="183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AA0592A-6521-1EA3-2FCE-B0B58E74C883}"/>
              </a:ext>
            </a:extLst>
          </p:cNvPr>
          <p:cNvSpPr/>
          <p:nvPr/>
        </p:nvSpPr>
        <p:spPr bwMode="auto">
          <a:xfrm rot="4121985">
            <a:off x="6844917" y="1689790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BAB023-414B-FEF2-8DB5-FF16B773127E}"/>
                  </a:ext>
                </a:extLst>
              </p:cNvPr>
              <p:cNvSpPr txBox="1"/>
              <p:nvPr/>
            </p:nvSpPr>
            <p:spPr>
              <a:xfrm>
                <a:off x="5604668" y="2701491"/>
                <a:ext cx="224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BAB023-414B-FEF2-8DB5-FF16B7731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68" y="2701491"/>
                <a:ext cx="22461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5A8794-6138-7126-4E58-578010873470}"/>
                  </a:ext>
                </a:extLst>
              </p:cNvPr>
              <p:cNvSpPr txBox="1"/>
              <p:nvPr/>
            </p:nvSpPr>
            <p:spPr>
              <a:xfrm>
                <a:off x="5927985" y="1511374"/>
                <a:ext cx="2281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5A8794-6138-7126-4E58-578010873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985" y="1511374"/>
                <a:ext cx="22818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131B3D-B37F-328E-4A4C-B9F481B2F6EE}"/>
              </a:ext>
            </a:extLst>
          </p:cNvPr>
          <p:cNvSpPr txBox="1"/>
          <p:nvPr/>
        </p:nvSpPr>
        <p:spPr>
          <a:xfrm>
            <a:off x="6790491" y="3556122"/>
            <a:ext cx="192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Partial internal reflection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A48136-5F31-1560-9FCA-FAE2FB3ABD48}"/>
              </a:ext>
            </a:extLst>
          </p:cNvPr>
          <p:cNvCxnSpPr>
            <a:cxnSpLocks/>
          </p:cNvCxnSpPr>
          <p:nvPr/>
        </p:nvCxnSpPr>
        <p:spPr>
          <a:xfrm flipH="1" flipV="1">
            <a:off x="5889600" y="2136600"/>
            <a:ext cx="986656" cy="1516278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94892C-08CF-A629-4384-C56DC7BE782C}"/>
              </a:ext>
            </a:extLst>
          </p:cNvPr>
          <p:cNvSpPr/>
          <p:nvPr/>
        </p:nvSpPr>
        <p:spPr bwMode="auto">
          <a:xfrm rot="8747116">
            <a:off x="6363231" y="2865704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5E05F1-F518-04D8-75BE-C77F4011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8438"/>
            <a:ext cx="8712200" cy="1089529"/>
          </a:xfrm>
        </p:spPr>
        <p:txBody>
          <a:bodyPr/>
          <a:lstStyle/>
          <a:p>
            <a:r>
              <a:rPr lang="en-IE" altLang="en-US" dirty="0"/>
              <a:t>How do you demonstrate Total Internal Reflection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602DFA-8F06-002E-A594-F88F27ABD10D}"/>
              </a:ext>
            </a:extLst>
          </p:cNvPr>
          <p:cNvSpPr/>
          <p:nvPr/>
        </p:nvSpPr>
        <p:spPr>
          <a:xfrm rot="18095878">
            <a:off x="3951192" y="4757924"/>
            <a:ext cx="689437" cy="341498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8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787D4-8E22-43B5-7767-92302EA2C053}"/>
              </a:ext>
            </a:extLst>
          </p:cNvPr>
          <p:cNvSpPr txBox="1"/>
          <p:nvPr/>
        </p:nvSpPr>
        <p:spPr>
          <a:xfrm>
            <a:off x="260222" y="1354121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You can see both luminous and non-luminous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C877C-6314-1087-9B3F-49E7A7110647}"/>
              </a:ext>
            </a:extLst>
          </p:cNvPr>
          <p:cNvSpPr txBox="1"/>
          <p:nvPr/>
        </p:nvSpPr>
        <p:spPr>
          <a:xfrm>
            <a:off x="260222" y="2634315"/>
            <a:ext cx="3243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Luminous</a:t>
            </a:r>
          </a:p>
          <a:p>
            <a:pPr algn="ctr"/>
            <a:r>
              <a:rPr lang="en-IE" sz="2800" dirty="0"/>
              <a:t>makes its own light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86FA6-2576-2A39-E18F-C2BF07214A56}"/>
              </a:ext>
            </a:extLst>
          </p:cNvPr>
          <p:cNvSpPr txBox="1"/>
          <p:nvPr/>
        </p:nvSpPr>
        <p:spPr>
          <a:xfrm>
            <a:off x="711935" y="4505530"/>
            <a:ext cx="2917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Non- luminous</a:t>
            </a:r>
          </a:p>
          <a:p>
            <a:pPr algn="ctr"/>
            <a:r>
              <a:rPr lang="en-IE" sz="2800" dirty="0"/>
              <a:t>Reflects light</a:t>
            </a:r>
          </a:p>
        </p:txBody>
      </p:sp>
      <p:pic>
        <p:nvPicPr>
          <p:cNvPr id="7" name="Graphic 6" descr="Dim (Smaller Sun) outline">
            <a:extLst>
              <a:ext uri="{FF2B5EF4-FFF2-40B4-BE49-F238E27FC236}">
                <a16:creationId xmlns:a16="http://schemas.microsoft.com/office/drawing/2014/main" id="{EB8079D6-98CA-F166-A441-56230C32E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176" y="2327176"/>
            <a:ext cx="1753346" cy="1753346"/>
          </a:xfrm>
          <a:prstGeom prst="rect">
            <a:avLst/>
          </a:prstGeom>
        </p:spPr>
      </p:pic>
      <p:pic>
        <p:nvPicPr>
          <p:cNvPr id="10" name="Graphic 9" descr="Moon outline">
            <a:extLst>
              <a:ext uri="{FF2B5EF4-FFF2-40B4-BE49-F238E27FC236}">
                <a16:creationId xmlns:a16="http://schemas.microsoft.com/office/drawing/2014/main" id="{DB3A2851-37B3-8524-C3FC-3B0C9AF4B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7254" y="4530824"/>
            <a:ext cx="914400" cy="914400"/>
          </a:xfrm>
          <a:prstGeom prst="rect">
            <a:avLst/>
          </a:prstGeom>
        </p:spPr>
      </p:pic>
      <p:pic>
        <p:nvPicPr>
          <p:cNvPr id="12" name="Graphic 11" descr="Sunflower outline">
            <a:extLst>
              <a:ext uri="{FF2B5EF4-FFF2-40B4-BE49-F238E27FC236}">
                <a16:creationId xmlns:a16="http://schemas.microsoft.com/office/drawing/2014/main" id="{DB97E95E-86E0-9F43-F5B9-54DAF54AD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7326" y="4311576"/>
            <a:ext cx="1434347" cy="1434347"/>
          </a:xfrm>
          <a:prstGeom prst="rect">
            <a:avLst/>
          </a:prstGeom>
        </p:spPr>
      </p:pic>
      <p:pic>
        <p:nvPicPr>
          <p:cNvPr id="19" name="Graphic 18" descr="Bonfire outline">
            <a:extLst>
              <a:ext uri="{FF2B5EF4-FFF2-40B4-BE49-F238E27FC236}">
                <a16:creationId xmlns:a16="http://schemas.microsoft.com/office/drawing/2014/main" id="{D7B276E2-2E20-525D-60FA-CCE31DA248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3388" y="2426096"/>
            <a:ext cx="1434347" cy="1434347"/>
          </a:xfrm>
          <a:prstGeom prst="rect">
            <a:avLst/>
          </a:prstGeom>
        </p:spPr>
      </p:pic>
      <p:pic>
        <p:nvPicPr>
          <p:cNvPr id="21" name="Graphic 20" descr="Stars outline">
            <a:extLst>
              <a:ext uri="{FF2B5EF4-FFF2-40B4-BE49-F238E27FC236}">
                <a16:creationId xmlns:a16="http://schemas.microsoft.com/office/drawing/2014/main" id="{567F473B-F0D7-61D0-DD95-6D74C88DEF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5522" y="2054841"/>
            <a:ext cx="1434347" cy="1434347"/>
          </a:xfrm>
          <a:prstGeom prst="rect">
            <a:avLst/>
          </a:prstGeom>
        </p:spPr>
      </p:pic>
      <p:pic>
        <p:nvPicPr>
          <p:cNvPr id="23" name="Graphic 22" descr="Electric guitar outline">
            <a:extLst>
              <a:ext uri="{FF2B5EF4-FFF2-40B4-BE49-F238E27FC236}">
                <a16:creationId xmlns:a16="http://schemas.microsoft.com/office/drawing/2014/main" id="{2AE2EBDD-3609-2914-2003-FA238AFB11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2695" y="4311575"/>
            <a:ext cx="1434347" cy="143434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E9AF3E9-D38E-45F6-0B91-1D0E4DB4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/>
              <a:t>Distinguish between luminous and non luminous objects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967799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B1B3ED-3B96-2CEB-B8F2-157672722F6B}"/>
              </a:ext>
            </a:extLst>
          </p:cNvPr>
          <p:cNvSpPr/>
          <p:nvPr/>
        </p:nvSpPr>
        <p:spPr>
          <a:xfrm>
            <a:off x="4355976" y="2111759"/>
            <a:ext cx="3024336" cy="1541119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623B0C-AA57-3B0B-0EF5-13A62ADA33AD}"/>
              </a:ext>
            </a:extLst>
          </p:cNvPr>
          <p:cNvCxnSpPr>
            <a:cxnSpLocks/>
          </p:cNvCxnSpPr>
          <p:nvPr/>
        </p:nvCxnSpPr>
        <p:spPr>
          <a:xfrm flipV="1">
            <a:off x="5868143" y="1627994"/>
            <a:ext cx="0" cy="1224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29E085-5B62-0E10-1BB1-79E974261381}"/>
              </a:ext>
            </a:extLst>
          </p:cNvPr>
          <p:cNvCxnSpPr>
            <a:cxnSpLocks/>
          </p:cNvCxnSpPr>
          <p:nvPr/>
        </p:nvCxnSpPr>
        <p:spPr>
          <a:xfrm flipH="1">
            <a:off x="4194250" y="2144579"/>
            <a:ext cx="1673893" cy="211039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336955-AB25-20D6-680F-98E45EECB6B7}"/>
              </a:ext>
            </a:extLst>
          </p:cNvPr>
          <p:cNvSpPr/>
          <p:nvPr/>
        </p:nvSpPr>
        <p:spPr bwMode="auto">
          <a:xfrm rot="2192341">
            <a:off x="4517660" y="3607078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A6F6B4-0158-9F93-91AA-4741A1DE9B66}"/>
              </a:ext>
            </a:extLst>
          </p:cNvPr>
          <p:cNvCxnSpPr>
            <a:cxnSpLocks/>
          </p:cNvCxnSpPr>
          <p:nvPr/>
        </p:nvCxnSpPr>
        <p:spPr>
          <a:xfrm flipH="1">
            <a:off x="5868143" y="2111759"/>
            <a:ext cx="237626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B6AD15-491B-745C-D860-B80C17A20206}"/>
              </a:ext>
            </a:extLst>
          </p:cNvPr>
          <p:cNvSpPr txBox="1"/>
          <p:nvPr/>
        </p:nvSpPr>
        <p:spPr>
          <a:xfrm>
            <a:off x="6973224" y="3444145"/>
            <a:ext cx="192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400" dirty="0"/>
              <a:t>Partial internal reflection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7890259-7A68-9A0C-CF39-4405C9C75FB3}"/>
              </a:ext>
            </a:extLst>
          </p:cNvPr>
          <p:cNvSpPr/>
          <p:nvPr/>
        </p:nvSpPr>
        <p:spPr>
          <a:xfrm rot="13556220">
            <a:off x="3259251" y="3927406"/>
            <a:ext cx="648072" cy="1832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8291404-7BC2-B0E1-AB75-E748E81938E2}"/>
              </a:ext>
            </a:extLst>
          </p:cNvPr>
          <p:cNvSpPr/>
          <p:nvPr/>
        </p:nvSpPr>
        <p:spPr bwMode="auto">
          <a:xfrm rot="5400000">
            <a:off x="6601945" y="1967742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FA1747-C5AE-9B18-9F40-3A44325EE1FB}"/>
                  </a:ext>
                </a:extLst>
              </p:cNvPr>
              <p:cNvSpPr txBox="1"/>
              <p:nvPr/>
            </p:nvSpPr>
            <p:spPr>
              <a:xfrm>
                <a:off x="5478775" y="2540266"/>
                <a:ext cx="3299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FA1747-C5AE-9B18-9F40-3A44325EE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75" y="2540266"/>
                <a:ext cx="3299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176B8DB-5020-FB87-9753-B9B23DFBB6E3}"/>
              </a:ext>
            </a:extLst>
          </p:cNvPr>
          <p:cNvCxnSpPr>
            <a:cxnSpLocks/>
          </p:cNvCxnSpPr>
          <p:nvPr/>
        </p:nvCxnSpPr>
        <p:spPr>
          <a:xfrm flipH="1" flipV="1">
            <a:off x="5889600" y="2136600"/>
            <a:ext cx="1166675" cy="1445445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F7EF3F7-4236-C8A6-BBFC-0D2C989C6213}"/>
              </a:ext>
            </a:extLst>
          </p:cNvPr>
          <p:cNvSpPr/>
          <p:nvPr/>
        </p:nvSpPr>
        <p:spPr bwMode="auto">
          <a:xfrm rot="8412885">
            <a:off x="6496137" y="2829925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6">
                <a:extLst>
                  <a:ext uri="{FF2B5EF4-FFF2-40B4-BE49-F238E27FC236}">
                    <a16:creationId xmlns:a16="http://schemas.microsoft.com/office/drawing/2014/main" id="{4B8943AF-E2FE-D3B0-FAF8-2D92D76BA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48" y="731207"/>
                <a:ext cx="864096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IE" altLang="en-US" sz="2800" dirty="0"/>
                  <a:t>you will see the refraction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alt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IE" altLang="en-US" sz="2800" dirty="0"/>
                  <a:t> and also a partial reflection.</a:t>
                </a:r>
                <a:endParaRPr lang="en-GB" altLang="en-US" sz="2800" dirty="0"/>
              </a:p>
            </p:txBody>
          </p:sp>
        </mc:Choice>
        <mc:Fallback xmlns="">
          <p:sp>
            <p:nvSpPr>
              <p:cNvPr id="35" name="Text Box 6">
                <a:extLst>
                  <a:ext uri="{FF2B5EF4-FFF2-40B4-BE49-F238E27FC236}">
                    <a16:creationId xmlns:a16="http://schemas.microsoft.com/office/drawing/2014/main" id="{4B8943AF-E2FE-D3B0-FAF8-2D92D76BA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48" y="731207"/>
                <a:ext cx="8640960" cy="954107"/>
              </a:xfrm>
              <a:prstGeom prst="rect">
                <a:avLst/>
              </a:prstGeom>
              <a:blipFill>
                <a:blip r:embed="rId4"/>
                <a:stretch>
                  <a:fillRect l="-1410" t="-7051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D0C8C0-A3D8-C6E9-6087-959AEB9C63E0}"/>
                  </a:ext>
                </a:extLst>
              </p:cNvPr>
              <p:cNvSpPr txBox="1"/>
              <p:nvPr/>
            </p:nvSpPr>
            <p:spPr>
              <a:xfrm>
                <a:off x="5917505" y="1513781"/>
                <a:ext cx="1606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D0C8C0-A3D8-C6E9-6087-959AEB9C6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05" y="1513781"/>
                <a:ext cx="16068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5045C09-3F4D-5D97-5E45-83BBAEDFD10C}"/>
              </a:ext>
            </a:extLst>
          </p:cNvPr>
          <p:cNvSpPr txBox="1"/>
          <p:nvPr/>
        </p:nvSpPr>
        <p:spPr>
          <a:xfrm>
            <a:off x="4186351" y="46108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Ray box or Laser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DA42C-395C-552C-7022-61067E2F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IE" altLang="en-US" dirty="0"/>
              <a:t>When you reach the critical angle, 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07FEED4-7FC4-542C-8988-50EA7686067D}"/>
              </a:ext>
            </a:extLst>
          </p:cNvPr>
          <p:cNvSpPr/>
          <p:nvPr/>
        </p:nvSpPr>
        <p:spPr>
          <a:xfrm rot="18579408">
            <a:off x="3634755" y="4353334"/>
            <a:ext cx="689437" cy="341498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B1B3ED-3B96-2CEB-B8F2-157672722F6B}"/>
              </a:ext>
            </a:extLst>
          </p:cNvPr>
          <p:cNvSpPr/>
          <p:nvPr/>
        </p:nvSpPr>
        <p:spPr>
          <a:xfrm>
            <a:off x="4355976" y="2111759"/>
            <a:ext cx="3024336" cy="1541119"/>
          </a:xfrm>
          <a:custGeom>
            <a:avLst/>
            <a:gdLst>
              <a:gd name="connsiteX0" fmla="*/ 0 w 3041583"/>
              <a:gd name="connsiteY0" fmla="*/ 0 h 1309036"/>
              <a:gd name="connsiteX1" fmla="*/ 3041583 w 3041583"/>
              <a:gd name="connsiteY1" fmla="*/ 0 h 1309036"/>
              <a:gd name="connsiteX2" fmla="*/ 1491916 w 3041583"/>
              <a:gd name="connsiteY2" fmla="*/ 1309036 h 1309036"/>
              <a:gd name="connsiteX3" fmla="*/ 0 w 3041583"/>
              <a:gd name="connsiteY3" fmla="*/ 0 h 1309036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49667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15801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7044"/>
              <a:gd name="connsiteX1" fmla="*/ 3041583 w 3041583"/>
              <a:gd name="connsiteY1" fmla="*/ 0 h 1277044"/>
              <a:gd name="connsiteX2" fmla="*/ 1526385 w 3041583"/>
              <a:gd name="connsiteY2" fmla="*/ 1277044 h 1277044"/>
              <a:gd name="connsiteX3" fmla="*/ 0 w 3041583"/>
              <a:gd name="connsiteY3" fmla="*/ 0 h 1277044"/>
              <a:gd name="connsiteX0" fmla="*/ 0 w 3041583"/>
              <a:gd name="connsiteY0" fmla="*/ 0 h 1278803"/>
              <a:gd name="connsiteX1" fmla="*/ 3041583 w 3041583"/>
              <a:gd name="connsiteY1" fmla="*/ 0 h 1278803"/>
              <a:gd name="connsiteX2" fmla="*/ 1517919 w 3041583"/>
              <a:gd name="connsiteY2" fmla="*/ 1278803 h 1278803"/>
              <a:gd name="connsiteX3" fmla="*/ 0 w 3041583"/>
              <a:gd name="connsiteY3" fmla="*/ 0 h 1278803"/>
              <a:gd name="connsiteX0" fmla="*/ 0 w 3041583"/>
              <a:gd name="connsiteY0" fmla="*/ 0 h 1277045"/>
              <a:gd name="connsiteX1" fmla="*/ 3041583 w 3041583"/>
              <a:gd name="connsiteY1" fmla="*/ 0 h 1277045"/>
              <a:gd name="connsiteX2" fmla="*/ 1526386 w 3041583"/>
              <a:gd name="connsiteY2" fmla="*/ 1277045 h 1277045"/>
              <a:gd name="connsiteX3" fmla="*/ 0 w 3041583"/>
              <a:gd name="connsiteY3" fmla="*/ 0 h 1277045"/>
              <a:gd name="connsiteX0" fmla="*/ 0 w 3041583"/>
              <a:gd name="connsiteY0" fmla="*/ 0 h 1280563"/>
              <a:gd name="connsiteX1" fmla="*/ 3041583 w 3041583"/>
              <a:gd name="connsiteY1" fmla="*/ 0 h 1280563"/>
              <a:gd name="connsiteX2" fmla="*/ 1517919 w 3041583"/>
              <a:gd name="connsiteY2" fmla="*/ 1280563 h 1280563"/>
              <a:gd name="connsiteX3" fmla="*/ 0 w 3041583"/>
              <a:gd name="connsiteY3" fmla="*/ 0 h 1280563"/>
              <a:gd name="connsiteX0" fmla="*/ 33316 w 3107873"/>
              <a:gd name="connsiteY0" fmla="*/ 0 h 1280563"/>
              <a:gd name="connsiteX1" fmla="*/ 3074899 w 3107873"/>
              <a:gd name="connsiteY1" fmla="*/ 0 h 1280563"/>
              <a:gd name="connsiteX2" fmla="*/ 1551235 w 3107873"/>
              <a:gd name="connsiteY2" fmla="*/ 1280563 h 1280563"/>
              <a:gd name="connsiteX3" fmla="*/ 33316 w 3107873"/>
              <a:gd name="connsiteY3" fmla="*/ 0 h 1280563"/>
              <a:gd name="connsiteX0" fmla="*/ 33316 w 3074925"/>
              <a:gd name="connsiteY0" fmla="*/ 0 h 1280563"/>
              <a:gd name="connsiteX1" fmla="*/ 3074899 w 3074925"/>
              <a:gd name="connsiteY1" fmla="*/ 0 h 1280563"/>
              <a:gd name="connsiteX2" fmla="*/ 1551235 w 3074925"/>
              <a:gd name="connsiteY2" fmla="*/ 1280563 h 1280563"/>
              <a:gd name="connsiteX3" fmla="*/ 33316 w 3074925"/>
              <a:gd name="connsiteY3" fmla="*/ 0 h 1280563"/>
              <a:gd name="connsiteX0" fmla="*/ 0 w 3041609"/>
              <a:gd name="connsiteY0" fmla="*/ 0 h 1280563"/>
              <a:gd name="connsiteX1" fmla="*/ 3041583 w 3041609"/>
              <a:gd name="connsiteY1" fmla="*/ 0 h 1280563"/>
              <a:gd name="connsiteX2" fmla="*/ 1517919 w 3041609"/>
              <a:gd name="connsiteY2" fmla="*/ 1280563 h 1280563"/>
              <a:gd name="connsiteX3" fmla="*/ 0 w 3041609"/>
              <a:gd name="connsiteY3" fmla="*/ 0 h 1280563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65"/>
              <a:gd name="connsiteX1" fmla="*/ 3041583 w 3041638"/>
              <a:gd name="connsiteY1" fmla="*/ 0 h 1280665"/>
              <a:gd name="connsiteX2" fmla="*/ 1517919 w 3041638"/>
              <a:gd name="connsiteY2" fmla="*/ 1280563 h 1280665"/>
              <a:gd name="connsiteX3" fmla="*/ 0 w 3041638"/>
              <a:gd name="connsiteY3" fmla="*/ 0 h 1280665"/>
              <a:gd name="connsiteX0" fmla="*/ 0 w 3041638"/>
              <a:gd name="connsiteY0" fmla="*/ 0 h 1280676"/>
              <a:gd name="connsiteX1" fmla="*/ 3041583 w 3041638"/>
              <a:gd name="connsiteY1" fmla="*/ 0 h 1280676"/>
              <a:gd name="connsiteX2" fmla="*/ 1517919 w 3041638"/>
              <a:gd name="connsiteY2" fmla="*/ 1280563 h 1280676"/>
              <a:gd name="connsiteX3" fmla="*/ 0 w 3041638"/>
              <a:gd name="connsiteY3" fmla="*/ 0 h 1280676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633"/>
              <a:gd name="connsiteY0" fmla="*/ 0 h 1280575"/>
              <a:gd name="connsiteX1" fmla="*/ 3041583 w 3041633"/>
              <a:gd name="connsiteY1" fmla="*/ 0 h 1280575"/>
              <a:gd name="connsiteX2" fmla="*/ 1517919 w 3041633"/>
              <a:gd name="connsiteY2" fmla="*/ 1280563 h 1280575"/>
              <a:gd name="connsiteX3" fmla="*/ 0 w 3041633"/>
              <a:gd name="connsiteY3" fmla="*/ 0 h 1280575"/>
              <a:gd name="connsiteX0" fmla="*/ 0 w 3041583"/>
              <a:gd name="connsiteY0" fmla="*/ 0 h 1280576"/>
              <a:gd name="connsiteX1" fmla="*/ 3041583 w 3041583"/>
              <a:gd name="connsiteY1" fmla="*/ 0 h 1280576"/>
              <a:gd name="connsiteX2" fmla="*/ 1517919 w 3041583"/>
              <a:gd name="connsiteY2" fmla="*/ 1280563 h 1280576"/>
              <a:gd name="connsiteX3" fmla="*/ 0 w 3041583"/>
              <a:gd name="connsiteY3" fmla="*/ 0 h 128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1583" h="1280576">
                <a:moveTo>
                  <a:pt x="0" y="0"/>
                </a:moveTo>
                <a:lnTo>
                  <a:pt x="3041583" y="0"/>
                </a:lnTo>
                <a:cubicBezTo>
                  <a:pt x="3034864" y="603884"/>
                  <a:pt x="2514460" y="1284080"/>
                  <a:pt x="1517919" y="1280563"/>
                </a:cubicBezTo>
                <a:cubicBezTo>
                  <a:pt x="521378" y="1277046"/>
                  <a:pt x="14277" y="62499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623B0C-AA57-3B0B-0EF5-13A62ADA33AD}"/>
              </a:ext>
            </a:extLst>
          </p:cNvPr>
          <p:cNvCxnSpPr>
            <a:cxnSpLocks/>
          </p:cNvCxnSpPr>
          <p:nvPr/>
        </p:nvCxnSpPr>
        <p:spPr>
          <a:xfrm flipV="1">
            <a:off x="5868143" y="1627994"/>
            <a:ext cx="0" cy="12241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29E085-5B62-0E10-1BB1-79E974261381}"/>
              </a:ext>
            </a:extLst>
          </p:cNvPr>
          <p:cNvCxnSpPr>
            <a:cxnSpLocks/>
          </p:cNvCxnSpPr>
          <p:nvPr/>
        </p:nvCxnSpPr>
        <p:spPr>
          <a:xfrm flipH="1">
            <a:off x="3537717" y="2111759"/>
            <a:ext cx="2330425" cy="12043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336955-AB25-20D6-680F-98E45EECB6B7}"/>
              </a:ext>
            </a:extLst>
          </p:cNvPr>
          <p:cNvSpPr/>
          <p:nvPr/>
        </p:nvSpPr>
        <p:spPr bwMode="auto">
          <a:xfrm rot="3543845">
            <a:off x="4716811" y="2532072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A6F6B4-0158-9F93-91AA-4741A1DE9B66}"/>
              </a:ext>
            </a:extLst>
          </p:cNvPr>
          <p:cNvCxnSpPr>
            <a:cxnSpLocks/>
          </p:cNvCxnSpPr>
          <p:nvPr/>
        </p:nvCxnSpPr>
        <p:spPr>
          <a:xfrm flipH="1" flipV="1">
            <a:off x="5868143" y="2111759"/>
            <a:ext cx="2160241" cy="11171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B6AD15-491B-745C-D860-B80C17A20206}"/>
              </a:ext>
            </a:extLst>
          </p:cNvPr>
          <p:cNvSpPr txBox="1"/>
          <p:nvPr/>
        </p:nvSpPr>
        <p:spPr>
          <a:xfrm>
            <a:off x="6992984" y="3350140"/>
            <a:ext cx="192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Total internal reflection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8291404-7BC2-B0E1-AB75-E748E81938E2}"/>
              </a:ext>
            </a:extLst>
          </p:cNvPr>
          <p:cNvSpPr/>
          <p:nvPr/>
        </p:nvSpPr>
        <p:spPr bwMode="auto">
          <a:xfrm rot="6982760">
            <a:off x="6567387" y="2381193"/>
            <a:ext cx="179177" cy="288032"/>
          </a:xfrm>
          <a:custGeom>
            <a:avLst/>
            <a:gdLst>
              <a:gd name="connsiteX0" fmla="*/ 0 w 903768"/>
              <a:gd name="connsiteY0" fmla="*/ 712382 h 712382"/>
              <a:gd name="connsiteX1" fmla="*/ 478465 w 903768"/>
              <a:gd name="connsiteY1" fmla="*/ 0 h 712382"/>
              <a:gd name="connsiteX2" fmla="*/ 903768 w 903768"/>
              <a:gd name="connsiteY2" fmla="*/ 680484 h 712382"/>
              <a:gd name="connsiteX3" fmla="*/ 457200 w 903768"/>
              <a:gd name="connsiteY3" fmla="*/ 542261 h 712382"/>
              <a:gd name="connsiteX4" fmla="*/ 0 w 903768"/>
              <a:gd name="connsiteY4" fmla="*/ 712382 h 712382"/>
              <a:gd name="connsiteX0" fmla="*/ 0 w 903768"/>
              <a:gd name="connsiteY0" fmla="*/ 712382 h 723014"/>
              <a:gd name="connsiteX1" fmla="*/ 478465 w 903768"/>
              <a:gd name="connsiteY1" fmla="*/ 0 h 723014"/>
              <a:gd name="connsiteX2" fmla="*/ 903768 w 903768"/>
              <a:gd name="connsiteY2" fmla="*/ 723014 h 723014"/>
              <a:gd name="connsiteX3" fmla="*/ 457200 w 903768"/>
              <a:gd name="connsiteY3" fmla="*/ 542261 h 723014"/>
              <a:gd name="connsiteX4" fmla="*/ 0 w 903768"/>
              <a:gd name="connsiteY4" fmla="*/ 712382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723014">
                <a:moveTo>
                  <a:pt x="0" y="712382"/>
                </a:moveTo>
                <a:lnTo>
                  <a:pt x="478465" y="0"/>
                </a:lnTo>
                <a:lnTo>
                  <a:pt x="903768" y="723014"/>
                </a:lnTo>
                <a:lnTo>
                  <a:pt x="457200" y="542261"/>
                </a:lnTo>
                <a:lnTo>
                  <a:pt x="0" y="71238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4B8943AF-E2FE-D3B0-FAF8-2D92D76BA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49" y="739065"/>
            <a:ext cx="8640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800" dirty="0"/>
              <a:t>you will see </a:t>
            </a:r>
            <a:r>
              <a:rPr lang="en-GB" altLang="en-US" sz="2800" dirty="0"/>
              <a:t>total internal </a:t>
            </a:r>
            <a:r>
              <a:rPr lang="en-IE" altLang="en-US" sz="2800" dirty="0"/>
              <a:t>reflection.</a:t>
            </a:r>
            <a:endParaRPr lang="en-GB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D0C8C0-A3D8-C6E9-6087-959AEB9C63E0}"/>
                  </a:ext>
                </a:extLst>
              </p:cNvPr>
              <p:cNvSpPr txBox="1"/>
              <p:nvPr/>
            </p:nvSpPr>
            <p:spPr>
              <a:xfrm>
                <a:off x="4578394" y="2705713"/>
                <a:ext cx="1606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D0C8C0-A3D8-C6E9-6087-959AEB9C6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94" y="2705713"/>
                <a:ext cx="16068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BC59FBB-B838-F54E-C748-18D18CCD48DE}"/>
              </a:ext>
            </a:extLst>
          </p:cNvPr>
          <p:cNvSpPr txBox="1"/>
          <p:nvPr/>
        </p:nvSpPr>
        <p:spPr>
          <a:xfrm>
            <a:off x="3208731" y="382830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Ray box or Laser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F9FB0-7C17-E232-9E76-D349BB56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0931"/>
          </a:xfrm>
        </p:spPr>
        <p:txBody>
          <a:bodyPr/>
          <a:lstStyle/>
          <a:p>
            <a:r>
              <a:rPr lang="en-IE" altLang="en-US" dirty="0"/>
              <a:t>When you exceed the critical angle, 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30B04B3-2B6A-F42D-07C0-125BA018DE93}"/>
              </a:ext>
            </a:extLst>
          </p:cNvPr>
          <p:cNvSpPr/>
          <p:nvPr/>
        </p:nvSpPr>
        <p:spPr>
          <a:xfrm rot="19952246">
            <a:off x="2915172" y="3292032"/>
            <a:ext cx="689437" cy="341498"/>
          </a:xfrm>
          <a:custGeom>
            <a:avLst/>
            <a:gdLst>
              <a:gd name="connsiteX0" fmla="*/ 0 w 1340285"/>
              <a:gd name="connsiteY0" fmla="*/ 0 h 663880"/>
              <a:gd name="connsiteX1" fmla="*/ 663880 w 1340285"/>
              <a:gd name="connsiteY1" fmla="*/ 0 h 663880"/>
              <a:gd name="connsiteX2" fmla="*/ 663880 w 1340285"/>
              <a:gd name="connsiteY2" fmla="*/ 47647 h 663880"/>
              <a:gd name="connsiteX3" fmla="*/ 1340285 w 1340285"/>
              <a:gd name="connsiteY3" fmla="*/ 47647 h 663880"/>
              <a:gd name="connsiteX4" fmla="*/ 1340285 w 1340285"/>
              <a:gd name="connsiteY4" fmla="*/ 616234 h 663880"/>
              <a:gd name="connsiteX5" fmla="*/ 663880 w 1340285"/>
              <a:gd name="connsiteY5" fmla="*/ 616234 h 663880"/>
              <a:gd name="connsiteX6" fmla="*/ 663880 w 1340285"/>
              <a:gd name="connsiteY6" fmla="*/ 663880 h 663880"/>
              <a:gd name="connsiteX7" fmla="*/ 0 w 1340285"/>
              <a:gd name="connsiteY7" fmla="*/ 663880 h 663880"/>
              <a:gd name="connsiteX8" fmla="*/ 0 w 1340285"/>
              <a:gd name="connsiteY8" fmla="*/ 616234 h 663880"/>
              <a:gd name="connsiteX9" fmla="*/ 0 w 1340285"/>
              <a:gd name="connsiteY9" fmla="*/ 47647 h 6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285" h="663880">
                <a:moveTo>
                  <a:pt x="0" y="0"/>
                </a:moveTo>
                <a:lnTo>
                  <a:pt x="663880" y="0"/>
                </a:lnTo>
                <a:lnTo>
                  <a:pt x="663880" y="47647"/>
                </a:lnTo>
                <a:lnTo>
                  <a:pt x="1340285" y="47647"/>
                </a:lnTo>
                <a:lnTo>
                  <a:pt x="1340285" y="616234"/>
                </a:lnTo>
                <a:lnTo>
                  <a:pt x="663880" y="616234"/>
                </a:lnTo>
                <a:lnTo>
                  <a:pt x="663880" y="663880"/>
                </a:lnTo>
                <a:lnTo>
                  <a:pt x="0" y="663880"/>
                </a:lnTo>
                <a:lnTo>
                  <a:pt x="0" y="616234"/>
                </a:lnTo>
                <a:lnTo>
                  <a:pt x="0" y="4764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891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>
            <a:extLst>
              <a:ext uri="{FF2B5EF4-FFF2-40B4-BE49-F238E27FC236}">
                <a16:creationId xmlns:a16="http://schemas.microsoft.com/office/drawing/2014/main" id="{4366BFCF-F325-BC01-DEBA-193C82219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3651250"/>
            <a:ext cx="222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100"/>
              <a:t> </a:t>
            </a:r>
            <a:endParaRPr lang="en-GB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Object 6">
                <a:extLst>
                  <a:ext uri="{FF2B5EF4-FFF2-40B4-BE49-F238E27FC236}">
                    <a16:creationId xmlns:a16="http://schemas.microsoft.com/office/drawing/2014/main" id="{35256941-FE0A-2419-900A-E67542D94880}"/>
                  </a:ext>
                </a:extLst>
              </p:cNvPr>
              <p:cNvSpPr txBox="1"/>
              <p:nvPr/>
            </p:nvSpPr>
            <p:spPr bwMode="auto">
              <a:xfrm>
                <a:off x="3021124" y="1416516"/>
                <a:ext cx="2667000" cy="13192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</m:e>
                          </m:func>
                          <m:r>
                            <a:rPr lang="en-GB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606" name="Object 6">
                <a:extLst>
                  <a:ext uri="{FF2B5EF4-FFF2-40B4-BE49-F238E27FC236}">
                    <a16:creationId xmlns:a16="http://schemas.microsoft.com/office/drawing/2014/main" id="{35256941-FE0A-2419-900A-E67542D94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1124" y="1416516"/>
                <a:ext cx="2667000" cy="1319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F901509-B5B2-A0E9-5B26-1F115FE35D26}"/>
              </a:ext>
            </a:extLst>
          </p:cNvPr>
          <p:cNvSpPr txBox="1"/>
          <p:nvPr/>
        </p:nvSpPr>
        <p:spPr>
          <a:xfrm>
            <a:off x="2743700" y="2930635"/>
            <a:ext cx="3656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C is the critical angle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C1807-3775-B8CE-B51F-FE0E825A80A8}"/>
              </a:ext>
            </a:extLst>
          </p:cNvPr>
          <p:cNvSpPr txBox="1"/>
          <p:nvPr/>
        </p:nvSpPr>
        <p:spPr>
          <a:xfrm>
            <a:off x="5949197" y="1814512"/>
            <a:ext cx="12963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Pg 60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AF93CE-A5E3-1F20-704D-6CD3D147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How do you calculate the refractive index from the Critical Angle?</a:t>
            </a:r>
            <a:br>
              <a:rPr lang="en-GB" altLang="en-US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6" grpId="0" animBg="1"/>
      <p:bldP spid="2" grpId="0" animBg="1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20A4F-D04F-DFB0-D02D-629F032B4EC6}"/>
                  </a:ext>
                </a:extLst>
              </p:cNvPr>
              <p:cNvSpPr txBox="1"/>
              <p:nvPr/>
            </p:nvSpPr>
            <p:spPr>
              <a:xfrm>
                <a:off x="4237132" y="1484784"/>
                <a:ext cx="463819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=1.56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20A4F-D04F-DFB0-D02D-629F032B4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132" y="1484784"/>
                <a:ext cx="463819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3B75AF6-CFD6-5268-347B-2D8EE7F1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30B83-0BAE-B30F-9466-C658F4BD5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The critical angle of a type of plastic is </a:t>
            </a:r>
            <a:r>
              <a:rPr lang="en-IE" dirty="0"/>
              <a:t>40⁰</a:t>
            </a:r>
            <a:r>
              <a:rPr lang="en-GB" dirty="0"/>
              <a:t>. Find the refractive index.</a:t>
            </a:r>
          </a:p>
        </p:txBody>
      </p:sp>
    </p:spTree>
    <p:extLst>
      <p:ext uri="{BB962C8B-B14F-4D97-AF65-F5344CB8AC3E}">
        <p14:creationId xmlns:p14="http://schemas.microsoft.com/office/powerpoint/2010/main" val="36483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3797E7-E15A-22CB-E166-BAB753BB19AB}"/>
                  </a:ext>
                </a:extLst>
              </p:cNvPr>
              <p:cNvSpPr txBox="1"/>
              <p:nvPr/>
            </p:nvSpPr>
            <p:spPr>
              <a:xfrm>
                <a:off x="220638" y="1901371"/>
                <a:ext cx="662473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1.77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=0.565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3797E7-E15A-22CB-E166-BAB753BB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38" y="1901371"/>
                <a:ext cx="6624736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85523-E0DA-A88E-2B0D-0ECC46E2647A}"/>
                  </a:ext>
                </a:extLst>
              </p:cNvPr>
              <p:cNvSpPr txBox="1"/>
              <p:nvPr/>
            </p:nvSpPr>
            <p:spPr>
              <a:xfrm>
                <a:off x="1317350" y="3002614"/>
                <a:ext cx="6624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0.565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34.4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85523-E0DA-A88E-2B0D-0ECC46E2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350" y="3002614"/>
                <a:ext cx="66247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C06A1C6-275B-B568-CA1C-06E98EDD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FE8B8BA-69F0-78F1-BC84-79CE6806207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Saphire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has interesting optical properties including a high refractive index of 1.77. What is the critical angle for Saphire?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FE8B8BA-69F0-78F1-BC84-79CE68062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4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1511E8-3A5F-10D1-8FB5-7FF9CAB9E6B1}"/>
                  </a:ext>
                </a:extLst>
              </p:cNvPr>
              <p:cNvSpPr txBox="1"/>
              <p:nvPr/>
            </p:nvSpPr>
            <p:spPr>
              <a:xfrm>
                <a:off x="755576" y="1952238"/>
                <a:ext cx="4443845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dirty="0"/>
                  <a:t>For total internal reflection: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⇒45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8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1511E8-3A5F-10D1-8FB5-7FF9CAB9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52238"/>
                <a:ext cx="4443845" cy="1815882"/>
              </a:xfrm>
              <a:prstGeom prst="rect">
                <a:avLst/>
              </a:prstGeom>
              <a:blipFill>
                <a:blip r:embed="rId2"/>
                <a:stretch>
                  <a:fillRect l="-2881" t="-3356" r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7178EB-4FD1-7C66-D29A-E4943A42059D}"/>
                  </a:ext>
                </a:extLst>
              </p:cNvPr>
              <p:cNvSpPr txBox="1"/>
              <p:nvPr/>
            </p:nvSpPr>
            <p:spPr>
              <a:xfrm>
                <a:off x="1261258" y="3768120"/>
                <a:ext cx="170828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7178EB-4FD1-7C66-D29A-E4943A420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58" y="3768120"/>
                <a:ext cx="170828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74AA5E-81B9-5FC5-08AB-BB2779FA6701}"/>
                  </a:ext>
                </a:extLst>
              </p:cNvPr>
              <p:cNvSpPr txBox="1"/>
              <p:nvPr/>
            </p:nvSpPr>
            <p:spPr>
              <a:xfrm>
                <a:off x="-116646" y="4723399"/>
                <a:ext cx="777686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=1.414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74AA5E-81B9-5FC5-08AB-BB2779FA6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6646" y="4723399"/>
                <a:ext cx="7776864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C22B8-82FD-5731-857B-98A9DD558638}"/>
                  </a:ext>
                </a:extLst>
              </p:cNvPr>
              <p:cNvSpPr txBox="1"/>
              <p:nvPr/>
            </p:nvSpPr>
            <p:spPr>
              <a:xfrm>
                <a:off x="755576" y="5815072"/>
                <a:ext cx="6343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800" dirty="0"/>
                  <a:t>The refractive index must be &gt; 1.414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C22B8-82FD-5731-857B-98A9DD558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15072"/>
                <a:ext cx="6343403" cy="523220"/>
              </a:xfrm>
              <a:prstGeom prst="rect">
                <a:avLst/>
              </a:prstGeom>
              <a:blipFill>
                <a:blip r:embed="rId5"/>
                <a:stretch>
                  <a:fillRect t="-12791" r="-76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B356858-6BD5-32B4-DD25-F3933B20DA45}"/>
              </a:ext>
            </a:extLst>
          </p:cNvPr>
          <p:cNvSpPr txBox="1"/>
          <p:nvPr/>
        </p:nvSpPr>
        <p:spPr>
          <a:xfrm>
            <a:off x="333024" y="3989345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now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1978159-6874-3580-73A1-7CC8F3BD1E04}"/>
              </a:ext>
            </a:extLst>
          </p:cNvPr>
          <p:cNvSpPr/>
          <p:nvPr/>
        </p:nvSpPr>
        <p:spPr>
          <a:xfrm>
            <a:off x="6279892" y="1810371"/>
            <a:ext cx="2620217" cy="2501116"/>
          </a:xfrm>
          <a:prstGeom prst="triangle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6255F-6A43-6CA9-A01A-DD46FD0991AD}"/>
                  </a:ext>
                </a:extLst>
              </p:cNvPr>
              <p:cNvSpPr txBox="1"/>
              <p:nvPr/>
            </p:nvSpPr>
            <p:spPr>
              <a:xfrm>
                <a:off x="6180129" y="2236613"/>
                <a:ext cx="856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6255F-6A43-6CA9-A01A-DD46FD09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29" y="2236613"/>
                <a:ext cx="85613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1AA9C0-EBC2-3B29-43EE-5253F88D6D82}"/>
                  </a:ext>
                </a:extLst>
              </p:cNvPr>
              <p:cNvSpPr txBox="1"/>
              <p:nvPr/>
            </p:nvSpPr>
            <p:spPr>
              <a:xfrm>
                <a:off x="7868008" y="3818582"/>
                <a:ext cx="856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1AA9C0-EBC2-3B29-43EE-5253F88D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08" y="3818582"/>
                <a:ext cx="8561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15F31EF-86DB-32E5-360D-5EBA74E2BA94}"/>
              </a:ext>
            </a:extLst>
          </p:cNvPr>
          <p:cNvGrpSpPr/>
          <p:nvPr/>
        </p:nvGrpSpPr>
        <p:grpSpPr>
          <a:xfrm>
            <a:off x="5004048" y="2219792"/>
            <a:ext cx="3545153" cy="3513464"/>
            <a:chOff x="2504068" y="2398261"/>
            <a:chExt cx="3545153" cy="351346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A8B6D6-6618-B278-368E-50A740B00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6324" y="2398261"/>
              <a:ext cx="1632897" cy="163979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DB6E7D4-C2A1-332E-9129-854E4A2EB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4068" y="3307745"/>
              <a:ext cx="2640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D68928-BCE5-9CA2-B9C5-373BEDCDD3FD}"/>
                </a:ext>
              </a:extLst>
            </p:cNvPr>
            <p:cNvSpPr/>
            <p:nvPr/>
          </p:nvSpPr>
          <p:spPr bwMode="auto">
            <a:xfrm rot="5400000">
              <a:off x="3301704" y="3163729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27152C-E594-6F7C-BA5A-4A7AFD58C3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7347" y="3291857"/>
              <a:ext cx="32891" cy="26198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721A1F-4764-6222-C585-C815E4BA9ED2}"/>
                </a:ext>
              </a:extLst>
            </p:cNvPr>
            <p:cNvSpPr/>
            <p:nvPr/>
          </p:nvSpPr>
          <p:spPr bwMode="auto">
            <a:xfrm rot="10800000">
              <a:off x="5082403" y="5453211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34F0BA-1CD5-DA82-B669-7980A90F5CD7}"/>
                  </a:ext>
                </a:extLst>
              </p:cNvPr>
              <p:cNvSpPr txBox="1"/>
              <p:nvPr/>
            </p:nvSpPr>
            <p:spPr>
              <a:xfrm>
                <a:off x="6608195" y="3113388"/>
                <a:ext cx="760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34F0BA-1CD5-DA82-B669-7980A90F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95" y="3113388"/>
                <a:ext cx="76020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873E5A-8791-DC74-E9B2-869AA80423E3}"/>
                  </a:ext>
                </a:extLst>
              </p:cNvPr>
              <p:cNvSpPr txBox="1"/>
              <p:nvPr/>
            </p:nvSpPr>
            <p:spPr>
              <a:xfrm>
                <a:off x="6935475" y="3577096"/>
                <a:ext cx="760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873E5A-8791-DC74-E9B2-869AA8042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75" y="3577096"/>
                <a:ext cx="76020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9D4FD9DF-16AB-A579-F6EE-E52FDAFD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32DB20-F93D-993C-A23B-D29A410BF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dirty="0"/>
              <a:t>What is the smallest value the refractive index that allows total internal reflection in the below prism ?</a:t>
            </a:r>
          </a:p>
        </p:txBody>
      </p:sp>
    </p:spTree>
    <p:extLst>
      <p:ext uri="{BB962C8B-B14F-4D97-AF65-F5344CB8AC3E}">
        <p14:creationId xmlns:p14="http://schemas.microsoft.com/office/powerpoint/2010/main" val="27489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D75A4-8607-5754-B8C5-AE613FD5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1BAF96-AA43-F2A0-5B8E-32993AD6F7A7}"/>
                  </a:ext>
                </a:extLst>
              </p:cNvPr>
              <p:cNvSpPr txBox="1"/>
              <p:nvPr/>
            </p:nvSpPr>
            <p:spPr>
              <a:xfrm>
                <a:off x="-331485" y="2439633"/>
                <a:ext cx="455171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=1.33=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1BAF96-AA43-F2A0-5B8E-32993AD6F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485" y="2439633"/>
                <a:ext cx="4551711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6A6861-2C1C-405E-823A-3F91CB4AB0D1}"/>
                  </a:ext>
                </a:extLst>
              </p:cNvPr>
              <p:cNvSpPr txBox="1"/>
              <p:nvPr/>
            </p:nvSpPr>
            <p:spPr>
              <a:xfrm>
                <a:off x="194370" y="4864568"/>
                <a:ext cx="468052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6A6861-2C1C-405E-823A-3F91CB4AB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" y="4864568"/>
                <a:ext cx="4680520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2930431-4227-1455-D0EE-C6DFC81A7761}"/>
              </a:ext>
            </a:extLst>
          </p:cNvPr>
          <p:cNvSpPr/>
          <p:nvPr/>
        </p:nvSpPr>
        <p:spPr>
          <a:xfrm>
            <a:off x="5298422" y="3175551"/>
            <a:ext cx="2649263" cy="21197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CE459-B3C8-D27E-F319-9FC441558B34}"/>
              </a:ext>
            </a:extLst>
          </p:cNvPr>
          <p:cNvSpPr txBox="1"/>
          <p:nvPr/>
        </p:nvSpPr>
        <p:spPr>
          <a:xfrm>
            <a:off x="5640247" y="5292755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light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E387F7-5430-95F8-9E8F-CA88932B6145}"/>
              </a:ext>
            </a:extLst>
          </p:cNvPr>
          <p:cNvGrpSpPr/>
          <p:nvPr/>
        </p:nvGrpSpPr>
        <p:grpSpPr>
          <a:xfrm>
            <a:off x="6016179" y="3151807"/>
            <a:ext cx="1948483" cy="2089662"/>
            <a:chOff x="5505783" y="3621989"/>
            <a:chExt cx="1948483" cy="208966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7B4F65-7C1F-A2A0-8B9F-2740B76CE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5783" y="3621989"/>
              <a:ext cx="1948483" cy="2089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3A1B37-A148-E3B7-A090-17CF48597F43}"/>
                </a:ext>
              </a:extLst>
            </p:cNvPr>
            <p:cNvSpPr/>
            <p:nvPr/>
          </p:nvSpPr>
          <p:spPr>
            <a:xfrm rot="18730884">
              <a:off x="6572578" y="4324391"/>
              <a:ext cx="218969" cy="294541"/>
            </a:xfrm>
            <a:custGeom>
              <a:avLst/>
              <a:gdLst>
                <a:gd name="connsiteX0" fmla="*/ 0 w 697230"/>
                <a:gd name="connsiteY0" fmla="*/ 0 h 617220"/>
                <a:gd name="connsiteX1" fmla="*/ 697230 w 697230"/>
                <a:gd name="connsiteY1" fmla="*/ 331470 h 617220"/>
                <a:gd name="connsiteX2" fmla="*/ 68580 w 697230"/>
                <a:gd name="connsiteY2" fmla="*/ 617220 h 617220"/>
                <a:gd name="connsiteX3" fmla="*/ 68580 w 697230"/>
                <a:gd name="connsiteY3" fmla="*/ 617220 h 617220"/>
                <a:gd name="connsiteX0" fmla="*/ 14143 w 711373"/>
                <a:gd name="connsiteY0" fmla="*/ 0 h 617220"/>
                <a:gd name="connsiteX1" fmla="*/ 711373 w 711373"/>
                <a:gd name="connsiteY1" fmla="*/ 331470 h 617220"/>
                <a:gd name="connsiteX2" fmla="*/ 82723 w 711373"/>
                <a:gd name="connsiteY2" fmla="*/ 617220 h 617220"/>
                <a:gd name="connsiteX3" fmla="*/ 0 w 711373"/>
                <a:gd name="connsiteY3" fmla="*/ 306266 h 617220"/>
                <a:gd name="connsiteX0" fmla="*/ 0 w 697230"/>
                <a:gd name="connsiteY0" fmla="*/ 0 h 617220"/>
                <a:gd name="connsiteX1" fmla="*/ 697230 w 697230"/>
                <a:gd name="connsiteY1" fmla="*/ 331470 h 617220"/>
                <a:gd name="connsiteX2" fmla="*/ 68580 w 697230"/>
                <a:gd name="connsiteY2" fmla="*/ 617220 h 617220"/>
                <a:gd name="connsiteX0" fmla="*/ 9416 w 706646"/>
                <a:gd name="connsiteY0" fmla="*/ 0 h 677163"/>
                <a:gd name="connsiteX1" fmla="*/ 706646 w 706646"/>
                <a:gd name="connsiteY1" fmla="*/ 331470 h 677163"/>
                <a:gd name="connsiteX2" fmla="*/ 0 w 706646"/>
                <a:gd name="connsiteY2" fmla="*/ 677163 h 677163"/>
                <a:gd name="connsiteX0" fmla="*/ 9416 w 704282"/>
                <a:gd name="connsiteY0" fmla="*/ 0 h 677163"/>
                <a:gd name="connsiteX1" fmla="*/ 704282 w 704282"/>
                <a:gd name="connsiteY1" fmla="*/ 323977 h 677163"/>
                <a:gd name="connsiteX2" fmla="*/ 0 w 704282"/>
                <a:gd name="connsiteY2" fmla="*/ 677163 h 677163"/>
                <a:gd name="connsiteX0" fmla="*/ 9416 w 371391"/>
                <a:gd name="connsiteY0" fmla="*/ 0 h 677163"/>
                <a:gd name="connsiteX1" fmla="*/ 371391 w 371391"/>
                <a:gd name="connsiteY1" fmla="*/ 350202 h 677163"/>
                <a:gd name="connsiteX2" fmla="*/ 0 w 371391"/>
                <a:gd name="connsiteY2" fmla="*/ 677163 h 677163"/>
                <a:gd name="connsiteX0" fmla="*/ 9416 w 759347"/>
                <a:gd name="connsiteY0" fmla="*/ 0 h 677163"/>
                <a:gd name="connsiteX1" fmla="*/ 759347 w 759347"/>
                <a:gd name="connsiteY1" fmla="*/ 342709 h 677163"/>
                <a:gd name="connsiteX2" fmla="*/ 0 w 759347"/>
                <a:gd name="connsiteY2" fmla="*/ 677163 h 67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9347" h="677163">
                  <a:moveTo>
                    <a:pt x="9416" y="0"/>
                  </a:moveTo>
                  <a:lnTo>
                    <a:pt x="759347" y="342709"/>
                  </a:lnTo>
                  <a:lnTo>
                    <a:pt x="0" y="677163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1A1F1E-2BD5-CCEE-97A1-0DC542DF1D17}"/>
              </a:ext>
            </a:extLst>
          </p:cNvPr>
          <p:cNvCxnSpPr/>
          <p:nvPr/>
        </p:nvCxnSpPr>
        <p:spPr>
          <a:xfrm flipV="1">
            <a:off x="6014233" y="3138467"/>
            <a:ext cx="0" cy="209245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A41B75-F6D9-6A79-D5B5-E4DA67F8D191}"/>
              </a:ext>
            </a:extLst>
          </p:cNvPr>
          <p:cNvCxnSpPr>
            <a:cxnSpLocks/>
          </p:cNvCxnSpPr>
          <p:nvPr/>
        </p:nvCxnSpPr>
        <p:spPr>
          <a:xfrm>
            <a:off x="7940867" y="3167711"/>
            <a:ext cx="10573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B4E6328-DAB4-C2C4-F9EE-767E7A5B6515}"/>
              </a:ext>
            </a:extLst>
          </p:cNvPr>
          <p:cNvSpPr/>
          <p:nvPr/>
        </p:nvSpPr>
        <p:spPr>
          <a:xfrm>
            <a:off x="8307546" y="3024317"/>
            <a:ext cx="218969" cy="294541"/>
          </a:xfrm>
          <a:custGeom>
            <a:avLst/>
            <a:gdLst>
              <a:gd name="connsiteX0" fmla="*/ 0 w 697230"/>
              <a:gd name="connsiteY0" fmla="*/ 0 h 617220"/>
              <a:gd name="connsiteX1" fmla="*/ 697230 w 697230"/>
              <a:gd name="connsiteY1" fmla="*/ 331470 h 617220"/>
              <a:gd name="connsiteX2" fmla="*/ 68580 w 697230"/>
              <a:gd name="connsiteY2" fmla="*/ 617220 h 617220"/>
              <a:gd name="connsiteX3" fmla="*/ 68580 w 697230"/>
              <a:gd name="connsiteY3" fmla="*/ 617220 h 617220"/>
              <a:gd name="connsiteX0" fmla="*/ 14143 w 711373"/>
              <a:gd name="connsiteY0" fmla="*/ 0 h 617220"/>
              <a:gd name="connsiteX1" fmla="*/ 711373 w 711373"/>
              <a:gd name="connsiteY1" fmla="*/ 331470 h 617220"/>
              <a:gd name="connsiteX2" fmla="*/ 82723 w 711373"/>
              <a:gd name="connsiteY2" fmla="*/ 617220 h 617220"/>
              <a:gd name="connsiteX3" fmla="*/ 0 w 711373"/>
              <a:gd name="connsiteY3" fmla="*/ 306266 h 617220"/>
              <a:gd name="connsiteX0" fmla="*/ 0 w 697230"/>
              <a:gd name="connsiteY0" fmla="*/ 0 h 617220"/>
              <a:gd name="connsiteX1" fmla="*/ 697230 w 697230"/>
              <a:gd name="connsiteY1" fmla="*/ 331470 h 617220"/>
              <a:gd name="connsiteX2" fmla="*/ 68580 w 697230"/>
              <a:gd name="connsiteY2" fmla="*/ 617220 h 617220"/>
              <a:gd name="connsiteX0" fmla="*/ 9416 w 706646"/>
              <a:gd name="connsiteY0" fmla="*/ 0 h 677163"/>
              <a:gd name="connsiteX1" fmla="*/ 706646 w 706646"/>
              <a:gd name="connsiteY1" fmla="*/ 331470 h 677163"/>
              <a:gd name="connsiteX2" fmla="*/ 0 w 706646"/>
              <a:gd name="connsiteY2" fmla="*/ 677163 h 677163"/>
              <a:gd name="connsiteX0" fmla="*/ 9416 w 704282"/>
              <a:gd name="connsiteY0" fmla="*/ 0 h 677163"/>
              <a:gd name="connsiteX1" fmla="*/ 704282 w 704282"/>
              <a:gd name="connsiteY1" fmla="*/ 323977 h 677163"/>
              <a:gd name="connsiteX2" fmla="*/ 0 w 704282"/>
              <a:gd name="connsiteY2" fmla="*/ 677163 h 677163"/>
              <a:gd name="connsiteX0" fmla="*/ 9416 w 371391"/>
              <a:gd name="connsiteY0" fmla="*/ 0 h 677163"/>
              <a:gd name="connsiteX1" fmla="*/ 371391 w 371391"/>
              <a:gd name="connsiteY1" fmla="*/ 350202 h 677163"/>
              <a:gd name="connsiteX2" fmla="*/ 0 w 371391"/>
              <a:gd name="connsiteY2" fmla="*/ 677163 h 677163"/>
              <a:gd name="connsiteX0" fmla="*/ 9416 w 759347"/>
              <a:gd name="connsiteY0" fmla="*/ 0 h 677163"/>
              <a:gd name="connsiteX1" fmla="*/ 759347 w 759347"/>
              <a:gd name="connsiteY1" fmla="*/ 342709 h 677163"/>
              <a:gd name="connsiteX2" fmla="*/ 0 w 759347"/>
              <a:gd name="connsiteY2" fmla="*/ 677163 h 6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347" h="677163">
                <a:moveTo>
                  <a:pt x="9416" y="0"/>
                </a:moveTo>
                <a:lnTo>
                  <a:pt x="759347" y="342709"/>
                </a:lnTo>
                <a:lnTo>
                  <a:pt x="0" y="677163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97C7AC-3CD2-E3DA-411A-7F6FD0787463}"/>
              </a:ext>
            </a:extLst>
          </p:cNvPr>
          <p:cNvCxnSpPr/>
          <p:nvPr/>
        </p:nvCxnSpPr>
        <p:spPr>
          <a:xfrm flipV="1">
            <a:off x="7962716" y="2621888"/>
            <a:ext cx="0" cy="209245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ECB5189-18C3-1477-4506-028032C313E5}"/>
              </a:ext>
            </a:extLst>
          </p:cNvPr>
          <p:cNvSpPr/>
          <p:nvPr/>
        </p:nvSpPr>
        <p:spPr>
          <a:xfrm rot="13620040">
            <a:off x="7555749" y="3660003"/>
            <a:ext cx="399536" cy="152942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4B0D7F-2388-1EFC-511C-87A13218979C}"/>
              </a:ext>
            </a:extLst>
          </p:cNvPr>
          <p:cNvSpPr txBox="1"/>
          <p:nvPr/>
        </p:nvSpPr>
        <p:spPr>
          <a:xfrm>
            <a:off x="7461214" y="368366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C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919862E-48F0-C2FB-CC43-49FEEACED7DC}"/>
              </a:ext>
            </a:extLst>
          </p:cNvPr>
          <p:cNvSpPr/>
          <p:nvPr/>
        </p:nvSpPr>
        <p:spPr>
          <a:xfrm rot="2531281">
            <a:off x="6027885" y="4656067"/>
            <a:ext cx="399536" cy="152942"/>
          </a:xfrm>
          <a:custGeom>
            <a:avLst/>
            <a:gdLst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71450 w 377190"/>
              <a:gd name="connsiteY1" fmla="*/ 34290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0 h 240030"/>
              <a:gd name="connsiteX1" fmla="*/ 128587 w 377190"/>
              <a:gd name="connsiteY1" fmla="*/ 64453 h 240030"/>
              <a:gd name="connsiteX2" fmla="*/ 0 w 377190"/>
              <a:gd name="connsiteY2" fmla="*/ 240030 h 240030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1127 h 241157"/>
              <a:gd name="connsiteX1" fmla="*/ 128587 w 377190"/>
              <a:gd name="connsiteY1" fmla="*/ 65580 h 241157"/>
              <a:gd name="connsiteX2" fmla="*/ 0 w 377190"/>
              <a:gd name="connsiteY2" fmla="*/ 241157 h 241157"/>
              <a:gd name="connsiteX0" fmla="*/ 377190 w 377190"/>
              <a:gd name="connsiteY0" fmla="*/ 704 h 240734"/>
              <a:gd name="connsiteX1" fmla="*/ 160337 w 377190"/>
              <a:gd name="connsiteY1" fmla="*/ 88969 h 240734"/>
              <a:gd name="connsiteX2" fmla="*/ 0 w 377190"/>
              <a:gd name="connsiteY2" fmla="*/ 240734 h 240734"/>
              <a:gd name="connsiteX0" fmla="*/ 377190 w 377190"/>
              <a:gd name="connsiteY0" fmla="*/ 613 h 240643"/>
              <a:gd name="connsiteX1" fmla="*/ 160337 w 377190"/>
              <a:gd name="connsiteY1" fmla="*/ 88878 h 240643"/>
              <a:gd name="connsiteX2" fmla="*/ 0 w 377190"/>
              <a:gd name="connsiteY2" fmla="*/ 240643 h 240643"/>
              <a:gd name="connsiteX0" fmla="*/ 377190 w 377190"/>
              <a:gd name="connsiteY0" fmla="*/ 656 h 240686"/>
              <a:gd name="connsiteX1" fmla="*/ 158750 w 377190"/>
              <a:gd name="connsiteY1" fmla="*/ 84159 h 240686"/>
              <a:gd name="connsiteX2" fmla="*/ 0 w 377190"/>
              <a:gd name="connsiteY2" fmla="*/ 240686 h 240686"/>
              <a:gd name="connsiteX0" fmla="*/ 377190 w 377190"/>
              <a:gd name="connsiteY0" fmla="*/ 430 h 240460"/>
              <a:gd name="connsiteX1" fmla="*/ 158750 w 377190"/>
              <a:gd name="connsiteY1" fmla="*/ 83933 h 240460"/>
              <a:gd name="connsiteX2" fmla="*/ 0 w 377190"/>
              <a:gd name="connsiteY2" fmla="*/ 240460 h 240460"/>
              <a:gd name="connsiteX0" fmla="*/ 377190 w 377190"/>
              <a:gd name="connsiteY0" fmla="*/ 569 h 240599"/>
              <a:gd name="connsiteX1" fmla="*/ 152400 w 377190"/>
              <a:gd name="connsiteY1" fmla="*/ 68197 h 240599"/>
              <a:gd name="connsiteX2" fmla="*/ 0 w 377190"/>
              <a:gd name="connsiteY2" fmla="*/ 240599 h 240599"/>
              <a:gd name="connsiteX0" fmla="*/ 377190 w 377190"/>
              <a:gd name="connsiteY0" fmla="*/ 519 h 240549"/>
              <a:gd name="connsiteX1" fmla="*/ 158750 w 377190"/>
              <a:gd name="connsiteY1" fmla="*/ 72909 h 240549"/>
              <a:gd name="connsiteX2" fmla="*/ 0 w 377190"/>
              <a:gd name="connsiteY2" fmla="*/ 240549 h 240549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534 h 240564"/>
              <a:gd name="connsiteX1" fmla="*/ 158750 w 377190"/>
              <a:gd name="connsiteY1" fmla="*/ 72924 h 240564"/>
              <a:gd name="connsiteX2" fmla="*/ 0 w 377190"/>
              <a:gd name="connsiteY2" fmla="*/ 240564 h 240564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  <a:gd name="connsiteX0" fmla="*/ 377190 w 377190"/>
              <a:gd name="connsiteY0" fmla="*/ 135 h 240165"/>
              <a:gd name="connsiteX1" fmla="*/ 158750 w 377190"/>
              <a:gd name="connsiteY1" fmla="*/ 72525 h 240165"/>
              <a:gd name="connsiteX2" fmla="*/ 0 w 377190"/>
              <a:gd name="connsiteY2" fmla="*/ 240165 h 24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7190" h="240165">
                <a:moveTo>
                  <a:pt x="377190" y="135"/>
                </a:moveTo>
                <a:cubicBezTo>
                  <a:pt x="335597" y="-2723"/>
                  <a:pt x="204153" y="40458"/>
                  <a:pt x="158750" y="72525"/>
                </a:cubicBezTo>
                <a:cubicBezTo>
                  <a:pt x="97885" y="115512"/>
                  <a:pt x="38099" y="193810"/>
                  <a:pt x="0" y="24016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F57609-82F6-6CD6-A6D7-FC1829862639}"/>
              </a:ext>
            </a:extLst>
          </p:cNvPr>
          <p:cNvSpPr txBox="1"/>
          <p:nvPr/>
        </p:nvSpPr>
        <p:spPr>
          <a:xfrm>
            <a:off x="6039824" y="423415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251B3B-5EC4-F619-F105-4A7D83F0ECA8}"/>
              </a:ext>
            </a:extLst>
          </p:cNvPr>
          <p:cNvSpPr txBox="1"/>
          <p:nvPr/>
        </p:nvSpPr>
        <p:spPr>
          <a:xfrm>
            <a:off x="6331763" y="2580323"/>
            <a:ext cx="86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2 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2488BC-5DAB-0FFA-E358-2C996C064F96}"/>
              </a:ext>
            </a:extLst>
          </p:cNvPr>
          <p:cNvSpPr txBox="1"/>
          <p:nvPr/>
        </p:nvSpPr>
        <p:spPr>
          <a:xfrm>
            <a:off x="5608113" y="37109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FA3816-5DFC-7290-5996-7F3FEAE3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271320-3736-7CBB-E515-88144B31BDC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2031325"/>
              </a:xfrm>
            </p:spPr>
            <p:txBody>
              <a:bodyPr/>
              <a:lstStyle/>
              <a:p>
                <a:r>
                  <a:rPr lang="en-GB" dirty="0"/>
                  <a:t>An architect is designing a circular pool of water with a 2-metre radius which has a light under the water in the centre. What is the minimum depth of the light that will allow light to exit from all points on the surface of the water.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=1.33</m:t>
                    </m:r>
                  </m:oMath>
                </a14:m>
                <a:r>
                  <a:rPr lang="en-GB" dirty="0"/>
                  <a:t>).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271320-3736-7CBB-E515-88144B31B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2031325"/>
              </a:xfrm>
              <a:blipFill>
                <a:blip r:embed="rId4"/>
                <a:stretch>
                  <a:fillRect l="-1370" t="-5405" r="-959" b="-7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841869-0633-9FF0-0BF5-3178A882B884}"/>
                  </a:ext>
                </a:extLst>
              </p:cNvPr>
              <p:cNvSpPr txBox="1"/>
              <p:nvPr/>
            </p:nvSpPr>
            <p:spPr>
              <a:xfrm>
                <a:off x="251520" y="4246276"/>
                <a:ext cx="4630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0.752=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48.76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841869-0633-9FF0-0BF5-3178A882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46276"/>
                <a:ext cx="46308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0FAD375-82A6-B364-AD68-5B9D77D01CE7}"/>
              </a:ext>
            </a:extLst>
          </p:cNvPr>
          <p:cNvSpPr txBox="1"/>
          <p:nvPr/>
        </p:nvSpPr>
        <p:spPr>
          <a:xfrm>
            <a:off x="5298422" y="5798477"/>
            <a:ext cx="381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the light were any less deep, no light would escape near the edge of the pool.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70D6C6-9CC1-D2B9-AEB2-3710475D6543}"/>
                  </a:ext>
                </a:extLst>
              </p:cNvPr>
              <p:cNvSpPr txBox="1"/>
              <p:nvPr/>
            </p:nvSpPr>
            <p:spPr>
              <a:xfrm>
                <a:off x="258774" y="3271938"/>
                <a:ext cx="455171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1.33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=0. 752</m:t>
                      </m:r>
                    </m:oMath>
                  </m:oMathPara>
                </a14:m>
                <a:endParaRPr lang="en-GB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70D6C6-9CC1-D2B9-AEB2-3710475D6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74" y="3271938"/>
                <a:ext cx="4551711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6CBAF4-B3D9-21BE-5C65-D9D22F057B15}"/>
                  </a:ext>
                </a:extLst>
              </p:cNvPr>
              <p:cNvSpPr txBox="1"/>
              <p:nvPr/>
            </p:nvSpPr>
            <p:spPr>
              <a:xfrm>
                <a:off x="617902" y="5818680"/>
                <a:ext cx="468052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  <m: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den>
                          </m:f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=1.75 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6CBAF4-B3D9-21BE-5C65-D9D22F057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02" y="5818680"/>
                <a:ext cx="4680520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6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12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297A4D-6211-C3F8-DCEE-54A83B5F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AE02E-8297-825F-6486-004467723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dirty="0"/>
              <a:t>Pure silicon is opaque to visible light but transparent at infra red frequencies. Its refractive index is 3.4. Calculate the critical 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72B10F-FEDB-DED2-7D36-F6C8D1DC4A92}"/>
                  </a:ext>
                </a:extLst>
              </p:cNvPr>
              <p:cNvSpPr txBox="1"/>
              <p:nvPr/>
            </p:nvSpPr>
            <p:spPr>
              <a:xfrm>
                <a:off x="7969521" y="6150114"/>
                <a:ext cx="1052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17.1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72B10F-FEDB-DED2-7D36-F6C8D1DC4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521" y="6150114"/>
                <a:ext cx="105218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0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82AE9-7AC0-DE56-608B-BA72361C3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CF0175-DA3E-D662-2E4D-F5B6016343A9}"/>
                  </a:ext>
                </a:extLst>
              </p:cNvPr>
              <p:cNvSpPr txBox="1"/>
              <p:nvPr/>
            </p:nvSpPr>
            <p:spPr>
              <a:xfrm>
                <a:off x="7817177" y="6196281"/>
                <a:ext cx="1204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1.44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CF0175-DA3E-D662-2E4D-F5B601634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77" y="6196281"/>
                <a:ext cx="12045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08085DB6-08D0-7985-C02B-F113F323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5935-47A2-E2FE-9DBA-7F257B6CC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95630"/>
          </a:xfrm>
        </p:spPr>
        <p:txBody>
          <a:bodyPr/>
          <a:lstStyle/>
          <a:p>
            <a:r>
              <a:rPr lang="en-GB" dirty="0"/>
              <a:t>The critical angle of a type of plastic is </a:t>
            </a:r>
            <a:r>
              <a:rPr lang="en-IE" dirty="0"/>
              <a:t>44⁰</a:t>
            </a:r>
            <a:r>
              <a:rPr lang="en-GB" dirty="0"/>
              <a:t>. Find the refractive index.</a:t>
            </a:r>
          </a:p>
        </p:txBody>
      </p:sp>
    </p:spTree>
    <p:extLst>
      <p:ext uri="{BB962C8B-B14F-4D97-AF65-F5344CB8AC3E}">
        <p14:creationId xmlns:p14="http://schemas.microsoft.com/office/powerpoint/2010/main" val="31955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0301C-CFC1-9FE7-15EA-43606BD5D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A630-C8AE-8F98-9F57-A59B7E37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 HL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F2764-3052-E657-1E4E-566D71DA4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IE" dirty="0"/>
              <a:t>Plastic A and Plastic B are in contact. Their refractive indices are 1.44 and 1.47 respectively. What is the Critical angle going from B to 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26F94-F9A4-4351-1E97-6ADE4B11782A}"/>
              </a:ext>
            </a:extLst>
          </p:cNvPr>
          <p:cNvSpPr txBox="1"/>
          <p:nvPr/>
        </p:nvSpPr>
        <p:spPr>
          <a:xfrm>
            <a:off x="7835900" y="5994400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78.4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11312A-ECE2-B2A5-37BE-93CA3062B962}"/>
              </a:ext>
            </a:extLst>
          </p:cNvPr>
          <p:cNvGrpSpPr/>
          <p:nvPr/>
        </p:nvGrpSpPr>
        <p:grpSpPr>
          <a:xfrm>
            <a:off x="5940152" y="1679253"/>
            <a:ext cx="2835593" cy="2292433"/>
            <a:chOff x="872331" y="1836740"/>
            <a:chExt cx="2835593" cy="22924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A7C421-1ED2-A872-2916-15D35DA4FF40}"/>
                </a:ext>
              </a:extLst>
            </p:cNvPr>
            <p:cNvSpPr/>
            <p:nvPr/>
          </p:nvSpPr>
          <p:spPr>
            <a:xfrm>
              <a:off x="899592" y="1861513"/>
              <a:ext cx="2808312" cy="1135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DD7DB4-5AE5-87D8-A9FF-D60426BE3D82}"/>
                </a:ext>
              </a:extLst>
            </p:cNvPr>
            <p:cNvSpPr/>
            <p:nvPr/>
          </p:nvSpPr>
          <p:spPr>
            <a:xfrm>
              <a:off x="899592" y="2993734"/>
              <a:ext cx="2808332" cy="1135439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D90DCFC-8108-45B1-46A9-0A772AA6F693}"/>
                </a:ext>
              </a:extLst>
            </p:cNvPr>
            <p:cNvCxnSpPr>
              <a:cxnSpLocks/>
            </p:cNvCxnSpPr>
            <p:nvPr/>
          </p:nvCxnSpPr>
          <p:spPr>
            <a:xfrm>
              <a:off x="1320279" y="2968961"/>
              <a:ext cx="1307485" cy="24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574926-2FC3-68F4-318F-F4A09EA9D2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27764" y="2993734"/>
              <a:ext cx="918092" cy="17365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BB8F68-C768-63A6-C0EE-3B6E72A21D43}"/>
                </a:ext>
              </a:extLst>
            </p:cNvPr>
            <p:cNvCxnSpPr>
              <a:cxnSpLocks/>
            </p:cNvCxnSpPr>
            <p:nvPr/>
          </p:nvCxnSpPr>
          <p:spPr>
            <a:xfrm>
              <a:off x="2627784" y="2132856"/>
              <a:ext cx="0" cy="180020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9FE1AE-AA9E-C800-02AF-6618F12DA769}"/>
                </a:ext>
              </a:extLst>
            </p:cNvPr>
            <p:cNvSpPr txBox="1"/>
            <p:nvPr/>
          </p:nvSpPr>
          <p:spPr>
            <a:xfrm>
              <a:off x="872331" y="1836740"/>
              <a:ext cx="1713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A  n=1.44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F03CAB-C90A-FAF9-609F-DD7E3799F83E}"/>
                </a:ext>
              </a:extLst>
            </p:cNvPr>
            <p:cNvSpPr txBox="1"/>
            <p:nvPr/>
          </p:nvSpPr>
          <p:spPr>
            <a:xfrm>
              <a:off x="872331" y="2968961"/>
              <a:ext cx="1733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dirty="0"/>
                <a:t>B  n=1.47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68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997880C-7DD5-5896-0467-31132E7CE531}"/>
              </a:ext>
            </a:extLst>
          </p:cNvPr>
          <p:cNvGrpSpPr/>
          <p:nvPr/>
        </p:nvGrpSpPr>
        <p:grpSpPr>
          <a:xfrm>
            <a:off x="1" y="1233363"/>
            <a:ext cx="4572000" cy="2319337"/>
            <a:chOff x="0" y="5815"/>
            <a:chExt cx="9144000" cy="463867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33622D0-C6BC-D307-2881-EC464C89C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15"/>
              <a:ext cx="9144000" cy="463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E95ED85D-B86C-A1A1-F69B-A2869D972088}"/>
                </a:ext>
              </a:extLst>
            </p:cNvPr>
            <p:cNvSpPr txBox="1"/>
            <p:nvPr/>
          </p:nvSpPr>
          <p:spPr>
            <a:xfrm>
              <a:off x="7985902" y="5815"/>
              <a:ext cx="109220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dirty="0"/>
                <a:t>CC0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C7023E8-F384-B9B0-0789-B29D7A19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pPr algn="ctr"/>
            <a:r>
              <a:rPr lang="en-IE" altLang="en-US" dirty="0"/>
              <a:t>Converting Light Energy to Electrical Energy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848CD6-246E-71F9-CEA9-2C4EADF6F050}"/>
              </a:ext>
            </a:extLst>
          </p:cNvPr>
          <p:cNvGrpSpPr/>
          <p:nvPr/>
        </p:nvGrpSpPr>
        <p:grpSpPr>
          <a:xfrm>
            <a:off x="4539054" y="1233363"/>
            <a:ext cx="4380112" cy="2492543"/>
            <a:chOff x="-13997" y="0"/>
            <a:chExt cx="9243255" cy="525995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E64C960-3C82-4B9A-6908-DE74BD70D8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4" b="9569"/>
            <a:stretch>
              <a:fillRect/>
            </a:stretch>
          </p:blipFill>
          <p:spPr bwMode="auto">
            <a:xfrm>
              <a:off x="-13997" y="0"/>
              <a:ext cx="9144000" cy="5259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hlinkClick r:id="rId5"/>
              <a:extLst>
                <a:ext uri="{FF2B5EF4-FFF2-40B4-BE49-F238E27FC236}">
                  <a16:creationId xmlns:a16="http://schemas.microsoft.com/office/drawing/2014/main" id="{4F221B40-5E0A-3431-F1F9-AC82715B2B34}"/>
                </a:ext>
              </a:extLst>
            </p:cNvPr>
            <p:cNvSpPr txBox="1"/>
            <p:nvPr/>
          </p:nvSpPr>
          <p:spPr>
            <a:xfrm>
              <a:off x="7706627" y="4537224"/>
              <a:ext cx="1522631" cy="71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/>
                <a:t>CC0</a:t>
              </a:r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350289-1D61-5976-98EF-39AB8BA950B4}"/>
              </a:ext>
            </a:extLst>
          </p:cNvPr>
          <p:cNvCxnSpPr/>
          <p:nvPr/>
        </p:nvCxnSpPr>
        <p:spPr>
          <a:xfrm>
            <a:off x="2051720" y="2492896"/>
            <a:ext cx="40324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B2E828-950C-6659-5CB3-FFFA51B9261A}"/>
              </a:ext>
            </a:extLst>
          </p:cNvPr>
          <p:cNvCxnSpPr/>
          <p:nvPr/>
        </p:nvCxnSpPr>
        <p:spPr>
          <a:xfrm flipV="1">
            <a:off x="2123728" y="2492896"/>
            <a:ext cx="2880320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56DF22-E860-2C5B-920C-2DC239D4820A}"/>
              </a:ext>
            </a:extLst>
          </p:cNvPr>
          <p:cNvCxnSpPr/>
          <p:nvPr/>
        </p:nvCxnSpPr>
        <p:spPr>
          <a:xfrm>
            <a:off x="5004048" y="2492896"/>
            <a:ext cx="2304256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F2C5C8-C5B6-AEFB-E905-4AB257EBF732}"/>
              </a:ext>
            </a:extLst>
          </p:cNvPr>
          <p:cNvSpPr txBox="1"/>
          <p:nvPr/>
        </p:nvSpPr>
        <p:spPr>
          <a:xfrm>
            <a:off x="2051720" y="1836956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Medium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16A4B-C9ED-BEB4-8568-F95ED4752796}"/>
              </a:ext>
            </a:extLst>
          </p:cNvPr>
          <p:cNvSpPr txBox="1"/>
          <p:nvPr/>
        </p:nvSpPr>
        <p:spPr>
          <a:xfrm>
            <a:off x="2051720" y="2557027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Medium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0223E-D2EE-18E5-D02F-B991A284F9E5}"/>
              </a:ext>
            </a:extLst>
          </p:cNvPr>
          <p:cNvSpPr txBox="1"/>
          <p:nvPr/>
        </p:nvSpPr>
        <p:spPr>
          <a:xfrm>
            <a:off x="3567699" y="3728328"/>
            <a:ext cx="378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E" sz="2800" dirty="0"/>
              <a:t>Total internal reflection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E6B710-AA08-151A-1098-A8CF9CD15795}"/>
              </a:ext>
            </a:extLst>
          </p:cNvPr>
          <p:cNvCxnSpPr/>
          <p:nvPr/>
        </p:nvCxnSpPr>
        <p:spPr>
          <a:xfrm flipV="1">
            <a:off x="4860032" y="2818637"/>
            <a:ext cx="144016" cy="708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7305F14-2105-2C93-FA19-2CD39ED5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2E518D-5B59-90FD-7B83-2613EAAF6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2633"/>
          </a:xfrm>
        </p:spPr>
        <p:txBody>
          <a:bodyPr/>
          <a:lstStyle/>
          <a:p>
            <a:r>
              <a:rPr lang="en-IE" dirty="0"/>
              <a:t>Which medium has the highest refractive index?</a:t>
            </a:r>
          </a:p>
        </p:txBody>
      </p:sp>
    </p:spTree>
    <p:extLst>
      <p:ext uri="{BB962C8B-B14F-4D97-AF65-F5344CB8AC3E}">
        <p14:creationId xmlns:p14="http://schemas.microsoft.com/office/powerpoint/2010/main" val="30363990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0CD3F3D-19D9-0A4F-A1FB-7D86024F73FD}"/>
              </a:ext>
            </a:extLst>
          </p:cNvPr>
          <p:cNvSpPr/>
          <p:nvPr/>
        </p:nvSpPr>
        <p:spPr>
          <a:xfrm>
            <a:off x="1763688" y="1988840"/>
            <a:ext cx="5544616" cy="2880320"/>
          </a:xfrm>
          <a:prstGeom prst="triangle">
            <a:avLst>
              <a:gd name="adj" fmla="val 495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0826A-D137-1CEA-5C45-AC5D9D17E953}"/>
              </a:ext>
            </a:extLst>
          </p:cNvPr>
          <p:cNvSpPr txBox="1"/>
          <p:nvPr/>
        </p:nvSpPr>
        <p:spPr>
          <a:xfrm>
            <a:off x="1744131" y="186767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DA5E7-C9E4-DC5E-985B-FC47517C2F57}"/>
              </a:ext>
            </a:extLst>
          </p:cNvPr>
          <p:cNvSpPr txBox="1"/>
          <p:nvPr/>
        </p:nvSpPr>
        <p:spPr>
          <a:xfrm flipH="1">
            <a:off x="3347864" y="6376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CDE79-41D0-CB08-022B-F5F1C2C66850}"/>
              </a:ext>
            </a:extLst>
          </p:cNvPr>
          <p:cNvSpPr txBox="1"/>
          <p:nvPr/>
        </p:nvSpPr>
        <p:spPr>
          <a:xfrm flipH="1">
            <a:off x="6948264" y="19888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7C34FB-2BC4-732C-1479-89F258A7AE79}"/>
              </a:ext>
            </a:extLst>
          </p:cNvPr>
          <p:cNvCxnSpPr>
            <a:cxnSpLocks/>
          </p:cNvCxnSpPr>
          <p:nvPr/>
        </p:nvCxnSpPr>
        <p:spPr>
          <a:xfrm flipV="1">
            <a:off x="4914040" y="2250450"/>
            <a:ext cx="1632897" cy="16397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8AC0B-19E8-2C28-9BD7-32189D22AD37}"/>
              </a:ext>
            </a:extLst>
          </p:cNvPr>
          <p:cNvGrpSpPr/>
          <p:nvPr/>
        </p:nvGrpSpPr>
        <p:grpSpPr>
          <a:xfrm>
            <a:off x="3378200" y="3070345"/>
            <a:ext cx="2263648" cy="179177"/>
            <a:chOff x="3378200" y="3070345"/>
            <a:chExt cx="2263648" cy="17917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51190AE-C2E2-DBDD-FAD9-D170BB428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8200" y="3159934"/>
              <a:ext cx="2263648" cy="236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014287-86DD-6B6E-1F17-FEC9DC0296DC}"/>
                </a:ext>
              </a:extLst>
            </p:cNvPr>
            <p:cNvSpPr/>
            <p:nvPr/>
          </p:nvSpPr>
          <p:spPr bwMode="auto">
            <a:xfrm rot="5400000">
              <a:off x="4279108" y="3015918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F718E7-F709-0AB1-EBBB-4CB5E4799C84}"/>
              </a:ext>
            </a:extLst>
          </p:cNvPr>
          <p:cNvGrpSpPr/>
          <p:nvPr/>
        </p:nvGrpSpPr>
        <p:grpSpPr>
          <a:xfrm>
            <a:off x="5535474" y="3144046"/>
            <a:ext cx="179177" cy="3049191"/>
            <a:chOff x="5535474" y="3144046"/>
            <a:chExt cx="179177" cy="304919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E5C1F5-D682-11FE-8755-C24FBB0F6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5063" y="3144046"/>
              <a:ext cx="0" cy="304919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5344184-1C07-9727-CCD8-6B163C2E5A3F}"/>
                </a:ext>
              </a:extLst>
            </p:cNvPr>
            <p:cNvSpPr/>
            <p:nvPr/>
          </p:nvSpPr>
          <p:spPr bwMode="auto">
            <a:xfrm rot="10800000">
              <a:off x="5535474" y="5305400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5478A-37AD-7D59-60B4-61EA7118B371}"/>
              </a:ext>
            </a:extLst>
          </p:cNvPr>
          <p:cNvCxnSpPr>
            <a:cxnSpLocks/>
          </p:cNvCxnSpPr>
          <p:nvPr/>
        </p:nvCxnSpPr>
        <p:spPr>
          <a:xfrm>
            <a:off x="2879444" y="2663494"/>
            <a:ext cx="1273229" cy="12267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2DA376-C9E6-74C7-EA9B-DAB61DFC3860}"/>
              </a:ext>
            </a:extLst>
          </p:cNvPr>
          <p:cNvGrpSpPr/>
          <p:nvPr/>
        </p:nvGrpSpPr>
        <p:grpSpPr>
          <a:xfrm>
            <a:off x="3293653" y="3138691"/>
            <a:ext cx="179177" cy="3049191"/>
            <a:chOff x="3293653" y="3138691"/>
            <a:chExt cx="179177" cy="304919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2910F2-864E-5AAC-4A9E-48EA0BA55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5964" y="3138691"/>
              <a:ext cx="0" cy="304919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A223A48-20A2-5639-6D2D-4D6B1689B02D}"/>
                </a:ext>
              </a:extLst>
            </p:cNvPr>
            <p:cNvSpPr/>
            <p:nvPr/>
          </p:nvSpPr>
          <p:spPr bwMode="auto">
            <a:xfrm rot="10800000" flipV="1">
              <a:off x="3293653" y="5207907"/>
              <a:ext cx="179177" cy="288032"/>
            </a:xfrm>
            <a:custGeom>
              <a:avLst/>
              <a:gdLst>
                <a:gd name="connsiteX0" fmla="*/ 0 w 903768"/>
                <a:gd name="connsiteY0" fmla="*/ 712382 h 712382"/>
                <a:gd name="connsiteX1" fmla="*/ 478465 w 903768"/>
                <a:gd name="connsiteY1" fmla="*/ 0 h 712382"/>
                <a:gd name="connsiteX2" fmla="*/ 903768 w 903768"/>
                <a:gd name="connsiteY2" fmla="*/ 680484 h 712382"/>
                <a:gd name="connsiteX3" fmla="*/ 457200 w 903768"/>
                <a:gd name="connsiteY3" fmla="*/ 542261 h 712382"/>
                <a:gd name="connsiteX4" fmla="*/ 0 w 903768"/>
                <a:gd name="connsiteY4" fmla="*/ 712382 h 712382"/>
                <a:gd name="connsiteX0" fmla="*/ 0 w 903768"/>
                <a:gd name="connsiteY0" fmla="*/ 712382 h 723014"/>
                <a:gd name="connsiteX1" fmla="*/ 478465 w 903768"/>
                <a:gd name="connsiteY1" fmla="*/ 0 h 723014"/>
                <a:gd name="connsiteX2" fmla="*/ 903768 w 903768"/>
                <a:gd name="connsiteY2" fmla="*/ 723014 h 723014"/>
                <a:gd name="connsiteX3" fmla="*/ 457200 w 903768"/>
                <a:gd name="connsiteY3" fmla="*/ 542261 h 723014"/>
                <a:gd name="connsiteX4" fmla="*/ 0 w 903768"/>
                <a:gd name="connsiteY4" fmla="*/ 712382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68" h="723014">
                  <a:moveTo>
                    <a:pt x="0" y="712382"/>
                  </a:moveTo>
                  <a:lnTo>
                    <a:pt x="478465" y="0"/>
                  </a:lnTo>
                  <a:lnTo>
                    <a:pt x="903768" y="723014"/>
                  </a:lnTo>
                  <a:lnTo>
                    <a:pt x="457200" y="542261"/>
                  </a:lnTo>
                  <a:lnTo>
                    <a:pt x="0" y="712382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D76C98E6-CCC0-8817-DEC4-7867A3AA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9DB67-3959-C835-4432-B3FDCE51E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8" y="461963"/>
            <a:ext cx="8899525" cy="867930"/>
          </a:xfrm>
        </p:spPr>
        <p:txBody>
          <a:bodyPr/>
          <a:lstStyle/>
          <a:p>
            <a:r>
              <a:rPr lang="en-IE" altLang="en-US" dirty="0"/>
              <a:t>How can you turn a ray of light through 180</a:t>
            </a:r>
            <a:r>
              <a:rPr lang="en-IE" altLang="en-US" baseline="30000" dirty="0"/>
              <a:t>o</a:t>
            </a:r>
            <a:r>
              <a:rPr lang="en-IE" altLang="en-US" dirty="0"/>
              <a:t> with a prism?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548026-60CE-AE6E-7098-22A8F059CEC1}"/>
              </a:ext>
            </a:extLst>
          </p:cNvPr>
          <p:cNvSpPr txBox="1"/>
          <p:nvPr/>
        </p:nvSpPr>
        <p:spPr>
          <a:xfrm>
            <a:off x="395536" y="3792831"/>
            <a:ext cx="2448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dirty="0"/>
              <a:t>Prism based</a:t>
            </a:r>
          </a:p>
          <a:p>
            <a:r>
              <a:rPr lang="en-IE" sz="2800" dirty="0"/>
              <a:t>retroreflectors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C0EE059-DBF2-C45E-0858-EB98FF55966F}"/>
              </a:ext>
            </a:extLst>
          </p:cNvPr>
          <p:cNvSpPr/>
          <p:nvPr/>
        </p:nvSpPr>
        <p:spPr>
          <a:xfrm>
            <a:off x="755576" y="1256272"/>
            <a:ext cx="2664296" cy="120032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C13134D-517B-8556-FA9F-CD3A0B87B7B5}"/>
              </a:ext>
            </a:extLst>
          </p:cNvPr>
          <p:cNvSpPr/>
          <p:nvPr/>
        </p:nvSpPr>
        <p:spPr>
          <a:xfrm>
            <a:off x="1016399" y="1620294"/>
            <a:ext cx="1809345" cy="2062263"/>
          </a:xfrm>
          <a:custGeom>
            <a:avLst/>
            <a:gdLst>
              <a:gd name="connsiteX0" fmla="*/ 0 w 1809345"/>
              <a:gd name="connsiteY0" fmla="*/ 1712068 h 2062263"/>
              <a:gd name="connsiteX1" fmla="*/ 700392 w 1809345"/>
              <a:gd name="connsiteY1" fmla="*/ 0 h 2062263"/>
              <a:gd name="connsiteX2" fmla="*/ 1809345 w 1809345"/>
              <a:gd name="connsiteY2" fmla="*/ 311285 h 2062263"/>
              <a:gd name="connsiteX3" fmla="*/ 1070043 w 1809345"/>
              <a:gd name="connsiteY3" fmla="*/ 2062263 h 2062263"/>
              <a:gd name="connsiteX0" fmla="*/ 0 w 1809345"/>
              <a:gd name="connsiteY0" fmla="*/ 1712068 h 2062263"/>
              <a:gd name="connsiteX1" fmla="*/ 423295 w 1809345"/>
              <a:gd name="connsiteY1" fmla="*/ 811621 h 2062263"/>
              <a:gd name="connsiteX2" fmla="*/ 700392 w 1809345"/>
              <a:gd name="connsiteY2" fmla="*/ 0 h 2062263"/>
              <a:gd name="connsiteX3" fmla="*/ 1809345 w 1809345"/>
              <a:gd name="connsiteY3" fmla="*/ 311285 h 2062263"/>
              <a:gd name="connsiteX4" fmla="*/ 1070043 w 1809345"/>
              <a:gd name="connsiteY4" fmla="*/ 2062263 h 2062263"/>
              <a:gd name="connsiteX0" fmla="*/ 0 w 1809345"/>
              <a:gd name="connsiteY0" fmla="*/ 1712068 h 2062263"/>
              <a:gd name="connsiteX1" fmla="*/ 423295 w 1809345"/>
              <a:gd name="connsiteY1" fmla="*/ 811621 h 2062263"/>
              <a:gd name="connsiteX2" fmla="*/ 700392 w 1809345"/>
              <a:gd name="connsiteY2" fmla="*/ 0 h 2062263"/>
              <a:gd name="connsiteX3" fmla="*/ 1809345 w 1809345"/>
              <a:gd name="connsiteY3" fmla="*/ 311285 h 2062263"/>
              <a:gd name="connsiteX4" fmla="*/ 1629524 w 1809345"/>
              <a:gd name="connsiteY4" fmla="*/ 831076 h 2062263"/>
              <a:gd name="connsiteX5" fmla="*/ 1070043 w 1809345"/>
              <a:gd name="connsiteY5" fmla="*/ 2062263 h 20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345" h="2062263">
                <a:moveTo>
                  <a:pt x="0" y="1712068"/>
                </a:moveTo>
                <a:cubicBezTo>
                  <a:pt x="121643" y="1431374"/>
                  <a:pt x="301652" y="1092315"/>
                  <a:pt x="423295" y="811621"/>
                </a:cubicBezTo>
                <a:lnTo>
                  <a:pt x="700392" y="0"/>
                </a:lnTo>
                <a:lnTo>
                  <a:pt x="1809345" y="311285"/>
                </a:lnTo>
                <a:cubicBezTo>
                  <a:pt x="1729949" y="484549"/>
                  <a:pt x="1708920" y="657812"/>
                  <a:pt x="1629524" y="831076"/>
                </a:cubicBezTo>
                <a:lnTo>
                  <a:pt x="1070043" y="2062263"/>
                </a:lnTo>
              </a:path>
            </a:pathLst>
          </a:custGeom>
          <a:noFill/>
          <a:ln w="38100">
            <a:solidFill>
              <a:schemeClr val="tx1"/>
            </a:solidFill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5905D-F6FA-ED1C-B900-DC2B0FBD2D2D}"/>
              </a:ext>
            </a:extLst>
          </p:cNvPr>
          <p:cNvSpPr txBox="1"/>
          <p:nvPr/>
        </p:nvSpPr>
        <p:spPr>
          <a:xfrm>
            <a:off x="3635898" y="945898"/>
            <a:ext cx="53285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Light that is internally reflected in a 90⁰ prism will always reflect back to where it came from.</a:t>
            </a:r>
          </a:p>
          <a:p>
            <a:pPr algn="l"/>
            <a:endParaRPr lang="en-IE" sz="2800" dirty="0"/>
          </a:p>
          <a:p>
            <a:pPr algn="l"/>
            <a:r>
              <a:rPr lang="en-IE" sz="2800" dirty="0"/>
              <a:t>This principle is used in bicycle reflectors, in road signs and in reflective strips on clothing.</a:t>
            </a:r>
          </a:p>
          <a:p>
            <a:pPr algn="l"/>
            <a:endParaRPr lang="en-IE" sz="2800" dirty="0"/>
          </a:p>
          <a:p>
            <a:r>
              <a:rPr lang="en-IE" sz="2800" dirty="0"/>
              <a:t>These prisms use a corner reflector arrangement so as to work in 3 dimensions. Hundreds or thousands of tiny prisms are used in road signs.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8F9507-1B0C-FEB2-EFD6-E5A59A029C37}"/>
              </a:ext>
            </a:extLst>
          </p:cNvPr>
          <p:cNvGrpSpPr/>
          <p:nvPr/>
        </p:nvGrpSpPr>
        <p:grpSpPr>
          <a:xfrm>
            <a:off x="732756" y="4848647"/>
            <a:ext cx="2193115" cy="1839449"/>
            <a:chOff x="685962" y="4810097"/>
            <a:chExt cx="2193115" cy="1839449"/>
          </a:xfrm>
          <a:solidFill>
            <a:schemeClr val="bg1">
              <a:lumMod val="85000"/>
            </a:schemeClr>
          </a:solidFill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603C86-81C9-FADD-E960-B23B0F448F07}"/>
                </a:ext>
              </a:extLst>
            </p:cNvPr>
            <p:cNvSpPr/>
            <p:nvPr/>
          </p:nvSpPr>
          <p:spPr>
            <a:xfrm>
              <a:off x="836052" y="5429008"/>
              <a:ext cx="2043025" cy="1067244"/>
            </a:xfrm>
            <a:custGeom>
              <a:avLst/>
              <a:gdLst>
                <a:gd name="connsiteX0" fmla="*/ 0 w 1809345"/>
                <a:gd name="connsiteY0" fmla="*/ 488124 h 488124"/>
                <a:gd name="connsiteX1" fmla="*/ 904673 w 1809345"/>
                <a:gd name="connsiteY1" fmla="*/ 0 h 488124"/>
                <a:gd name="connsiteX2" fmla="*/ 1809345 w 1809345"/>
                <a:gd name="connsiteY2" fmla="*/ 488124 h 488124"/>
                <a:gd name="connsiteX3" fmla="*/ 0 w 1809345"/>
                <a:gd name="connsiteY3" fmla="*/ 488124 h 488124"/>
                <a:gd name="connsiteX0" fmla="*/ 0 w 1809345"/>
                <a:gd name="connsiteY0" fmla="*/ 660844 h 660844"/>
                <a:gd name="connsiteX1" fmla="*/ 1067233 w 1809345"/>
                <a:gd name="connsiteY1" fmla="*/ 0 h 660844"/>
                <a:gd name="connsiteX2" fmla="*/ 1809345 w 1809345"/>
                <a:gd name="connsiteY2" fmla="*/ 660844 h 660844"/>
                <a:gd name="connsiteX3" fmla="*/ 0 w 1809345"/>
                <a:gd name="connsiteY3" fmla="*/ 660844 h 660844"/>
                <a:gd name="connsiteX0" fmla="*/ 0 w 2043025"/>
                <a:gd name="connsiteY0" fmla="*/ 660844 h 1067244"/>
                <a:gd name="connsiteX1" fmla="*/ 1067233 w 2043025"/>
                <a:gd name="connsiteY1" fmla="*/ 0 h 1067244"/>
                <a:gd name="connsiteX2" fmla="*/ 2043025 w 2043025"/>
                <a:gd name="connsiteY2" fmla="*/ 1067244 h 1067244"/>
                <a:gd name="connsiteX3" fmla="*/ 0 w 2043025"/>
                <a:gd name="connsiteY3" fmla="*/ 660844 h 106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025" h="1067244">
                  <a:moveTo>
                    <a:pt x="0" y="660844"/>
                  </a:moveTo>
                  <a:lnTo>
                    <a:pt x="1067233" y="0"/>
                  </a:lnTo>
                  <a:lnTo>
                    <a:pt x="2043025" y="1067244"/>
                  </a:lnTo>
                  <a:lnTo>
                    <a:pt x="0" y="660844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A49A8C-BAD7-DF58-1A19-3C3785365123}"/>
                </a:ext>
              </a:extLst>
            </p:cNvPr>
            <p:cNvSpPr/>
            <p:nvPr/>
          </p:nvSpPr>
          <p:spPr>
            <a:xfrm rot="8131505">
              <a:off x="685962" y="5391251"/>
              <a:ext cx="1859960" cy="257398"/>
            </a:xfrm>
            <a:custGeom>
              <a:avLst/>
              <a:gdLst>
                <a:gd name="connsiteX0" fmla="*/ 0 w 1838408"/>
                <a:gd name="connsiteY0" fmla="*/ 352235 h 352235"/>
                <a:gd name="connsiteX1" fmla="*/ 837652 w 1838408"/>
                <a:gd name="connsiteY1" fmla="*/ 0 h 352235"/>
                <a:gd name="connsiteX2" fmla="*/ 1838408 w 1838408"/>
                <a:gd name="connsiteY2" fmla="*/ 352235 h 352235"/>
                <a:gd name="connsiteX3" fmla="*/ 0 w 1838408"/>
                <a:gd name="connsiteY3" fmla="*/ 352235 h 352235"/>
                <a:gd name="connsiteX0" fmla="*/ 0 w 1838408"/>
                <a:gd name="connsiteY0" fmla="*/ 267679 h 267679"/>
                <a:gd name="connsiteX1" fmla="*/ 618306 w 1838408"/>
                <a:gd name="connsiteY1" fmla="*/ 0 h 267679"/>
                <a:gd name="connsiteX2" fmla="*/ 1838408 w 1838408"/>
                <a:gd name="connsiteY2" fmla="*/ 267679 h 267679"/>
                <a:gd name="connsiteX3" fmla="*/ 0 w 1838408"/>
                <a:gd name="connsiteY3" fmla="*/ 267679 h 267679"/>
                <a:gd name="connsiteX0" fmla="*/ 0 w 1859960"/>
                <a:gd name="connsiteY0" fmla="*/ 267877 h 267877"/>
                <a:gd name="connsiteX1" fmla="*/ 639858 w 1859960"/>
                <a:gd name="connsiteY1" fmla="*/ 0 h 267877"/>
                <a:gd name="connsiteX2" fmla="*/ 1859960 w 1859960"/>
                <a:gd name="connsiteY2" fmla="*/ 267679 h 267877"/>
                <a:gd name="connsiteX3" fmla="*/ 0 w 1859960"/>
                <a:gd name="connsiteY3" fmla="*/ 267877 h 267877"/>
                <a:gd name="connsiteX0" fmla="*/ 0 w 1859960"/>
                <a:gd name="connsiteY0" fmla="*/ 257398 h 257398"/>
                <a:gd name="connsiteX1" fmla="*/ 672284 w 1859960"/>
                <a:gd name="connsiteY1" fmla="*/ 0 h 257398"/>
                <a:gd name="connsiteX2" fmla="*/ 1859960 w 1859960"/>
                <a:gd name="connsiteY2" fmla="*/ 257200 h 257398"/>
                <a:gd name="connsiteX3" fmla="*/ 0 w 1859960"/>
                <a:gd name="connsiteY3" fmla="*/ 257398 h 25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9960" h="257398">
                  <a:moveTo>
                    <a:pt x="0" y="257398"/>
                  </a:moveTo>
                  <a:lnTo>
                    <a:pt x="672284" y="0"/>
                  </a:lnTo>
                  <a:lnTo>
                    <a:pt x="1859960" y="257200"/>
                  </a:lnTo>
                  <a:lnTo>
                    <a:pt x="0" y="257398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9E34756-3104-FE12-D424-A8726B858A88}"/>
                </a:ext>
              </a:extLst>
            </p:cNvPr>
            <p:cNvSpPr/>
            <p:nvPr/>
          </p:nvSpPr>
          <p:spPr>
            <a:xfrm rot="14849861">
              <a:off x="1381288" y="5472652"/>
              <a:ext cx="1839449" cy="514339"/>
            </a:xfrm>
            <a:custGeom>
              <a:avLst/>
              <a:gdLst>
                <a:gd name="connsiteX0" fmla="*/ 0 w 1809345"/>
                <a:gd name="connsiteY0" fmla="*/ 488124 h 488124"/>
                <a:gd name="connsiteX1" fmla="*/ 1285449 w 1809345"/>
                <a:gd name="connsiteY1" fmla="*/ 0 h 488124"/>
                <a:gd name="connsiteX2" fmla="*/ 1809345 w 1809345"/>
                <a:gd name="connsiteY2" fmla="*/ 488124 h 488124"/>
                <a:gd name="connsiteX3" fmla="*/ 0 w 1809345"/>
                <a:gd name="connsiteY3" fmla="*/ 488124 h 488124"/>
                <a:gd name="connsiteX0" fmla="*/ 0 w 1809345"/>
                <a:gd name="connsiteY0" fmla="*/ 507367 h 507367"/>
                <a:gd name="connsiteX1" fmla="*/ 1331911 w 1809345"/>
                <a:gd name="connsiteY1" fmla="*/ 0 h 507367"/>
                <a:gd name="connsiteX2" fmla="*/ 1809345 w 1809345"/>
                <a:gd name="connsiteY2" fmla="*/ 507367 h 507367"/>
                <a:gd name="connsiteX3" fmla="*/ 0 w 1809345"/>
                <a:gd name="connsiteY3" fmla="*/ 507367 h 507367"/>
                <a:gd name="connsiteX0" fmla="*/ 0 w 1858221"/>
                <a:gd name="connsiteY0" fmla="*/ 507367 h 522116"/>
                <a:gd name="connsiteX1" fmla="*/ 1331911 w 1858221"/>
                <a:gd name="connsiteY1" fmla="*/ 0 h 522116"/>
                <a:gd name="connsiteX2" fmla="*/ 1858221 w 1858221"/>
                <a:gd name="connsiteY2" fmla="*/ 522116 h 522116"/>
                <a:gd name="connsiteX3" fmla="*/ 0 w 1858221"/>
                <a:gd name="connsiteY3" fmla="*/ 507367 h 522116"/>
                <a:gd name="connsiteX0" fmla="*/ 0 w 1835895"/>
                <a:gd name="connsiteY0" fmla="*/ 507367 h 507367"/>
                <a:gd name="connsiteX1" fmla="*/ 1331911 w 1835895"/>
                <a:gd name="connsiteY1" fmla="*/ 0 h 507367"/>
                <a:gd name="connsiteX2" fmla="*/ 1835895 w 1835895"/>
                <a:gd name="connsiteY2" fmla="*/ 496371 h 507367"/>
                <a:gd name="connsiteX3" fmla="*/ 0 w 1835895"/>
                <a:gd name="connsiteY3" fmla="*/ 507367 h 507367"/>
                <a:gd name="connsiteX0" fmla="*/ 0 w 1839449"/>
                <a:gd name="connsiteY0" fmla="*/ 507367 h 514339"/>
                <a:gd name="connsiteX1" fmla="*/ 1331911 w 1839449"/>
                <a:gd name="connsiteY1" fmla="*/ 0 h 514339"/>
                <a:gd name="connsiteX2" fmla="*/ 1839449 w 1839449"/>
                <a:gd name="connsiteY2" fmla="*/ 514339 h 514339"/>
                <a:gd name="connsiteX3" fmla="*/ 0 w 1839449"/>
                <a:gd name="connsiteY3" fmla="*/ 507367 h 51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449" h="514339">
                  <a:moveTo>
                    <a:pt x="0" y="507367"/>
                  </a:moveTo>
                  <a:lnTo>
                    <a:pt x="1331911" y="0"/>
                  </a:lnTo>
                  <a:lnTo>
                    <a:pt x="1839449" y="514339"/>
                  </a:lnTo>
                  <a:lnTo>
                    <a:pt x="0" y="507367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0F08B0-72E7-6CA3-82CF-5FAE4A11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dirty="0"/>
              <a:t>Example: Prism reflectors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305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47D359-FDFD-77D9-B1B3-311C77CC574B}"/>
              </a:ext>
            </a:extLst>
          </p:cNvPr>
          <p:cNvSpPr txBox="1"/>
          <p:nvPr/>
        </p:nvSpPr>
        <p:spPr>
          <a:xfrm>
            <a:off x="4716016" y="1228397"/>
            <a:ext cx="4104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2800" dirty="0"/>
              <a:t>There are 7 retro-reflectors on the moon.</a:t>
            </a:r>
          </a:p>
          <a:p>
            <a:pPr algn="l"/>
            <a:endParaRPr lang="en-IE" sz="2800" dirty="0"/>
          </a:p>
          <a:p>
            <a:pPr algn="l"/>
            <a:r>
              <a:rPr lang="en-IE" sz="2800" dirty="0"/>
              <a:t>5 were placed there on the Apollo missions and have a prism design.</a:t>
            </a:r>
          </a:p>
          <a:p>
            <a:pPr algn="l"/>
            <a:endParaRPr lang="en-IE" sz="2800" dirty="0"/>
          </a:p>
          <a:p>
            <a:pPr algn="l"/>
            <a:r>
              <a:rPr lang="en-IE" sz="2800" dirty="0"/>
              <a:t>They allow very precise measurements to be made of the moon’s position relative to earth.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337001-D0C9-7BB1-64E0-8FE2029A3913}"/>
              </a:ext>
            </a:extLst>
          </p:cNvPr>
          <p:cNvGrpSpPr/>
          <p:nvPr/>
        </p:nvGrpSpPr>
        <p:grpSpPr>
          <a:xfrm>
            <a:off x="251520" y="1340768"/>
            <a:ext cx="4104456" cy="4126422"/>
            <a:chOff x="251520" y="1340768"/>
            <a:chExt cx="3384376" cy="340248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6470D71-0630-24A3-200D-49CBF4AF6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340768"/>
              <a:ext cx="3384376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3"/>
              <a:extLst>
                <a:ext uri="{FF2B5EF4-FFF2-40B4-BE49-F238E27FC236}">
                  <a16:creationId xmlns:a16="http://schemas.microsoft.com/office/drawing/2014/main" id="{FA9466EB-1C2A-D21D-E809-C512C201AA9D}"/>
                </a:ext>
              </a:extLst>
            </p:cNvPr>
            <p:cNvSpPr txBox="1"/>
            <p:nvPr/>
          </p:nvSpPr>
          <p:spPr>
            <a:xfrm>
              <a:off x="2986807" y="443547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85375DF-D9D3-8BD6-59C6-58D9BEB8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IE" dirty="0"/>
              <a:t>Retro reflectors on the moon</a:t>
            </a:r>
            <a:br>
              <a:rPr lang="en-IE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7480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DE3C0D-3F71-6EFA-067A-F12941F285EE}"/>
              </a:ext>
            </a:extLst>
          </p:cNvPr>
          <p:cNvGrpSpPr/>
          <p:nvPr/>
        </p:nvGrpSpPr>
        <p:grpSpPr>
          <a:xfrm>
            <a:off x="24695" y="0"/>
            <a:ext cx="9094610" cy="6611022"/>
            <a:chOff x="494110" y="260648"/>
            <a:chExt cx="5707507" cy="414888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5A59D23-E2C5-7A41-C617-7DC88D084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1" r="5113"/>
            <a:stretch>
              <a:fillRect/>
            </a:stretch>
          </p:blipFill>
          <p:spPr bwMode="auto">
            <a:xfrm>
              <a:off x="494110" y="260648"/>
              <a:ext cx="5707507" cy="414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hlinkClick r:id="rId4"/>
              <a:extLst>
                <a:ext uri="{FF2B5EF4-FFF2-40B4-BE49-F238E27FC236}">
                  <a16:creationId xmlns:a16="http://schemas.microsoft.com/office/drawing/2014/main" id="{FA51A5D8-ECA4-AF25-5079-6379B93F3C2C}"/>
                </a:ext>
              </a:extLst>
            </p:cNvPr>
            <p:cNvSpPr txBox="1"/>
            <p:nvPr/>
          </p:nvSpPr>
          <p:spPr>
            <a:xfrm>
              <a:off x="5508104" y="400506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7F2CB0-6C10-DABB-F7C4-2FE8464D79B9}"/>
              </a:ext>
            </a:extLst>
          </p:cNvPr>
          <p:cNvSpPr txBox="1"/>
          <p:nvPr/>
        </p:nvSpPr>
        <p:spPr>
          <a:xfrm>
            <a:off x="6599025" y="0"/>
            <a:ext cx="2520280" cy="61247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IE" sz="2800" dirty="0">
                <a:solidFill>
                  <a:schemeClr val="bg1"/>
                </a:solidFill>
              </a:rPr>
              <a:t>When a diver looks up, he or she sees a disk of light. The darker surrounding area is      where no light comes in and you only see a reflection of the underwater darkness.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E8D03-2FC0-6B63-1AFA-AFEFE998390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Diver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6">
            <a:extLst>
              <a:ext uri="{FF2B5EF4-FFF2-40B4-BE49-F238E27FC236}">
                <a16:creationId xmlns:a16="http://schemas.microsoft.com/office/drawing/2014/main" id="{DF7460F2-0CE4-380E-A26E-67DD97CA9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7932" y="814191"/>
            <a:ext cx="8281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4000" b="1" dirty="0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C1DB5D74-96DC-724C-46E8-96C8D892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94" y="1386589"/>
            <a:ext cx="359963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A very thin transparent </a:t>
            </a:r>
            <a:r>
              <a:rPr lang="en-US" altLang="en-US" sz="2800" dirty="0" err="1"/>
              <a:t>fibre</a:t>
            </a:r>
            <a:r>
              <a:rPr lang="en-US" altLang="en-US" sz="2800" dirty="0"/>
              <a:t> of glass or plastic through which light can pass.</a:t>
            </a:r>
            <a:endParaRPr lang="en-GB" altLang="en-US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228232-73F7-5E24-729C-DEB6A406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74" y="1268760"/>
            <a:ext cx="48006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4E1B7A-0BAA-3DC2-892F-028B39C7E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683" y="4804177"/>
            <a:ext cx="275991" cy="2841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17296-3B5E-369E-E991-D3F4732F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IE" altLang="en-US" dirty="0"/>
              <a:t>What is an Optical Fibre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1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3B227A9-E3DC-25B5-B5AF-2EC92819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1051350"/>
            <a:ext cx="4653867" cy="30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424830-AE8F-2FE4-93D4-788944FE6BDE}"/>
              </a:ext>
            </a:extLst>
          </p:cNvPr>
          <p:cNvSpPr txBox="1"/>
          <p:nvPr/>
        </p:nvSpPr>
        <p:spPr>
          <a:xfrm>
            <a:off x="250577" y="1484784"/>
            <a:ext cx="3889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Optic fibres are used in communication networks for transmitting data or video signals.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3380E-43E6-D200-2796-32014920D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56" y="3951501"/>
            <a:ext cx="191934" cy="19757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56DC54-B0DB-7088-4574-032EDD62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IE" altLang="en-US" dirty="0"/>
              <a:t>Use of Optical Fibres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5012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32943FF-0F16-EDA2-E559-8EB5565585D6}"/>
              </a:ext>
            </a:extLst>
          </p:cNvPr>
          <p:cNvSpPr/>
          <p:nvPr/>
        </p:nvSpPr>
        <p:spPr>
          <a:xfrm>
            <a:off x="4754517" y="1614611"/>
            <a:ext cx="3139426" cy="3109531"/>
          </a:xfrm>
          <a:custGeom>
            <a:avLst/>
            <a:gdLst>
              <a:gd name="connsiteX0" fmla="*/ 0 w 3003082"/>
              <a:gd name="connsiteY0" fmla="*/ 2868328 h 3089709"/>
              <a:gd name="connsiteX1" fmla="*/ 317634 w 3003082"/>
              <a:gd name="connsiteY1" fmla="*/ 2021305 h 3089709"/>
              <a:gd name="connsiteX2" fmla="*/ 2415941 w 3003082"/>
              <a:gd name="connsiteY2" fmla="*/ 1289785 h 3089709"/>
              <a:gd name="connsiteX3" fmla="*/ 2502568 w 3003082"/>
              <a:gd name="connsiteY3" fmla="*/ 96252 h 3089709"/>
              <a:gd name="connsiteX4" fmla="*/ 2704699 w 3003082"/>
              <a:gd name="connsiteY4" fmla="*/ 0 h 3089709"/>
              <a:gd name="connsiteX5" fmla="*/ 3003082 w 3003082"/>
              <a:gd name="connsiteY5" fmla="*/ 154004 h 3089709"/>
              <a:gd name="connsiteX6" fmla="*/ 2945331 w 3003082"/>
              <a:gd name="connsiteY6" fmla="*/ 1578543 h 3089709"/>
              <a:gd name="connsiteX7" fmla="*/ 750771 w 3003082"/>
              <a:gd name="connsiteY7" fmla="*/ 2396690 h 3089709"/>
              <a:gd name="connsiteX8" fmla="*/ 539015 w 3003082"/>
              <a:gd name="connsiteY8" fmla="*/ 3089709 h 3089709"/>
              <a:gd name="connsiteX0" fmla="*/ 0 w 3003082"/>
              <a:gd name="connsiteY0" fmla="*/ 2868328 h 3089709"/>
              <a:gd name="connsiteX1" fmla="*/ 317634 w 3003082"/>
              <a:gd name="connsiteY1" fmla="*/ 2021305 h 3089709"/>
              <a:gd name="connsiteX2" fmla="*/ 2415941 w 3003082"/>
              <a:gd name="connsiteY2" fmla="*/ 1289785 h 3089709"/>
              <a:gd name="connsiteX3" fmla="*/ 2502568 w 3003082"/>
              <a:gd name="connsiteY3" fmla="*/ 96252 h 3089709"/>
              <a:gd name="connsiteX4" fmla="*/ 2704699 w 3003082"/>
              <a:gd name="connsiteY4" fmla="*/ 0 h 3089709"/>
              <a:gd name="connsiteX5" fmla="*/ 3003082 w 3003082"/>
              <a:gd name="connsiteY5" fmla="*/ 154004 h 3089709"/>
              <a:gd name="connsiteX6" fmla="*/ 2945331 w 3003082"/>
              <a:gd name="connsiteY6" fmla="*/ 1578543 h 3089709"/>
              <a:gd name="connsiteX7" fmla="*/ 750771 w 3003082"/>
              <a:gd name="connsiteY7" fmla="*/ 2396690 h 3089709"/>
              <a:gd name="connsiteX8" fmla="*/ 539015 w 3003082"/>
              <a:gd name="connsiteY8" fmla="*/ 3089709 h 3089709"/>
              <a:gd name="connsiteX0" fmla="*/ 0 w 3139426"/>
              <a:gd name="connsiteY0" fmla="*/ 2868328 h 3089709"/>
              <a:gd name="connsiteX1" fmla="*/ 317634 w 3139426"/>
              <a:gd name="connsiteY1" fmla="*/ 2021305 h 3089709"/>
              <a:gd name="connsiteX2" fmla="*/ 2415941 w 3139426"/>
              <a:gd name="connsiteY2" fmla="*/ 1289785 h 3089709"/>
              <a:gd name="connsiteX3" fmla="*/ 2502568 w 3139426"/>
              <a:gd name="connsiteY3" fmla="*/ 96252 h 3089709"/>
              <a:gd name="connsiteX4" fmla="*/ 2704699 w 3139426"/>
              <a:gd name="connsiteY4" fmla="*/ 0 h 3089709"/>
              <a:gd name="connsiteX5" fmla="*/ 3003082 w 3139426"/>
              <a:gd name="connsiteY5" fmla="*/ 154004 h 3089709"/>
              <a:gd name="connsiteX6" fmla="*/ 2945331 w 3139426"/>
              <a:gd name="connsiteY6" fmla="*/ 1578543 h 3089709"/>
              <a:gd name="connsiteX7" fmla="*/ 750771 w 3139426"/>
              <a:gd name="connsiteY7" fmla="*/ 2396690 h 3089709"/>
              <a:gd name="connsiteX8" fmla="*/ 539015 w 3139426"/>
              <a:gd name="connsiteY8" fmla="*/ 3089709 h 3089709"/>
              <a:gd name="connsiteX0" fmla="*/ 0 w 3139426"/>
              <a:gd name="connsiteY0" fmla="*/ 2868328 h 3089709"/>
              <a:gd name="connsiteX1" fmla="*/ 317634 w 3139426"/>
              <a:gd name="connsiteY1" fmla="*/ 2021305 h 3089709"/>
              <a:gd name="connsiteX2" fmla="*/ 2415941 w 3139426"/>
              <a:gd name="connsiteY2" fmla="*/ 1289785 h 3089709"/>
              <a:gd name="connsiteX3" fmla="*/ 2502568 w 3139426"/>
              <a:gd name="connsiteY3" fmla="*/ 96252 h 3089709"/>
              <a:gd name="connsiteX4" fmla="*/ 2704699 w 3139426"/>
              <a:gd name="connsiteY4" fmla="*/ 0 h 3089709"/>
              <a:gd name="connsiteX5" fmla="*/ 3003082 w 3139426"/>
              <a:gd name="connsiteY5" fmla="*/ 154004 h 3089709"/>
              <a:gd name="connsiteX6" fmla="*/ 2945331 w 3139426"/>
              <a:gd name="connsiteY6" fmla="*/ 1578543 h 3089709"/>
              <a:gd name="connsiteX7" fmla="*/ 750771 w 3139426"/>
              <a:gd name="connsiteY7" fmla="*/ 2396690 h 3089709"/>
              <a:gd name="connsiteX8" fmla="*/ 539015 w 3139426"/>
              <a:gd name="connsiteY8" fmla="*/ 3089709 h 3089709"/>
              <a:gd name="connsiteX0" fmla="*/ 0 w 3139426"/>
              <a:gd name="connsiteY0" fmla="*/ 2868328 h 3089709"/>
              <a:gd name="connsiteX1" fmla="*/ 288758 w 3139426"/>
              <a:gd name="connsiteY1" fmla="*/ 2021305 h 3089709"/>
              <a:gd name="connsiteX2" fmla="*/ 2415941 w 3139426"/>
              <a:gd name="connsiteY2" fmla="*/ 1289785 h 3089709"/>
              <a:gd name="connsiteX3" fmla="*/ 2502568 w 3139426"/>
              <a:gd name="connsiteY3" fmla="*/ 96252 h 3089709"/>
              <a:gd name="connsiteX4" fmla="*/ 2704699 w 3139426"/>
              <a:gd name="connsiteY4" fmla="*/ 0 h 3089709"/>
              <a:gd name="connsiteX5" fmla="*/ 3003082 w 3139426"/>
              <a:gd name="connsiteY5" fmla="*/ 154004 h 3089709"/>
              <a:gd name="connsiteX6" fmla="*/ 2945331 w 3139426"/>
              <a:gd name="connsiteY6" fmla="*/ 1578543 h 3089709"/>
              <a:gd name="connsiteX7" fmla="*/ 750771 w 3139426"/>
              <a:gd name="connsiteY7" fmla="*/ 2396690 h 3089709"/>
              <a:gd name="connsiteX8" fmla="*/ 539015 w 3139426"/>
              <a:gd name="connsiteY8" fmla="*/ 3089709 h 3089709"/>
              <a:gd name="connsiteX0" fmla="*/ 0 w 3139426"/>
              <a:gd name="connsiteY0" fmla="*/ 2868328 h 3089709"/>
              <a:gd name="connsiteX1" fmla="*/ 288758 w 3139426"/>
              <a:gd name="connsiteY1" fmla="*/ 2021305 h 3089709"/>
              <a:gd name="connsiteX2" fmla="*/ 2415941 w 3139426"/>
              <a:gd name="connsiteY2" fmla="*/ 1289785 h 3089709"/>
              <a:gd name="connsiteX3" fmla="*/ 2502568 w 3139426"/>
              <a:gd name="connsiteY3" fmla="*/ 96252 h 3089709"/>
              <a:gd name="connsiteX4" fmla="*/ 2704699 w 3139426"/>
              <a:gd name="connsiteY4" fmla="*/ 0 h 3089709"/>
              <a:gd name="connsiteX5" fmla="*/ 3003082 w 3139426"/>
              <a:gd name="connsiteY5" fmla="*/ 154004 h 3089709"/>
              <a:gd name="connsiteX6" fmla="*/ 2945331 w 3139426"/>
              <a:gd name="connsiteY6" fmla="*/ 1578543 h 3089709"/>
              <a:gd name="connsiteX7" fmla="*/ 750771 w 3139426"/>
              <a:gd name="connsiteY7" fmla="*/ 2396690 h 3089709"/>
              <a:gd name="connsiteX8" fmla="*/ 539015 w 3139426"/>
              <a:gd name="connsiteY8" fmla="*/ 3089709 h 3089709"/>
              <a:gd name="connsiteX0" fmla="*/ 0 w 3139426"/>
              <a:gd name="connsiteY0" fmla="*/ 2868328 h 3089709"/>
              <a:gd name="connsiteX1" fmla="*/ 471638 w 3139426"/>
              <a:gd name="connsiteY1" fmla="*/ 1934677 h 3089709"/>
              <a:gd name="connsiteX2" fmla="*/ 2415941 w 3139426"/>
              <a:gd name="connsiteY2" fmla="*/ 1289785 h 3089709"/>
              <a:gd name="connsiteX3" fmla="*/ 2502568 w 3139426"/>
              <a:gd name="connsiteY3" fmla="*/ 96252 h 3089709"/>
              <a:gd name="connsiteX4" fmla="*/ 2704699 w 3139426"/>
              <a:gd name="connsiteY4" fmla="*/ 0 h 3089709"/>
              <a:gd name="connsiteX5" fmla="*/ 3003082 w 3139426"/>
              <a:gd name="connsiteY5" fmla="*/ 154004 h 3089709"/>
              <a:gd name="connsiteX6" fmla="*/ 2945331 w 3139426"/>
              <a:gd name="connsiteY6" fmla="*/ 1578543 h 3089709"/>
              <a:gd name="connsiteX7" fmla="*/ 750771 w 3139426"/>
              <a:gd name="connsiteY7" fmla="*/ 2396690 h 3089709"/>
              <a:gd name="connsiteX8" fmla="*/ 539015 w 3139426"/>
              <a:gd name="connsiteY8" fmla="*/ 3089709 h 3089709"/>
              <a:gd name="connsiteX0" fmla="*/ 0 w 3139426"/>
              <a:gd name="connsiteY0" fmla="*/ 2868328 h 3089709"/>
              <a:gd name="connsiteX1" fmla="*/ 471638 w 3139426"/>
              <a:gd name="connsiteY1" fmla="*/ 1934677 h 3089709"/>
              <a:gd name="connsiteX2" fmla="*/ 2415941 w 3139426"/>
              <a:gd name="connsiteY2" fmla="*/ 1289785 h 3089709"/>
              <a:gd name="connsiteX3" fmla="*/ 2502568 w 3139426"/>
              <a:gd name="connsiteY3" fmla="*/ 96252 h 3089709"/>
              <a:gd name="connsiteX4" fmla="*/ 2704699 w 3139426"/>
              <a:gd name="connsiteY4" fmla="*/ 0 h 3089709"/>
              <a:gd name="connsiteX5" fmla="*/ 3003082 w 3139426"/>
              <a:gd name="connsiteY5" fmla="*/ 154004 h 3089709"/>
              <a:gd name="connsiteX6" fmla="*/ 2945331 w 3139426"/>
              <a:gd name="connsiteY6" fmla="*/ 1578543 h 3089709"/>
              <a:gd name="connsiteX7" fmla="*/ 750771 w 3139426"/>
              <a:gd name="connsiteY7" fmla="*/ 2396690 h 3089709"/>
              <a:gd name="connsiteX8" fmla="*/ 539015 w 3139426"/>
              <a:gd name="connsiteY8" fmla="*/ 3089709 h 3089709"/>
              <a:gd name="connsiteX0" fmla="*/ 0 w 3139426"/>
              <a:gd name="connsiteY0" fmla="*/ 2904023 h 3125404"/>
              <a:gd name="connsiteX1" fmla="*/ 471638 w 3139426"/>
              <a:gd name="connsiteY1" fmla="*/ 1970372 h 3125404"/>
              <a:gd name="connsiteX2" fmla="*/ 2415941 w 3139426"/>
              <a:gd name="connsiteY2" fmla="*/ 1325480 h 3125404"/>
              <a:gd name="connsiteX3" fmla="*/ 2502568 w 3139426"/>
              <a:gd name="connsiteY3" fmla="*/ 131947 h 3125404"/>
              <a:gd name="connsiteX4" fmla="*/ 2704699 w 3139426"/>
              <a:gd name="connsiteY4" fmla="*/ 35695 h 3125404"/>
              <a:gd name="connsiteX5" fmla="*/ 3003082 w 3139426"/>
              <a:gd name="connsiteY5" fmla="*/ 189699 h 3125404"/>
              <a:gd name="connsiteX6" fmla="*/ 2945331 w 3139426"/>
              <a:gd name="connsiteY6" fmla="*/ 1614238 h 3125404"/>
              <a:gd name="connsiteX7" fmla="*/ 750771 w 3139426"/>
              <a:gd name="connsiteY7" fmla="*/ 2432385 h 3125404"/>
              <a:gd name="connsiteX8" fmla="*/ 539015 w 3139426"/>
              <a:gd name="connsiteY8" fmla="*/ 3125404 h 3125404"/>
              <a:gd name="connsiteX0" fmla="*/ 0 w 3139426"/>
              <a:gd name="connsiteY0" fmla="*/ 2888150 h 3109531"/>
              <a:gd name="connsiteX1" fmla="*/ 471638 w 3139426"/>
              <a:gd name="connsiteY1" fmla="*/ 1954499 h 3109531"/>
              <a:gd name="connsiteX2" fmla="*/ 2415941 w 3139426"/>
              <a:gd name="connsiteY2" fmla="*/ 1309607 h 3109531"/>
              <a:gd name="connsiteX3" fmla="*/ 2502568 w 3139426"/>
              <a:gd name="connsiteY3" fmla="*/ 116074 h 3109531"/>
              <a:gd name="connsiteX4" fmla="*/ 2704699 w 3139426"/>
              <a:gd name="connsiteY4" fmla="*/ 19822 h 3109531"/>
              <a:gd name="connsiteX5" fmla="*/ 3003082 w 3139426"/>
              <a:gd name="connsiteY5" fmla="*/ 173826 h 3109531"/>
              <a:gd name="connsiteX6" fmla="*/ 2945331 w 3139426"/>
              <a:gd name="connsiteY6" fmla="*/ 1598365 h 3109531"/>
              <a:gd name="connsiteX7" fmla="*/ 750771 w 3139426"/>
              <a:gd name="connsiteY7" fmla="*/ 2416512 h 3109531"/>
              <a:gd name="connsiteX8" fmla="*/ 539015 w 3139426"/>
              <a:gd name="connsiteY8" fmla="*/ 3109531 h 31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26" h="3109531">
                <a:moveTo>
                  <a:pt x="0" y="2888150"/>
                </a:moveTo>
                <a:cubicBezTo>
                  <a:pt x="96253" y="2605809"/>
                  <a:pt x="68981" y="2217590"/>
                  <a:pt x="471638" y="1954499"/>
                </a:cubicBezTo>
                <a:cubicBezTo>
                  <a:pt x="874295" y="1691409"/>
                  <a:pt x="2077453" y="1616011"/>
                  <a:pt x="2415941" y="1309607"/>
                </a:cubicBezTo>
                <a:cubicBezTo>
                  <a:pt x="2754429" y="1003203"/>
                  <a:pt x="2454442" y="331038"/>
                  <a:pt x="2502568" y="116074"/>
                </a:cubicBezTo>
                <a:cubicBezTo>
                  <a:pt x="2569945" y="83990"/>
                  <a:pt x="2608446" y="13405"/>
                  <a:pt x="2704699" y="19822"/>
                </a:cubicBezTo>
                <a:cubicBezTo>
                  <a:pt x="2800952" y="26239"/>
                  <a:pt x="2962977" y="-89265"/>
                  <a:pt x="3003082" y="173826"/>
                </a:cubicBezTo>
                <a:cubicBezTo>
                  <a:pt x="3043187" y="436917"/>
                  <a:pt x="3320716" y="1224584"/>
                  <a:pt x="2945331" y="1598365"/>
                </a:cubicBezTo>
                <a:cubicBezTo>
                  <a:pt x="2569946" y="1972146"/>
                  <a:pt x="898358" y="2195131"/>
                  <a:pt x="750771" y="2416512"/>
                </a:cubicBezTo>
                <a:cubicBezTo>
                  <a:pt x="603184" y="2637893"/>
                  <a:pt x="609600" y="2878525"/>
                  <a:pt x="539015" y="3109531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C1DB5D74-96DC-724C-46E8-96C8D892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00" y="1887620"/>
            <a:ext cx="3883426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The information is sent as a pulsating laser beam. The angle of incidence is always greater than the critical angle. Total internal reflection keeps the beam inside the </a:t>
            </a:r>
            <a:r>
              <a:rPr lang="en-US" altLang="en-US" sz="2800" dirty="0" err="1"/>
              <a:t>fibre</a:t>
            </a:r>
            <a:r>
              <a:rPr lang="en-US" altLang="en-US" sz="2800" dirty="0"/>
              <a:t>.</a:t>
            </a:r>
            <a:endParaRPr lang="en-GB" alt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C879B1C-1AE2-9177-DF3D-1BF78CFA0CDB}"/>
              </a:ext>
            </a:extLst>
          </p:cNvPr>
          <p:cNvSpPr/>
          <p:nvPr/>
        </p:nvSpPr>
        <p:spPr>
          <a:xfrm rot="1108894">
            <a:off x="4750528" y="4493035"/>
            <a:ext cx="560937" cy="30900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42A2F2-4D89-67ED-033D-BB148735C775}"/>
              </a:ext>
            </a:extLst>
          </p:cNvPr>
          <p:cNvCxnSpPr>
            <a:cxnSpLocks/>
          </p:cNvCxnSpPr>
          <p:nvPr/>
        </p:nvCxnSpPr>
        <p:spPr>
          <a:xfrm flipV="1">
            <a:off x="5076056" y="3724824"/>
            <a:ext cx="0" cy="231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579311-5E42-F654-F252-C78B4EF1302F}"/>
              </a:ext>
            </a:extLst>
          </p:cNvPr>
          <p:cNvCxnSpPr>
            <a:cxnSpLocks/>
          </p:cNvCxnSpPr>
          <p:nvPr/>
        </p:nvCxnSpPr>
        <p:spPr>
          <a:xfrm flipV="1">
            <a:off x="5076056" y="3331974"/>
            <a:ext cx="108012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ACC85B-F45F-54BB-3E18-BBA889BC94E1}"/>
              </a:ext>
            </a:extLst>
          </p:cNvPr>
          <p:cNvCxnSpPr>
            <a:cxnSpLocks/>
            <a:endCxn id="3" idx="6"/>
          </p:cNvCxnSpPr>
          <p:nvPr/>
        </p:nvCxnSpPr>
        <p:spPr>
          <a:xfrm flipV="1">
            <a:off x="6156176" y="3212976"/>
            <a:ext cx="1543672" cy="118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1F5270-871B-463B-0284-B006B34CD3E9}"/>
              </a:ext>
            </a:extLst>
          </p:cNvPr>
          <p:cNvCxnSpPr>
            <a:cxnSpLocks/>
          </p:cNvCxnSpPr>
          <p:nvPr/>
        </p:nvCxnSpPr>
        <p:spPr>
          <a:xfrm flipV="1">
            <a:off x="7664664" y="2539886"/>
            <a:ext cx="229279" cy="673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4E0274-7DE9-0A9B-7060-28247A397246}"/>
              </a:ext>
            </a:extLst>
          </p:cNvPr>
          <p:cNvCxnSpPr>
            <a:cxnSpLocks/>
          </p:cNvCxnSpPr>
          <p:nvPr/>
        </p:nvCxnSpPr>
        <p:spPr>
          <a:xfrm flipH="1" flipV="1">
            <a:off x="7122107" y="1250792"/>
            <a:ext cx="771836" cy="1317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5DAAF7-527C-7803-C218-D53230DE8C99}"/>
              </a:ext>
            </a:extLst>
          </p:cNvPr>
          <p:cNvSpPr/>
          <p:nvPr/>
        </p:nvSpPr>
        <p:spPr>
          <a:xfrm>
            <a:off x="4991001" y="5310410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3667AB-D0F0-4D1F-2D9F-8FAC33A1276E}"/>
              </a:ext>
            </a:extLst>
          </p:cNvPr>
          <p:cNvSpPr/>
          <p:nvPr/>
        </p:nvSpPr>
        <p:spPr>
          <a:xfrm rot="19849085">
            <a:off x="7120949" y="1218427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6CC99E9-4B95-39AE-C139-D878F774419D}"/>
              </a:ext>
            </a:extLst>
          </p:cNvPr>
          <p:cNvSpPr/>
          <p:nvPr/>
        </p:nvSpPr>
        <p:spPr>
          <a:xfrm rot="5400000">
            <a:off x="6972748" y="3116083"/>
            <a:ext cx="170111" cy="303292"/>
          </a:xfrm>
          <a:custGeom>
            <a:avLst/>
            <a:gdLst>
              <a:gd name="connsiteX0" fmla="*/ 0 w 1424517"/>
              <a:gd name="connsiteY0" fmla="*/ 1250950 h 1250950"/>
              <a:gd name="connsiteX1" fmla="*/ 706967 w 1424517"/>
              <a:gd name="connsiteY1" fmla="*/ 0 h 1250950"/>
              <a:gd name="connsiteX2" fmla="*/ 1424517 w 1424517"/>
              <a:gd name="connsiteY2" fmla="*/ 1246717 h 1250950"/>
              <a:gd name="connsiteX3" fmla="*/ 715433 w 1424517"/>
              <a:gd name="connsiteY3" fmla="*/ 901700 h 1250950"/>
              <a:gd name="connsiteX4" fmla="*/ 0 w 1424517"/>
              <a:gd name="connsiteY4" fmla="*/ 12509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517" h="1250950">
                <a:moveTo>
                  <a:pt x="0" y="1250950"/>
                </a:moveTo>
                <a:lnTo>
                  <a:pt x="706967" y="0"/>
                </a:lnTo>
                <a:lnTo>
                  <a:pt x="1424517" y="1246717"/>
                </a:lnTo>
                <a:lnTo>
                  <a:pt x="715433" y="901700"/>
                </a:lnTo>
                <a:lnTo>
                  <a:pt x="0" y="12509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3B0ACF-3E0A-99A0-8E35-8A1AB075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/>
          <a:lstStyle/>
          <a:p>
            <a:r>
              <a:rPr lang="en-IE" altLang="en-US" dirty="0"/>
              <a:t>How do Optical Fibres transmit information?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701" grpId="0" animBg="1"/>
      <p:bldP spid="29701" grpId="1" animBg="1"/>
      <p:bldP spid="2" grpId="0" animBg="1"/>
      <p:bldP spid="15" grpId="0" animBg="1"/>
      <p:bldP spid="16" grpId="0" animBg="1"/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2C6DF-85D7-5E1D-62BE-2A84CB43E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4B93D9-65F3-388A-E885-CE6B44E9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/>
          <a:lstStyle/>
          <a:p>
            <a:r>
              <a:rPr lang="en-IE" altLang="en-US" dirty="0"/>
              <a:t>What is cladding on an optic fibre?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7D390-90B6-DD74-79E1-8603F346F0B7}"/>
              </a:ext>
            </a:extLst>
          </p:cNvPr>
          <p:cNvSpPr/>
          <p:nvPr/>
        </p:nvSpPr>
        <p:spPr>
          <a:xfrm>
            <a:off x="2730501" y="2006600"/>
            <a:ext cx="5728284" cy="1422400"/>
          </a:xfrm>
          <a:custGeom>
            <a:avLst/>
            <a:gdLst>
              <a:gd name="connsiteX0" fmla="*/ 38100 w 5740400"/>
              <a:gd name="connsiteY0" fmla="*/ 0 h 1422400"/>
              <a:gd name="connsiteX1" fmla="*/ 5511800 w 5740400"/>
              <a:gd name="connsiteY1" fmla="*/ 0 h 1422400"/>
              <a:gd name="connsiteX2" fmla="*/ 5740400 w 5740400"/>
              <a:gd name="connsiteY2" fmla="*/ 762000 h 1422400"/>
              <a:gd name="connsiteX3" fmla="*/ 5537200 w 5740400"/>
              <a:gd name="connsiteY3" fmla="*/ 1384300 h 1422400"/>
              <a:gd name="connsiteX4" fmla="*/ 0 w 5740400"/>
              <a:gd name="connsiteY4" fmla="*/ 1422400 h 1422400"/>
              <a:gd name="connsiteX0" fmla="*/ 38100 w 5740400"/>
              <a:gd name="connsiteY0" fmla="*/ 0 h 1422400"/>
              <a:gd name="connsiteX1" fmla="*/ 5511800 w 5740400"/>
              <a:gd name="connsiteY1" fmla="*/ 0 h 1422400"/>
              <a:gd name="connsiteX2" fmla="*/ 5740400 w 5740400"/>
              <a:gd name="connsiteY2" fmla="*/ 762000 h 1422400"/>
              <a:gd name="connsiteX3" fmla="*/ 5537200 w 5740400"/>
              <a:gd name="connsiteY3" fmla="*/ 1384300 h 1422400"/>
              <a:gd name="connsiteX4" fmla="*/ 0 w 5740400"/>
              <a:gd name="connsiteY4" fmla="*/ 1422400 h 1422400"/>
              <a:gd name="connsiteX0" fmla="*/ 38100 w 5715000"/>
              <a:gd name="connsiteY0" fmla="*/ 0 h 1422400"/>
              <a:gd name="connsiteX1" fmla="*/ 5511800 w 5715000"/>
              <a:gd name="connsiteY1" fmla="*/ 0 h 1422400"/>
              <a:gd name="connsiteX2" fmla="*/ 5715000 w 5715000"/>
              <a:gd name="connsiteY2" fmla="*/ 685800 h 1422400"/>
              <a:gd name="connsiteX3" fmla="*/ 5537200 w 5715000"/>
              <a:gd name="connsiteY3" fmla="*/ 1384300 h 1422400"/>
              <a:gd name="connsiteX4" fmla="*/ 0 w 5715000"/>
              <a:gd name="connsiteY4" fmla="*/ 1422400 h 1422400"/>
              <a:gd name="connsiteX0" fmla="*/ 38100 w 5715000"/>
              <a:gd name="connsiteY0" fmla="*/ 0 h 1422400"/>
              <a:gd name="connsiteX1" fmla="*/ 5511800 w 5715000"/>
              <a:gd name="connsiteY1" fmla="*/ 0 h 1422400"/>
              <a:gd name="connsiteX2" fmla="*/ 5715000 w 5715000"/>
              <a:gd name="connsiteY2" fmla="*/ 685800 h 1422400"/>
              <a:gd name="connsiteX3" fmla="*/ 5537200 w 5715000"/>
              <a:gd name="connsiteY3" fmla="*/ 1384300 h 1422400"/>
              <a:gd name="connsiteX4" fmla="*/ 0 w 5715000"/>
              <a:gd name="connsiteY4" fmla="*/ 1422400 h 1422400"/>
              <a:gd name="connsiteX0" fmla="*/ 38100 w 5718281"/>
              <a:gd name="connsiteY0" fmla="*/ 0 h 1422400"/>
              <a:gd name="connsiteX1" fmla="*/ 5511800 w 5718281"/>
              <a:gd name="connsiteY1" fmla="*/ 0 h 1422400"/>
              <a:gd name="connsiteX2" fmla="*/ 5715000 w 5718281"/>
              <a:gd name="connsiteY2" fmla="*/ 685800 h 1422400"/>
              <a:gd name="connsiteX3" fmla="*/ 5613400 w 5718281"/>
              <a:gd name="connsiteY3" fmla="*/ 1409700 h 1422400"/>
              <a:gd name="connsiteX4" fmla="*/ 0 w 5718281"/>
              <a:gd name="connsiteY4" fmla="*/ 1422400 h 1422400"/>
              <a:gd name="connsiteX0" fmla="*/ 38100 w 5728284"/>
              <a:gd name="connsiteY0" fmla="*/ 0 h 1422400"/>
              <a:gd name="connsiteX1" fmla="*/ 5511800 w 5728284"/>
              <a:gd name="connsiteY1" fmla="*/ 0 h 1422400"/>
              <a:gd name="connsiteX2" fmla="*/ 5715000 w 5728284"/>
              <a:gd name="connsiteY2" fmla="*/ 685800 h 1422400"/>
              <a:gd name="connsiteX3" fmla="*/ 5613400 w 5728284"/>
              <a:gd name="connsiteY3" fmla="*/ 1409700 h 1422400"/>
              <a:gd name="connsiteX4" fmla="*/ 0 w 5728284"/>
              <a:gd name="connsiteY4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8284" h="1422400">
                <a:moveTo>
                  <a:pt x="38100" y="0"/>
                </a:moveTo>
                <a:lnTo>
                  <a:pt x="5511800" y="0"/>
                </a:lnTo>
                <a:cubicBezTo>
                  <a:pt x="5651500" y="165100"/>
                  <a:pt x="5698067" y="450850"/>
                  <a:pt x="5715000" y="685800"/>
                </a:cubicBezTo>
                <a:cubicBezTo>
                  <a:pt x="5731933" y="920750"/>
                  <a:pt x="5757333" y="1202267"/>
                  <a:pt x="5613400" y="1409700"/>
                </a:cubicBezTo>
                <a:lnTo>
                  <a:pt x="0" y="1422400"/>
                </a:lnTo>
              </a:path>
            </a:pathLst>
          </a:cu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9D0DED-A066-8B85-B71A-F000BAFE78AC}"/>
              </a:ext>
            </a:extLst>
          </p:cNvPr>
          <p:cNvSpPr/>
          <p:nvPr/>
        </p:nvSpPr>
        <p:spPr>
          <a:xfrm>
            <a:off x="2514600" y="2019039"/>
            <a:ext cx="508000" cy="140304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023343-6D00-265D-F777-854C152BDBA5}"/>
              </a:ext>
            </a:extLst>
          </p:cNvPr>
          <p:cNvSpPr/>
          <p:nvPr/>
        </p:nvSpPr>
        <p:spPr>
          <a:xfrm>
            <a:off x="2641600" y="2374900"/>
            <a:ext cx="266700" cy="736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C0988-AEA5-2492-B06B-4CDAE6A16B85}"/>
              </a:ext>
            </a:extLst>
          </p:cNvPr>
          <p:cNvSpPr txBox="1"/>
          <p:nvPr/>
        </p:nvSpPr>
        <p:spPr>
          <a:xfrm>
            <a:off x="558801" y="3987800"/>
            <a:ext cx="8267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Many optic fibres are constructed with an inner core which carries the light signal and a thin outer “cladding” made of a similar material but with a lower refractive index.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7F8F6C-7D98-66F5-2567-10D19056653D}"/>
              </a:ext>
            </a:extLst>
          </p:cNvPr>
          <p:cNvSpPr txBox="1"/>
          <p:nvPr/>
        </p:nvSpPr>
        <p:spPr>
          <a:xfrm>
            <a:off x="266700" y="2374900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Inner core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8DE870-C733-A51A-CE79-1A1564CE6AAB}"/>
              </a:ext>
            </a:extLst>
          </p:cNvPr>
          <p:cNvSpPr txBox="1"/>
          <p:nvPr/>
        </p:nvSpPr>
        <p:spPr>
          <a:xfrm>
            <a:off x="266700" y="3202223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Cladding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F6FB9D-9541-C6CD-3A03-29A199F0FE01}"/>
              </a:ext>
            </a:extLst>
          </p:cNvPr>
          <p:cNvCxnSpPr>
            <a:stCxn id="18" idx="3"/>
          </p:cNvCxnSpPr>
          <p:nvPr/>
        </p:nvCxnSpPr>
        <p:spPr>
          <a:xfrm>
            <a:off x="2072002" y="2636510"/>
            <a:ext cx="6965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42177B-DC6C-73D7-A269-362308309C2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1945002" y="3216615"/>
            <a:ext cx="643993" cy="205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6731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154BE-B313-4592-DE0A-622D4E58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B35869-248A-8B01-00A6-D651E33E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1089529"/>
          </a:xfrm>
        </p:spPr>
        <p:txBody>
          <a:bodyPr/>
          <a:lstStyle/>
          <a:p>
            <a:r>
              <a:rPr lang="en-IE" altLang="en-US" dirty="0"/>
              <a:t>Where does the total internal reflection occur?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076580-D145-B968-A034-489BDFFCC014}"/>
              </a:ext>
            </a:extLst>
          </p:cNvPr>
          <p:cNvSpPr/>
          <p:nvPr/>
        </p:nvSpPr>
        <p:spPr>
          <a:xfrm>
            <a:off x="2730501" y="2006600"/>
            <a:ext cx="5728284" cy="1422400"/>
          </a:xfrm>
          <a:custGeom>
            <a:avLst/>
            <a:gdLst>
              <a:gd name="connsiteX0" fmla="*/ 38100 w 5740400"/>
              <a:gd name="connsiteY0" fmla="*/ 0 h 1422400"/>
              <a:gd name="connsiteX1" fmla="*/ 5511800 w 5740400"/>
              <a:gd name="connsiteY1" fmla="*/ 0 h 1422400"/>
              <a:gd name="connsiteX2" fmla="*/ 5740400 w 5740400"/>
              <a:gd name="connsiteY2" fmla="*/ 762000 h 1422400"/>
              <a:gd name="connsiteX3" fmla="*/ 5537200 w 5740400"/>
              <a:gd name="connsiteY3" fmla="*/ 1384300 h 1422400"/>
              <a:gd name="connsiteX4" fmla="*/ 0 w 5740400"/>
              <a:gd name="connsiteY4" fmla="*/ 1422400 h 1422400"/>
              <a:gd name="connsiteX0" fmla="*/ 38100 w 5740400"/>
              <a:gd name="connsiteY0" fmla="*/ 0 h 1422400"/>
              <a:gd name="connsiteX1" fmla="*/ 5511800 w 5740400"/>
              <a:gd name="connsiteY1" fmla="*/ 0 h 1422400"/>
              <a:gd name="connsiteX2" fmla="*/ 5740400 w 5740400"/>
              <a:gd name="connsiteY2" fmla="*/ 762000 h 1422400"/>
              <a:gd name="connsiteX3" fmla="*/ 5537200 w 5740400"/>
              <a:gd name="connsiteY3" fmla="*/ 1384300 h 1422400"/>
              <a:gd name="connsiteX4" fmla="*/ 0 w 5740400"/>
              <a:gd name="connsiteY4" fmla="*/ 1422400 h 1422400"/>
              <a:gd name="connsiteX0" fmla="*/ 38100 w 5715000"/>
              <a:gd name="connsiteY0" fmla="*/ 0 h 1422400"/>
              <a:gd name="connsiteX1" fmla="*/ 5511800 w 5715000"/>
              <a:gd name="connsiteY1" fmla="*/ 0 h 1422400"/>
              <a:gd name="connsiteX2" fmla="*/ 5715000 w 5715000"/>
              <a:gd name="connsiteY2" fmla="*/ 685800 h 1422400"/>
              <a:gd name="connsiteX3" fmla="*/ 5537200 w 5715000"/>
              <a:gd name="connsiteY3" fmla="*/ 1384300 h 1422400"/>
              <a:gd name="connsiteX4" fmla="*/ 0 w 5715000"/>
              <a:gd name="connsiteY4" fmla="*/ 1422400 h 1422400"/>
              <a:gd name="connsiteX0" fmla="*/ 38100 w 5715000"/>
              <a:gd name="connsiteY0" fmla="*/ 0 h 1422400"/>
              <a:gd name="connsiteX1" fmla="*/ 5511800 w 5715000"/>
              <a:gd name="connsiteY1" fmla="*/ 0 h 1422400"/>
              <a:gd name="connsiteX2" fmla="*/ 5715000 w 5715000"/>
              <a:gd name="connsiteY2" fmla="*/ 685800 h 1422400"/>
              <a:gd name="connsiteX3" fmla="*/ 5537200 w 5715000"/>
              <a:gd name="connsiteY3" fmla="*/ 1384300 h 1422400"/>
              <a:gd name="connsiteX4" fmla="*/ 0 w 5715000"/>
              <a:gd name="connsiteY4" fmla="*/ 1422400 h 1422400"/>
              <a:gd name="connsiteX0" fmla="*/ 38100 w 5718281"/>
              <a:gd name="connsiteY0" fmla="*/ 0 h 1422400"/>
              <a:gd name="connsiteX1" fmla="*/ 5511800 w 5718281"/>
              <a:gd name="connsiteY1" fmla="*/ 0 h 1422400"/>
              <a:gd name="connsiteX2" fmla="*/ 5715000 w 5718281"/>
              <a:gd name="connsiteY2" fmla="*/ 685800 h 1422400"/>
              <a:gd name="connsiteX3" fmla="*/ 5613400 w 5718281"/>
              <a:gd name="connsiteY3" fmla="*/ 1409700 h 1422400"/>
              <a:gd name="connsiteX4" fmla="*/ 0 w 5718281"/>
              <a:gd name="connsiteY4" fmla="*/ 1422400 h 1422400"/>
              <a:gd name="connsiteX0" fmla="*/ 38100 w 5728284"/>
              <a:gd name="connsiteY0" fmla="*/ 0 h 1422400"/>
              <a:gd name="connsiteX1" fmla="*/ 5511800 w 5728284"/>
              <a:gd name="connsiteY1" fmla="*/ 0 h 1422400"/>
              <a:gd name="connsiteX2" fmla="*/ 5715000 w 5728284"/>
              <a:gd name="connsiteY2" fmla="*/ 685800 h 1422400"/>
              <a:gd name="connsiteX3" fmla="*/ 5613400 w 5728284"/>
              <a:gd name="connsiteY3" fmla="*/ 1409700 h 1422400"/>
              <a:gd name="connsiteX4" fmla="*/ 0 w 5728284"/>
              <a:gd name="connsiteY4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8284" h="1422400">
                <a:moveTo>
                  <a:pt x="38100" y="0"/>
                </a:moveTo>
                <a:lnTo>
                  <a:pt x="5511800" y="0"/>
                </a:lnTo>
                <a:cubicBezTo>
                  <a:pt x="5651500" y="165100"/>
                  <a:pt x="5698067" y="450850"/>
                  <a:pt x="5715000" y="685800"/>
                </a:cubicBezTo>
                <a:cubicBezTo>
                  <a:pt x="5731933" y="920750"/>
                  <a:pt x="5757333" y="1202267"/>
                  <a:pt x="5613400" y="1409700"/>
                </a:cubicBezTo>
                <a:lnTo>
                  <a:pt x="0" y="1422400"/>
                </a:lnTo>
              </a:path>
            </a:pathLst>
          </a:cu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376A64-F4C0-DCC2-C5D0-1248F931E96F}"/>
              </a:ext>
            </a:extLst>
          </p:cNvPr>
          <p:cNvSpPr/>
          <p:nvPr/>
        </p:nvSpPr>
        <p:spPr>
          <a:xfrm>
            <a:off x="2514600" y="2019039"/>
            <a:ext cx="508000" cy="140304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386161-A16C-F210-52BD-4CA704A0F202}"/>
              </a:ext>
            </a:extLst>
          </p:cNvPr>
          <p:cNvSpPr/>
          <p:nvPr/>
        </p:nvSpPr>
        <p:spPr>
          <a:xfrm>
            <a:off x="2641600" y="2374900"/>
            <a:ext cx="266700" cy="736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8B1BA9-4022-868E-544E-0E6F48864901}"/>
              </a:ext>
            </a:extLst>
          </p:cNvPr>
          <p:cNvSpPr txBox="1"/>
          <p:nvPr/>
        </p:nvSpPr>
        <p:spPr>
          <a:xfrm>
            <a:off x="1727199" y="4158686"/>
            <a:ext cx="7137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Total internal reflection occurs at the boundary between the two materials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68CE3-73C3-0632-6CF7-483017F6E746}"/>
              </a:ext>
            </a:extLst>
          </p:cNvPr>
          <p:cNvSpPr txBox="1"/>
          <p:nvPr/>
        </p:nvSpPr>
        <p:spPr>
          <a:xfrm>
            <a:off x="266700" y="2374900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Inner core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D0C5AB-F06E-BD1B-DE88-BD31E13F5617}"/>
              </a:ext>
            </a:extLst>
          </p:cNvPr>
          <p:cNvSpPr txBox="1"/>
          <p:nvPr/>
        </p:nvSpPr>
        <p:spPr>
          <a:xfrm>
            <a:off x="266700" y="3202223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Cladding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E446F4-F240-9BF6-FF66-DFDD942288BC}"/>
              </a:ext>
            </a:extLst>
          </p:cNvPr>
          <p:cNvCxnSpPr>
            <a:stCxn id="18" idx="3"/>
          </p:cNvCxnSpPr>
          <p:nvPr/>
        </p:nvCxnSpPr>
        <p:spPr>
          <a:xfrm>
            <a:off x="2072002" y="2636510"/>
            <a:ext cx="6965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58DB7C-F20C-87AB-82E1-0C30B559392E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1945002" y="3216615"/>
            <a:ext cx="643993" cy="205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B5369B-3F46-D64D-080A-C9D4AE45AF1C}"/>
              </a:ext>
            </a:extLst>
          </p:cNvPr>
          <p:cNvCxnSpPr>
            <a:stCxn id="8" idx="0"/>
          </p:cNvCxnSpPr>
          <p:nvPr/>
        </p:nvCxnSpPr>
        <p:spPr>
          <a:xfrm>
            <a:off x="2774950" y="2374900"/>
            <a:ext cx="54165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4B044D-B49E-D2EC-6D1D-15D5DAA8F846}"/>
              </a:ext>
            </a:extLst>
          </p:cNvPr>
          <p:cNvCxnSpPr/>
          <p:nvPr/>
        </p:nvCxnSpPr>
        <p:spPr>
          <a:xfrm>
            <a:off x="2768600" y="3111500"/>
            <a:ext cx="54165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BFEEB6-F31B-90EB-F13A-DC9098009FAF}"/>
              </a:ext>
            </a:extLst>
          </p:cNvPr>
          <p:cNvSpPr/>
          <p:nvPr/>
        </p:nvSpPr>
        <p:spPr>
          <a:xfrm>
            <a:off x="2781300" y="2387600"/>
            <a:ext cx="5930900" cy="355600"/>
          </a:xfrm>
          <a:custGeom>
            <a:avLst/>
            <a:gdLst>
              <a:gd name="connsiteX0" fmla="*/ 0 w 5930900"/>
              <a:gd name="connsiteY0" fmla="*/ 355600 h 355600"/>
              <a:gd name="connsiteX1" fmla="*/ 3340100 w 5930900"/>
              <a:gd name="connsiteY1" fmla="*/ 0 h 355600"/>
              <a:gd name="connsiteX2" fmla="*/ 5930900 w 5930900"/>
              <a:gd name="connsiteY2" fmla="*/ 3429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30900" h="355600">
                <a:moveTo>
                  <a:pt x="0" y="355600"/>
                </a:moveTo>
                <a:lnTo>
                  <a:pt x="3340100" y="0"/>
                </a:lnTo>
                <a:lnTo>
                  <a:pt x="5930900" y="3429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D8D6C3-7BAE-979C-400B-4DC4292E26DA}"/>
              </a:ext>
            </a:extLst>
          </p:cNvPr>
          <p:cNvSpPr/>
          <p:nvPr/>
        </p:nvSpPr>
        <p:spPr>
          <a:xfrm rot="21007098">
            <a:off x="4116546" y="2452329"/>
            <a:ext cx="218969" cy="294541"/>
          </a:xfrm>
          <a:custGeom>
            <a:avLst/>
            <a:gdLst>
              <a:gd name="connsiteX0" fmla="*/ 0 w 697230"/>
              <a:gd name="connsiteY0" fmla="*/ 0 h 617220"/>
              <a:gd name="connsiteX1" fmla="*/ 697230 w 697230"/>
              <a:gd name="connsiteY1" fmla="*/ 331470 h 617220"/>
              <a:gd name="connsiteX2" fmla="*/ 68580 w 697230"/>
              <a:gd name="connsiteY2" fmla="*/ 617220 h 617220"/>
              <a:gd name="connsiteX3" fmla="*/ 68580 w 697230"/>
              <a:gd name="connsiteY3" fmla="*/ 617220 h 617220"/>
              <a:gd name="connsiteX0" fmla="*/ 14143 w 711373"/>
              <a:gd name="connsiteY0" fmla="*/ 0 h 617220"/>
              <a:gd name="connsiteX1" fmla="*/ 711373 w 711373"/>
              <a:gd name="connsiteY1" fmla="*/ 331470 h 617220"/>
              <a:gd name="connsiteX2" fmla="*/ 82723 w 711373"/>
              <a:gd name="connsiteY2" fmla="*/ 617220 h 617220"/>
              <a:gd name="connsiteX3" fmla="*/ 0 w 711373"/>
              <a:gd name="connsiteY3" fmla="*/ 306266 h 617220"/>
              <a:gd name="connsiteX0" fmla="*/ 0 w 697230"/>
              <a:gd name="connsiteY0" fmla="*/ 0 h 617220"/>
              <a:gd name="connsiteX1" fmla="*/ 697230 w 697230"/>
              <a:gd name="connsiteY1" fmla="*/ 331470 h 617220"/>
              <a:gd name="connsiteX2" fmla="*/ 68580 w 697230"/>
              <a:gd name="connsiteY2" fmla="*/ 617220 h 617220"/>
              <a:gd name="connsiteX0" fmla="*/ 9416 w 706646"/>
              <a:gd name="connsiteY0" fmla="*/ 0 h 677163"/>
              <a:gd name="connsiteX1" fmla="*/ 706646 w 706646"/>
              <a:gd name="connsiteY1" fmla="*/ 331470 h 677163"/>
              <a:gd name="connsiteX2" fmla="*/ 0 w 706646"/>
              <a:gd name="connsiteY2" fmla="*/ 677163 h 677163"/>
              <a:gd name="connsiteX0" fmla="*/ 9416 w 704282"/>
              <a:gd name="connsiteY0" fmla="*/ 0 h 677163"/>
              <a:gd name="connsiteX1" fmla="*/ 704282 w 704282"/>
              <a:gd name="connsiteY1" fmla="*/ 323977 h 677163"/>
              <a:gd name="connsiteX2" fmla="*/ 0 w 704282"/>
              <a:gd name="connsiteY2" fmla="*/ 677163 h 677163"/>
              <a:gd name="connsiteX0" fmla="*/ 9416 w 371391"/>
              <a:gd name="connsiteY0" fmla="*/ 0 h 677163"/>
              <a:gd name="connsiteX1" fmla="*/ 371391 w 371391"/>
              <a:gd name="connsiteY1" fmla="*/ 350202 h 677163"/>
              <a:gd name="connsiteX2" fmla="*/ 0 w 371391"/>
              <a:gd name="connsiteY2" fmla="*/ 677163 h 677163"/>
              <a:gd name="connsiteX0" fmla="*/ 9416 w 759347"/>
              <a:gd name="connsiteY0" fmla="*/ 0 h 677163"/>
              <a:gd name="connsiteX1" fmla="*/ 759347 w 759347"/>
              <a:gd name="connsiteY1" fmla="*/ 342709 h 677163"/>
              <a:gd name="connsiteX2" fmla="*/ 0 w 759347"/>
              <a:gd name="connsiteY2" fmla="*/ 677163 h 6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347" h="677163">
                <a:moveTo>
                  <a:pt x="9416" y="0"/>
                </a:moveTo>
                <a:lnTo>
                  <a:pt x="759347" y="342709"/>
                </a:lnTo>
                <a:lnTo>
                  <a:pt x="0" y="677163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67D133-A1C4-6160-270B-8EEC7786DF90}"/>
              </a:ext>
            </a:extLst>
          </p:cNvPr>
          <p:cNvSpPr/>
          <p:nvPr/>
        </p:nvSpPr>
        <p:spPr>
          <a:xfrm rot="699804">
            <a:off x="7672546" y="2452328"/>
            <a:ext cx="218969" cy="294541"/>
          </a:xfrm>
          <a:custGeom>
            <a:avLst/>
            <a:gdLst>
              <a:gd name="connsiteX0" fmla="*/ 0 w 697230"/>
              <a:gd name="connsiteY0" fmla="*/ 0 h 617220"/>
              <a:gd name="connsiteX1" fmla="*/ 697230 w 697230"/>
              <a:gd name="connsiteY1" fmla="*/ 331470 h 617220"/>
              <a:gd name="connsiteX2" fmla="*/ 68580 w 697230"/>
              <a:gd name="connsiteY2" fmla="*/ 617220 h 617220"/>
              <a:gd name="connsiteX3" fmla="*/ 68580 w 697230"/>
              <a:gd name="connsiteY3" fmla="*/ 617220 h 617220"/>
              <a:gd name="connsiteX0" fmla="*/ 14143 w 711373"/>
              <a:gd name="connsiteY0" fmla="*/ 0 h 617220"/>
              <a:gd name="connsiteX1" fmla="*/ 711373 w 711373"/>
              <a:gd name="connsiteY1" fmla="*/ 331470 h 617220"/>
              <a:gd name="connsiteX2" fmla="*/ 82723 w 711373"/>
              <a:gd name="connsiteY2" fmla="*/ 617220 h 617220"/>
              <a:gd name="connsiteX3" fmla="*/ 0 w 711373"/>
              <a:gd name="connsiteY3" fmla="*/ 306266 h 617220"/>
              <a:gd name="connsiteX0" fmla="*/ 0 w 697230"/>
              <a:gd name="connsiteY0" fmla="*/ 0 h 617220"/>
              <a:gd name="connsiteX1" fmla="*/ 697230 w 697230"/>
              <a:gd name="connsiteY1" fmla="*/ 331470 h 617220"/>
              <a:gd name="connsiteX2" fmla="*/ 68580 w 697230"/>
              <a:gd name="connsiteY2" fmla="*/ 617220 h 617220"/>
              <a:gd name="connsiteX0" fmla="*/ 9416 w 706646"/>
              <a:gd name="connsiteY0" fmla="*/ 0 h 677163"/>
              <a:gd name="connsiteX1" fmla="*/ 706646 w 706646"/>
              <a:gd name="connsiteY1" fmla="*/ 331470 h 677163"/>
              <a:gd name="connsiteX2" fmla="*/ 0 w 706646"/>
              <a:gd name="connsiteY2" fmla="*/ 677163 h 677163"/>
              <a:gd name="connsiteX0" fmla="*/ 9416 w 704282"/>
              <a:gd name="connsiteY0" fmla="*/ 0 h 677163"/>
              <a:gd name="connsiteX1" fmla="*/ 704282 w 704282"/>
              <a:gd name="connsiteY1" fmla="*/ 323977 h 677163"/>
              <a:gd name="connsiteX2" fmla="*/ 0 w 704282"/>
              <a:gd name="connsiteY2" fmla="*/ 677163 h 677163"/>
              <a:gd name="connsiteX0" fmla="*/ 9416 w 371391"/>
              <a:gd name="connsiteY0" fmla="*/ 0 h 677163"/>
              <a:gd name="connsiteX1" fmla="*/ 371391 w 371391"/>
              <a:gd name="connsiteY1" fmla="*/ 350202 h 677163"/>
              <a:gd name="connsiteX2" fmla="*/ 0 w 371391"/>
              <a:gd name="connsiteY2" fmla="*/ 677163 h 677163"/>
              <a:gd name="connsiteX0" fmla="*/ 9416 w 759347"/>
              <a:gd name="connsiteY0" fmla="*/ 0 h 677163"/>
              <a:gd name="connsiteX1" fmla="*/ 759347 w 759347"/>
              <a:gd name="connsiteY1" fmla="*/ 342709 h 677163"/>
              <a:gd name="connsiteX2" fmla="*/ 0 w 759347"/>
              <a:gd name="connsiteY2" fmla="*/ 677163 h 67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347" h="677163">
                <a:moveTo>
                  <a:pt x="9416" y="0"/>
                </a:moveTo>
                <a:lnTo>
                  <a:pt x="759347" y="342709"/>
                </a:lnTo>
                <a:lnTo>
                  <a:pt x="0" y="677163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36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24924</TotalTime>
  <Words>4071</Words>
  <Application>Microsoft Office PowerPoint</Application>
  <PresentationFormat>On-screen Show (4:3)</PresentationFormat>
  <Paragraphs>750</Paragraphs>
  <Slides>112</Slides>
  <Notes>24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  <vt:variant>
        <vt:lpstr>Custom Shows</vt:lpstr>
      </vt:variant>
      <vt:variant>
        <vt:i4>1</vt:i4>
      </vt:variant>
    </vt:vector>
  </HeadingPairs>
  <TitlesOfParts>
    <vt:vector size="119" baseType="lpstr">
      <vt:lpstr>Arial</vt:lpstr>
      <vt:lpstr>Symbol</vt:lpstr>
      <vt:lpstr>Cambria Math</vt:lpstr>
      <vt:lpstr>Aptos</vt:lpstr>
      <vt:lpstr>Office Theme</vt:lpstr>
      <vt:lpstr>Image</vt:lpstr>
      <vt:lpstr>Reflection and Refraction</vt:lpstr>
      <vt:lpstr>PowerPoint Presentation</vt:lpstr>
      <vt:lpstr>Revision summary</vt:lpstr>
      <vt:lpstr>What is Light?</vt:lpstr>
      <vt:lpstr>Example</vt:lpstr>
      <vt:lpstr>Exercise</vt:lpstr>
      <vt:lpstr>Exercise</vt:lpstr>
      <vt:lpstr>Distinguish between luminous and non luminous objects</vt:lpstr>
      <vt:lpstr>Converting Light Energy to Electrical Energy</vt:lpstr>
      <vt:lpstr>How do you prove that light is energy?</vt:lpstr>
      <vt:lpstr>How can you prove that light travels in straight lines?</vt:lpstr>
      <vt:lpstr>What word do we use for light travelling in straight lines</vt:lpstr>
      <vt:lpstr>Drawing light rays</vt:lpstr>
      <vt:lpstr>Purpose of Ray Diagrams</vt:lpstr>
      <vt:lpstr>What is Reflection of Light?</vt:lpstr>
      <vt:lpstr>Name the two types of reflection</vt:lpstr>
      <vt:lpstr>How do you draw a plane mirror?</vt:lpstr>
      <vt:lpstr>Key words </vt:lpstr>
      <vt:lpstr>What is a “normal”?</vt:lpstr>
      <vt:lpstr>Exercise</vt:lpstr>
      <vt:lpstr>State the Laws of Reflection of Light</vt:lpstr>
      <vt:lpstr>First law</vt:lpstr>
      <vt:lpstr>State the second law of reflection</vt:lpstr>
      <vt:lpstr>Activity: Model of the laws of reflection</vt:lpstr>
      <vt:lpstr>Experiments:  Demonstrate the laws of reflection </vt:lpstr>
      <vt:lpstr>Demonstrate the 2nd Law of Reflection</vt:lpstr>
      <vt:lpstr>Demonstrate the 1st Law of Reflection</vt:lpstr>
      <vt:lpstr>Draw a ray diagram for the image in a plane mirror</vt:lpstr>
      <vt:lpstr>Exercise</vt:lpstr>
      <vt:lpstr>Exercise</vt:lpstr>
      <vt:lpstr>Exercise</vt:lpstr>
      <vt:lpstr>Exercise</vt:lpstr>
      <vt:lpstr>Exercise</vt:lpstr>
      <vt:lpstr>What is a virtual image?</vt:lpstr>
      <vt:lpstr>How far from the mirror is the image?</vt:lpstr>
      <vt:lpstr>What is Parallax?</vt:lpstr>
      <vt:lpstr>Give an example of Parallax?</vt:lpstr>
      <vt:lpstr>When is parallax helpful and when is it not?</vt:lpstr>
      <vt:lpstr>Refraction </vt:lpstr>
      <vt:lpstr>What is Refraction of Light?</vt:lpstr>
      <vt:lpstr>What causes the light to bend?</vt:lpstr>
      <vt:lpstr>What is the fastest way to run from A to B</vt:lpstr>
      <vt:lpstr>Which way does the light bend?</vt:lpstr>
      <vt:lpstr>Does the light always bend?</vt:lpstr>
      <vt:lpstr>Key word check</vt:lpstr>
      <vt:lpstr>Key word check</vt:lpstr>
      <vt:lpstr>Key word check</vt:lpstr>
      <vt:lpstr>Key words for Refraction</vt:lpstr>
      <vt:lpstr>State the 2 Laws of Refraction of Light</vt:lpstr>
      <vt:lpstr>1​st​ Law of Refraction diagram: </vt:lpstr>
      <vt:lpstr>The second law of refraction</vt:lpstr>
      <vt:lpstr>Exercise</vt:lpstr>
      <vt:lpstr>What is meant by the Refractive Index of a material? </vt:lpstr>
      <vt:lpstr>Can you use air instead of a vacuum when measuring refractive index?</vt:lpstr>
      <vt:lpstr>Example</vt:lpstr>
      <vt:lpstr>Exercise</vt:lpstr>
      <vt:lpstr>Recap on sin^(-1)</vt:lpstr>
      <vt:lpstr>Example</vt:lpstr>
      <vt:lpstr>Exercise </vt:lpstr>
      <vt:lpstr>Write Refractive Index in terms of wave Speed</vt:lpstr>
      <vt:lpstr>Example</vt:lpstr>
      <vt:lpstr>Exercise</vt:lpstr>
      <vt:lpstr>What is meant by the Refractive Index between 2 media?</vt:lpstr>
      <vt:lpstr>Calculate the refractive index from water n=1.33 to glass n=1.5</vt:lpstr>
      <vt:lpstr>Reversing the direction</vt:lpstr>
      <vt:lpstr>Example</vt:lpstr>
      <vt:lpstr>Example</vt:lpstr>
      <vt:lpstr>Exercise</vt:lpstr>
      <vt:lpstr>Exercise</vt:lpstr>
      <vt:lpstr>Exercise HL</vt:lpstr>
      <vt:lpstr>Exercise</vt:lpstr>
      <vt:lpstr>Which speed goes on top? </vt:lpstr>
      <vt:lpstr>Example</vt:lpstr>
      <vt:lpstr>Example</vt:lpstr>
      <vt:lpstr>What is the Critical Angle?</vt:lpstr>
      <vt:lpstr>Alternative definition: Critical Angle</vt:lpstr>
      <vt:lpstr>What is Total Internal Reflection?</vt:lpstr>
      <vt:lpstr>How do you demonstrate Total Internal Reflection</vt:lpstr>
      <vt:lpstr>How do you demonstrate Total Internal Reflection</vt:lpstr>
      <vt:lpstr>When you reach the critical angle, </vt:lpstr>
      <vt:lpstr>When you exceed the critical angle, </vt:lpstr>
      <vt:lpstr>How do you calculate the refractive index from the Critical Angle? </vt:lpstr>
      <vt:lpstr>Example</vt:lpstr>
      <vt:lpstr>Example</vt:lpstr>
      <vt:lpstr>Example</vt:lpstr>
      <vt:lpstr>Example</vt:lpstr>
      <vt:lpstr>Exercise </vt:lpstr>
      <vt:lpstr>Exercise</vt:lpstr>
      <vt:lpstr>Exercise HL</vt:lpstr>
      <vt:lpstr>exercise</vt:lpstr>
      <vt:lpstr>Exercise</vt:lpstr>
      <vt:lpstr>Example: Prism reflectors</vt:lpstr>
      <vt:lpstr>Retro reflectors on the moon </vt:lpstr>
      <vt:lpstr>Diver</vt:lpstr>
      <vt:lpstr>What is an Optical Fibre</vt:lpstr>
      <vt:lpstr>Use of Optical Fibres</vt:lpstr>
      <vt:lpstr>How do Optical Fibres transmit information?</vt:lpstr>
      <vt:lpstr>What is cladding on an optic fibre?</vt:lpstr>
      <vt:lpstr>Where does the total internal reflection occur?</vt:lpstr>
      <vt:lpstr>Exercise</vt:lpstr>
      <vt:lpstr>Verify n=sin(i)/sin(r) </vt:lpstr>
      <vt:lpstr>Data and calculations </vt:lpstr>
      <vt:lpstr>Draw a Suitable graph</vt:lpstr>
      <vt:lpstr>How does your graph verify the model</vt:lpstr>
      <vt:lpstr>Alternative 1: Search pins</vt:lpstr>
      <vt:lpstr>3d drawing of pin arrangement</vt:lpstr>
      <vt:lpstr>Alternative 2: semicircular block</vt:lpstr>
      <vt:lpstr>Verify n=1/(sin C)</vt:lpstr>
      <vt:lpstr>Phet simulations of refraction</vt:lpstr>
      <vt:lpstr>Revision summary</vt:lpstr>
      <vt:lpstr>Additional material</vt:lpstr>
      <vt:lpstr>Change log</vt:lpstr>
      <vt:lpstr>Revision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and Refraction</dc:title>
  <dc:creator>Richard Downey</dc:creator>
  <cp:lastModifiedBy>Tom  Tierney</cp:lastModifiedBy>
  <cp:revision>9</cp:revision>
  <dcterms:created xsi:type="dcterms:W3CDTF">2025-07-04T08:11:55Z</dcterms:created>
  <dcterms:modified xsi:type="dcterms:W3CDTF">2025-09-24T15:27:39Z</dcterms:modified>
</cp:coreProperties>
</file>