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29"/>
  </p:notesMasterIdLst>
  <p:handoutMasterIdLst>
    <p:handoutMasterId r:id="rId130"/>
  </p:handoutMasterIdLst>
  <p:sldIdLst>
    <p:sldId id="256" r:id="rId5"/>
    <p:sldId id="390" r:id="rId6"/>
    <p:sldId id="270" r:id="rId7"/>
    <p:sldId id="292" r:id="rId8"/>
    <p:sldId id="271" r:id="rId9"/>
    <p:sldId id="391" r:id="rId10"/>
    <p:sldId id="367" r:id="rId11"/>
    <p:sldId id="272" r:id="rId12"/>
    <p:sldId id="295" r:id="rId13"/>
    <p:sldId id="297" r:id="rId14"/>
    <p:sldId id="298" r:id="rId15"/>
    <p:sldId id="335" r:id="rId16"/>
    <p:sldId id="336" r:id="rId17"/>
    <p:sldId id="337" r:id="rId18"/>
    <p:sldId id="339" r:id="rId19"/>
    <p:sldId id="279" r:id="rId20"/>
    <p:sldId id="340" r:id="rId21"/>
    <p:sldId id="342" r:id="rId22"/>
    <p:sldId id="341" r:id="rId23"/>
    <p:sldId id="344" r:id="rId24"/>
    <p:sldId id="346" r:id="rId25"/>
    <p:sldId id="394" r:id="rId26"/>
    <p:sldId id="280" r:id="rId27"/>
    <p:sldId id="368" r:id="rId28"/>
    <p:sldId id="347" r:id="rId29"/>
    <p:sldId id="443" r:id="rId30"/>
    <p:sldId id="281" r:id="rId31"/>
    <p:sldId id="445" r:id="rId32"/>
    <p:sldId id="273" r:id="rId33"/>
    <p:sldId id="359" r:id="rId34"/>
    <p:sldId id="357" r:id="rId35"/>
    <p:sldId id="360" r:id="rId36"/>
    <p:sldId id="362" r:id="rId37"/>
    <p:sldId id="363" r:id="rId38"/>
    <p:sldId id="366" r:id="rId39"/>
    <p:sldId id="299" r:id="rId40"/>
    <p:sldId id="444" r:id="rId41"/>
    <p:sldId id="290" r:id="rId42"/>
    <p:sldId id="300" r:id="rId43"/>
    <p:sldId id="282" r:id="rId44"/>
    <p:sldId id="356" r:id="rId45"/>
    <p:sldId id="263" r:id="rId46"/>
    <p:sldId id="349" r:id="rId47"/>
    <p:sldId id="441" r:id="rId48"/>
    <p:sldId id="398" r:id="rId49"/>
    <p:sldId id="399" r:id="rId50"/>
    <p:sldId id="352" r:id="rId51"/>
    <p:sldId id="354" r:id="rId52"/>
    <p:sldId id="401" r:id="rId53"/>
    <p:sldId id="392" r:id="rId54"/>
    <p:sldId id="396" r:id="rId55"/>
    <p:sldId id="393" r:id="rId56"/>
    <p:sldId id="361" r:id="rId57"/>
    <p:sldId id="369" r:id="rId58"/>
    <p:sldId id="397" r:id="rId59"/>
    <p:sldId id="258" r:id="rId60"/>
    <p:sldId id="439" r:id="rId61"/>
    <p:sldId id="440" r:id="rId62"/>
    <p:sldId id="407" r:id="rId63"/>
    <p:sldId id="329" r:id="rId64"/>
    <p:sldId id="307" r:id="rId65"/>
    <p:sldId id="409" r:id="rId66"/>
    <p:sldId id="410" r:id="rId67"/>
    <p:sldId id="411" r:id="rId68"/>
    <p:sldId id="412" r:id="rId69"/>
    <p:sldId id="293" r:id="rId70"/>
    <p:sldId id="330" r:id="rId71"/>
    <p:sldId id="438" r:id="rId72"/>
    <p:sldId id="309" r:id="rId73"/>
    <p:sldId id="331" r:id="rId74"/>
    <p:sldId id="332" r:id="rId75"/>
    <p:sldId id="415" r:id="rId76"/>
    <p:sldId id="417" r:id="rId77"/>
    <p:sldId id="418" r:id="rId78"/>
    <p:sldId id="419" r:id="rId79"/>
    <p:sldId id="262" r:id="rId80"/>
    <p:sldId id="364" r:id="rId81"/>
    <p:sldId id="326" r:id="rId82"/>
    <p:sldId id="421" r:id="rId83"/>
    <p:sldId id="286" r:id="rId84"/>
    <p:sldId id="422" r:id="rId85"/>
    <p:sldId id="358" r:id="rId86"/>
    <p:sldId id="365" r:id="rId87"/>
    <p:sldId id="257" r:id="rId88"/>
    <p:sldId id="283" r:id="rId89"/>
    <p:sldId id="370" r:id="rId90"/>
    <p:sldId id="276" r:id="rId91"/>
    <p:sldId id="371" r:id="rId92"/>
    <p:sldId id="304" r:id="rId93"/>
    <p:sldId id="260" r:id="rId94"/>
    <p:sldId id="261" r:id="rId95"/>
    <p:sldId id="318" r:id="rId96"/>
    <p:sldId id="319" r:id="rId97"/>
    <p:sldId id="321" r:id="rId98"/>
    <p:sldId id="264" r:id="rId99"/>
    <p:sldId id="277" r:id="rId100"/>
    <p:sldId id="372" r:id="rId101"/>
    <p:sldId id="373" r:id="rId102"/>
    <p:sldId id="294" r:id="rId103"/>
    <p:sldId id="374" r:id="rId104"/>
    <p:sldId id="375" r:id="rId105"/>
    <p:sldId id="384" r:id="rId106"/>
    <p:sldId id="385" r:id="rId107"/>
    <p:sldId id="386" r:id="rId108"/>
    <p:sldId id="266" r:id="rId109"/>
    <p:sldId id="322" r:id="rId110"/>
    <p:sldId id="306" r:id="rId111"/>
    <p:sldId id="308" r:id="rId112"/>
    <p:sldId id="388" r:id="rId113"/>
    <p:sldId id="267" r:id="rId114"/>
    <p:sldId id="377" r:id="rId115"/>
    <p:sldId id="378" r:id="rId116"/>
    <p:sldId id="301" r:id="rId117"/>
    <p:sldId id="389" r:id="rId118"/>
    <p:sldId id="310" r:id="rId119"/>
    <p:sldId id="311" r:id="rId120"/>
    <p:sldId id="379" r:id="rId121"/>
    <p:sldId id="380" r:id="rId122"/>
    <p:sldId id="302" r:id="rId123"/>
    <p:sldId id="303" r:id="rId124"/>
    <p:sldId id="314" r:id="rId125"/>
    <p:sldId id="446" r:id="rId126"/>
    <p:sldId id="383" r:id="rId127"/>
    <p:sldId id="320" r:id="rId1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elocity" id="{64E00CCA-00CF-43D4-A7E1-D85B033A93BF}">
          <p14:sldIdLst>
            <p14:sldId id="256"/>
            <p14:sldId id="390"/>
            <p14:sldId id="270"/>
            <p14:sldId id="292"/>
            <p14:sldId id="271"/>
            <p14:sldId id="391"/>
            <p14:sldId id="367"/>
            <p14:sldId id="272"/>
            <p14:sldId id="295"/>
            <p14:sldId id="297"/>
            <p14:sldId id="298"/>
            <p14:sldId id="335"/>
            <p14:sldId id="336"/>
            <p14:sldId id="337"/>
            <p14:sldId id="339"/>
            <p14:sldId id="279"/>
            <p14:sldId id="340"/>
            <p14:sldId id="342"/>
            <p14:sldId id="341"/>
            <p14:sldId id="344"/>
            <p14:sldId id="346"/>
            <p14:sldId id="394"/>
            <p14:sldId id="280"/>
            <p14:sldId id="368"/>
            <p14:sldId id="347"/>
            <p14:sldId id="443"/>
            <p14:sldId id="281"/>
            <p14:sldId id="445"/>
            <p14:sldId id="273"/>
            <p14:sldId id="359"/>
            <p14:sldId id="357"/>
            <p14:sldId id="360"/>
            <p14:sldId id="362"/>
            <p14:sldId id="363"/>
            <p14:sldId id="366"/>
            <p14:sldId id="299"/>
            <p14:sldId id="444"/>
            <p14:sldId id="290"/>
            <p14:sldId id="300"/>
            <p14:sldId id="282"/>
            <p14:sldId id="356"/>
            <p14:sldId id="263"/>
            <p14:sldId id="349"/>
            <p14:sldId id="441"/>
            <p14:sldId id="398"/>
            <p14:sldId id="399"/>
            <p14:sldId id="352"/>
            <p14:sldId id="354"/>
          </p14:sldIdLst>
        </p14:section>
        <p14:section name="Acceleration" id="{FBB52A93-435E-4283-B134-94D7777E90AF}">
          <p14:sldIdLst>
            <p14:sldId id="401"/>
            <p14:sldId id="392"/>
            <p14:sldId id="396"/>
            <p14:sldId id="393"/>
            <p14:sldId id="361"/>
            <p14:sldId id="369"/>
            <p14:sldId id="397"/>
            <p14:sldId id="258"/>
            <p14:sldId id="439"/>
            <p14:sldId id="440"/>
            <p14:sldId id="407"/>
            <p14:sldId id="329"/>
            <p14:sldId id="307"/>
            <p14:sldId id="409"/>
            <p14:sldId id="410"/>
            <p14:sldId id="411"/>
            <p14:sldId id="412"/>
            <p14:sldId id="293"/>
            <p14:sldId id="330"/>
            <p14:sldId id="438"/>
            <p14:sldId id="309"/>
            <p14:sldId id="331"/>
            <p14:sldId id="332"/>
            <p14:sldId id="415"/>
            <p14:sldId id="417"/>
            <p14:sldId id="418"/>
            <p14:sldId id="419"/>
            <p14:sldId id="262"/>
            <p14:sldId id="364"/>
            <p14:sldId id="326"/>
            <p14:sldId id="421"/>
            <p14:sldId id="286"/>
            <p14:sldId id="422"/>
            <p14:sldId id="358"/>
            <p14:sldId id="365"/>
          </p14:sldIdLst>
        </p14:section>
        <p14:section name="Vectors" id="{62F24010-BFD4-4139-953D-7A7D205403E6}">
          <p14:sldIdLst>
            <p14:sldId id="257"/>
            <p14:sldId id="283"/>
            <p14:sldId id="370"/>
            <p14:sldId id="276"/>
            <p14:sldId id="371"/>
            <p14:sldId id="304"/>
            <p14:sldId id="260"/>
            <p14:sldId id="261"/>
            <p14:sldId id="318"/>
            <p14:sldId id="319"/>
            <p14:sldId id="321"/>
            <p14:sldId id="264"/>
            <p14:sldId id="277"/>
            <p14:sldId id="372"/>
            <p14:sldId id="373"/>
            <p14:sldId id="294"/>
            <p14:sldId id="374"/>
            <p14:sldId id="375"/>
            <p14:sldId id="384"/>
            <p14:sldId id="385"/>
            <p14:sldId id="386"/>
            <p14:sldId id="266"/>
            <p14:sldId id="322"/>
            <p14:sldId id="306"/>
            <p14:sldId id="308"/>
            <p14:sldId id="388"/>
            <p14:sldId id="267"/>
            <p14:sldId id="377"/>
            <p14:sldId id="378"/>
            <p14:sldId id="301"/>
            <p14:sldId id="389"/>
            <p14:sldId id="310"/>
            <p14:sldId id="311"/>
            <p14:sldId id="379"/>
            <p14:sldId id="380"/>
            <p14:sldId id="302"/>
            <p14:sldId id="303"/>
            <p14:sldId id="314"/>
            <p14:sldId id="446"/>
            <p14:sldId id="383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B9D8F4"/>
    <a:srgbClr val="CEF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7" autoAdjust="0"/>
    <p:restoredTop sz="86449" autoAdjust="0"/>
  </p:normalViewPr>
  <p:slideViewPr>
    <p:cSldViewPr snapToGrid="0">
      <p:cViewPr varScale="1">
        <p:scale>
          <a:sx n="54" d="100"/>
          <a:sy n="54" d="100"/>
        </p:scale>
        <p:origin x="1444" y="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652"/>
    </p:cViewPr>
  </p:sorterViewPr>
  <p:notesViewPr>
    <p:cSldViewPr snapToGrid="0">
      <p:cViewPr varScale="1">
        <p:scale>
          <a:sx n="50" d="100"/>
          <a:sy n="50" d="100"/>
        </p:scale>
        <p:origin x="2708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tableStyles" Target="tableStyle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viewProps" Target="view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C5466-F002-A88E-8EA0-FD268976BB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6F0EF-2DA2-4478-87BE-4F12A64AE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1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5-10-21T11:41:58.04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5313 8255 0,'0'0'0,"0"21"0,0 0 16,0 1 0,0-1-1,0 21 1,0-21-1,0 22 1,0-22 0,0 0-16,0 0 31,0 0-15,0 0-1,0 1 1,0-1-1,0 21 1,0-21 0,0 22-1,0-22 1,0 21 0,0-21-1,0 22 1,0-22-1,0 21 1,0-21 15,0 22-15,0-22 0,0 0-1,0 0 16,0 0-15,0 0 15</inkml:trace>
  <inkml:trace contextRef="#ctx0" brushRef="#br0" timeOffset="1777.84">10922 8276 0,'0'21'0,"-21"1"15,21-1 1,0 0 0,0 0-1,0 0 1,0 0 0,0 1-1,-4064-1 1,8128 0-1,-4064 21 1,0-21 15,0 22-15,0-22-16,0 21 16,0 1-1,0 20 1,0-21-1,0 1 17,0 20-17,0-20 1,0-22 0,0 0-16,0 21 31,0-21-16,0 22 1,0-22 15</inkml:trace>
  <inkml:trace contextRef="#ctx0" brushRef="#br0" timeOffset="4516.07">18013 8319 0,'-22'-22'62,"22"44"-31,0-1-31,0 0 16,0 42 0,0-41-1,0 41 1,0-42 0,0 0-1,0 22 1,0-22-1,0 0 1,0 21 0,0-20-1,0 20 1,0 21 0,0-41-1,0 20 1,0-21-1,0 21-15,0-20 32</inkml:trace>
  <inkml:trace contextRef="#ctx0" brushRef="#br0" timeOffset="5790.27">19642 8276 0,'0'0'0,"0"21"16,0 22 0,0-1-1,0 0 1,0 1 15,0-1-15,0-21-16,0 22 15,0-1-15,0 0 16,0-21 0,0 1-1,0 20 1,0-21 0,0 21-1,0-20 1,0-1 15,0 0 0,0 0-15,0 0 15,0 0 0,0 1-15,0-1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5-11-05T11:25:01.8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7218 12002 0,'0'21'15,"0"0"1,0 0-16,0 0 16,0 0-1,0 64-15,0-43 16,0 1 15,0-22-31</inkml:trace>
  <inkml:trace contextRef="#ctx0" brushRef="#br0" timeOffset="1373.85">10181 10626 0,'0'0'0,"21"-21"15,0 21-15,-21-43 16,21 22 0,22-21-1,-43 21 1,21-1 0,0 22 15,0 0 0,0 0 78,-21 43-93,0-1 0,0 22-1,-21-22 1,-21 0 0,21-21-1,21 1 1,-21-1-16,-1 0 15,22 0 1,-21 0 0,0-21-1,21 21 79,21-21-78,0 0-1,43 0-15,-43 0 16,43 0 0,-43 0-1,21-21 1,-21 21 93</inkml:trace>
  <inkml:trace contextRef="#ctx0" brushRef="#br0" timeOffset="2878.75">16594 9610 0,'0'0'0,"43"-21"0,20 21 16,-42 0-16,64 0 16,-43 0-1,-20 0 1,-1 0 0,0 0 15,0 0 16,-21 21-32,0 21 1,0 0 0,0-20-16,-21 41 15,0-42 1,0-21-16,-1 21 31,-20 1-15,21-22-1,0 0 1,0 21 109,42-21-94,-21 21-31,42-21 16,0 21-1,22 21 1,-43-20 0,0-1-1,-21 0 1,21-21 0,1 21-1,-22 0 16,0 0 1,0 1-32,0-1 31,-22 0-15,1-21-1,0 0 1,-42 0-1,-43 0 1,21 0 0,64 0-16,0 0 15,0 0 48</inkml:trace>
  <inkml:trace contextRef="#ctx0" brushRef="#br0" timeOffset="21763.02">16150 8869 0,'0'21'31,"0"0"-15,0 0 0,0 1-1,0 20 1,0-21 0,0 21-1,0-20 16,0-1 1,0-42 108,0-22-124,21-20-16,-21 20 16,21-20-16,0 42 15,-21 0-15,0-1 16,22 1 109,-1 21-110,0 0 1,0 0 15,-21 21 1,0 1 14,21-1-30,-21 0 0,0 0-1,0 0 1,0 0 0,0 1-1,0-1 1,0 0-1,0 0 17,21-21 93,1 0-110,-22-21 1,42-21 0,-42-1-16,42 1 31,-21 0-31,1 20 15,-22 1 17,21 21 15,0 0-32,0 0 110,0 0-109,-21 43-1,0-22 17,0 0-32,21 0 15,-21 0 1,0 0 15,0 1-31,0-1 16,0 0-1</inkml:trace>
  <inkml:trace contextRef="#ctx0" brushRef="#br0" timeOffset="22470.24">16912 8848 0,'21'0'15,"0"0"1,0 0 0,1 0-1,-1 0 17,0 0-17,0 0-15,0 0 16,43-21-1</inkml:trace>
  <inkml:trace contextRef="#ctx0" brushRef="#br0" timeOffset="22974.27">16827 8954 0,'21'0'78,"1"0"-78,-1 0 15,0 0-15,0 0 16,0 0 0,0 0 15,22 0 0</inkml:trace>
  <inkml:trace contextRef="#ctx0" brushRef="#br0" timeOffset="24309.58">17610 8827 0,'0'0'0,"-21"0"16,-21 0 0,21 0-1,0 0 1,-1 0 0,22 21 15,-21-21-16,0 21 1,21 0 15,0 0 1,0 0-17,0 1 1,0-1-1,21-21 1,0 0 78,1 0-79,-1 0 1,0 0 0,0 0-1,0 0 1,0 0 31,1 0-16,-1 0-15,-21-21 46,0-1-31,21 1-31,-21 0 16,0 0 15,0 0 32,0 0-32,-42 21-15,20 0-1,1 0 17,-21 0-17,21 0 1,-22 0-1,22 0 1</inkml:trace>
  <inkml:trace contextRef="#ctx0" brushRef="#br0" timeOffset="26063.81">14605 10118 0,'0'21'78,"0"0"-78,0 0 16,0 0 30,0 1-30,0-1 0,0 0-1,0 0 48,0 0-1,0 0-30</inkml:trace>
  <inkml:trace contextRef="#ctx0" brushRef="#br0" timeOffset="28335.99">18944 10118 0,'0'21'46,"0"0"-30,0 0 0,0 0 15,0 1-15,0-1-1,0 0 1,0 21-1,0 1 1,0-1 0,0-21-1,0 21 1,0-20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5-11-21T10:04:59.2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19050 6922 0,'-21'0'110,"-43"0"-95,22 0-15,21 0 16,-43 0 0,22 0-16,-22 0 15,1 0 1,-1 21 0,-20 0-1,20 0 1,22-21-1,-22 0 1,22 0 0,-43 0-1,-21 0 17,22 0-32,41 0 31,22 0-16,0 21 1,0-21-16,0 0 31,-22 0 32,22 0-16,0 0 31,0 0-47,0 0-15,0 0 46,-1 0-46,1 0 93,0 0-15,0 0-32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5-11-21T10:05:02.1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4974 7027 0,'0'-21'16,"0"0"-16,21 21 15,21 0 1,-20 0 0,41 0 15,43 0-31,-43 0 16,43 0-1,0 0 1,21 0-1,42 0 1,-20 0 0,-1 0-1,-21 0 1,-64 0 0,-20 0-1,20 0-15,64 0 16,0 0-1,-42 0 1,21 0 0,21 0-1,21 0 1,-21 0 0,-21 0 15,-64 0-31,-21 0 15,43 0 1,-43 0-16,63 0 16,1 0-1,0 0 17,21 0-32,21 0 31,21 0-16,-42 0 1,-43 0 0,1 0 15,20 0-15,22 0-1,-21 0 1,-22 0-16,22 0 15,-22 0 1,22 0 0,0 0-1,21 0 1,21 0 0,-22 0-1,1 0 1,0 0-1,-85 0 17,0 0-1,1 0-15,-1 0-1,0 0 1,0 0-1,21 0 1,-20 0 0,-1 0-1,0 0 1,21 0 0,1 0-1,20 0 1,1 0-1,-43 0 1,0 0 31,0 0-31,0 0 30,0 0-30,22 0 0,-22 0-1,0 0 32,0 0-31,0 0 15,1 0 32,-1 0-1,0 0-46,0 0 62,0 0-47,0 0 0,1 0-15,-1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D0809-8702-4866-AD6B-ECB4CD0DB84C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E0E37-5F31-4073-8F35-FD795A549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9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4451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51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96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BDCB-B4C4-194F-8541-1AFFB2712A4E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9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22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BDCB-B4C4-194F-8541-1AFFB2712A4E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81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BDCB-B4C4-194F-8541-1AFFB2712A4E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1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043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Background for </a:t>
            </a:r>
            <a:r>
              <a:rPr lang="en-GB" dirty="0"/>
              <a:t>taking a video of </a:t>
            </a:r>
            <a:r>
              <a:rPr lang="en-IE" dirty="0"/>
              <a:t>ballistic flight of small 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BDCB-B4C4-194F-8541-1AFFB2712A4E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6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221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027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074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700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306B1-FA3C-C91E-8C39-2A5CBB72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963AC-28DF-6ED3-D5B7-5C39C29AF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4CB56-282F-EFA9-BA30-DACAB07FF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7AE33-CDC1-3976-5FE5-83C9852DC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5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E9C3B-4461-7F3B-054D-5AB698B3C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D071D0-ABCE-1D7C-839D-EB3CDB648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0EE92-FF78-F65F-73BF-6FD709445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C9265-4B3F-5863-6379-AB1A22FC0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1284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539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72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1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3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in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60903"/>
            <a:ext cx="8686800" cy="779014"/>
          </a:xfrm>
          <a:ln w="76200" cmpd="thickThin">
            <a:solidFill>
              <a:srgbClr val="C00000">
                <a:alpha val="95000"/>
              </a:srgbClr>
            </a:solidFill>
          </a:ln>
        </p:spPr>
        <p:txBody>
          <a:bodyPr wrap="square" lIns="180000" tIns="180000" rIns="180000" bIns="180000">
            <a:spAutoFit/>
          </a:bodyPr>
          <a:lstStyle>
            <a:lvl1pPr algn="l">
              <a:defRPr sz="3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Definition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195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233-D9BE-E225-F7BE-7698F79F3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3" y="0"/>
            <a:ext cx="6608118" cy="461665"/>
          </a:xfrm>
        </p:spPr>
        <p:txBody>
          <a:bodyPr>
            <a:normAutofit/>
          </a:bodyPr>
          <a:lstStyle>
            <a:lvl1pPr>
              <a:defRPr sz="2100" b="0"/>
            </a:lvl1pPr>
          </a:lstStyle>
          <a:p>
            <a:r>
              <a:rPr lang="en-US" dirty="0"/>
              <a:t>Input Example Number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ED2E70-2916-C899-0337-ABD454C29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293" y="461666"/>
            <a:ext cx="8899415" cy="385042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16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233-D9BE-E225-F7BE-7698F79F3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3" y="0"/>
            <a:ext cx="6608118" cy="461665"/>
          </a:xfrm>
        </p:spPr>
        <p:txBody>
          <a:bodyPr>
            <a:normAutofit/>
          </a:bodyPr>
          <a:lstStyle>
            <a:lvl1pPr>
              <a:defRPr sz="21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Input exercise Number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ED2E70-2916-C899-0337-ABD454C29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293" y="461666"/>
            <a:ext cx="8899415" cy="383182"/>
          </a:xfr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709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eriment">
    <p:bg>
      <p:bgPr>
        <a:solidFill>
          <a:srgbClr val="CEFA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164B-9D98-7779-255A-E9DCAE0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220149"/>
            <a:ext cx="8712200" cy="549381"/>
          </a:xfrm>
        </p:spPr>
        <p:txBody>
          <a:bodyPr wrap="square">
            <a:spAutoFit/>
          </a:bodyPr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891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164B-9D98-7779-255A-E9DCAE0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88258"/>
            <a:ext cx="8674100" cy="549381"/>
          </a:xfrm>
        </p:spPr>
        <p:txBody>
          <a:bodyPr wrap="square">
            <a:spAutoFit/>
          </a:bodyPr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439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bg>
      <p:bgPr>
        <a:gradFill flip="none" rotWithShape="1">
          <a:gsLst>
            <a:gs pos="0">
              <a:srgbClr val="010207"/>
            </a:gs>
            <a:gs pos="67000">
              <a:srgbClr val="1900FC"/>
            </a:gs>
            <a:gs pos="100000">
              <a:srgbClr val="1900F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36454"/>
            <a:ext cx="7886700" cy="884202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361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 Section">
    <p:bg>
      <p:bgPr>
        <a:gradFill flip="none" rotWithShape="1">
          <a:gsLst>
            <a:gs pos="32000">
              <a:schemeClr val="tx2">
                <a:lumMod val="10000"/>
                <a:lumOff val="90000"/>
              </a:schemeClr>
            </a:gs>
            <a:gs pos="100000">
              <a:schemeClr val="tx2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79254"/>
            <a:ext cx="7886700" cy="884202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Sub 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3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1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9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7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3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4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1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1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4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7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arker_Solar_Prob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6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easure_pipe_thread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ommons.wikimedia.org/wiki/File:Micrometers.jpg" TargetMode="External"/><Relationship Id="rId4" Type="http://schemas.openxmlformats.org/officeDocument/2006/relationships/image" Target="../media/image15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2" Type="http://schemas.openxmlformats.org/officeDocument/2006/relationships/image" Target="../media/image20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image" Target="../media/image209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2" Type="http://schemas.openxmlformats.org/officeDocument/2006/relationships/image" Target="../media/image21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.png"/><Relationship Id="rId10" Type="http://schemas.openxmlformats.org/officeDocument/2006/relationships/image" Target="../media/image223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260.png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image" Target="../media/image22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0.png"/><Relationship Id="rId2" Type="http://schemas.openxmlformats.org/officeDocument/2006/relationships/image" Target="../media/image2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19.png"/><Relationship Id="rId4" Type="http://schemas.openxmlformats.org/officeDocument/2006/relationships/image" Target="../media/image18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VVM_2007_foto_0308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JbKieEC49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xjHLFTQvjo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iding_the_Plasma_Wave_-_Flickr_-_NASA_Goddard_Photo_and_Video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990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10.png"/><Relationship Id="rId10" Type="http://schemas.openxmlformats.org/officeDocument/2006/relationships/image" Target="../media/image108.png"/><Relationship Id="rId4" Type="http://schemas.openxmlformats.org/officeDocument/2006/relationships/image" Target="../media/image1000.png"/><Relationship Id="rId9" Type="http://schemas.openxmlformats.org/officeDocument/2006/relationships/image" Target="../media/image10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12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11" Type="http://schemas.openxmlformats.org/officeDocument/2006/relationships/image" Target="../media/image126.png"/><Relationship Id="rId5" Type="http://schemas.openxmlformats.org/officeDocument/2006/relationships/image" Target="../media/image121.png"/><Relationship Id="rId10" Type="http://schemas.openxmlformats.org/officeDocument/2006/relationships/image" Target="../media/image125.png"/><Relationship Id="rId4" Type="http://schemas.openxmlformats.org/officeDocument/2006/relationships/image" Target="../media/image114.png"/><Relationship Id="rId9" Type="http://schemas.openxmlformats.org/officeDocument/2006/relationships/image" Target="../media/image12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13.png"/><Relationship Id="rId7" Type="http://schemas.openxmlformats.org/officeDocument/2006/relationships/image" Target="../media/image129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14.png"/><Relationship Id="rId9" Type="http://schemas.openxmlformats.org/officeDocument/2006/relationships/image" Target="../media/image13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3" Type="http://schemas.openxmlformats.org/officeDocument/2006/relationships/image" Target="../media/image1360.png"/><Relationship Id="rId7" Type="http://schemas.openxmlformats.org/officeDocument/2006/relationships/image" Target="../media/image14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90.png"/><Relationship Id="rId5" Type="http://schemas.openxmlformats.org/officeDocument/2006/relationships/image" Target="../media/image1380.png"/><Relationship Id="rId4" Type="http://schemas.openxmlformats.org/officeDocument/2006/relationships/image" Target="../media/image1370.png"/><Relationship Id="rId9" Type="http://schemas.openxmlformats.org/officeDocument/2006/relationships/image" Target="../media/image14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5.png"/><Relationship Id="rId5" Type="http://schemas.openxmlformats.org/officeDocument/2006/relationships/customXml" Target="../ink/ink4.xml"/><Relationship Id="rId4" Type="http://schemas.openxmlformats.org/officeDocument/2006/relationships/image" Target="../media/image14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0.png"/><Relationship Id="rId2" Type="http://schemas.openxmlformats.org/officeDocument/2006/relationships/image" Target="../media/image1430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Ambox_globe.sv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0.png"/><Relationship Id="rId7" Type="http://schemas.openxmlformats.org/officeDocument/2006/relationships/image" Target="../media/image14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80.png"/><Relationship Id="rId5" Type="http://schemas.openxmlformats.org/officeDocument/2006/relationships/image" Target="../media/image1470.png"/><Relationship Id="rId4" Type="http://schemas.openxmlformats.org/officeDocument/2006/relationships/image" Target="../media/image1460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0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5E3689-C176-26E7-7D3D-DFC7D634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>
                <a:effectLst/>
                <a:latin typeface="Segoe UI Web (West European)"/>
              </a:rPr>
              <a:t>Treoluas agus Veicteoirí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FE2EEC-3E29-BDD0-523B-5268FC128ECF}"/>
              </a:ext>
            </a:extLst>
          </p:cNvPr>
          <p:cNvGrpSpPr/>
          <p:nvPr/>
        </p:nvGrpSpPr>
        <p:grpSpPr>
          <a:xfrm>
            <a:off x="1120119" y="1376772"/>
            <a:ext cx="6880882" cy="4623979"/>
            <a:chOff x="-30509" y="692695"/>
            <a:chExt cx="9174509" cy="616530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0DCEB74-C534-0DA1-B182-E31A0B0B87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8"/>
            <a:stretch>
              <a:fillRect/>
            </a:stretch>
          </p:blipFill>
          <p:spPr bwMode="auto">
            <a:xfrm>
              <a:off x="-30509" y="692695"/>
              <a:ext cx="9174509" cy="6165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rId3"/>
              <a:extLst>
                <a:ext uri="{FF2B5EF4-FFF2-40B4-BE49-F238E27FC236}">
                  <a16:creationId xmlns:a16="http://schemas.microsoft.com/office/drawing/2014/main" id="{7DEE44CB-B801-3311-3276-CDF76B332B05}"/>
                </a:ext>
              </a:extLst>
            </p:cNvPr>
            <p:cNvSpPr txBox="1"/>
            <p:nvPr/>
          </p:nvSpPr>
          <p:spPr>
            <a:xfrm>
              <a:off x="7936216" y="5787132"/>
              <a:ext cx="68967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350" dirty="0">
                  <a:solidFill>
                    <a:schemeClr val="bg1">
                      <a:lumMod val="75000"/>
                    </a:schemeClr>
                  </a:solidFill>
                </a:rPr>
                <a:t>CC0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2CF32C3-2F1A-D8E2-3157-62E98C94C77B}"/>
              </a:ext>
            </a:extLst>
          </p:cNvPr>
          <p:cNvSpPr txBox="1"/>
          <p:nvPr/>
        </p:nvSpPr>
        <p:spPr>
          <a:xfrm>
            <a:off x="1368998" y="1672757"/>
            <a:ext cx="30533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Segoe UI Web (West European)"/>
              </a:rPr>
              <a:t>Toireadóir</a:t>
            </a:r>
            <a:r>
              <a:rPr lang="ga-IE" sz="2100" dirty="0">
                <a:solidFill>
                  <a:schemeClr val="bg1"/>
                </a:solidFill>
                <a:latin typeface="Segoe UI Web (West European)"/>
              </a:rPr>
              <a:t> Gréine </a:t>
            </a:r>
            <a:r>
              <a:rPr lang="ga-IE" sz="2100" dirty="0" err="1">
                <a:solidFill>
                  <a:schemeClr val="bg1"/>
                </a:solidFill>
                <a:latin typeface="Segoe UI Web (West European)"/>
              </a:rPr>
              <a:t>Parker</a:t>
            </a:r>
            <a:r>
              <a:rPr lang="ga-IE" sz="2100" dirty="0">
                <a:solidFill>
                  <a:schemeClr val="bg1"/>
                </a:solidFill>
                <a:latin typeface="Segoe UI Web (West European)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A2656-9EA9-A755-33A8-29E861A8CACD}"/>
              </a:ext>
            </a:extLst>
          </p:cNvPr>
          <p:cNvSpPr txBox="1"/>
          <p:nvPr/>
        </p:nvSpPr>
        <p:spPr>
          <a:xfrm>
            <a:off x="2395111" y="5646349"/>
            <a:ext cx="191563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100" dirty="0">
                <a:solidFill>
                  <a:schemeClr val="bg1"/>
                </a:solidFill>
              </a:rPr>
              <a:t>191,000 m/s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F2CB5-1E8E-5040-9B76-3486DA123D49}"/>
              </a:ext>
            </a:extLst>
          </p:cNvPr>
          <p:cNvSpPr txBox="1"/>
          <p:nvPr/>
        </p:nvSpPr>
        <p:spPr>
          <a:xfrm>
            <a:off x="2395111" y="5278390"/>
            <a:ext cx="20522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00" dirty="0">
                <a:solidFill>
                  <a:schemeClr val="bg1"/>
                </a:solidFill>
              </a:rPr>
              <a:t>690,000</a:t>
            </a:r>
            <a:r>
              <a:rPr lang="en-IE" sz="2100" dirty="0">
                <a:solidFill>
                  <a:schemeClr val="bg1"/>
                </a:solidFill>
              </a:rPr>
              <a:t> km/h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A392AA-85F5-CE62-7CF3-186894CA62B7}"/>
              </a:ext>
            </a:extLst>
          </p:cNvPr>
          <p:cNvSpPr txBox="1"/>
          <p:nvPr/>
        </p:nvSpPr>
        <p:spPr>
          <a:xfrm>
            <a:off x="1423098" y="2211117"/>
            <a:ext cx="2312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>
                <a:solidFill>
                  <a:schemeClr val="bg1"/>
                </a:solidFill>
              </a:rPr>
              <a:t>Feithichil</a:t>
            </a:r>
            <a:r>
              <a:rPr lang="en-GB" sz="2100" dirty="0">
                <a:solidFill>
                  <a:schemeClr val="bg1"/>
                </a:solidFill>
              </a:rPr>
              <a:t> </a:t>
            </a:r>
            <a:r>
              <a:rPr lang="en-GB" sz="2100" dirty="0" err="1">
                <a:solidFill>
                  <a:schemeClr val="bg1"/>
                </a:solidFill>
              </a:rPr>
              <a:t>saorga</a:t>
            </a:r>
            <a:r>
              <a:rPr lang="en-GB" sz="2100" dirty="0">
                <a:solidFill>
                  <a:schemeClr val="bg1"/>
                </a:solidFill>
              </a:rPr>
              <a:t> is </a:t>
            </a:r>
            <a:r>
              <a:rPr lang="en-GB" sz="2100" dirty="0" err="1">
                <a:solidFill>
                  <a:schemeClr val="bg1"/>
                </a:solidFill>
              </a:rPr>
              <a:t>tapúla</a:t>
            </a:r>
            <a:endParaRPr lang="en-GB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48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3DF8C6-0C4F-CBEE-D06F-37FC86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>
                <a:effectLst/>
                <a:latin typeface="Segoe UI Web (West European)"/>
              </a:rPr>
              <a:t>Litriú an Mhéadair</a:t>
            </a:r>
            <a:r>
              <a:rPr lang="en-US" dirty="0">
                <a:effectLst/>
                <a:latin typeface="Segoe UI Web (West European)"/>
              </a:rPr>
              <a:t> (</a:t>
            </a:r>
            <a:r>
              <a:rPr lang="en-US" dirty="0" err="1">
                <a:effectLst/>
                <a:latin typeface="Segoe UI Web (West European)"/>
              </a:rPr>
              <a:t>sa</a:t>
            </a:r>
            <a:r>
              <a:rPr lang="en-US" dirty="0">
                <a:effectLst/>
                <a:latin typeface="Segoe UI Web (West European)"/>
              </a:rPr>
              <a:t> </a:t>
            </a:r>
            <a:r>
              <a:rPr lang="en-US" dirty="0" err="1">
                <a:effectLst/>
                <a:latin typeface="Segoe UI Web (West European)"/>
              </a:rPr>
              <a:t>Bhéarla</a:t>
            </a:r>
            <a:r>
              <a:rPr lang="en-US" dirty="0">
                <a:effectLst/>
                <a:latin typeface="Segoe UI Web (West European)"/>
              </a:rPr>
              <a:t>)</a:t>
            </a:r>
            <a:endParaRPr lang="ga-IE" dirty="0">
              <a:effectLst/>
              <a:latin typeface="Segoe UI Web (West European)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D931B-EEA5-F1D9-2A99-EE866A3DB36A}"/>
              </a:ext>
            </a:extLst>
          </p:cNvPr>
          <p:cNvSpPr txBox="1"/>
          <p:nvPr/>
        </p:nvSpPr>
        <p:spPr>
          <a:xfrm>
            <a:off x="1485901" y="2240869"/>
            <a:ext cx="5811143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dirty="0"/>
              <a:t>Metre</a:t>
            </a:r>
            <a:r>
              <a:rPr lang="en-IE" sz="2100" dirty="0"/>
              <a:t> </a:t>
            </a:r>
            <a:r>
              <a:rPr lang="ga-IE" sz="2100" dirty="0"/>
              <a:t>is</a:t>
            </a:r>
            <a:r>
              <a:rPr lang="en-IE" sz="2100" dirty="0"/>
              <a:t> standard English spelling except in the US</a:t>
            </a:r>
          </a:p>
          <a:p>
            <a:pPr algn="l"/>
            <a:endParaRPr lang="en-IE" sz="2100" dirty="0"/>
          </a:p>
          <a:p>
            <a:pPr algn="l"/>
            <a:r>
              <a:rPr lang="en-IE" sz="2100" dirty="0"/>
              <a:t>Measuring devices are called meters (</a:t>
            </a:r>
            <a:r>
              <a:rPr lang="en-IE" sz="2100" dirty="0" err="1"/>
              <a:t>voltmhéadar</a:t>
            </a:r>
            <a:r>
              <a:rPr lang="en-IE" sz="2100" dirty="0"/>
              <a:t>, </a:t>
            </a:r>
          </a:p>
          <a:p>
            <a:pPr algn="l"/>
            <a:r>
              <a:rPr lang="en-IE" sz="2100" dirty="0" err="1"/>
              <a:t>aimpmhéadar</a:t>
            </a:r>
            <a:r>
              <a:rPr lang="en-IE" sz="2100" dirty="0"/>
              <a:t>, </a:t>
            </a:r>
            <a:r>
              <a:rPr lang="en-IE" sz="2100" dirty="0" err="1"/>
              <a:t>ómmhéadar</a:t>
            </a:r>
            <a:r>
              <a:rPr lang="en-IE" sz="2100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95860173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740B49-8DD4-307F-946B-5436E5D14FA0}"/>
              </a:ext>
            </a:extLst>
          </p:cNvPr>
          <p:cNvCxnSpPr>
            <a:cxnSpLocks/>
          </p:cNvCxnSpPr>
          <p:nvPr/>
        </p:nvCxnSpPr>
        <p:spPr>
          <a:xfrm flipV="1">
            <a:off x="1334502" y="3522423"/>
            <a:ext cx="2271629" cy="10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A7953E-F904-FE71-6FA2-F0AAA2F0CFCC}"/>
              </a:ext>
            </a:extLst>
          </p:cNvPr>
          <p:cNvCxnSpPr>
            <a:cxnSpLocks/>
          </p:cNvCxnSpPr>
          <p:nvPr/>
        </p:nvCxnSpPr>
        <p:spPr>
          <a:xfrm flipV="1">
            <a:off x="3561648" y="2117407"/>
            <a:ext cx="0" cy="1405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15B379-D00D-CC50-E227-A62667E1E66A}"/>
              </a:ext>
            </a:extLst>
          </p:cNvPr>
          <p:cNvSpPr txBox="1"/>
          <p:nvPr/>
        </p:nvSpPr>
        <p:spPr>
          <a:xfrm>
            <a:off x="2293828" y="3562166"/>
            <a:ext cx="6126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100" dirty="0"/>
              <a:t>4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ED12C-EC15-DF1C-70C1-7FE8732C600B}"/>
              </a:ext>
            </a:extLst>
          </p:cNvPr>
          <p:cNvSpPr txBox="1"/>
          <p:nvPr/>
        </p:nvSpPr>
        <p:spPr>
          <a:xfrm>
            <a:off x="3606131" y="2623708"/>
            <a:ext cx="6126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100" dirty="0"/>
              <a:t>3 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A2F40A-078D-018D-DA6F-23C71AA2191A}"/>
              </a:ext>
            </a:extLst>
          </p:cNvPr>
          <p:cNvCxnSpPr>
            <a:cxnSpLocks/>
          </p:cNvCxnSpPr>
          <p:nvPr/>
        </p:nvCxnSpPr>
        <p:spPr>
          <a:xfrm flipV="1">
            <a:off x="1334355" y="2117409"/>
            <a:ext cx="2227293" cy="1444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4994E2C-80CD-37BF-DEEF-8E21AFBDCBBD}"/>
              </a:ext>
            </a:extLst>
          </p:cNvPr>
          <p:cNvSpPr/>
          <p:nvPr/>
        </p:nvSpPr>
        <p:spPr>
          <a:xfrm rot="1419453">
            <a:off x="1819132" y="3276537"/>
            <a:ext cx="258680" cy="222135"/>
          </a:xfrm>
          <a:custGeom>
            <a:avLst/>
            <a:gdLst>
              <a:gd name="connsiteX0" fmla="*/ 0 w 548640"/>
              <a:gd name="connsiteY0" fmla="*/ 0 h 400050"/>
              <a:gd name="connsiteX1" fmla="*/ 548640 w 548640"/>
              <a:gd name="connsiteY1" fmla="*/ 400050 h 400050"/>
              <a:gd name="connsiteX0" fmla="*/ 0 w 548640"/>
              <a:gd name="connsiteY0" fmla="*/ 0 h 400050"/>
              <a:gd name="connsiteX1" fmla="*/ 548640 w 548640"/>
              <a:gd name="connsiteY1" fmla="*/ 400050 h 400050"/>
              <a:gd name="connsiteX0" fmla="*/ 0 w 548640"/>
              <a:gd name="connsiteY0" fmla="*/ 0 h 400050"/>
              <a:gd name="connsiteX1" fmla="*/ 548640 w 548640"/>
              <a:gd name="connsiteY1" fmla="*/ 400050 h 400050"/>
              <a:gd name="connsiteX0" fmla="*/ 0 w 548640"/>
              <a:gd name="connsiteY0" fmla="*/ 0 h 400050"/>
              <a:gd name="connsiteX1" fmla="*/ 548640 w 548640"/>
              <a:gd name="connsiteY1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 h="400050">
                <a:moveTo>
                  <a:pt x="0" y="0"/>
                </a:moveTo>
                <a:cubicBezTo>
                  <a:pt x="285750" y="19050"/>
                  <a:pt x="457200" y="163830"/>
                  <a:pt x="548640" y="4000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3D92BD-9EE0-D4A6-D05D-DA003313D09B}"/>
                  </a:ext>
                </a:extLst>
              </p:cNvPr>
              <p:cNvSpPr txBox="1"/>
              <p:nvPr/>
            </p:nvSpPr>
            <p:spPr>
              <a:xfrm>
                <a:off x="2028168" y="3109080"/>
                <a:ext cx="39934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E" sz="21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3D92BD-9EE0-D4A6-D05D-DA003313D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68" y="3109080"/>
                <a:ext cx="399340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1927C3A-1368-0A9A-2B46-21BAB359B0F0}"/>
              </a:ext>
            </a:extLst>
          </p:cNvPr>
          <p:cNvSpPr txBox="1"/>
          <p:nvPr/>
        </p:nvSpPr>
        <p:spPr>
          <a:xfrm>
            <a:off x="2569219" y="2225442"/>
            <a:ext cx="3161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100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AF813A-1789-86EC-96F3-7E2344477791}"/>
                  </a:ext>
                </a:extLst>
              </p:cNvPr>
              <p:cNvSpPr txBox="1"/>
              <p:nvPr/>
            </p:nvSpPr>
            <p:spPr>
              <a:xfrm>
                <a:off x="4882139" y="2248770"/>
                <a:ext cx="17536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E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E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4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AF813A-1789-86EC-96F3-7E2344477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139" y="2248770"/>
                <a:ext cx="1753622" cy="369332"/>
              </a:xfrm>
              <a:prstGeom prst="rect">
                <a:avLst/>
              </a:prstGeom>
              <a:blipFill>
                <a:blip r:embed="rId3"/>
                <a:stretch>
                  <a:fillRect l="-4317" t="-344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F5EB6C-E661-40A3-7AF9-E0877719D4A1}"/>
                  </a:ext>
                </a:extLst>
              </p:cNvPr>
              <p:cNvSpPr txBox="1"/>
              <p:nvPr/>
            </p:nvSpPr>
            <p:spPr>
              <a:xfrm>
                <a:off x="4946645" y="2830095"/>
                <a:ext cx="1831335" cy="457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E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I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F5EB6C-E661-40A3-7AF9-E0877719D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645" y="2830095"/>
                <a:ext cx="1831335" cy="457433"/>
              </a:xfrm>
              <a:prstGeom prst="rect">
                <a:avLst/>
              </a:prstGeom>
              <a:blipFill>
                <a:blip r:embed="rId4"/>
                <a:stretch>
                  <a:fillRect l="-2069" r="-1379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17FB56-AFEB-5D92-EBBE-C6B599EA8994}"/>
                  </a:ext>
                </a:extLst>
              </p:cNvPr>
              <p:cNvSpPr txBox="1"/>
              <p:nvPr/>
            </p:nvSpPr>
            <p:spPr>
              <a:xfrm>
                <a:off x="4946645" y="3458230"/>
                <a:ext cx="11122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E" sz="2400" i="1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IE" sz="2400" i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17FB56-AFEB-5D92-EBBE-C6B599EA8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645" y="3458230"/>
                <a:ext cx="1112228" cy="369332"/>
              </a:xfrm>
              <a:prstGeom prst="rect">
                <a:avLst/>
              </a:prstGeom>
              <a:blipFill>
                <a:blip r:embed="rId5"/>
                <a:stretch>
                  <a:fillRect l="-3279" r="-3825" b="-819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B0A6C-8124-4D42-9E60-22727CBFF57D}"/>
                  </a:ext>
                </a:extLst>
              </p:cNvPr>
              <p:cNvSpPr txBox="1"/>
              <p:nvPr/>
            </p:nvSpPr>
            <p:spPr>
              <a:xfrm>
                <a:off x="4961188" y="3950301"/>
                <a:ext cx="129247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4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I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B0A6C-8124-4D42-9E60-22727CBFF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88" y="3950301"/>
                <a:ext cx="1292470" cy="691471"/>
              </a:xfrm>
              <a:prstGeom prst="rect">
                <a:avLst/>
              </a:prstGeom>
              <a:blipFill>
                <a:blip r:embed="rId6"/>
                <a:stretch>
                  <a:fillRect l="-3883" t="-1818" r="-4854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90C997-327D-1E06-82D5-8063AEACB05F}"/>
                  </a:ext>
                </a:extLst>
              </p:cNvPr>
              <p:cNvSpPr txBox="1"/>
              <p:nvPr/>
            </p:nvSpPr>
            <p:spPr>
              <a:xfrm>
                <a:off x="4961190" y="4779151"/>
                <a:ext cx="2981714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40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E" sz="24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IE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E" sz="24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IE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I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IE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36.9</m:t>
                            </m:r>
                          </m:e>
                          <m:sup>
                            <m:r>
                              <a:rPr lang="en-IE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IE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90C997-327D-1E06-82D5-8063AEACB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90" y="4779151"/>
                <a:ext cx="2981714" cy="5527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2">
            <a:extLst>
              <a:ext uri="{FF2B5EF4-FFF2-40B4-BE49-F238E27FC236}">
                <a16:creationId xmlns:a16="http://schemas.microsoft.com/office/drawing/2014/main" id="{83D5E11F-82D2-A12C-5BFE-29FDDEC0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70" y="390134"/>
            <a:ext cx="4956089" cy="34624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F8B58C-8CE2-8A8C-AE16-630E82B827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678" y="757721"/>
            <a:ext cx="6674644" cy="1255728"/>
          </a:xfrm>
        </p:spPr>
        <p:txBody>
          <a:bodyPr/>
          <a:lstStyle/>
          <a:p>
            <a:r>
              <a:rPr lang="en-IE" dirty="0" err="1"/>
              <a:t>Taistealaíonn</a:t>
            </a:r>
            <a:r>
              <a:rPr lang="en-IE" dirty="0"/>
              <a:t> </a:t>
            </a:r>
            <a:r>
              <a:rPr lang="en-IE" dirty="0" err="1"/>
              <a:t>liathróid</a:t>
            </a:r>
            <a:r>
              <a:rPr lang="en-IE" dirty="0"/>
              <a:t> 4 m </a:t>
            </a:r>
            <a:r>
              <a:rPr lang="en-IE" dirty="0" err="1"/>
              <a:t>Soir</a:t>
            </a:r>
            <a:r>
              <a:rPr lang="en-IE" dirty="0"/>
              <a:t>, </a:t>
            </a:r>
            <a:r>
              <a:rPr lang="en-IE" dirty="0" err="1"/>
              <a:t>preabann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taistealaíonn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3 m Ó </a:t>
            </a:r>
            <a:r>
              <a:rPr lang="en-IE" dirty="0" err="1"/>
              <a:t>Thuaidh</a:t>
            </a:r>
            <a:r>
              <a:rPr lang="en-IE" dirty="0"/>
              <a:t>? </a:t>
            </a:r>
            <a:r>
              <a:rPr lang="en-IE" dirty="0" err="1"/>
              <a:t>Cén</a:t>
            </a:r>
            <a:r>
              <a:rPr lang="en-IE" dirty="0"/>
              <a:t> </a:t>
            </a:r>
            <a:r>
              <a:rPr lang="en-IE" dirty="0" err="1"/>
              <a:t>díláithriú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ann</a:t>
            </a:r>
            <a:r>
              <a:rPr lang="en-IE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7A449B-2335-6F46-F3D1-2AACDDAEE5D4}"/>
                  </a:ext>
                </a:extLst>
              </p:cNvPr>
              <p:cNvSpPr txBox="1"/>
              <p:nvPr/>
            </p:nvSpPr>
            <p:spPr>
              <a:xfrm>
                <a:off x="2400578" y="5493663"/>
                <a:ext cx="43745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100" dirty="0" err="1"/>
                  <a:t>Freagra</a:t>
                </a:r>
                <a:r>
                  <a:rPr lang="en-GB" sz="2100" dirty="0"/>
                  <a:t>: </a:t>
                </a:r>
                <a:r>
                  <a:rPr lang="en-GB" sz="2100" b="1" dirty="0"/>
                  <a:t>5 m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1" i="1"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GB" sz="21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1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lang="en-GB" sz="21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GB" sz="2100" b="1" dirty="0"/>
                  <a:t> </a:t>
                </a:r>
                <a:r>
                  <a:rPr lang="en-GB" sz="2100" b="1" dirty="0" err="1"/>
                  <a:t>Soir</a:t>
                </a:r>
                <a:r>
                  <a:rPr lang="en-GB" sz="2100" b="1" dirty="0"/>
                  <a:t> Ó </a:t>
                </a:r>
                <a:r>
                  <a:rPr lang="en-GB" sz="2100" b="1" dirty="0" err="1"/>
                  <a:t>Thuaidh</a:t>
                </a:r>
                <a:endParaRPr lang="en-GB" sz="21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7A449B-2335-6F46-F3D1-2AACDDAEE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78" y="5493663"/>
                <a:ext cx="4374531" cy="415498"/>
              </a:xfrm>
              <a:prstGeom prst="rect">
                <a:avLst/>
              </a:prstGeom>
              <a:blipFill>
                <a:blip r:embed="rId8"/>
                <a:stretch>
                  <a:fillRect l="-1674" t="-8824" b="-294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2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 animBg="1"/>
      <p:bldP spid="19" grpId="0"/>
      <p:bldP spid="20" grpId="0"/>
      <p:bldP spid="21" grpId="0"/>
      <p:bldP spid="22" grpId="0"/>
      <p:bldP spid="23" grpId="0"/>
      <p:bldP spid="4" grpId="0"/>
      <p:bldP spid="7" grpId="0"/>
      <p:bldP spid="2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E64C28-9AF4-0B88-29FE-AD49CFD7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2" y="306475"/>
            <a:ext cx="4956089" cy="34624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E09219B3-1142-DDDF-D497-063901425A7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652704" y="199404"/>
                <a:ext cx="6674644" cy="2419124"/>
              </a:xfrm>
            </p:spPr>
            <p:txBody>
              <a:bodyPr/>
              <a:lstStyle/>
              <a:p>
                <a:r>
                  <a:rPr lang="en-GB" dirty="0"/>
                  <a:t>Tá </a:t>
                </a:r>
                <a:r>
                  <a:rPr lang="en-GB" dirty="0" err="1"/>
                  <a:t>cuileog</a:t>
                </a:r>
                <a:r>
                  <a:rPr lang="en-GB" dirty="0"/>
                  <a:t> ag </a:t>
                </a:r>
                <a:r>
                  <a:rPr lang="en-GB" dirty="0" err="1"/>
                  <a:t>siúil</a:t>
                </a:r>
                <a:r>
                  <a:rPr lang="en-GB" dirty="0"/>
                  <a:t> </a:t>
                </a:r>
                <a:r>
                  <a:rPr lang="en-GB" dirty="0" err="1"/>
                  <a:t>transa</a:t>
                </a:r>
                <a:r>
                  <a:rPr lang="en-GB" dirty="0"/>
                  <a:t> </a:t>
                </a:r>
                <a:r>
                  <a:rPr lang="en-GB" dirty="0" err="1"/>
                  <a:t>píosa</a:t>
                </a:r>
                <a:r>
                  <a:rPr lang="en-GB" dirty="0"/>
                  <a:t> </a:t>
                </a:r>
                <a:r>
                  <a:rPr lang="en-GB" dirty="0" err="1"/>
                  <a:t>páipéar</a:t>
                </a:r>
                <a:r>
                  <a:rPr lang="en-GB" dirty="0"/>
                  <a:t> ag </a:t>
                </a:r>
                <a:r>
                  <a:rPr lang="en-GB" dirty="0" err="1"/>
                  <a:t>ráta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0.2 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GB" dirty="0" err="1"/>
                  <a:t>Tá</a:t>
                </a:r>
                <a:r>
                  <a:rPr lang="en-GB" dirty="0"/>
                  <a:t> </a:t>
                </a:r>
                <a:r>
                  <a:rPr lang="en-GB" dirty="0" err="1"/>
                  <a:t>duine</a:t>
                </a:r>
                <a:r>
                  <a:rPr lang="en-GB" dirty="0"/>
                  <a:t> ag </a:t>
                </a:r>
                <a:r>
                  <a:rPr lang="en-GB" dirty="0" err="1"/>
                  <a:t>tarraingt</a:t>
                </a:r>
                <a:r>
                  <a:rPr lang="en-GB" dirty="0"/>
                  <a:t> an </a:t>
                </a:r>
                <a:r>
                  <a:rPr lang="en-GB" dirty="0" err="1"/>
                  <a:t>páipéar</a:t>
                </a:r>
                <a:r>
                  <a:rPr lang="en-GB" dirty="0"/>
                  <a:t> deiseal ag </a:t>
                </a:r>
                <a:r>
                  <a:rPr lang="en-GB" dirty="0" err="1"/>
                  <a:t>ráta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0.15 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:r>
                  <a:rPr lang="en-GB" dirty="0" err="1"/>
                  <a:t>ingearach</a:t>
                </a:r>
                <a:r>
                  <a:rPr lang="en-GB" dirty="0"/>
                  <a:t> le </a:t>
                </a:r>
                <a:r>
                  <a:rPr lang="en-GB" dirty="0" err="1"/>
                  <a:t>treo</a:t>
                </a:r>
                <a:r>
                  <a:rPr lang="en-GB" dirty="0"/>
                  <a:t> </a:t>
                </a:r>
                <a:r>
                  <a:rPr lang="en-GB" dirty="0" err="1"/>
                  <a:t>na</a:t>
                </a:r>
                <a:r>
                  <a:rPr lang="en-GB" dirty="0"/>
                  <a:t> </a:t>
                </a:r>
                <a:r>
                  <a:rPr lang="en-GB" dirty="0" err="1"/>
                  <a:t>cuileoige</a:t>
                </a:r>
                <a:r>
                  <a:rPr lang="en-GB" dirty="0"/>
                  <a:t>. </a:t>
                </a:r>
                <a:r>
                  <a:rPr lang="en-GB" dirty="0" err="1"/>
                  <a:t>Faigh</a:t>
                </a:r>
                <a:r>
                  <a:rPr lang="en-GB" dirty="0"/>
                  <a:t> an </a:t>
                </a:r>
                <a:r>
                  <a:rPr lang="en-GB" dirty="0" err="1"/>
                  <a:t>comthoradh</a:t>
                </a:r>
                <a:r>
                  <a:rPr lang="en-GB" dirty="0"/>
                  <a:t> ag </a:t>
                </a:r>
                <a:r>
                  <a:rPr lang="en-GB" dirty="0" err="1"/>
                  <a:t>úsáid</a:t>
                </a:r>
                <a:r>
                  <a:rPr lang="en-GB" dirty="0"/>
                  <a:t> an </a:t>
                </a:r>
                <a:r>
                  <a:rPr lang="en-GB" dirty="0" err="1"/>
                  <a:t>scala</a:t>
                </a:r>
                <a:r>
                  <a:rPr lang="en-GB" dirty="0"/>
                  <a:t> </a:t>
                </a:r>
                <a:r>
                  <a:rPr lang="en-GB" dirty="0" err="1"/>
                  <a:t>thíos</a:t>
                </a:r>
                <a:r>
                  <a:rPr lang="en-GB" dirty="0"/>
                  <a:t> </a:t>
                </a:r>
                <a:r>
                  <a:rPr lang="en-GB" dirty="0" err="1"/>
                  <a:t>chun</a:t>
                </a:r>
                <a:r>
                  <a:rPr lang="en-GB" dirty="0"/>
                  <a:t> </a:t>
                </a:r>
                <a:r>
                  <a:rPr lang="en-GB" dirty="0" err="1"/>
                  <a:t>veicteoirí</a:t>
                </a:r>
                <a:r>
                  <a:rPr lang="en-GB" dirty="0"/>
                  <a:t> a </a:t>
                </a:r>
                <a:r>
                  <a:rPr lang="en-GB" dirty="0" err="1"/>
                  <a:t>tharraingt</a:t>
                </a:r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E09219B3-1142-DDDF-D497-063901425A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652704" y="199404"/>
                <a:ext cx="6674644" cy="2419124"/>
              </a:xfrm>
              <a:blipFill>
                <a:blip r:embed="rId3"/>
                <a:stretch>
                  <a:fillRect l="-1826" t="-4282" b="-629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8D0A4DE-606A-FEFE-A14E-1E876237A0E7}"/>
              </a:ext>
            </a:extLst>
          </p:cNvPr>
          <p:cNvSpPr/>
          <p:nvPr/>
        </p:nvSpPr>
        <p:spPr>
          <a:xfrm>
            <a:off x="1505429" y="2697947"/>
            <a:ext cx="2087547" cy="1462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F4B45E-A986-D725-B421-505ACAB9BC36}"/>
              </a:ext>
            </a:extLst>
          </p:cNvPr>
          <p:cNvCxnSpPr/>
          <p:nvPr/>
        </p:nvCxnSpPr>
        <p:spPr>
          <a:xfrm flipV="1">
            <a:off x="1925216" y="2988180"/>
            <a:ext cx="0" cy="8392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C7F68D-712C-2711-D51F-9E115CA0BC04}"/>
              </a:ext>
            </a:extLst>
          </p:cNvPr>
          <p:cNvCxnSpPr>
            <a:cxnSpLocks/>
          </p:cNvCxnSpPr>
          <p:nvPr/>
        </p:nvCxnSpPr>
        <p:spPr>
          <a:xfrm>
            <a:off x="3592977" y="3420114"/>
            <a:ext cx="673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3F96C2-1AEC-11EA-B075-91E131AC0018}"/>
              </a:ext>
            </a:extLst>
          </p:cNvPr>
          <p:cNvSpPr txBox="1"/>
          <p:nvPr/>
        </p:nvSpPr>
        <p:spPr>
          <a:xfrm>
            <a:off x="2005078" y="3030273"/>
            <a:ext cx="6243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Fly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5D40AA-4F16-9DC3-779D-564E7AAE7B95}"/>
              </a:ext>
            </a:extLst>
          </p:cNvPr>
          <p:cNvSpPr txBox="1"/>
          <p:nvPr/>
        </p:nvSpPr>
        <p:spPr>
          <a:xfrm>
            <a:off x="2774101" y="2623711"/>
            <a:ext cx="9525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Paper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D7AF2A-C5B8-B1BC-5A89-0289A6E6360C}"/>
              </a:ext>
            </a:extLst>
          </p:cNvPr>
          <p:cNvSpPr/>
          <p:nvPr/>
        </p:nvSpPr>
        <p:spPr>
          <a:xfrm>
            <a:off x="4970925" y="2564597"/>
            <a:ext cx="2753576" cy="28089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45EBC3-74D1-053B-35D0-F6504E499BCD}"/>
              </a:ext>
            </a:extLst>
          </p:cNvPr>
          <p:cNvGrpSpPr/>
          <p:nvPr/>
        </p:nvGrpSpPr>
        <p:grpSpPr>
          <a:xfrm>
            <a:off x="5056856" y="2619972"/>
            <a:ext cx="2581717" cy="2753575"/>
            <a:chOff x="5740400" y="3952220"/>
            <a:chExt cx="3886200" cy="255018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13D038-B69C-4C8C-67F9-2905F6BAD0C0}"/>
                </a:ext>
              </a:extLst>
            </p:cNvPr>
            <p:cNvCxnSpPr/>
            <p:nvPr/>
          </p:nvCxnSpPr>
          <p:spPr>
            <a:xfrm>
              <a:off x="574040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7174329-572E-3BD0-7F5B-7063AEA4C40A}"/>
                </a:ext>
              </a:extLst>
            </p:cNvPr>
            <p:cNvCxnSpPr/>
            <p:nvPr/>
          </p:nvCxnSpPr>
          <p:spPr>
            <a:xfrm>
              <a:off x="612902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5D3391-2778-4FA1-B911-904BAA9403A6}"/>
                </a:ext>
              </a:extLst>
            </p:cNvPr>
            <p:cNvCxnSpPr/>
            <p:nvPr/>
          </p:nvCxnSpPr>
          <p:spPr>
            <a:xfrm>
              <a:off x="651764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EFF613C-2881-DAF7-8681-F3CAA1996CBA}"/>
                </a:ext>
              </a:extLst>
            </p:cNvPr>
            <p:cNvCxnSpPr/>
            <p:nvPr/>
          </p:nvCxnSpPr>
          <p:spPr>
            <a:xfrm>
              <a:off x="690626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3F73D7-8527-DAED-B2E5-5AE92907169F}"/>
                </a:ext>
              </a:extLst>
            </p:cNvPr>
            <p:cNvCxnSpPr/>
            <p:nvPr/>
          </p:nvCxnSpPr>
          <p:spPr>
            <a:xfrm>
              <a:off x="729488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7466223-EE75-D3BD-2908-570F79334A75}"/>
                </a:ext>
              </a:extLst>
            </p:cNvPr>
            <p:cNvCxnSpPr/>
            <p:nvPr/>
          </p:nvCxnSpPr>
          <p:spPr>
            <a:xfrm>
              <a:off x="768350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D9BC07-E569-3C9C-60A4-50451EC12A27}"/>
                </a:ext>
              </a:extLst>
            </p:cNvPr>
            <p:cNvCxnSpPr/>
            <p:nvPr/>
          </p:nvCxnSpPr>
          <p:spPr>
            <a:xfrm>
              <a:off x="807212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BA9B8F-C66B-3F57-1EE1-08FFC9086021}"/>
                </a:ext>
              </a:extLst>
            </p:cNvPr>
            <p:cNvCxnSpPr/>
            <p:nvPr/>
          </p:nvCxnSpPr>
          <p:spPr>
            <a:xfrm>
              <a:off x="846074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91279C-99C3-136A-77A7-B5FD8169D019}"/>
                </a:ext>
              </a:extLst>
            </p:cNvPr>
            <p:cNvCxnSpPr/>
            <p:nvPr/>
          </p:nvCxnSpPr>
          <p:spPr>
            <a:xfrm>
              <a:off x="884936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FC5C79-3AD3-B85A-7578-B9AEF40547A4}"/>
                </a:ext>
              </a:extLst>
            </p:cNvPr>
            <p:cNvCxnSpPr/>
            <p:nvPr/>
          </p:nvCxnSpPr>
          <p:spPr>
            <a:xfrm>
              <a:off x="923798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80CF16-ADD1-C676-B801-73AFCA0840FC}"/>
                </a:ext>
              </a:extLst>
            </p:cNvPr>
            <p:cNvCxnSpPr/>
            <p:nvPr/>
          </p:nvCxnSpPr>
          <p:spPr>
            <a:xfrm>
              <a:off x="962660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965908-EC35-0D2A-E00D-A27628026DAA}"/>
              </a:ext>
            </a:extLst>
          </p:cNvPr>
          <p:cNvGrpSpPr/>
          <p:nvPr/>
        </p:nvGrpSpPr>
        <p:grpSpPr>
          <a:xfrm rot="5400000">
            <a:off x="5056856" y="2649870"/>
            <a:ext cx="2581717" cy="2753575"/>
            <a:chOff x="5740400" y="3952220"/>
            <a:chExt cx="3886200" cy="255018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102965-4A81-85EA-4EA6-490F7CE39D05}"/>
                </a:ext>
              </a:extLst>
            </p:cNvPr>
            <p:cNvCxnSpPr/>
            <p:nvPr/>
          </p:nvCxnSpPr>
          <p:spPr>
            <a:xfrm>
              <a:off x="574040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175EE7A-D170-6883-12F0-E13D877D2153}"/>
                </a:ext>
              </a:extLst>
            </p:cNvPr>
            <p:cNvCxnSpPr/>
            <p:nvPr/>
          </p:nvCxnSpPr>
          <p:spPr>
            <a:xfrm>
              <a:off x="612902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E939B78-CD19-8DA6-EAEF-2BAC0ACC604B}"/>
                </a:ext>
              </a:extLst>
            </p:cNvPr>
            <p:cNvCxnSpPr/>
            <p:nvPr/>
          </p:nvCxnSpPr>
          <p:spPr>
            <a:xfrm>
              <a:off x="651764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47E6A6-B82D-2C64-61A1-323EBDFFBE3E}"/>
                </a:ext>
              </a:extLst>
            </p:cNvPr>
            <p:cNvCxnSpPr/>
            <p:nvPr/>
          </p:nvCxnSpPr>
          <p:spPr>
            <a:xfrm>
              <a:off x="690626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C6F50-0C50-0BE7-1A9F-098E4CE5A4BF}"/>
                </a:ext>
              </a:extLst>
            </p:cNvPr>
            <p:cNvCxnSpPr/>
            <p:nvPr/>
          </p:nvCxnSpPr>
          <p:spPr>
            <a:xfrm>
              <a:off x="729488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336773-0ADC-1AAD-A86B-E3E1ECDE5E99}"/>
                </a:ext>
              </a:extLst>
            </p:cNvPr>
            <p:cNvCxnSpPr/>
            <p:nvPr/>
          </p:nvCxnSpPr>
          <p:spPr>
            <a:xfrm>
              <a:off x="768350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0CBBCF-C0F7-F35B-4338-378ADC4433BA}"/>
                </a:ext>
              </a:extLst>
            </p:cNvPr>
            <p:cNvCxnSpPr/>
            <p:nvPr/>
          </p:nvCxnSpPr>
          <p:spPr>
            <a:xfrm>
              <a:off x="807212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50B8F81-CE83-BE0B-E6D1-8FC116F9A7A0}"/>
                </a:ext>
              </a:extLst>
            </p:cNvPr>
            <p:cNvCxnSpPr/>
            <p:nvPr/>
          </p:nvCxnSpPr>
          <p:spPr>
            <a:xfrm>
              <a:off x="846074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FF68A58-2EC4-E02A-AC32-593333A622BD}"/>
                </a:ext>
              </a:extLst>
            </p:cNvPr>
            <p:cNvCxnSpPr/>
            <p:nvPr/>
          </p:nvCxnSpPr>
          <p:spPr>
            <a:xfrm>
              <a:off x="884936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6BD9E8-9A99-898F-5FD9-B4150B777EE3}"/>
                </a:ext>
              </a:extLst>
            </p:cNvPr>
            <p:cNvCxnSpPr/>
            <p:nvPr/>
          </p:nvCxnSpPr>
          <p:spPr>
            <a:xfrm>
              <a:off x="923798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0A135C0-BD8F-886F-1370-5DA309181DAE}"/>
                </a:ext>
              </a:extLst>
            </p:cNvPr>
            <p:cNvCxnSpPr/>
            <p:nvPr/>
          </p:nvCxnSpPr>
          <p:spPr>
            <a:xfrm>
              <a:off x="962660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DD49467-5C4B-248D-51AA-59A3FB63BB83}"/>
                  </a:ext>
                </a:extLst>
              </p:cNvPr>
              <p:cNvSpPr txBox="1"/>
              <p:nvPr/>
            </p:nvSpPr>
            <p:spPr>
              <a:xfrm>
                <a:off x="2025943" y="3385491"/>
                <a:ext cx="11537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0.2 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DD49467-5C4B-248D-51AA-59A3FB63B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943" y="3385491"/>
                <a:ext cx="1153703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5C1CD82-6730-832A-406B-1B259808F8F0}"/>
                  </a:ext>
                </a:extLst>
              </p:cNvPr>
              <p:cNvSpPr txBox="1"/>
              <p:nvPr/>
            </p:nvSpPr>
            <p:spPr>
              <a:xfrm>
                <a:off x="3613842" y="3451583"/>
                <a:ext cx="11537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0.15 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5C1CD82-6730-832A-406B-1B259808F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842" y="3451583"/>
                <a:ext cx="1153703" cy="369332"/>
              </a:xfrm>
              <a:prstGeom prst="rect">
                <a:avLst/>
              </a:prstGeom>
              <a:blipFill>
                <a:blip r:embed="rId5"/>
                <a:stretch>
                  <a:fillRect r="-543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CFB6775-6714-1952-9B50-A8BB8999C743}"/>
              </a:ext>
            </a:extLst>
          </p:cNvPr>
          <p:cNvCxnSpPr>
            <a:cxnSpLocks/>
          </p:cNvCxnSpPr>
          <p:nvPr/>
        </p:nvCxnSpPr>
        <p:spPr>
          <a:xfrm>
            <a:off x="5554147" y="5066447"/>
            <a:ext cx="156808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E814C3C-E105-5D42-A21C-72F0AF573FBA}"/>
              </a:ext>
            </a:extLst>
          </p:cNvPr>
          <p:cNvCxnSpPr>
            <a:cxnSpLocks/>
          </p:cNvCxnSpPr>
          <p:nvPr/>
        </p:nvCxnSpPr>
        <p:spPr>
          <a:xfrm flipV="1">
            <a:off x="5554149" y="2993968"/>
            <a:ext cx="1" cy="206537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FD10FF6-A001-D345-C24A-EE843DC3E790}"/>
              </a:ext>
            </a:extLst>
          </p:cNvPr>
          <p:cNvCxnSpPr>
            <a:cxnSpLocks/>
          </p:cNvCxnSpPr>
          <p:nvPr/>
        </p:nvCxnSpPr>
        <p:spPr>
          <a:xfrm flipV="1">
            <a:off x="5599543" y="3005913"/>
            <a:ext cx="1544861" cy="205342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75D7E55-6603-65BF-DEA1-60C565FC113F}"/>
              </a:ext>
            </a:extLst>
          </p:cNvPr>
          <p:cNvSpPr txBox="1"/>
          <p:nvPr/>
        </p:nvSpPr>
        <p:spPr>
          <a:xfrm>
            <a:off x="1925215" y="4442217"/>
            <a:ext cx="30648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>
                <a:solidFill>
                  <a:srgbClr val="0070C0"/>
                </a:solidFill>
              </a:rPr>
              <a:t>Déan</a:t>
            </a:r>
            <a:r>
              <a:rPr lang="en-GB" sz="2100" dirty="0">
                <a:solidFill>
                  <a:srgbClr val="0070C0"/>
                </a:solidFill>
              </a:rPr>
              <a:t> </a:t>
            </a:r>
            <a:r>
              <a:rPr lang="en-GB" sz="2100" dirty="0" err="1">
                <a:solidFill>
                  <a:srgbClr val="0070C0"/>
                </a:solidFill>
              </a:rPr>
              <a:t>léaráid</a:t>
            </a:r>
            <a:r>
              <a:rPr lang="en-GB" sz="2100" dirty="0">
                <a:solidFill>
                  <a:srgbClr val="0070C0"/>
                </a:solidFill>
              </a:rPr>
              <a:t> </a:t>
            </a:r>
            <a:r>
              <a:rPr lang="en-GB" sz="2100" dirty="0" err="1">
                <a:solidFill>
                  <a:srgbClr val="0070C0"/>
                </a:solidFill>
              </a:rPr>
              <a:t>scálatihe</a:t>
            </a:r>
            <a:r>
              <a:rPr lang="en-GB" sz="2100" dirty="0">
                <a:solidFill>
                  <a:srgbClr val="0070C0"/>
                </a:solidFill>
              </a:rPr>
              <a:t> ar </a:t>
            </a:r>
            <a:r>
              <a:rPr lang="en-GB" sz="2100" dirty="0" err="1">
                <a:solidFill>
                  <a:srgbClr val="0070C0"/>
                </a:solidFill>
              </a:rPr>
              <a:t>nós</a:t>
            </a:r>
            <a:r>
              <a:rPr lang="en-GB" sz="2100" dirty="0">
                <a:solidFill>
                  <a:srgbClr val="0070C0"/>
                </a:solidFill>
              </a:rPr>
              <a:t> </a:t>
            </a:r>
            <a:r>
              <a:rPr lang="en-GB" sz="2100" dirty="0" err="1">
                <a:solidFill>
                  <a:srgbClr val="0070C0"/>
                </a:solidFill>
              </a:rPr>
              <a:t>seo</a:t>
            </a:r>
            <a:r>
              <a:rPr lang="en-GB" sz="2100" dirty="0">
                <a:solidFill>
                  <a:srgbClr val="0070C0"/>
                </a:solidFill>
              </a:rPr>
              <a:t> </a:t>
            </a:r>
            <a:r>
              <a:rPr lang="en-GB" sz="2100" dirty="0" err="1">
                <a:solidFill>
                  <a:srgbClr val="0070C0"/>
                </a:solidFill>
              </a:rPr>
              <a:t>agus</a:t>
            </a:r>
            <a:r>
              <a:rPr lang="en-GB" sz="2100" dirty="0">
                <a:solidFill>
                  <a:srgbClr val="0070C0"/>
                </a:solidFill>
              </a:rPr>
              <a:t> </a:t>
            </a:r>
            <a:r>
              <a:rPr lang="en-GB" sz="2100" dirty="0" err="1">
                <a:solidFill>
                  <a:srgbClr val="0070C0"/>
                </a:solidFill>
              </a:rPr>
              <a:t>tomhas</a:t>
            </a:r>
            <a:r>
              <a:rPr lang="en-GB" sz="2100" dirty="0">
                <a:solidFill>
                  <a:srgbClr val="0070C0"/>
                </a:solidFill>
              </a:rPr>
              <a:t> go </a:t>
            </a:r>
            <a:r>
              <a:rPr lang="en-GB" sz="2100" dirty="0" err="1">
                <a:solidFill>
                  <a:srgbClr val="0070C0"/>
                </a:solidFill>
              </a:rPr>
              <a:t>cruinn</a:t>
            </a:r>
            <a:r>
              <a:rPr lang="en-GB" sz="2100" dirty="0">
                <a:solidFill>
                  <a:srgbClr val="0070C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CB62466-F3B9-56CC-8A10-CBD1B89D4AB2}"/>
                  </a:ext>
                </a:extLst>
              </p:cNvPr>
              <p:cNvSpPr txBox="1"/>
              <p:nvPr/>
            </p:nvSpPr>
            <p:spPr>
              <a:xfrm>
                <a:off x="1234680" y="5488061"/>
                <a:ext cx="6674644" cy="422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1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1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sz="21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1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21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1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𝐚𝐠</m:t>
                      </m:r>
                      <m:r>
                        <a:rPr lang="en-US" sz="21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𝟓𝟑</m:t>
                          </m:r>
                        </m:e>
                        <m:sup>
                          <m:r>
                            <a:rPr lang="en-GB" sz="21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GB" sz="21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𝐥𝐞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𝐡𝐢𝐦𝐞𝐚𝐥𝐥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𝐟𝐚𝐝𝐚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𝐚𝐧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𝐩𝐡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𝐢𝐩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𝐢𝐫</m:t>
                      </m:r>
                      <m:r>
                        <a:rPr lang="en-US" sz="21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1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CB62466-F3B9-56CC-8A10-CBD1B89D4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80" y="5488061"/>
                <a:ext cx="6674644" cy="422744"/>
              </a:xfrm>
              <a:prstGeom prst="rect">
                <a:avLst/>
              </a:prstGeom>
              <a:blipFill>
                <a:blip r:embed="rId6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6B0C8DE-3A8B-E27A-6F09-9B48CE34920F}"/>
                  </a:ext>
                </a:extLst>
              </p:cNvPr>
              <p:cNvSpPr txBox="1"/>
              <p:nvPr/>
            </p:nvSpPr>
            <p:spPr>
              <a:xfrm>
                <a:off x="5849364" y="4631390"/>
                <a:ext cx="66819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6B0C8DE-3A8B-E27A-6F09-9B48CE34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364" y="4631390"/>
                <a:ext cx="668196" cy="415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11153C98-FED1-135F-2792-F2F468D3EF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073"/>
          <a:stretch>
            <a:fillRect/>
          </a:stretch>
        </p:blipFill>
        <p:spPr>
          <a:xfrm>
            <a:off x="1234720" y="1578322"/>
            <a:ext cx="6674561" cy="42001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EE58D7-0B82-2BAA-0519-DE17C6A88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720" y="857250"/>
            <a:ext cx="4956089" cy="34624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r>
              <a:rPr lang="en-GB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90907-19CD-3131-D020-A00B0ACBB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721" y="1203499"/>
            <a:ext cx="7229056" cy="482549"/>
          </a:xfrm>
        </p:spPr>
        <p:txBody>
          <a:bodyPr/>
          <a:lstStyle/>
          <a:p>
            <a:r>
              <a:rPr lang="en-GB" dirty="0" err="1"/>
              <a:t>Ríomh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tarraing</a:t>
            </a:r>
            <a:r>
              <a:rPr lang="en-GB" dirty="0"/>
              <a:t> an </a:t>
            </a:r>
            <a:r>
              <a:rPr lang="en-GB" dirty="0" err="1"/>
              <a:t>comhthoradh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ngach</a:t>
            </a:r>
            <a:r>
              <a:rPr lang="en-GB" dirty="0"/>
              <a:t> </a:t>
            </a:r>
            <a:r>
              <a:rPr lang="en-GB" dirty="0" err="1"/>
              <a:t>cás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8E54D4-F783-6F72-84E5-09965FED9D45}"/>
              </a:ext>
            </a:extLst>
          </p:cNvPr>
          <p:cNvCxnSpPr>
            <a:cxnSpLocks/>
          </p:cNvCxnSpPr>
          <p:nvPr/>
        </p:nvCxnSpPr>
        <p:spPr>
          <a:xfrm>
            <a:off x="2105025" y="2155554"/>
            <a:ext cx="18288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AA438D-84B7-D0AF-CB42-661987A1ACCA}"/>
              </a:ext>
            </a:extLst>
          </p:cNvPr>
          <p:cNvCxnSpPr>
            <a:cxnSpLocks/>
          </p:cNvCxnSpPr>
          <p:nvPr/>
        </p:nvCxnSpPr>
        <p:spPr>
          <a:xfrm>
            <a:off x="2105026" y="2362200"/>
            <a:ext cx="12580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126EE2-71B9-04A4-0C12-EAECB99CF69A}"/>
                  </a:ext>
                </a:extLst>
              </p:cNvPr>
              <p:cNvSpPr txBox="1"/>
              <p:nvPr/>
            </p:nvSpPr>
            <p:spPr>
              <a:xfrm>
                <a:off x="2757488" y="1817147"/>
                <a:ext cx="65133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126EE2-71B9-04A4-0C12-EAECB99CF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488" y="1817147"/>
                <a:ext cx="651332" cy="415498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A79506-B34E-9982-2C1A-A4B3CCF834E0}"/>
                  </a:ext>
                </a:extLst>
              </p:cNvPr>
              <p:cNvSpPr txBox="1"/>
              <p:nvPr/>
            </p:nvSpPr>
            <p:spPr>
              <a:xfrm>
                <a:off x="2518650" y="2389362"/>
                <a:ext cx="65133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A79506-B34E-9982-2C1A-A4B3CCF83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50" y="2389362"/>
                <a:ext cx="651332" cy="415498"/>
              </a:xfrm>
              <a:prstGeom prst="rect">
                <a:avLst/>
              </a:prstGeom>
              <a:blipFill>
                <a:blip r:embed="rId4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4A8D67-251F-EA23-2A7F-73B53B653B17}"/>
              </a:ext>
            </a:extLst>
          </p:cNvPr>
          <p:cNvCxnSpPr>
            <a:cxnSpLocks/>
          </p:cNvCxnSpPr>
          <p:nvPr/>
        </p:nvCxnSpPr>
        <p:spPr>
          <a:xfrm>
            <a:off x="2105026" y="3591157"/>
            <a:ext cx="187571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98C6DF6-2B96-CF7F-5072-733E2ABC1B50}"/>
              </a:ext>
            </a:extLst>
          </p:cNvPr>
          <p:cNvCxnSpPr>
            <a:cxnSpLocks/>
          </p:cNvCxnSpPr>
          <p:nvPr/>
        </p:nvCxnSpPr>
        <p:spPr>
          <a:xfrm flipH="1">
            <a:off x="2105025" y="3797803"/>
            <a:ext cx="1304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224152-CBC6-7B66-76A5-50502913A57D}"/>
                  </a:ext>
                </a:extLst>
              </p:cNvPr>
              <p:cNvSpPr txBox="1"/>
              <p:nvPr/>
            </p:nvSpPr>
            <p:spPr>
              <a:xfrm>
                <a:off x="2757488" y="3252750"/>
                <a:ext cx="65133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224152-CBC6-7B66-76A5-50502913A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488" y="3252750"/>
                <a:ext cx="651332" cy="415498"/>
              </a:xfrm>
              <a:prstGeom prst="rect">
                <a:avLst/>
              </a:prstGeom>
              <a:blipFill>
                <a:blip r:embed="rId5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C0AA2-3718-3ACE-B1AA-0F29E3A26440}"/>
                  </a:ext>
                </a:extLst>
              </p:cNvPr>
              <p:cNvSpPr txBox="1"/>
              <p:nvPr/>
            </p:nvSpPr>
            <p:spPr>
              <a:xfrm>
                <a:off x="2518650" y="3824965"/>
                <a:ext cx="65133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C0AA2-3718-3ACE-B1AA-0F29E3A26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50" y="3824965"/>
                <a:ext cx="651332" cy="415498"/>
              </a:xfrm>
              <a:prstGeom prst="rect">
                <a:avLst/>
              </a:prstGeom>
              <a:blipFill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6403ECE-5E3F-D9B1-E2A9-D83DDACB58B1}"/>
              </a:ext>
            </a:extLst>
          </p:cNvPr>
          <p:cNvCxnSpPr>
            <a:cxnSpLocks/>
          </p:cNvCxnSpPr>
          <p:nvPr/>
        </p:nvCxnSpPr>
        <p:spPr>
          <a:xfrm>
            <a:off x="2105026" y="5124952"/>
            <a:ext cx="187571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DFBE9D6-285F-B931-58B2-8CA7D6C80903}"/>
              </a:ext>
            </a:extLst>
          </p:cNvPr>
          <p:cNvCxnSpPr>
            <a:cxnSpLocks/>
          </p:cNvCxnSpPr>
          <p:nvPr/>
        </p:nvCxnSpPr>
        <p:spPr>
          <a:xfrm flipH="1">
            <a:off x="2105025" y="5331598"/>
            <a:ext cx="18288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C04B52E-156F-FBA0-A50F-A1D40DE82DBD}"/>
                  </a:ext>
                </a:extLst>
              </p:cNvPr>
              <p:cNvSpPr txBox="1"/>
              <p:nvPr/>
            </p:nvSpPr>
            <p:spPr>
              <a:xfrm>
                <a:off x="2804401" y="4786545"/>
                <a:ext cx="6781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C04B52E-156F-FBA0-A50F-A1D40DE82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401" y="4786545"/>
                <a:ext cx="678199" cy="415498"/>
              </a:xfrm>
              <a:prstGeom prst="rect">
                <a:avLst/>
              </a:prstGeom>
              <a:blipFill>
                <a:blip r:embed="rId7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D62C9B-9D45-3DE0-C842-DC85CF17EFDC}"/>
                  </a:ext>
                </a:extLst>
              </p:cNvPr>
              <p:cNvSpPr txBox="1"/>
              <p:nvPr/>
            </p:nvSpPr>
            <p:spPr>
              <a:xfrm>
                <a:off x="2777518" y="5309770"/>
                <a:ext cx="6781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D62C9B-9D45-3DE0-C842-DC85CF17E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518" y="5309770"/>
                <a:ext cx="678199" cy="415498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DF6CDE11-3C9D-9F93-9ADB-CF7D67125986}"/>
              </a:ext>
            </a:extLst>
          </p:cNvPr>
          <p:cNvSpPr txBox="1"/>
          <p:nvPr/>
        </p:nvSpPr>
        <p:spPr>
          <a:xfrm>
            <a:off x="1420282" y="1763139"/>
            <a:ext cx="4042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a.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D78072A-FD58-2B72-EEC4-6BFD30021AD5}"/>
              </a:ext>
            </a:extLst>
          </p:cNvPr>
          <p:cNvSpPr txBox="1"/>
          <p:nvPr/>
        </p:nvSpPr>
        <p:spPr>
          <a:xfrm>
            <a:off x="1444048" y="3056542"/>
            <a:ext cx="4041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b.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BB94732-EC6F-DA16-48F6-37736CEDD0CC}"/>
              </a:ext>
            </a:extLst>
          </p:cNvPr>
          <p:cNvSpPr txBox="1"/>
          <p:nvPr/>
        </p:nvSpPr>
        <p:spPr>
          <a:xfrm>
            <a:off x="1420282" y="4590337"/>
            <a:ext cx="3945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246872838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81502-7500-250E-C01D-F4398949B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6A403DFD-5957-0DC5-406B-63D3271AA7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073"/>
          <a:stretch>
            <a:fillRect/>
          </a:stretch>
        </p:blipFill>
        <p:spPr>
          <a:xfrm>
            <a:off x="1234720" y="1578322"/>
            <a:ext cx="6674561" cy="42001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CB628C-AAE6-3D8D-9E21-FCB6EB10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720" y="857250"/>
            <a:ext cx="4956089" cy="34624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r>
              <a:rPr lang="en-GB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DD1F1-017A-BF0F-BD5F-11C14B604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720" y="1203499"/>
            <a:ext cx="7351719" cy="473025"/>
          </a:xfrm>
        </p:spPr>
        <p:txBody>
          <a:bodyPr/>
          <a:lstStyle/>
          <a:p>
            <a:r>
              <a:rPr lang="en-GB" dirty="0" err="1"/>
              <a:t>Ríomh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tarraing</a:t>
            </a:r>
            <a:r>
              <a:rPr lang="en-GB" dirty="0"/>
              <a:t> an </a:t>
            </a:r>
            <a:r>
              <a:rPr lang="en-GB" dirty="0" err="1"/>
              <a:t>comhthoradh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ngach</a:t>
            </a:r>
            <a:r>
              <a:rPr lang="en-GB" dirty="0"/>
              <a:t> </a:t>
            </a:r>
            <a:r>
              <a:rPr lang="en-GB" dirty="0" err="1"/>
              <a:t>cás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615577-F87C-D269-9D1D-28A9A6275DD3}"/>
              </a:ext>
            </a:extLst>
          </p:cNvPr>
          <p:cNvCxnSpPr>
            <a:cxnSpLocks/>
          </p:cNvCxnSpPr>
          <p:nvPr/>
        </p:nvCxnSpPr>
        <p:spPr>
          <a:xfrm>
            <a:off x="2111813" y="2146029"/>
            <a:ext cx="18288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055C70-F875-2176-8724-8C593F838F6D}"/>
              </a:ext>
            </a:extLst>
          </p:cNvPr>
          <p:cNvCxnSpPr>
            <a:cxnSpLocks/>
          </p:cNvCxnSpPr>
          <p:nvPr/>
        </p:nvCxnSpPr>
        <p:spPr>
          <a:xfrm flipH="1">
            <a:off x="3940613" y="2146029"/>
            <a:ext cx="6572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9899D9-548D-DAF4-8681-5DF5172D3FB5}"/>
                  </a:ext>
                </a:extLst>
              </p:cNvPr>
              <p:cNvSpPr txBox="1"/>
              <p:nvPr/>
            </p:nvSpPr>
            <p:spPr>
              <a:xfrm>
                <a:off x="2764276" y="1807622"/>
                <a:ext cx="65133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9899D9-548D-DAF4-8681-5DF5172D3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76" y="1807622"/>
                <a:ext cx="651332" cy="415498"/>
              </a:xfrm>
              <a:prstGeom prst="rect">
                <a:avLst/>
              </a:prstGeom>
              <a:blipFill>
                <a:blip r:embed="rId3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00CAB8-198C-909E-A607-5580AC091BF0}"/>
                  </a:ext>
                </a:extLst>
              </p:cNvPr>
              <p:cNvSpPr txBox="1"/>
              <p:nvPr/>
            </p:nvSpPr>
            <p:spPr>
              <a:xfrm>
                <a:off x="3966450" y="1753614"/>
                <a:ext cx="65133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00CAB8-198C-909E-A607-5580AC091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450" y="1753614"/>
                <a:ext cx="651332" cy="415498"/>
              </a:xfrm>
              <a:prstGeom prst="rect">
                <a:avLst/>
              </a:prstGeom>
              <a:blipFill>
                <a:blip r:embed="rId4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4170B78-7CA5-0561-88A4-2372211D5E8B}"/>
              </a:ext>
            </a:extLst>
          </p:cNvPr>
          <p:cNvCxnSpPr>
            <a:cxnSpLocks/>
          </p:cNvCxnSpPr>
          <p:nvPr/>
        </p:nvCxnSpPr>
        <p:spPr>
          <a:xfrm>
            <a:off x="2525437" y="3115582"/>
            <a:ext cx="0" cy="11801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2836582-B915-0587-A0D5-90686DE2D200}"/>
              </a:ext>
            </a:extLst>
          </p:cNvPr>
          <p:cNvCxnSpPr>
            <a:cxnSpLocks/>
          </p:cNvCxnSpPr>
          <p:nvPr/>
        </p:nvCxnSpPr>
        <p:spPr>
          <a:xfrm>
            <a:off x="2824960" y="3112672"/>
            <a:ext cx="0" cy="18117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816ECF3-C93E-14C2-F37B-79E83E1E851E}"/>
                  </a:ext>
                </a:extLst>
              </p:cNvPr>
              <p:cNvSpPr txBox="1"/>
              <p:nvPr/>
            </p:nvSpPr>
            <p:spPr>
              <a:xfrm>
                <a:off x="2865165" y="3385237"/>
                <a:ext cx="65133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816ECF3-C93E-14C2-F37B-79E83E1E8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65" y="3385237"/>
                <a:ext cx="651332" cy="415498"/>
              </a:xfrm>
              <a:prstGeom prst="rect">
                <a:avLst/>
              </a:prstGeom>
              <a:blipFill>
                <a:blip r:embed="rId3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11F0063-4C80-45CB-F0C3-9F7B3911711E}"/>
                  </a:ext>
                </a:extLst>
              </p:cNvPr>
              <p:cNvSpPr txBox="1"/>
              <p:nvPr/>
            </p:nvSpPr>
            <p:spPr>
              <a:xfrm>
                <a:off x="1919887" y="3368859"/>
                <a:ext cx="65133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11F0063-4C80-45CB-F0C3-9F7B39117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887" y="3368859"/>
                <a:ext cx="651332" cy="415498"/>
              </a:xfrm>
              <a:prstGeom prst="rect">
                <a:avLst/>
              </a:prstGeom>
              <a:blipFill>
                <a:blip r:embed="rId5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46CEB8F-D131-7F0E-18AF-F3E589E1E6E1}"/>
              </a:ext>
            </a:extLst>
          </p:cNvPr>
          <p:cNvSpPr txBox="1"/>
          <p:nvPr/>
        </p:nvSpPr>
        <p:spPr>
          <a:xfrm>
            <a:off x="1420282" y="1763139"/>
            <a:ext cx="4122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63C1D-DFB8-8048-2EF1-CA0CC0383A01}"/>
              </a:ext>
            </a:extLst>
          </p:cNvPr>
          <p:cNvSpPr txBox="1"/>
          <p:nvPr/>
        </p:nvSpPr>
        <p:spPr>
          <a:xfrm>
            <a:off x="1444048" y="3056542"/>
            <a:ext cx="3961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9106698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D0063-9CA6-DA30-22EB-2DACCE337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94CD90CF-9AED-D803-F00B-EA2DD1AB3D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073"/>
          <a:stretch>
            <a:fillRect/>
          </a:stretch>
        </p:blipFill>
        <p:spPr>
          <a:xfrm>
            <a:off x="1234720" y="1578322"/>
            <a:ext cx="6674561" cy="42001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C02B4C-3195-48BD-2698-9BA1F95C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720" y="857250"/>
            <a:ext cx="4956089" cy="34624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r>
              <a:rPr lang="en-GB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883C0-04A6-FB8F-4A28-496598FF7C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721" y="1203499"/>
            <a:ext cx="5522918" cy="480131"/>
          </a:xfrm>
        </p:spPr>
        <p:txBody>
          <a:bodyPr/>
          <a:lstStyle/>
          <a:p>
            <a:r>
              <a:rPr lang="en-GB" dirty="0" err="1"/>
              <a:t>Tarraing</a:t>
            </a:r>
            <a:r>
              <a:rPr lang="en-GB" dirty="0"/>
              <a:t> an </a:t>
            </a:r>
            <a:r>
              <a:rPr lang="en-GB" dirty="0" err="1"/>
              <a:t>comhthoradh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ngach</a:t>
            </a:r>
            <a:r>
              <a:rPr lang="en-GB" dirty="0"/>
              <a:t> </a:t>
            </a:r>
            <a:r>
              <a:rPr lang="en-GB" dirty="0" err="1"/>
              <a:t>cás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82CE5B-70B9-B19E-F694-3D268135E69E}"/>
              </a:ext>
            </a:extLst>
          </p:cNvPr>
          <p:cNvCxnSpPr>
            <a:cxnSpLocks/>
          </p:cNvCxnSpPr>
          <p:nvPr/>
        </p:nvCxnSpPr>
        <p:spPr>
          <a:xfrm>
            <a:off x="2105025" y="3098529"/>
            <a:ext cx="18288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931CC0-D97A-897D-52F1-DA37B8090019}"/>
              </a:ext>
            </a:extLst>
          </p:cNvPr>
          <p:cNvCxnSpPr>
            <a:cxnSpLocks/>
          </p:cNvCxnSpPr>
          <p:nvPr/>
        </p:nvCxnSpPr>
        <p:spPr>
          <a:xfrm flipV="1">
            <a:off x="2105025" y="1838325"/>
            <a:ext cx="0" cy="12602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DDE7D6-1E91-DBA9-ED1F-E67FA6ED8871}"/>
              </a:ext>
            </a:extLst>
          </p:cNvPr>
          <p:cNvCxnSpPr>
            <a:cxnSpLocks/>
          </p:cNvCxnSpPr>
          <p:nvPr/>
        </p:nvCxnSpPr>
        <p:spPr>
          <a:xfrm flipV="1">
            <a:off x="2390776" y="4973021"/>
            <a:ext cx="1868665" cy="6133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5E5F51-745F-F86A-443B-5B1F25FA337D}"/>
              </a:ext>
            </a:extLst>
          </p:cNvPr>
          <p:cNvCxnSpPr>
            <a:cxnSpLocks/>
          </p:cNvCxnSpPr>
          <p:nvPr/>
        </p:nvCxnSpPr>
        <p:spPr>
          <a:xfrm flipH="1" flipV="1">
            <a:off x="2066925" y="4292676"/>
            <a:ext cx="323850" cy="12936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66C249-5401-8CDE-CC2C-BD59D019E587}"/>
              </a:ext>
            </a:extLst>
          </p:cNvPr>
          <p:cNvCxnSpPr>
            <a:cxnSpLocks/>
          </p:cNvCxnSpPr>
          <p:nvPr/>
        </p:nvCxnSpPr>
        <p:spPr>
          <a:xfrm flipV="1">
            <a:off x="5216216" y="2504027"/>
            <a:ext cx="1949186" cy="5945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E89944-6D96-07B0-EAF8-B9389463BB08}"/>
              </a:ext>
            </a:extLst>
          </p:cNvPr>
          <p:cNvCxnSpPr>
            <a:cxnSpLocks/>
          </p:cNvCxnSpPr>
          <p:nvPr/>
        </p:nvCxnSpPr>
        <p:spPr>
          <a:xfrm flipV="1">
            <a:off x="5216216" y="2491178"/>
            <a:ext cx="663313" cy="5945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4EB46B-3224-3D54-568C-0E33C91AA98F}"/>
              </a:ext>
            </a:extLst>
          </p:cNvPr>
          <p:cNvCxnSpPr>
            <a:cxnSpLocks/>
          </p:cNvCxnSpPr>
          <p:nvPr/>
        </p:nvCxnSpPr>
        <p:spPr>
          <a:xfrm>
            <a:off x="5216215" y="4393929"/>
            <a:ext cx="18288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9E6B77-BC6B-16C3-D256-94E5236E85CE}"/>
              </a:ext>
            </a:extLst>
          </p:cNvPr>
          <p:cNvCxnSpPr>
            <a:cxnSpLocks/>
          </p:cNvCxnSpPr>
          <p:nvPr/>
        </p:nvCxnSpPr>
        <p:spPr>
          <a:xfrm>
            <a:off x="7045015" y="4393929"/>
            <a:ext cx="0" cy="11924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EA7E11-D74C-6E80-4F27-7ECD53E4543A}"/>
              </a:ext>
            </a:extLst>
          </p:cNvPr>
          <p:cNvSpPr txBox="1"/>
          <p:nvPr/>
        </p:nvSpPr>
        <p:spPr>
          <a:xfrm>
            <a:off x="1420282" y="1763139"/>
            <a:ext cx="4042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222F3E-341A-F859-70E3-E7FC75020084}"/>
              </a:ext>
            </a:extLst>
          </p:cNvPr>
          <p:cNvSpPr txBox="1"/>
          <p:nvPr/>
        </p:nvSpPr>
        <p:spPr>
          <a:xfrm>
            <a:off x="4857703" y="1763139"/>
            <a:ext cx="4041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b.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D25738-5D97-6995-20D5-6416C3AA5B50}"/>
              </a:ext>
            </a:extLst>
          </p:cNvPr>
          <p:cNvSpPr txBox="1"/>
          <p:nvPr/>
        </p:nvSpPr>
        <p:spPr>
          <a:xfrm>
            <a:off x="1420282" y="4001514"/>
            <a:ext cx="3945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c.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835DAE-A7D9-310B-C51F-6F454A525D46}"/>
              </a:ext>
            </a:extLst>
          </p:cNvPr>
          <p:cNvSpPr txBox="1"/>
          <p:nvPr/>
        </p:nvSpPr>
        <p:spPr>
          <a:xfrm>
            <a:off x="4857703" y="4001514"/>
            <a:ext cx="4122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61393588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21F604E-942B-0B33-EABE-E2A1EA6C85E7}"/>
              </a:ext>
            </a:extLst>
          </p:cNvPr>
          <p:cNvSpPr/>
          <p:nvPr/>
        </p:nvSpPr>
        <p:spPr>
          <a:xfrm>
            <a:off x="5040473" y="1599389"/>
            <a:ext cx="2923615" cy="2233107"/>
          </a:xfrm>
          <a:prstGeom prst="rect">
            <a:avLst/>
          </a:prstGeom>
          <a:solidFill>
            <a:srgbClr val="F0F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EBDF2715-6631-B3D5-8A3F-E01335DFE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09" y="372697"/>
            <a:ext cx="9277815" cy="549381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700" b="1" dirty="0" err="1"/>
              <a:t>Déan</a:t>
            </a:r>
            <a:r>
              <a:rPr lang="en-US" altLang="en-US" sz="2700" b="1" dirty="0"/>
              <a:t> cur </a:t>
            </a:r>
            <a:r>
              <a:rPr lang="en-US" altLang="en-US" sz="2700" b="1" dirty="0" err="1"/>
              <a:t>síos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ar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thurgnamh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conas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suim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na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veicteoirí</a:t>
            </a:r>
            <a:r>
              <a:rPr lang="en-US" altLang="en-US" sz="2700" b="1" dirty="0"/>
              <a:t> a </a:t>
            </a:r>
            <a:r>
              <a:rPr lang="en-US" altLang="en-US" sz="2700" b="1" dirty="0" err="1"/>
              <a:t>fhíorú</a:t>
            </a:r>
            <a:r>
              <a:rPr lang="en-US" altLang="en-US" sz="2700" b="1" dirty="0"/>
              <a:t> </a:t>
            </a:r>
            <a:br>
              <a:rPr lang="en-US" altLang="en-US" sz="2700" b="1" dirty="0"/>
            </a:br>
            <a:r>
              <a:rPr lang="en-US" altLang="en-US" sz="2700" b="1" dirty="0"/>
              <a:t>(</a:t>
            </a:r>
            <a:r>
              <a:rPr lang="en-US" altLang="en-US" sz="2700" b="1" dirty="0" err="1"/>
              <a:t>sonraíocht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nua</a:t>
            </a:r>
            <a:r>
              <a:rPr lang="en-US" altLang="en-US" sz="2700" b="1" dirty="0"/>
              <a:t>)</a:t>
            </a:r>
            <a:endParaRPr lang="en-GB" altLang="en-US" sz="2700" b="1" dirty="0"/>
          </a:p>
        </p:txBody>
      </p:sp>
      <p:sp>
        <p:nvSpPr>
          <p:cNvPr id="14340" name="Text Box 13">
            <a:extLst>
              <a:ext uri="{FF2B5EF4-FFF2-40B4-BE49-F238E27FC236}">
                <a16:creationId xmlns:a16="http://schemas.microsoft.com/office/drawing/2014/main" id="{64875972-4715-5B67-A49F-BF3A4449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581" y="1476821"/>
            <a:ext cx="3834426" cy="221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350"/>
              </a:spcBef>
            </a:pPr>
            <a:r>
              <a:rPr lang="en-US" altLang="en-US" sz="2100" dirty="0" err="1"/>
              <a:t>Coigeartaigh</a:t>
            </a:r>
            <a:r>
              <a:rPr lang="en-US" altLang="en-US" sz="2100" dirty="0"/>
              <a:t> an </a:t>
            </a:r>
            <a:r>
              <a:rPr lang="en-US" altLang="en-US" sz="2100" dirty="0" err="1"/>
              <a:t>treo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agus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fórsa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gach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ceann</a:t>
            </a:r>
            <a:r>
              <a:rPr lang="en-US" altLang="en-US" sz="2100" dirty="0"/>
              <a:t> de </a:t>
            </a:r>
            <a:r>
              <a:rPr lang="en-US" altLang="en-US" sz="2100" dirty="0" err="1"/>
              <a:t>na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matán</a:t>
            </a:r>
            <a:r>
              <a:rPr lang="en-US" altLang="en-US" sz="2100" dirty="0"/>
              <a:t>. </a:t>
            </a:r>
            <a:r>
              <a:rPr lang="en-US" altLang="en-US" sz="2100" dirty="0" err="1"/>
              <a:t>Bí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cinnte</a:t>
            </a:r>
            <a:r>
              <a:rPr lang="en-US" altLang="en-US" sz="2100" dirty="0"/>
              <a:t> go </a:t>
            </a:r>
            <a:r>
              <a:rPr lang="en-US" altLang="en-US" sz="2100" dirty="0" err="1"/>
              <a:t>bhfuil</a:t>
            </a:r>
            <a:r>
              <a:rPr lang="en-US" altLang="en-US" sz="2100" dirty="0"/>
              <a:t> an </a:t>
            </a:r>
            <a:r>
              <a:rPr lang="en-US" altLang="en-US" sz="2100" dirty="0" err="1"/>
              <a:t>snaidhm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fos</a:t>
            </a:r>
            <a:r>
              <a:rPr lang="en-US" altLang="en-US" sz="2100" dirty="0"/>
              <a:t>. </a:t>
            </a:r>
          </a:p>
          <a:p>
            <a:pPr eaLnBrk="1" hangingPunct="1">
              <a:spcBef>
                <a:spcPts val="1350"/>
              </a:spcBef>
            </a:pPr>
            <a:r>
              <a:rPr lang="en-US" altLang="en-US" sz="2100" dirty="0" err="1"/>
              <a:t>Déan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taifead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luachanna</a:t>
            </a:r>
            <a:r>
              <a:rPr lang="en-US" altLang="en-US" sz="2100" dirty="0"/>
              <a:t> of, ​</a:t>
            </a:r>
            <a:r>
              <a:rPr lang="en-US" altLang="en-US" sz="2100" i="1" dirty="0"/>
              <a:t>F</a:t>
            </a:r>
            <a:r>
              <a:rPr lang="en-US" altLang="en-US" sz="2100" dirty="0"/>
              <a:t>​</a:t>
            </a:r>
            <a:r>
              <a:rPr lang="en-US" altLang="en-US" sz="2100" baseline="-25000" dirty="0"/>
              <a:t>1</a:t>
            </a:r>
            <a:r>
              <a:rPr lang="en-US" altLang="en-US" sz="2100" dirty="0"/>
              <a:t> ​, ​</a:t>
            </a:r>
            <a:r>
              <a:rPr lang="en-US" altLang="en-US" sz="2100" i="1" dirty="0"/>
              <a:t>F</a:t>
            </a:r>
            <a:r>
              <a:rPr lang="en-US" altLang="en-US" sz="2100" dirty="0"/>
              <a:t>​</a:t>
            </a:r>
            <a:r>
              <a:rPr lang="en-US" altLang="en-US" sz="2100" baseline="-25000" dirty="0"/>
              <a:t>2</a:t>
            </a:r>
            <a:r>
              <a:rPr lang="en-US" altLang="en-US" sz="2100" dirty="0"/>
              <a:t>​ </a:t>
            </a:r>
            <a:r>
              <a:rPr lang="en-US" altLang="en-US" sz="2100" dirty="0" err="1"/>
              <a:t>agus</a:t>
            </a:r>
            <a:r>
              <a:rPr lang="en-US" altLang="en-US" sz="2100" dirty="0"/>
              <a:t> ​</a:t>
            </a:r>
            <a:r>
              <a:rPr lang="en-US" altLang="en-US" sz="2100" i="1" dirty="0"/>
              <a:t>F</a:t>
            </a:r>
            <a:r>
              <a:rPr lang="en-US" altLang="en-US" sz="2100" dirty="0"/>
              <a:t>​</a:t>
            </a:r>
            <a:r>
              <a:rPr lang="en-US" altLang="en-US" sz="2100" baseline="-25000" dirty="0"/>
              <a:t>3</a:t>
            </a:r>
            <a:r>
              <a:rPr lang="en-US" altLang="en-US" sz="2100" dirty="0"/>
              <a:t>​.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89817-4B2C-3D2E-42D7-8BA7CAA6AE6F}"/>
              </a:ext>
            </a:extLst>
          </p:cNvPr>
          <p:cNvSpPr txBox="1"/>
          <p:nvPr/>
        </p:nvSpPr>
        <p:spPr>
          <a:xfrm>
            <a:off x="6675464" y="2730752"/>
            <a:ext cx="128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/>
              <a:t>Matáin</a:t>
            </a:r>
            <a:r>
              <a:rPr lang="en-IE" dirty="0"/>
              <a:t> Newton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328F01-300C-46F3-4AB4-1EAEC25086E4}"/>
              </a:ext>
            </a:extLst>
          </p:cNvPr>
          <p:cNvCxnSpPr>
            <a:cxnSpLocks/>
          </p:cNvCxnSpPr>
          <p:nvPr/>
        </p:nvCxnSpPr>
        <p:spPr>
          <a:xfrm flipH="1" flipV="1">
            <a:off x="6730942" y="2464035"/>
            <a:ext cx="143705" cy="23643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F681D9-0775-7AFD-1BBC-4BF4C75C63A9}"/>
              </a:ext>
            </a:extLst>
          </p:cNvPr>
          <p:cNvCxnSpPr>
            <a:cxnSpLocks/>
          </p:cNvCxnSpPr>
          <p:nvPr/>
        </p:nvCxnSpPr>
        <p:spPr>
          <a:xfrm flipH="1">
            <a:off x="6460498" y="3044375"/>
            <a:ext cx="188834" cy="9141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C1E3A2-0D48-4A05-2702-D7010097F85A}"/>
              </a:ext>
            </a:extLst>
          </p:cNvPr>
          <p:cNvGrpSpPr/>
          <p:nvPr/>
        </p:nvGrpSpPr>
        <p:grpSpPr>
          <a:xfrm rot="3236799">
            <a:off x="6565839" y="1796861"/>
            <a:ext cx="177860" cy="1068081"/>
            <a:chOff x="5423424" y="1743635"/>
            <a:chExt cx="275573" cy="188880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D2B8B34-76E6-E2BC-3504-5A01A4BCE5C1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4E5E4A-FFC0-0B36-F18D-83CCCAD4A521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45214B3-EB0F-6A39-A67A-F88C301F0A2B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FC55AC0-81CE-622F-9C29-45C9602B4C4F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003DF6F3-84F2-DC0A-ECE0-C03C97A1B655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3748C-0681-D4FF-1A40-687E825E046B}"/>
              </a:ext>
            </a:extLst>
          </p:cNvPr>
          <p:cNvGrpSpPr/>
          <p:nvPr/>
        </p:nvGrpSpPr>
        <p:grpSpPr>
          <a:xfrm rot="6911234">
            <a:off x="5646523" y="1878949"/>
            <a:ext cx="177860" cy="1068081"/>
            <a:chOff x="5423424" y="1743635"/>
            <a:chExt cx="275573" cy="1888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039D84-FB7E-846A-4716-EB78728E2440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82058A-B83D-A356-9EC2-5572F00889D4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3FB9F4A-EC0E-852C-9353-BF63C675B263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5F1EB18-3178-B983-8316-4855EFDEDEDF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E70360B3-4C9C-63CD-A065-6FDCD11BBA99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645F88-7AA7-F415-D1C3-48EC014CDE98}"/>
              </a:ext>
            </a:extLst>
          </p:cNvPr>
          <p:cNvGrpSpPr/>
          <p:nvPr/>
        </p:nvGrpSpPr>
        <p:grpSpPr>
          <a:xfrm rot="10514510">
            <a:off x="6183030" y="2643272"/>
            <a:ext cx="177860" cy="1068081"/>
            <a:chOff x="5423424" y="1743635"/>
            <a:chExt cx="275573" cy="18888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1F23ED3-10D7-1726-B880-CF79F5DE7498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A576663-E6F3-6A99-D450-99841D9A0D87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1A1DF527-518A-EAE9-B866-BC02510ACEED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D2DE5C8-0F15-8D2F-D36D-8141C6F884BD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D8D9F177-3C7D-1771-74F8-0F82C919E511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1703E00-44D9-A588-F4E6-D65703ED32E9}"/>
              </a:ext>
            </a:extLst>
          </p:cNvPr>
          <p:cNvSpPr txBox="1"/>
          <p:nvPr/>
        </p:nvSpPr>
        <p:spPr>
          <a:xfrm>
            <a:off x="5580644" y="169550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/>
              <a:t>Snáithe</a:t>
            </a:r>
            <a:endParaRPr lang="en-GB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E32557-E8D1-AD16-FB49-2BA346924920}"/>
              </a:ext>
            </a:extLst>
          </p:cNvPr>
          <p:cNvCxnSpPr>
            <a:cxnSpLocks/>
          </p:cNvCxnSpPr>
          <p:nvPr/>
        </p:nvCxnSpPr>
        <p:spPr>
          <a:xfrm>
            <a:off x="6086251" y="2062583"/>
            <a:ext cx="203090" cy="46361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E1DB124-44D2-1A91-2654-881B5410A69B}"/>
              </a:ext>
            </a:extLst>
          </p:cNvPr>
          <p:cNvSpPr txBox="1"/>
          <p:nvPr/>
        </p:nvSpPr>
        <p:spPr>
          <a:xfrm>
            <a:off x="7053572" y="1592779"/>
            <a:ext cx="94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/>
              <a:t>Páipéar</a:t>
            </a:r>
            <a:r>
              <a:rPr lang="en-GB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964514-401F-94EA-B917-0F25E6B0E4D1}"/>
                  </a:ext>
                </a:extLst>
              </p:cNvPr>
              <p:cNvSpPr txBox="1"/>
              <p:nvPr/>
            </p:nvSpPr>
            <p:spPr>
              <a:xfrm>
                <a:off x="5237511" y="2404630"/>
                <a:ext cx="49359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964514-401F-94EA-B917-0F25E6B0E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511" y="2404630"/>
                <a:ext cx="493597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59B024-F875-9B45-C12A-99BAC6CB8556}"/>
                  </a:ext>
                </a:extLst>
              </p:cNvPr>
              <p:cNvSpPr txBox="1"/>
              <p:nvPr/>
            </p:nvSpPr>
            <p:spPr>
              <a:xfrm>
                <a:off x="5734088" y="3041824"/>
                <a:ext cx="49981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59B024-F875-9B45-C12A-99BAC6CB8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88" y="3041824"/>
                <a:ext cx="499817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81A30E-D67E-2C4E-C0B8-4EC9696827BF}"/>
                  </a:ext>
                </a:extLst>
              </p:cNvPr>
              <p:cNvSpPr txBox="1"/>
              <p:nvPr/>
            </p:nvSpPr>
            <p:spPr>
              <a:xfrm>
                <a:off x="6516785" y="1678362"/>
                <a:ext cx="49981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81A30E-D67E-2C4E-C0B8-4EC969682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785" y="1678362"/>
                <a:ext cx="499817" cy="415498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13">
            <a:extLst>
              <a:ext uri="{FF2B5EF4-FFF2-40B4-BE49-F238E27FC236}">
                <a16:creationId xmlns:a16="http://schemas.microsoft.com/office/drawing/2014/main" id="{E74888BA-B4FC-350D-F8EF-ACD62048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979" y="3989283"/>
            <a:ext cx="6758042" cy="239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350"/>
              </a:spcBef>
            </a:pPr>
            <a:r>
              <a:rPr lang="en-US" altLang="en-US" sz="2100" dirty="0" err="1"/>
              <a:t>Rianaigh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na</a:t>
            </a:r>
            <a:r>
              <a:rPr lang="en-US" altLang="en-US" sz="2100" dirty="0"/>
              <a:t> 3 </a:t>
            </a:r>
            <a:r>
              <a:rPr lang="en-US" altLang="en-US" sz="2100" dirty="0" err="1"/>
              <a:t>veicteoir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dtreo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matáin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bíodh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faid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gcomhréir</a:t>
            </a:r>
            <a:r>
              <a:rPr lang="en-US" altLang="en-US" sz="2100" dirty="0"/>
              <a:t> le </a:t>
            </a:r>
            <a:r>
              <a:rPr lang="en-US" altLang="en-US" sz="2100" dirty="0" err="1"/>
              <a:t>méid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bhforsaí</a:t>
            </a:r>
            <a:r>
              <a:rPr lang="en-US" altLang="en-US" sz="2100" dirty="0"/>
              <a:t>. </a:t>
            </a:r>
          </a:p>
          <a:p>
            <a:pPr eaLnBrk="1" hangingPunct="1">
              <a:spcBef>
                <a:spcPts val="1350"/>
              </a:spcBef>
            </a:pPr>
            <a:r>
              <a:rPr lang="en-US" altLang="en-US" sz="2100" dirty="0"/>
              <a:t>Bain </a:t>
            </a:r>
            <a:r>
              <a:rPr lang="en-US" altLang="en-US" sz="2100" dirty="0" err="1"/>
              <a:t>úsáid</a:t>
            </a:r>
            <a:r>
              <a:rPr lang="en-US" altLang="en-US" sz="2100" dirty="0"/>
              <a:t> as </a:t>
            </a:r>
            <a:r>
              <a:rPr lang="en-US" altLang="en-US" sz="2100" dirty="0" err="1"/>
              <a:t>Dlí</a:t>
            </a:r>
            <a:r>
              <a:rPr lang="en-US" altLang="en-US" sz="2100" dirty="0"/>
              <a:t> an </a:t>
            </a:r>
            <a:r>
              <a:rPr lang="en-US" altLang="en-US" sz="2100" dirty="0" err="1"/>
              <a:t>Chomthreomharáin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chun</a:t>
            </a:r>
            <a:r>
              <a:rPr lang="en-US" altLang="en-US" sz="2100" dirty="0"/>
              <a:t> an </a:t>
            </a:r>
            <a:r>
              <a:rPr lang="en-US" altLang="en-US" sz="2100" dirty="0" err="1"/>
              <a:t>comthoradh</a:t>
            </a:r>
            <a:r>
              <a:rPr lang="en-US" altLang="en-US" sz="2100" dirty="0"/>
              <a:t> a </a:t>
            </a:r>
            <a:r>
              <a:rPr lang="en-US" altLang="en-US" sz="2100" dirty="0" err="1"/>
              <a:t>aimsiú</a:t>
            </a:r>
            <a:r>
              <a:rPr lang="en-US" altLang="en-US" sz="2100" dirty="0"/>
              <a:t>. .</a:t>
            </a:r>
          </a:p>
          <a:p>
            <a:pPr eaLnBrk="1" hangingPunct="1">
              <a:spcBef>
                <a:spcPts val="1350"/>
              </a:spcBef>
            </a:pPr>
            <a:r>
              <a:rPr lang="en-US" altLang="en-US" sz="2100" dirty="0"/>
              <a:t>Ba </a:t>
            </a:r>
            <a:r>
              <a:rPr lang="en-US" altLang="en-US" sz="2100" dirty="0" err="1"/>
              <a:t>chóir</a:t>
            </a:r>
            <a:r>
              <a:rPr lang="en-US" altLang="en-US" sz="2100" dirty="0"/>
              <a:t> go </a:t>
            </a:r>
            <a:r>
              <a:rPr lang="en-US" altLang="en-US" sz="2100" dirty="0" err="1"/>
              <a:t>bhfuil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cothrom</a:t>
            </a:r>
            <a:r>
              <a:rPr lang="en-US" altLang="en-US" sz="2100" dirty="0"/>
              <a:t>, ach </a:t>
            </a:r>
            <a:r>
              <a:rPr lang="en-US" altLang="en-US" sz="2100" dirty="0" err="1"/>
              <a:t>ar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mhalairt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treo</a:t>
            </a:r>
            <a:r>
              <a:rPr lang="en-US" altLang="en-US" sz="2100" dirty="0"/>
              <a:t>, leis an </a:t>
            </a:r>
            <a:r>
              <a:rPr lang="en-US" altLang="en-US" sz="2100" dirty="0" err="1"/>
              <a:t>léamh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ar</a:t>
            </a:r>
            <a:r>
              <a:rPr lang="en-US" altLang="en-US" sz="2100" dirty="0"/>
              <a:t> an 3ú </a:t>
            </a:r>
            <a:r>
              <a:rPr lang="en-US" altLang="en-US" sz="2100" dirty="0" err="1"/>
              <a:t>lingmheatán</a:t>
            </a:r>
            <a:r>
              <a:rPr lang="en-US" altLang="en-US" sz="2100" dirty="0"/>
              <a:t>. </a:t>
            </a:r>
            <a:endParaRPr lang="en-GB" altLang="en-US" sz="210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2210DB-C0B5-5E99-3E3A-153738C83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DC97A59-3B5A-4116-D42A-626F08EB52B9}"/>
              </a:ext>
            </a:extLst>
          </p:cNvPr>
          <p:cNvSpPr/>
          <p:nvPr/>
        </p:nvSpPr>
        <p:spPr>
          <a:xfrm>
            <a:off x="5040473" y="1599389"/>
            <a:ext cx="2923615" cy="2233107"/>
          </a:xfrm>
          <a:prstGeom prst="rect">
            <a:avLst/>
          </a:prstGeom>
          <a:solidFill>
            <a:srgbClr val="F0F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C4E4325B-FB5D-D40E-D92A-A698BD57E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00" y="432777"/>
            <a:ext cx="8712200" cy="549381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800" b="1" dirty="0" err="1"/>
              <a:t>Déan</a:t>
            </a:r>
            <a:r>
              <a:rPr lang="en-US" altLang="en-US" sz="2800" b="1" dirty="0"/>
              <a:t> cur </a:t>
            </a:r>
            <a:r>
              <a:rPr lang="en-US" altLang="en-US" sz="2800" b="1" dirty="0" err="1"/>
              <a:t>síos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ar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thurgnamh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chun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comhthoradh</a:t>
            </a:r>
            <a:r>
              <a:rPr lang="en-US" altLang="en-US" sz="2800" b="1" dirty="0"/>
              <a:t> 2 a </a:t>
            </a:r>
            <a:r>
              <a:rPr lang="en-US" altLang="en-US" sz="2800" b="1" dirty="0" err="1"/>
              <a:t>aimsiú</a:t>
            </a:r>
            <a:r>
              <a:rPr lang="en-US" altLang="en-US" sz="2800" b="1" dirty="0"/>
              <a:t> </a:t>
            </a:r>
            <a:br>
              <a:rPr lang="en-US" altLang="en-US" sz="2800" b="1" dirty="0"/>
            </a:br>
            <a:r>
              <a:rPr lang="en-US" altLang="en-US" sz="2800" b="1" dirty="0"/>
              <a:t>(</a:t>
            </a:r>
            <a:r>
              <a:rPr lang="en-US" altLang="en-US" sz="2800" b="1" dirty="0" err="1"/>
              <a:t>sean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siollabas</a:t>
            </a:r>
            <a:r>
              <a:rPr lang="en-US" altLang="en-US" sz="2800" b="1" dirty="0"/>
              <a:t>)</a:t>
            </a:r>
            <a:endParaRPr lang="en-GB" altLang="en-US" sz="2800" b="1" dirty="0"/>
          </a:p>
        </p:txBody>
      </p:sp>
      <p:sp>
        <p:nvSpPr>
          <p:cNvPr id="14340" name="Text Box 13">
            <a:extLst>
              <a:ext uri="{FF2B5EF4-FFF2-40B4-BE49-F238E27FC236}">
                <a16:creationId xmlns:a16="http://schemas.microsoft.com/office/drawing/2014/main" id="{D6CE759C-26A1-9030-7658-3AC457B80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714" y="1606073"/>
            <a:ext cx="3834426" cy="221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350"/>
              </a:spcBef>
            </a:pPr>
            <a:r>
              <a:rPr lang="en-US" altLang="en-US" sz="2100" dirty="0" err="1"/>
              <a:t>Coigeartaigh</a:t>
            </a:r>
            <a:r>
              <a:rPr lang="en-US" altLang="en-US" sz="2100" dirty="0"/>
              <a:t> an </a:t>
            </a:r>
            <a:r>
              <a:rPr lang="en-US" altLang="en-US" sz="2100" dirty="0" err="1"/>
              <a:t>treo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agus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fórsa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gach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ceann</a:t>
            </a:r>
            <a:r>
              <a:rPr lang="en-US" altLang="en-US" sz="2100" dirty="0"/>
              <a:t> de </a:t>
            </a:r>
            <a:r>
              <a:rPr lang="en-US" altLang="en-US" sz="2100" dirty="0" err="1"/>
              <a:t>na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matán</a:t>
            </a:r>
            <a:r>
              <a:rPr lang="en-US" altLang="en-US" sz="2100" dirty="0"/>
              <a:t>. </a:t>
            </a:r>
            <a:r>
              <a:rPr lang="en-US" altLang="en-US" sz="2100" dirty="0" err="1"/>
              <a:t>Bí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cinnte</a:t>
            </a:r>
            <a:r>
              <a:rPr lang="en-US" altLang="en-US" sz="2100" dirty="0"/>
              <a:t> go </a:t>
            </a:r>
            <a:r>
              <a:rPr lang="en-US" altLang="en-US" sz="2100" dirty="0" err="1"/>
              <a:t>bhfuil</a:t>
            </a:r>
            <a:r>
              <a:rPr lang="en-US" altLang="en-US" sz="2100" dirty="0"/>
              <a:t> an </a:t>
            </a:r>
            <a:r>
              <a:rPr lang="en-US" altLang="en-US" sz="2100" dirty="0" err="1"/>
              <a:t>snaidhm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fos</a:t>
            </a:r>
            <a:r>
              <a:rPr lang="en-US" altLang="en-US" sz="2100" dirty="0"/>
              <a:t>. </a:t>
            </a:r>
          </a:p>
          <a:p>
            <a:pPr eaLnBrk="1" hangingPunct="1">
              <a:spcBef>
                <a:spcPts val="1350"/>
              </a:spcBef>
            </a:pPr>
            <a:r>
              <a:rPr lang="en-US" altLang="en-US" sz="2100" dirty="0" err="1"/>
              <a:t>Déan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taifead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luachanna</a:t>
            </a:r>
            <a:r>
              <a:rPr lang="en-US" altLang="en-US" sz="2100" dirty="0"/>
              <a:t> of, ​</a:t>
            </a:r>
            <a:r>
              <a:rPr lang="en-US" altLang="en-US" sz="2100" i="1" dirty="0"/>
              <a:t>F</a:t>
            </a:r>
            <a:r>
              <a:rPr lang="en-US" altLang="en-US" sz="2100" dirty="0"/>
              <a:t>​</a:t>
            </a:r>
            <a:r>
              <a:rPr lang="en-US" altLang="en-US" sz="2100" baseline="-25000" dirty="0"/>
              <a:t>1</a:t>
            </a:r>
            <a:r>
              <a:rPr lang="en-US" altLang="en-US" sz="2100" dirty="0"/>
              <a:t> ​, ​</a:t>
            </a:r>
            <a:r>
              <a:rPr lang="en-US" altLang="en-US" sz="2100" i="1" dirty="0"/>
              <a:t>F</a:t>
            </a:r>
            <a:r>
              <a:rPr lang="en-US" altLang="en-US" sz="2100" dirty="0"/>
              <a:t>​</a:t>
            </a:r>
            <a:r>
              <a:rPr lang="en-US" altLang="en-US" sz="2100" baseline="-25000" dirty="0"/>
              <a:t>2</a:t>
            </a:r>
            <a:r>
              <a:rPr lang="en-US" altLang="en-US" sz="2100" dirty="0"/>
              <a:t>​ </a:t>
            </a:r>
            <a:r>
              <a:rPr lang="en-US" altLang="en-US" sz="2100" dirty="0" err="1"/>
              <a:t>agus</a:t>
            </a:r>
            <a:r>
              <a:rPr lang="en-US" altLang="en-US" sz="2100" dirty="0"/>
              <a:t> ​</a:t>
            </a:r>
            <a:r>
              <a:rPr lang="en-US" altLang="en-US" sz="2100" i="1" dirty="0"/>
              <a:t>F</a:t>
            </a:r>
            <a:r>
              <a:rPr lang="en-US" altLang="en-US" sz="2100" dirty="0"/>
              <a:t>​</a:t>
            </a:r>
            <a:r>
              <a:rPr lang="en-US" altLang="en-US" sz="2100" baseline="-25000" dirty="0"/>
              <a:t>3</a:t>
            </a:r>
            <a:r>
              <a:rPr lang="en-US" altLang="en-US" sz="2100" dirty="0"/>
              <a:t>​.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51AE1C-152D-55A4-187A-7892864C9F83}"/>
              </a:ext>
            </a:extLst>
          </p:cNvPr>
          <p:cNvSpPr txBox="1"/>
          <p:nvPr/>
        </p:nvSpPr>
        <p:spPr>
          <a:xfrm>
            <a:off x="6466794" y="2720752"/>
            <a:ext cx="148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/>
              <a:t>Lingmheatáin</a:t>
            </a:r>
            <a:endParaRPr lang="en-IE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0D576F-3B0C-B41F-D0A6-15E9ACDFE934}"/>
              </a:ext>
            </a:extLst>
          </p:cNvPr>
          <p:cNvCxnSpPr>
            <a:cxnSpLocks/>
          </p:cNvCxnSpPr>
          <p:nvPr/>
        </p:nvCxnSpPr>
        <p:spPr>
          <a:xfrm flipH="1" flipV="1">
            <a:off x="6730942" y="2464035"/>
            <a:ext cx="143705" cy="23643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A8B61E-71AA-12B2-5577-7CB43196E16B}"/>
              </a:ext>
            </a:extLst>
          </p:cNvPr>
          <p:cNvCxnSpPr>
            <a:cxnSpLocks/>
          </p:cNvCxnSpPr>
          <p:nvPr/>
        </p:nvCxnSpPr>
        <p:spPr>
          <a:xfrm flipH="1">
            <a:off x="6460498" y="3044375"/>
            <a:ext cx="188834" cy="9141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A547E5-C51A-B432-FAED-44153F3C84FB}"/>
              </a:ext>
            </a:extLst>
          </p:cNvPr>
          <p:cNvGrpSpPr/>
          <p:nvPr/>
        </p:nvGrpSpPr>
        <p:grpSpPr>
          <a:xfrm rot="3236799">
            <a:off x="6565839" y="1796861"/>
            <a:ext cx="177860" cy="1068081"/>
            <a:chOff x="5423424" y="1743635"/>
            <a:chExt cx="275573" cy="188880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8D3D011-8D0E-C39A-3AAE-F9D5AACB0A30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42FD53-34FD-AF43-3C66-87F0379261C9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0B99065-67B2-6F15-F283-D19B7D313EE1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33E878-9F89-1E45-4CE0-884AFCE247BE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5FF296AA-DCE3-0E35-DC81-D4402949C7CC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FC39FF-1E4B-3813-A521-515F6CFAC5C8}"/>
              </a:ext>
            </a:extLst>
          </p:cNvPr>
          <p:cNvGrpSpPr/>
          <p:nvPr/>
        </p:nvGrpSpPr>
        <p:grpSpPr>
          <a:xfrm rot="6911234">
            <a:off x="5646523" y="1878949"/>
            <a:ext cx="177860" cy="1068081"/>
            <a:chOff x="5423424" y="1743635"/>
            <a:chExt cx="275573" cy="1888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303C5D-3F14-7DA0-D33F-D4C8C4920FCF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A7C55F-A6DB-B82C-19B5-5092BDDCDFF1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71354A0-1486-FBC7-9898-C796C719F7E8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4E9FBE6-2A71-1350-C45C-6599B5F30FFA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9EE74E78-833A-7FFB-CD87-510A02C47E08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02A225-ACE7-E525-0977-478AB7FC0655}"/>
              </a:ext>
            </a:extLst>
          </p:cNvPr>
          <p:cNvGrpSpPr/>
          <p:nvPr/>
        </p:nvGrpSpPr>
        <p:grpSpPr>
          <a:xfrm rot="10514510">
            <a:off x="6183030" y="2643272"/>
            <a:ext cx="177860" cy="1068081"/>
            <a:chOff x="5423424" y="1743635"/>
            <a:chExt cx="275573" cy="18888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909C45D-B182-6273-006C-0D5201177F6F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C93BD02-2983-040B-A868-4844CB191136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6488C24-4A6C-937B-7B16-36C7CD35B630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697618-E0D6-BDE6-3643-F3899BA4CDA2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64F09D5C-925F-ADF0-226A-F27E380B4D77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8C40C82-1DBB-2B7E-A931-F217F9851548}"/>
              </a:ext>
            </a:extLst>
          </p:cNvPr>
          <p:cNvSpPr txBox="1"/>
          <p:nvPr/>
        </p:nvSpPr>
        <p:spPr>
          <a:xfrm>
            <a:off x="5580644" y="169550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/>
              <a:t>Snáithe</a:t>
            </a:r>
            <a:endParaRPr lang="en-GB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708374-7E09-6339-5E63-73AF58E9F5A7}"/>
              </a:ext>
            </a:extLst>
          </p:cNvPr>
          <p:cNvCxnSpPr>
            <a:cxnSpLocks/>
          </p:cNvCxnSpPr>
          <p:nvPr/>
        </p:nvCxnSpPr>
        <p:spPr>
          <a:xfrm>
            <a:off x="6086251" y="2062583"/>
            <a:ext cx="203090" cy="46361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7B6CD9F-322A-24DA-5632-D6E9FE83263A}"/>
              </a:ext>
            </a:extLst>
          </p:cNvPr>
          <p:cNvSpPr txBox="1"/>
          <p:nvPr/>
        </p:nvSpPr>
        <p:spPr>
          <a:xfrm>
            <a:off x="7018965" y="1606073"/>
            <a:ext cx="94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/>
              <a:t>Páipéar</a:t>
            </a:r>
            <a:r>
              <a:rPr lang="en-GB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6D29A9-F217-A10C-0F08-6A4CF0882A9D}"/>
                  </a:ext>
                </a:extLst>
              </p:cNvPr>
              <p:cNvSpPr txBox="1"/>
              <p:nvPr/>
            </p:nvSpPr>
            <p:spPr>
              <a:xfrm>
                <a:off x="5237511" y="2404630"/>
                <a:ext cx="49359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6D29A9-F217-A10C-0F08-6A4CF0882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511" y="2404630"/>
                <a:ext cx="493597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8E8049-D044-13C5-57D2-5DFF1078B656}"/>
                  </a:ext>
                </a:extLst>
              </p:cNvPr>
              <p:cNvSpPr txBox="1"/>
              <p:nvPr/>
            </p:nvSpPr>
            <p:spPr>
              <a:xfrm>
                <a:off x="5734088" y="3041824"/>
                <a:ext cx="49981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8E8049-D044-13C5-57D2-5DFF1078B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88" y="3041824"/>
                <a:ext cx="499817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6F4502-6D2E-BF29-85F7-FC01E09050D9}"/>
                  </a:ext>
                </a:extLst>
              </p:cNvPr>
              <p:cNvSpPr txBox="1"/>
              <p:nvPr/>
            </p:nvSpPr>
            <p:spPr>
              <a:xfrm>
                <a:off x="6516785" y="1678362"/>
                <a:ext cx="49981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6F4502-6D2E-BF29-85F7-FC01E0905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785" y="1678362"/>
                <a:ext cx="499817" cy="415498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13">
            <a:extLst>
              <a:ext uri="{FF2B5EF4-FFF2-40B4-BE49-F238E27FC236}">
                <a16:creationId xmlns:a16="http://schemas.microsoft.com/office/drawing/2014/main" id="{EF2D49AD-42E2-325C-6A08-1820246B3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119" y="4054192"/>
            <a:ext cx="6758042" cy="239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350"/>
              </a:spcBef>
            </a:pPr>
            <a:r>
              <a:rPr lang="en-US" altLang="en-US" sz="2100" dirty="0" err="1"/>
              <a:t>Rianaigh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na</a:t>
            </a:r>
            <a:r>
              <a:rPr lang="en-US" altLang="en-US" sz="2100" dirty="0"/>
              <a:t> 3 </a:t>
            </a:r>
            <a:r>
              <a:rPr lang="en-US" altLang="en-US" sz="2100" dirty="0" err="1"/>
              <a:t>veicteoir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dtreo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matáin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bíodh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faid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gcomhréir</a:t>
            </a:r>
            <a:r>
              <a:rPr lang="en-US" altLang="en-US" sz="2100" dirty="0"/>
              <a:t> le </a:t>
            </a:r>
            <a:r>
              <a:rPr lang="en-US" altLang="en-US" sz="2100" dirty="0" err="1"/>
              <a:t>méid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bhforsaí</a:t>
            </a:r>
            <a:r>
              <a:rPr lang="en-US" altLang="en-US" sz="2100" dirty="0"/>
              <a:t>. </a:t>
            </a:r>
          </a:p>
          <a:p>
            <a:pPr eaLnBrk="1" hangingPunct="1">
              <a:spcBef>
                <a:spcPts val="1350"/>
              </a:spcBef>
            </a:pPr>
            <a:r>
              <a:rPr lang="en-US" altLang="en-US" sz="2100" dirty="0" err="1"/>
              <a:t>Tarraing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veicteoir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atá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cothrom</a:t>
            </a:r>
            <a:r>
              <a:rPr lang="en-US" altLang="en-US" sz="2100" dirty="0"/>
              <a:t>, ach </a:t>
            </a:r>
            <a:r>
              <a:rPr lang="en-US" altLang="en-US" sz="2100" dirty="0" err="1"/>
              <a:t>ar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mhalairt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treo</a:t>
            </a:r>
            <a:r>
              <a:rPr lang="en-US" altLang="en-US" sz="2100" dirty="0"/>
              <a:t>, le </a:t>
            </a:r>
            <a:r>
              <a:rPr lang="en-US" altLang="en-US" sz="2100" dirty="0" err="1"/>
              <a:t>ceann</a:t>
            </a:r>
            <a:r>
              <a:rPr lang="en-US" altLang="en-US" sz="2100" dirty="0"/>
              <a:t> de </a:t>
            </a:r>
            <a:r>
              <a:rPr lang="en-US" altLang="en-US" sz="2100" dirty="0" err="1"/>
              <a:t>veicteoirí</a:t>
            </a:r>
            <a:r>
              <a:rPr lang="en-US" altLang="en-US" sz="2100" dirty="0"/>
              <a:t>.</a:t>
            </a:r>
          </a:p>
          <a:p>
            <a:pPr eaLnBrk="1" hangingPunct="1">
              <a:spcBef>
                <a:spcPts val="1350"/>
              </a:spcBef>
            </a:pPr>
            <a:r>
              <a:rPr lang="en-US" altLang="en-US" sz="2100" dirty="0" err="1"/>
              <a:t>Tabhair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faoi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dheara</a:t>
            </a:r>
            <a:r>
              <a:rPr lang="en-US" altLang="en-US" sz="2100" dirty="0"/>
              <a:t> go </a:t>
            </a:r>
            <a:r>
              <a:rPr lang="en-US" altLang="en-US" sz="2100" dirty="0" err="1"/>
              <a:t>bhfuil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seo</a:t>
            </a:r>
            <a:r>
              <a:rPr lang="en-US" altLang="en-US" sz="2100" dirty="0"/>
              <a:t> = </a:t>
            </a:r>
            <a:r>
              <a:rPr lang="en-US" altLang="en-US" sz="2100" dirty="0" err="1"/>
              <a:t>comhthoradh</a:t>
            </a:r>
            <a:r>
              <a:rPr lang="en-US" altLang="en-US" sz="2100" dirty="0"/>
              <a:t> an </a:t>
            </a:r>
            <a:r>
              <a:rPr lang="en-US" altLang="en-US" sz="2100" dirty="0" err="1"/>
              <a:t>dá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cheann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eile</a:t>
            </a:r>
            <a:r>
              <a:rPr lang="en-US" altLang="en-US" sz="2100" dirty="0"/>
              <a:t> ag </a:t>
            </a:r>
            <a:r>
              <a:rPr lang="en-US" altLang="en-US" sz="2100" dirty="0" err="1"/>
              <a:t>úsáid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riail</a:t>
            </a:r>
            <a:r>
              <a:rPr lang="en-US" altLang="en-US" sz="2100" dirty="0"/>
              <a:t> an </a:t>
            </a:r>
            <a:r>
              <a:rPr lang="en-US" altLang="en-US" sz="2100" dirty="0" err="1"/>
              <a:t>chomhthreomharáin</a:t>
            </a:r>
            <a:r>
              <a:rPr lang="en-US" altLang="en-US" sz="2100" dirty="0"/>
              <a:t>. </a:t>
            </a:r>
            <a:endParaRPr lang="en-GB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728556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>
            <a:extLst>
              <a:ext uri="{FF2B5EF4-FFF2-40B4-BE49-F238E27FC236}">
                <a16:creationId xmlns:a16="http://schemas.microsoft.com/office/drawing/2014/main" id="{EBDF2715-6631-B3D5-8A3F-E01335DFE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027" y="731284"/>
            <a:ext cx="7228585" cy="52198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400" b="1" dirty="0" err="1"/>
              <a:t>Conas</a:t>
            </a:r>
            <a:r>
              <a:rPr lang="en-US" altLang="en-US" sz="2400" b="1" dirty="0"/>
              <a:t> is </a:t>
            </a:r>
            <a:r>
              <a:rPr lang="en-US" altLang="en-US" sz="2400" b="1" dirty="0" err="1"/>
              <a:t>féidir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macléinn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seo</a:t>
            </a:r>
            <a:r>
              <a:rPr lang="en-US" altLang="en-US" sz="2400" b="1" dirty="0"/>
              <a:t> a </a:t>
            </a:r>
            <a:r>
              <a:rPr lang="en-US" altLang="en-US" sz="2400" b="1" dirty="0" err="1"/>
              <a:t>leanas</a:t>
            </a:r>
            <a:r>
              <a:rPr lang="en-US" altLang="en-US" sz="2400" b="1" dirty="0"/>
              <a:t> a </a:t>
            </a:r>
            <a:r>
              <a:rPr lang="en-US" altLang="en-US" sz="2400" b="1" dirty="0" err="1"/>
              <a:t>mheas</a:t>
            </a:r>
            <a:r>
              <a:rPr lang="en-US" altLang="en-US" sz="2400" b="1" dirty="0"/>
              <a:t>?</a:t>
            </a:r>
            <a:endParaRPr lang="en-GB" altLang="en-US" sz="2400" b="1" dirty="0"/>
          </a:p>
        </p:txBody>
      </p:sp>
      <p:sp>
        <p:nvSpPr>
          <p:cNvPr id="14340" name="Text Box 13">
            <a:extLst>
              <a:ext uri="{FF2B5EF4-FFF2-40B4-BE49-F238E27FC236}">
                <a16:creationId xmlns:a16="http://schemas.microsoft.com/office/drawing/2014/main" id="{64875972-4715-5B67-A49F-BF3A4449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2" y="1592036"/>
            <a:ext cx="3834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An </a:t>
            </a:r>
            <a:r>
              <a:rPr lang="en-US" altLang="en-US" dirty="0" err="1"/>
              <a:t>comhthoradh</a:t>
            </a:r>
            <a:r>
              <a:rPr lang="en-US" altLang="en-US" dirty="0"/>
              <a:t> </a:t>
            </a:r>
            <a:r>
              <a:rPr lang="en-US" altLang="en-US" dirty="0" err="1"/>
              <a:t>trí</a:t>
            </a:r>
            <a:r>
              <a:rPr lang="en-US" altLang="en-US" dirty="0"/>
              <a:t> </a:t>
            </a:r>
            <a:r>
              <a:rPr lang="en-US" altLang="en-US" dirty="0" err="1"/>
              <a:t>thurgnamh</a:t>
            </a:r>
            <a:endParaRPr lang="en-GB" altLang="en-US" dirty="0"/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F161CA16-B425-1DD4-07C0-CBE65EA68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2" y="3983486"/>
            <a:ext cx="5030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An </a:t>
            </a:r>
            <a:r>
              <a:rPr lang="en-US" altLang="en-US" dirty="0" err="1"/>
              <a:t>comhthoradh</a:t>
            </a:r>
            <a:r>
              <a:rPr lang="en-US" altLang="en-US" dirty="0"/>
              <a:t> ag </a:t>
            </a:r>
            <a:r>
              <a:rPr lang="en-US" altLang="en-US" dirty="0" err="1"/>
              <a:t>úsáid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dlíthe</a:t>
            </a:r>
            <a:r>
              <a:rPr lang="en-US" altLang="en-US" dirty="0"/>
              <a:t> </a:t>
            </a:r>
            <a:r>
              <a:rPr lang="en-US" altLang="en-US" dirty="0" err="1"/>
              <a:t>suimithe</a:t>
            </a:r>
            <a:endParaRPr lang="en-GB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63AA63-6850-8F73-C255-D1378D07E3D8}"/>
              </a:ext>
            </a:extLst>
          </p:cNvPr>
          <p:cNvSpPr/>
          <p:nvPr/>
        </p:nvSpPr>
        <p:spPr>
          <a:xfrm>
            <a:off x="5040473" y="1592036"/>
            <a:ext cx="2923615" cy="2233107"/>
          </a:xfrm>
          <a:prstGeom prst="rect">
            <a:avLst/>
          </a:prstGeom>
          <a:solidFill>
            <a:srgbClr val="F0F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834D6-FC05-B6A7-A401-656ED8392194}"/>
              </a:ext>
            </a:extLst>
          </p:cNvPr>
          <p:cNvSpPr txBox="1"/>
          <p:nvPr/>
        </p:nvSpPr>
        <p:spPr>
          <a:xfrm>
            <a:off x="6675464" y="2723399"/>
            <a:ext cx="128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Newton balances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C5CDA3-9F01-B918-9813-C0029713AEDC}"/>
              </a:ext>
            </a:extLst>
          </p:cNvPr>
          <p:cNvCxnSpPr>
            <a:cxnSpLocks/>
          </p:cNvCxnSpPr>
          <p:nvPr/>
        </p:nvCxnSpPr>
        <p:spPr>
          <a:xfrm flipH="1" flipV="1">
            <a:off x="6730942" y="2456682"/>
            <a:ext cx="143705" cy="23643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196A39-AFDB-2168-C794-38F47CA92555}"/>
              </a:ext>
            </a:extLst>
          </p:cNvPr>
          <p:cNvCxnSpPr>
            <a:cxnSpLocks/>
          </p:cNvCxnSpPr>
          <p:nvPr/>
        </p:nvCxnSpPr>
        <p:spPr>
          <a:xfrm flipH="1">
            <a:off x="6460498" y="3037022"/>
            <a:ext cx="188834" cy="9141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A68F754-EF3E-3683-B8B2-49BE77B5A5B8}"/>
              </a:ext>
            </a:extLst>
          </p:cNvPr>
          <p:cNvGrpSpPr/>
          <p:nvPr/>
        </p:nvGrpSpPr>
        <p:grpSpPr>
          <a:xfrm rot="3236799">
            <a:off x="6565839" y="1789508"/>
            <a:ext cx="177860" cy="1068081"/>
            <a:chOff x="5423424" y="1743635"/>
            <a:chExt cx="275573" cy="188880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7CCF011-2BFA-15DA-B22A-9D472EE8F123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8D4DF5-2C84-7B9A-FA76-06B9CD11983C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C225DFA-1A9D-52B5-9CBA-0D62F54F422D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104869-90AE-97B8-4586-07C4455171CD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0FDE7A31-886B-1079-2D36-8FFA400F8428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5C4F11-F71E-3900-E93C-6C8CB25371AA}"/>
              </a:ext>
            </a:extLst>
          </p:cNvPr>
          <p:cNvGrpSpPr/>
          <p:nvPr/>
        </p:nvGrpSpPr>
        <p:grpSpPr>
          <a:xfrm rot="6911234">
            <a:off x="5646523" y="1871596"/>
            <a:ext cx="177860" cy="1068081"/>
            <a:chOff x="5423424" y="1743635"/>
            <a:chExt cx="275573" cy="1888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1AD1CA-D8B1-DB86-F6A0-EA274F5DB2AF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6F563D-F792-BC8E-3D91-8CFF5E704286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774377D-63B2-F862-0846-CF50FF2CFD12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D7B520A-8F45-85E7-9377-C554D73F0268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868752B6-1F78-3020-5299-10C8A10677CB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01B27A-F546-7C71-57BD-3123348B3D56}"/>
              </a:ext>
            </a:extLst>
          </p:cNvPr>
          <p:cNvGrpSpPr/>
          <p:nvPr/>
        </p:nvGrpSpPr>
        <p:grpSpPr>
          <a:xfrm rot="10514510">
            <a:off x="6183030" y="2635919"/>
            <a:ext cx="177860" cy="1068081"/>
            <a:chOff x="5423424" y="1743635"/>
            <a:chExt cx="275573" cy="188880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607036-CF89-D350-597C-4FB8BCD67D47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AB44C0-164D-C3C5-1C2B-733EE4ECF860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E2F3F7A8-7202-0E8E-9603-61AF591787C2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F5B144A-58FA-0EEB-B112-FBC70714B1F8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4736EAD5-D326-DC66-0B7D-375D073D34D2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451B1D1-7A64-8940-0454-9F300598619E}"/>
              </a:ext>
            </a:extLst>
          </p:cNvPr>
          <p:cNvSpPr txBox="1"/>
          <p:nvPr/>
        </p:nvSpPr>
        <p:spPr>
          <a:xfrm>
            <a:off x="5580644" y="1688153"/>
            <a:ext cx="87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Thread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479F64E-DBE4-BD5A-C268-C35A3B385489}"/>
              </a:ext>
            </a:extLst>
          </p:cNvPr>
          <p:cNvCxnSpPr>
            <a:cxnSpLocks/>
          </p:cNvCxnSpPr>
          <p:nvPr/>
        </p:nvCxnSpPr>
        <p:spPr>
          <a:xfrm>
            <a:off x="6086251" y="2055230"/>
            <a:ext cx="203090" cy="46361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827BC6A-124A-3377-652D-CBA71E410FEE}"/>
              </a:ext>
            </a:extLst>
          </p:cNvPr>
          <p:cNvSpPr txBox="1"/>
          <p:nvPr/>
        </p:nvSpPr>
        <p:spPr>
          <a:xfrm>
            <a:off x="7173899" y="1540487"/>
            <a:ext cx="80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Paper </a:t>
            </a:r>
          </a:p>
        </p:txBody>
      </p:sp>
    </p:spTree>
    <p:extLst>
      <p:ext uri="{BB962C8B-B14F-4D97-AF65-F5344CB8AC3E}">
        <p14:creationId xmlns:p14="http://schemas.microsoft.com/office/powerpoint/2010/main" val="34191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A7874D-FBC9-F2CB-66F5-9947DFC9A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r="2614"/>
          <a:stretch/>
        </p:blipFill>
        <p:spPr bwMode="auto">
          <a:xfrm>
            <a:off x="595196" y="1420146"/>
            <a:ext cx="7856924" cy="45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114B5A-0FC2-5715-9B4E-82C2C805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2022 </a:t>
            </a:r>
            <a:r>
              <a:rPr lang="en-GB" dirty="0" err="1"/>
              <a:t>iarchurtha</a:t>
            </a:r>
            <a:r>
              <a:rPr lang="en-GB" dirty="0"/>
              <a:t> C7</a:t>
            </a:r>
          </a:p>
        </p:txBody>
      </p:sp>
    </p:spTree>
    <p:extLst>
      <p:ext uri="{BB962C8B-B14F-4D97-AF65-F5344CB8AC3E}">
        <p14:creationId xmlns:p14="http://schemas.microsoft.com/office/powerpoint/2010/main" val="26076051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5563A-8502-D434-6ED2-199B66FFB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324002D4-4BFF-2AAA-CCFB-CDA6AFC19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4487" y="2225144"/>
            <a:ext cx="5915025" cy="663152"/>
          </a:xfrm>
        </p:spPr>
        <p:txBody>
          <a:bodyPr/>
          <a:lstStyle/>
          <a:p>
            <a:r>
              <a:rPr lang="en-IE" altLang="en-US" b="1" dirty="0" err="1"/>
              <a:t>Veicteoir</a:t>
            </a:r>
            <a:r>
              <a:rPr lang="en-IE" altLang="en-US" b="1" dirty="0"/>
              <a:t> a </a:t>
            </a:r>
            <a:r>
              <a:rPr lang="en-IE" altLang="en-US" b="1" dirty="0" err="1"/>
              <a:t>Thaifeach</a:t>
            </a:r>
            <a:r>
              <a:rPr lang="en-IE" altLang="en-US" b="1" dirty="0"/>
              <a:t> </a:t>
            </a:r>
            <a:r>
              <a:rPr lang="en-IE" altLang="en-US" b="1" dirty="0" err="1"/>
              <a:t>ina</a:t>
            </a:r>
            <a:r>
              <a:rPr lang="en-IE" altLang="en-US" b="1" dirty="0"/>
              <a:t> </a:t>
            </a:r>
            <a:r>
              <a:rPr lang="en-IE" altLang="en-US" b="1" dirty="0" err="1"/>
              <a:t>Chuidithe</a:t>
            </a:r>
            <a:endParaRPr lang="en-GB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8A1FB-0FE7-160D-2F66-4B8BAFF8E00D}"/>
              </a:ext>
            </a:extLst>
          </p:cNvPr>
          <p:cNvSpPr txBox="1"/>
          <p:nvPr/>
        </p:nvSpPr>
        <p:spPr>
          <a:xfrm>
            <a:off x="2100361" y="3339790"/>
            <a:ext cx="49432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 err="1"/>
              <a:t>Droim</a:t>
            </a:r>
            <a:r>
              <a:rPr lang="en-GB" sz="2100" dirty="0"/>
              <a:t> ar ais leis an </a:t>
            </a:r>
            <a:r>
              <a:rPr lang="en-GB" sz="2100" dirty="0" err="1"/>
              <a:t>gcomthoradh</a:t>
            </a:r>
            <a:endParaRPr lang="en-GB" sz="2100" dirty="0"/>
          </a:p>
          <a:p>
            <a:pPr algn="ctr"/>
            <a:r>
              <a:rPr lang="en-GB" sz="2100" dirty="0" err="1"/>
              <a:t>Dhá</a:t>
            </a:r>
            <a:r>
              <a:rPr lang="en-GB" sz="2100" dirty="0"/>
              <a:t> </a:t>
            </a:r>
            <a:r>
              <a:rPr lang="en-GB" sz="2100" dirty="0" err="1"/>
              <a:t>veicteoir</a:t>
            </a:r>
            <a:r>
              <a:rPr lang="en-GB" sz="2100" dirty="0"/>
              <a:t> a </a:t>
            </a:r>
            <a:r>
              <a:rPr lang="en-GB" sz="2100" dirty="0" err="1"/>
              <a:t>dhéanamh</a:t>
            </a:r>
            <a:r>
              <a:rPr lang="en-GB" sz="2100" dirty="0"/>
              <a:t> as </a:t>
            </a:r>
            <a:r>
              <a:rPr lang="en-GB" sz="2100" dirty="0" err="1"/>
              <a:t>ceann</a:t>
            </a:r>
            <a:r>
              <a:rPr lang="en-GB" sz="2100" dirty="0"/>
              <a:t> </a:t>
            </a:r>
            <a:r>
              <a:rPr lang="en-GB" sz="2100" dirty="0" err="1"/>
              <a:t>amháin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91859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0B742F55-4968-0D6A-DA3A-9C6ADCB9F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Segoe UI Web (West European)"/>
              </a:rPr>
              <a:t>Fad a </a:t>
            </a:r>
            <a:r>
              <a:rPr lang="en-US" sz="3000" dirty="0" err="1">
                <a:latin typeface="Segoe UI Web (West European)"/>
              </a:rPr>
              <a:t>Thomhas</a:t>
            </a:r>
            <a:endParaRPr lang="ga-IE" sz="3000" dirty="0">
              <a:latin typeface="Segoe UI Web (West European)"/>
            </a:endParaRPr>
          </a:p>
        </p:txBody>
      </p:sp>
      <p:sp>
        <p:nvSpPr>
          <p:cNvPr id="7171" name="Text Box 9">
            <a:extLst>
              <a:ext uri="{FF2B5EF4-FFF2-40B4-BE49-F238E27FC236}">
                <a16:creationId xmlns:a16="http://schemas.microsoft.com/office/drawing/2014/main" id="{CD7974FA-36D9-FA3F-D5B1-A32C35723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049679"/>
            <a:ext cx="25919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100" b="1" dirty="0" err="1"/>
              <a:t>Cailipéar</a:t>
            </a:r>
            <a:r>
              <a:rPr lang="en-GB" altLang="en-US" sz="2100" b="1" dirty="0"/>
              <a:t> </a:t>
            </a:r>
            <a:r>
              <a:rPr lang="en-GB" altLang="en-US" sz="2100" b="1" dirty="0" err="1"/>
              <a:t>digiteach</a:t>
            </a:r>
            <a:endParaRPr lang="en-GB" altLang="en-US" sz="2100" b="1" dirty="0"/>
          </a:p>
        </p:txBody>
      </p:sp>
      <p:sp>
        <p:nvSpPr>
          <p:cNvPr id="7172" name="Text Box 10">
            <a:extLst>
              <a:ext uri="{FF2B5EF4-FFF2-40B4-BE49-F238E27FC236}">
                <a16:creationId xmlns:a16="http://schemas.microsoft.com/office/drawing/2014/main" id="{02A4E0DE-9DC9-7036-B419-B15C93CE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018" y="4882262"/>
            <a:ext cx="30241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100" b="1" dirty="0" err="1"/>
              <a:t>Micriméadar</a:t>
            </a:r>
            <a:endParaRPr lang="en-GB" altLang="en-US" sz="21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852A60-943D-C05C-5832-6D66F1CB244F}"/>
              </a:ext>
            </a:extLst>
          </p:cNvPr>
          <p:cNvGrpSpPr/>
          <p:nvPr/>
        </p:nvGrpSpPr>
        <p:grpSpPr>
          <a:xfrm>
            <a:off x="1519331" y="2997137"/>
            <a:ext cx="2371725" cy="2014538"/>
            <a:chOff x="501774" y="3356103"/>
            <a:chExt cx="3162300" cy="268605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AC33FAF-3005-3C0E-6DE6-FD52DF15E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4" y="3356103"/>
              <a:ext cx="3162300" cy="268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rId3"/>
              <a:extLst>
                <a:ext uri="{FF2B5EF4-FFF2-40B4-BE49-F238E27FC236}">
                  <a16:creationId xmlns:a16="http://schemas.microsoft.com/office/drawing/2014/main" id="{DC76546C-3C1F-8CE5-41CC-ABCA2306EB95}"/>
                </a:ext>
              </a:extLst>
            </p:cNvPr>
            <p:cNvSpPr txBox="1"/>
            <p:nvPr/>
          </p:nvSpPr>
          <p:spPr>
            <a:xfrm>
              <a:off x="2935789" y="5638352"/>
              <a:ext cx="636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/>
                <a:t>CC0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2E228C-EBBE-0267-BC7D-BF66031DE737}"/>
              </a:ext>
            </a:extLst>
          </p:cNvPr>
          <p:cNvGrpSpPr/>
          <p:nvPr/>
        </p:nvGrpSpPr>
        <p:grpSpPr>
          <a:xfrm>
            <a:off x="4481606" y="3084418"/>
            <a:ext cx="3276600" cy="1629899"/>
            <a:chOff x="4451474" y="3472477"/>
            <a:chExt cx="4368800" cy="21731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94F524-EF53-54D7-07B7-569FF9722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1474" y="3472477"/>
              <a:ext cx="4368800" cy="2173198"/>
            </a:xfrm>
            <a:prstGeom prst="rect">
              <a:avLst/>
            </a:prstGeom>
          </p:spPr>
        </p:pic>
        <p:sp>
          <p:nvSpPr>
            <p:cNvPr id="6" name="TextBox 5">
              <a:hlinkClick r:id="rId5"/>
              <a:extLst>
                <a:ext uri="{FF2B5EF4-FFF2-40B4-BE49-F238E27FC236}">
                  <a16:creationId xmlns:a16="http://schemas.microsoft.com/office/drawing/2014/main" id="{A769D15C-4D16-A274-72D7-CAB2606C8AE0}"/>
                </a:ext>
              </a:extLst>
            </p:cNvPr>
            <p:cNvSpPr txBox="1"/>
            <p:nvPr/>
          </p:nvSpPr>
          <p:spPr>
            <a:xfrm>
              <a:off x="5194301" y="4991101"/>
              <a:ext cx="636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/>
                <a:t>CC0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70525B-2158-3A76-AD9C-C8EB60C122DC}"/>
              </a:ext>
            </a:extLst>
          </p:cNvPr>
          <p:cNvSpPr/>
          <p:nvPr/>
        </p:nvSpPr>
        <p:spPr>
          <a:xfrm>
            <a:off x="2094548" y="1597859"/>
            <a:ext cx="4269105" cy="350838"/>
          </a:xfrm>
          <a:prstGeom prst="rect">
            <a:avLst/>
          </a:prstGeom>
          <a:solidFill>
            <a:srgbClr val="D9C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45F98-DAE0-21D5-E7A5-A99DBC8096FD}"/>
              </a:ext>
            </a:extLst>
          </p:cNvPr>
          <p:cNvSpPr txBox="1"/>
          <p:nvPr/>
        </p:nvSpPr>
        <p:spPr>
          <a:xfrm>
            <a:off x="2191734" y="1596510"/>
            <a:ext cx="417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10   20   30   40   50   60   70   80   90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30931C6D-05AC-4278-3A9C-FA116CC9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607" y="1976943"/>
            <a:ext cx="30241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100" b="1" dirty="0" err="1"/>
              <a:t>Méadar</a:t>
            </a:r>
            <a:r>
              <a:rPr lang="en-GB" altLang="en-US" sz="2100" b="1" dirty="0"/>
              <a:t> </a:t>
            </a:r>
            <a:r>
              <a:rPr lang="en-GB" altLang="en-US" sz="2100" b="1" dirty="0" err="1"/>
              <a:t>shlat</a:t>
            </a:r>
            <a:endParaRPr lang="en-GB" altLang="en-US" sz="2100" b="1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5">
            <a:extLst>
              <a:ext uri="{FF2B5EF4-FFF2-40B4-BE49-F238E27FC236}">
                <a16:creationId xmlns:a16="http://schemas.microsoft.com/office/drawing/2014/main" id="{FA0EE2EF-0725-F183-31E0-86D0A7339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826" y="1603984"/>
            <a:ext cx="61031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100" dirty="0"/>
              <a:t>A </a:t>
            </a:r>
            <a:r>
              <a:rPr lang="en-GB" altLang="en-US" sz="2100" dirty="0" err="1"/>
              <a:t>mhalairt</a:t>
            </a:r>
            <a:r>
              <a:rPr lang="en-GB" altLang="en-US" sz="2100" dirty="0"/>
              <a:t> de </a:t>
            </a:r>
            <a:r>
              <a:rPr lang="en-GB" altLang="en-US" sz="2100" dirty="0" err="1"/>
              <a:t>chomthoradh</a:t>
            </a:r>
            <a:r>
              <a:rPr lang="en-GB" altLang="en-US" sz="2100" dirty="0"/>
              <a:t> a </a:t>
            </a:r>
            <a:r>
              <a:rPr lang="en-GB" altLang="en-US" sz="2100" dirty="0" err="1"/>
              <a:t>fháil</a:t>
            </a:r>
            <a:r>
              <a:rPr lang="en-GB" altLang="en-US" sz="2100" dirty="0"/>
              <a:t>.</a:t>
            </a:r>
            <a:endParaRPr lang="en-GB" altLang="en-US" sz="1500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F988B1A-3313-C01B-9A47-D4A7EC0759E8}"/>
              </a:ext>
            </a:extLst>
          </p:cNvPr>
          <p:cNvCxnSpPr>
            <a:cxnSpLocks/>
          </p:cNvCxnSpPr>
          <p:nvPr/>
        </p:nvCxnSpPr>
        <p:spPr>
          <a:xfrm flipV="1">
            <a:off x="3005826" y="2969635"/>
            <a:ext cx="2754306" cy="10509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5B458C-5050-9634-0DBC-0DCB2F4BC0FD}"/>
              </a:ext>
            </a:extLst>
          </p:cNvPr>
          <p:cNvSpPr txBox="1"/>
          <p:nvPr/>
        </p:nvSpPr>
        <p:spPr>
          <a:xfrm rot="20378037">
            <a:off x="3886280" y="3036517"/>
            <a:ext cx="13821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100" dirty="0" err="1"/>
              <a:t>Veicteoir</a:t>
            </a:r>
            <a:r>
              <a:rPr lang="en-IE" sz="2100" dirty="0"/>
              <a:t> x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D34444-F1B6-72E9-E398-C302F78EB078}"/>
              </a:ext>
            </a:extLst>
          </p:cNvPr>
          <p:cNvGrpSpPr/>
          <p:nvPr/>
        </p:nvGrpSpPr>
        <p:grpSpPr>
          <a:xfrm>
            <a:off x="3005826" y="4044367"/>
            <a:ext cx="2484276" cy="541103"/>
            <a:chOff x="2339752" y="4252778"/>
            <a:chExt cx="3312368" cy="72147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0BE7D39-B0B7-D10D-9CD7-6C5AF7D64DFC}"/>
                </a:ext>
              </a:extLst>
            </p:cNvPr>
            <p:cNvCxnSpPr>
              <a:cxnSpLocks/>
            </p:cNvCxnSpPr>
            <p:nvPr/>
          </p:nvCxnSpPr>
          <p:spPr>
            <a:xfrm>
              <a:off x="2339752" y="4252778"/>
              <a:ext cx="3312368" cy="49735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A9287E-DB11-64A8-69F3-1790D5C9090E}"/>
                </a:ext>
              </a:extLst>
            </p:cNvPr>
            <p:cNvSpPr txBox="1"/>
            <p:nvPr/>
          </p:nvSpPr>
          <p:spPr>
            <a:xfrm rot="507432">
              <a:off x="3163077" y="4420251"/>
              <a:ext cx="1233671" cy="553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E" sz="2100" dirty="0" err="1"/>
                <a:t>Cuidí</a:t>
              </a:r>
              <a:r>
                <a:rPr lang="en-IE" sz="2100" dirty="0"/>
                <a:t> 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5136EE-8600-00E9-5892-9E30918911A1}"/>
              </a:ext>
            </a:extLst>
          </p:cNvPr>
          <p:cNvGrpSpPr/>
          <p:nvPr/>
        </p:nvGrpSpPr>
        <p:grpSpPr>
          <a:xfrm>
            <a:off x="2619784" y="2616439"/>
            <a:ext cx="629069" cy="1427924"/>
            <a:chOff x="1825029" y="2348880"/>
            <a:chExt cx="838759" cy="190389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EF67876-D2D9-05A5-C377-3A24DC00E6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9752" y="2348880"/>
              <a:ext cx="324036" cy="190389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247D8-043E-42A4-FEF9-A3FF71573901}"/>
                </a:ext>
              </a:extLst>
            </p:cNvPr>
            <p:cNvSpPr txBox="1"/>
            <p:nvPr/>
          </p:nvSpPr>
          <p:spPr>
            <a:xfrm rot="16817363">
              <a:off x="1476643" y="3022906"/>
              <a:ext cx="1250769" cy="553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E" sz="2100" dirty="0" err="1"/>
                <a:t>Cuidí</a:t>
              </a:r>
              <a:r>
                <a:rPr lang="en-IE" sz="2100" dirty="0"/>
                <a:t> b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6D0230-B45F-5D42-E4F7-D8B478D65E98}"/>
              </a:ext>
            </a:extLst>
          </p:cNvPr>
          <p:cNvSpPr txBox="1"/>
          <p:nvPr/>
        </p:nvSpPr>
        <p:spPr>
          <a:xfrm>
            <a:off x="1596617" y="5022539"/>
            <a:ext cx="63559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 err="1"/>
              <a:t>Tá</a:t>
            </a:r>
            <a:r>
              <a:rPr lang="en-IE" sz="2100" dirty="0"/>
              <a:t> </a:t>
            </a:r>
            <a:r>
              <a:rPr lang="en-IE" sz="2100" dirty="0" err="1"/>
              <a:t>freagra</a:t>
            </a:r>
            <a:r>
              <a:rPr lang="en-IE" sz="2100" dirty="0"/>
              <a:t> </a:t>
            </a:r>
            <a:r>
              <a:rPr lang="en-IE" sz="2100" dirty="0" err="1"/>
              <a:t>ceart</a:t>
            </a:r>
            <a:r>
              <a:rPr lang="en-IE" sz="2100" dirty="0"/>
              <a:t> </a:t>
            </a:r>
            <a:r>
              <a:rPr lang="en-IE" sz="2100" dirty="0" err="1"/>
              <a:t>againn</a:t>
            </a:r>
            <a:r>
              <a:rPr lang="en-IE" sz="2100" dirty="0"/>
              <a:t> </a:t>
            </a:r>
            <a:r>
              <a:rPr lang="en-IE" sz="2100" dirty="0" err="1"/>
              <a:t>má</a:t>
            </a:r>
            <a:r>
              <a:rPr lang="en-IE" sz="2100" dirty="0"/>
              <a:t> </a:t>
            </a:r>
            <a:r>
              <a:rPr lang="en-IE" sz="2100" dirty="0" err="1"/>
              <a:t>bhíonn</a:t>
            </a:r>
            <a:r>
              <a:rPr lang="en-IE" sz="2100" dirty="0"/>
              <a:t> </a:t>
            </a:r>
            <a:r>
              <a:rPr lang="en-IE" sz="2100" dirty="0" err="1"/>
              <a:t>comthreomharán</a:t>
            </a:r>
            <a:r>
              <a:rPr lang="en-IE" sz="2100" dirty="0"/>
              <a:t> (</a:t>
            </a:r>
            <a:r>
              <a:rPr lang="en-IE" sz="2100" dirty="0" err="1"/>
              <a:t>nó</a:t>
            </a:r>
            <a:r>
              <a:rPr lang="en-IE" sz="2100" dirty="0"/>
              <a:t> </a:t>
            </a:r>
            <a:r>
              <a:rPr lang="en-IE" sz="2100" dirty="0" err="1"/>
              <a:t>dronuilleog</a:t>
            </a:r>
            <a:r>
              <a:rPr lang="en-IE" sz="2100" dirty="0"/>
              <a:t>) </a:t>
            </a:r>
            <a:r>
              <a:rPr lang="en-IE" sz="2100" dirty="0" err="1"/>
              <a:t>againn</a:t>
            </a:r>
            <a:r>
              <a:rPr lang="en-IE" sz="2100" dirty="0"/>
              <a:t>, </a:t>
            </a:r>
            <a:r>
              <a:rPr lang="en-IE" sz="2100" dirty="0" err="1"/>
              <a:t>agus</a:t>
            </a:r>
            <a:r>
              <a:rPr lang="en-IE" sz="2100" dirty="0"/>
              <a:t> an </a:t>
            </a:r>
            <a:r>
              <a:rPr lang="en-IE" sz="2100" dirty="0" err="1"/>
              <a:t>veicteoir</a:t>
            </a:r>
            <a:r>
              <a:rPr lang="en-IE" sz="2100" dirty="0"/>
              <a:t> a </a:t>
            </a:r>
            <a:r>
              <a:rPr lang="en-IE" sz="2100" dirty="0" err="1"/>
              <a:t>bhí</a:t>
            </a:r>
            <a:r>
              <a:rPr lang="en-IE" sz="2100" dirty="0"/>
              <a:t> </a:t>
            </a:r>
            <a:r>
              <a:rPr lang="en-IE" sz="2100" dirty="0" err="1"/>
              <a:t>tugtha</a:t>
            </a:r>
            <a:r>
              <a:rPr lang="en-IE" sz="2100" dirty="0"/>
              <a:t> mar </a:t>
            </a:r>
            <a:r>
              <a:rPr lang="en-IE" sz="2100" dirty="0" err="1"/>
              <a:t>thrasnán</a:t>
            </a:r>
            <a:r>
              <a:rPr lang="en-IE" sz="2100" dirty="0"/>
              <a:t>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245141-1B25-551A-23D7-450DB202177C}"/>
              </a:ext>
            </a:extLst>
          </p:cNvPr>
          <p:cNvCxnSpPr/>
          <p:nvPr/>
        </p:nvCxnSpPr>
        <p:spPr>
          <a:xfrm>
            <a:off x="3248853" y="2616441"/>
            <a:ext cx="2511279" cy="35319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47E82E-5FB2-7670-F9B8-E3DAF5DD08EB}"/>
              </a:ext>
            </a:extLst>
          </p:cNvPr>
          <p:cNvCxnSpPr>
            <a:cxnSpLocks/>
          </p:cNvCxnSpPr>
          <p:nvPr/>
        </p:nvCxnSpPr>
        <p:spPr>
          <a:xfrm flipH="1">
            <a:off x="5490102" y="3002201"/>
            <a:ext cx="252893" cy="134009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 Box 15">
            <a:extLst>
              <a:ext uri="{FF2B5EF4-FFF2-40B4-BE49-F238E27FC236}">
                <a16:creationId xmlns:a16="http://schemas.microsoft.com/office/drawing/2014/main" id="{AE42A428-583D-2B44-2FE7-F5B1CE0B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826" y="2075739"/>
            <a:ext cx="7124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100" dirty="0"/>
              <a:t>Ba </a:t>
            </a:r>
            <a:r>
              <a:rPr lang="en-GB" altLang="en-US" sz="2100" dirty="0" err="1"/>
              <a:t>mhaith</a:t>
            </a:r>
            <a:r>
              <a:rPr lang="en-GB" altLang="en-US" sz="2100" dirty="0"/>
              <a:t> </a:t>
            </a:r>
            <a:r>
              <a:rPr lang="en-GB" altLang="en-US" sz="2100" dirty="0" err="1"/>
              <a:t>dhá</a:t>
            </a:r>
            <a:r>
              <a:rPr lang="en-GB" altLang="en-US" sz="2100" dirty="0"/>
              <a:t> </a:t>
            </a:r>
            <a:r>
              <a:rPr lang="en-GB" altLang="en-US" sz="2100" dirty="0" err="1"/>
              <a:t>veicteoir</a:t>
            </a:r>
            <a:r>
              <a:rPr lang="en-GB" altLang="en-US" sz="2100" dirty="0"/>
              <a:t> a </a:t>
            </a:r>
            <a:r>
              <a:rPr lang="en-GB" altLang="en-US" sz="2100" dirty="0" err="1"/>
              <a:t>dhéanamh</a:t>
            </a:r>
            <a:r>
              <a:rPr lang="en-GB" altLang="en-US" sz="2100" dirty="0"/>
              <a:t> as </a:t>
            </a:r>
            <a:r>
              <a:rPr lang="en-GB" altLang="en-US" sz="2100" dirty="0" err="1"/>
              <a:t>veicteoir</a:t>
            </a:r>
            <a:r>
              <a:rPr lang="en-GB" altLang="en-US" sz="2100" dirty="0"/>
              <a:t> x</a:t>
            </a:r>
            <a:endParaRPr lang="en-GB" altLang="en-US" sz="15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0CB7728-4F38-6650-401C-B9E1DB4D79F6}"/>
              </a:ext>
            </a:extLst>
          </p:cNvPr>
          <p:cNvSpPr/>
          <p:nvPr/>
        </p:nvSpPr>
        <p:spPr>
          <a:xfrm rot="6509419" flipH="1">
            <a:off x="3542363" y="3177712"/>
            <a:ext cx="87093" cy="244929"/>
          </a:xfrm>
          <a:custGeom>
            <a:avLst/>
            <a:gdLst>
              <a:gd name="connsiteX0" fmla="*/ 0 w 108857"/>
              <a:gd name="connsiteY0" fmla="*/ 0 h 326572"/>
              <a:gd name="connsiteX1" fmla="*/ 108857 w 108857"/>
              <a:gd name="connsiteY1" fmla="*/ 185057 h 326572"/>
              <a:gd name="connsiteX2" fmla="*/ 108857 w 108857"/>
              <a:gd name="connsiteY2" fmla="*/ 326572 h 326572"/>
              <a:gd name="connsiteX3" fmla="*/ 108857 w 108857"/>
              <a:gd name="connsiteY3" fmla="*/ 326572 h 326572"/>
              <a:gd name="connsiteX0" fmla="*/ 0 w 132509"/>
              <a:gd name="connsiteY0" fmla="*/ 0 h 326572"/>
              <a:gd name="connsiteX1" fmla="*/ 108857 w 132509"/>
              <a:gd name="connsiteY1" fmla="*/ 185057 h 326572"/>
              <a:gd name="connsiteX2" fmla="*/ 108857 w 132509"/>
              <a:gd name="connsiteY2" fmla="*/ 326572 h 326572"/>
              <a:gd name="connsiteX3" fmla="*/ 108857 w 132509"/>
              <a:gd name="connsiteY3" fmla="*/ 326572 h 326572"/>
              <a:gd name="connsiteX0" fmla="*/ 0 w 116124"/>
              <a:gd name="connsiteY0" fmla="*/ 0 h 326572"/>
              <a:gd name="connsiteX1" fmla="*/ 83457 w 116124"/>
              <a:gd name="connsiteY1" fmla="*/ 134257 h 326572"/>
              <a:gd name="connsiteX2" fmla="*/ 108857 w 116124"/>
              <a:gd name="connsiteY2" fmla="*/ 326572 h 326572"/>
              <a:gd name="connsiteX3" fmla="*/ 108857 w 116124"/>
              <a:gd name="connsiteY3" fmla="*/ 326572 h 3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24" h="326572">
                <a:moveTo>
                  <a:pt x="0" y="0"/>
                </a:moveTo>
                <a:cubicBezTo>
                  <a:pt x="36286" y="61686"/>
                  <a:pt x="30238" y="-3629"/>
                  <a:pt x="83457" y="134257"/>
                </a:cubicBezTo>
                <a:cubicBezTo>
                  <a:pt x="136676" y="272143"/>
                  <a:pt x="108857" y="279400"/>
                  <a:pt x="108857" y="326572"/>
                </a:cubicBezTo>
                <a:lnTo>
                  <a:pt x="108857" y="326572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DC35B1A-1D6A-9C31-1C4B-BC95FF1683D4}"/>
              </a:ext>
            </a:extLst>
          </p:cNvPr>
          <p:cNvSpPr/>
          <p:nvPr/>
        </p:nvSpPr>
        <p:spPr>
          <a:xfrm rot="1072789">
            <a:off x="3927204" y="3790604"/>
            <a:ext cx="87093" cy="244929"/>
          </a:xfrm>
          <a:custGeom>
            <a:avLst/>
            <a:gdLst>
              <a:gd name="connsiteX0" fmla="*/ 0 w 108857"/>
              <a:gd name="connsiteY0" fmla="*/ 0 h 326572"/>
              <a:gd name="connsiteX1" fmla="*/ 108857 w 108857"/>
              <a:gd name="connsiteY1" fmla="*/ 185057 h 326572"/>
              <a:gd name="connsiteX2" fmla="*/ 108857 w 108857"/>
              <a:gd name="connsiteY2" fmla="*/ 326572 h 326572"/>
              <a:gd name="connsiteX3" fmla="*/ 108857 w 108857"/>
              <a:gd name="connsiteY3" fmla="*/ 326572 h 326572"/>
              <a:gd name="connsiteX0" fmla="*/ 0 w 132509"/>
              <a:gd name="connsiteY0" fmla="*/ 0 h 326572"/>
              <a:gd name="connsiteX1" fmla="*/ 108857 w 132509"/>
              <a:gd name="connsiteY1" fmla="*/ 185057 h 326572"/>
              <a:gd name="connsiteX2" fmla="*/ 108857 w 132509"/>
              <a:gd name="connsiteY2" fmla="*/ 326572 h 326572"/>
              <a:gd name="connsiteX3" fmla="*/ 108857 w 132509"/>
              <a:gd name="connsiteY3" fmla="*/ 326572 h 326572"/>
              <a:gd name="connsiteX0" fmla="*/ 0 w 116124"/>
              <a:gd name="connsiteY0" fmla="*/ 0 h 326572"/>
              <a:gd name="connsiteX1" fmla="*/ 83457 w 116124"/>
              <a:gd name="connsiteY1" fmla="*/ 134257 h 326572"/>
              <a:gd name="connsiteX2" fmla="*/ 108857 w 116124"/>
              <a:gd name="connsiteY2" fmla="*/ 326572 h 326572"/>
              <a:gd name="connsiteX3" fmla="*/ 108857 w 116124"/>
              <a:gd name="connsiteY3" fmla="*/ 326572 h 3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24" h="326572">
                <a:moveTo>
                  <a:pt x="0" y="0"/>
                </a:moveTo>
                <a:cubicBezTo>
                  <a:pt x="36286" y="61686"/>
                  <a:pt x="30238" y="-3629"/>
                  <a:pt x="83457" y="134257"/>
                </a:cubicBezTo>
                <a:cubicBezTo>
                  <a:pt x="136676" y="272143"/>
                  <a:pt x="108857" y="279400"/>
                  <a:pt x="108857" y="326572"/>
                </a:cubicBezTo>
                <a:lnTo>
                  <a:pt x="108857" y="326572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41E078-9897-CD92-DC8D-7DB5CAD6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471667"/>
            <a:ext cx="8430321" cy="817147"/>
          </a:xfrm>
        </p:spPr>
        <p:txBody>
          <a:bodyPr>
            <a:normAutofit/>
          </a:bodyPr>
          <a:lstStyle/>
          <a:p>
            <a:pPr algn="ctr"/>
            <a:r>
              <a:rPr lang="en-IE" altLang="en-US" sz="4000" b="1" dirty="0" err="1"/>
              <a:t>Veicteoir</a:t>
            </a:r>
            <a:r>
              <a:rPr lang="en-IE" altLang="en-US" sz="4000" b="1" dirty="0"/>
              <a:t> a </a:t>
            </a:r>
            <a:r>
              <a:rPr lang="en-IE" altLang="en-US" sz="4000" b="1" dirty="0" err="1"/>
              <a:t>Thaifeach</a:t>
            </a:r>
            <a:r>
              <a:rPr lang="en-IE" altLang="en-US" sz="4000" b="1" dirty="0"/>
              <a:t> </a:t>
            </a:r>
            <a:r>
              <a:rPr lang="en-IE" altLang="en-US" sz="4000" b="1" dirty="0" err="1"/>
              <a:t>ina</a:t>
            </a:r>
            <a:r>
              <a:rPr lang="en-IE" altLang="en-US" sz="4000" b="1" dirty="0"/>
              <a:t> </a:t>
            </a:r>
            <a:r>
              <a:rPr lang="en-IE" altLang="en-US" sz="4000" b="1" dirty="0" err="1"/>
              <a:t>Chuidithe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4" grpId="0"/>
      <p:bldP spid="4" grpId="0" animBg="1"/>
      <p:bldP spid="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5">
            <a:extLst>
              <a:ext uri="{FF2B5EF4-FFF2-40B4-BE49-F238E27FC236}">
                <a16:creationId xmlns:a16="http://schemas.microsoft.com/office/drawing/2014/main" id="{FA0EE2EF-0725-F183-31E0-86D0A7339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252" y="1494514"/>
            <a:ext cx="61031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100" dirty="0" err="1"/>
              <a:t>Méid</a:t>
            </a:r>
            <a:r>
              <a:rPr lang="en-GB" altLang="en-US" sz="2100" dirty="0"/>
              <a:t> </a:t>
            </a:r>
            <a:r>
              <a:rPr lang="en-GB" altLang="en-US" sz="2100" dirty="0" err="1"/>
              <a:t>éigríochta</a:t>
            </a:r>
            <a:r>
              <a:rPr lang="en-GB" altLang="en-US" sz="2100" dirty="0"/>
              <a:t> </a:t>
            </a:r>
            <a:r>
              <a:rPr lang="en-GB" altLang="en-US" sz="2100" dirty="0" err="1"/>
              <a:t>cuidithe</a:t>
            </a:r>
            <a:r>
              <a:rPr lang="en-GB" altLang="en-US" sz="2100" dirty="0"/>
              <a:t> </a:t>
            </a:r>
            <a:r>
              <a:rPr lang="en-GB" altLang="en-US" sz="2100" dirty="0" err="1"/>
              <a:t>féideartha</a:t>
            </a:r>
            <a:r>
              <a:rPr lang="en-GB" altLang="en-US" sz="2100" dirty="0"/>
              <a:t> ann. 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F988B1A-3313-C01B-9A47-D4A7EC0759E8}"/>
              </a:ext>
            </a:extLst>
          </p:cNvPr>
          <p:cNvCxnSpPr>
            <a:cxnSpLocks/>
          </p:cNvCxnSpPr>
          <p:nvPr/>
        </p:nvCxnSpPr>
        <p:spPr>
          <a:xfrm flipV="1">
            <a:off x="3358437" y="2315656"/>
            <a:ext cx="2754306" cy="10509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5B458C-5050-9634-0DBC-0DCB2F4BC0FD}"/>
              </a:ext>
            </a:extLst>
          </p:cNvPr>
          <p:cNvSpPr txBox="1"/>
          <p:nvPr/>
        </p:nvSpPr>
        <p:spPr>
          <a:xfrm rot="20378037">
            <a:off x="3946913" y="2529983"/>
            <a:ext cx="13821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100" dirty="0" err="1"/>
              <a:t>Veicteoir</a:t>
            </a:r>
            <a:r>
              <a:rPr lang="en-IE" sz="2100" dirty="0"/>
              <a:t> 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BE7D39-B0B7-D10D-9CD7-6C5AF7D64DFC}"/>
              </a:ext>
            </a:extLst>
          </p:cNvPr>
          <p:cNvCxnSpPr>
            <a:cxnSpLocks/>
          </p:cNvCxnSpPr>
          <p:nvPr/>
        </p:nvCxnSpPr>
        <p:spPr>
          <a:xfrm>
            <a:off x="3358437" y="3390384"/>
            <a:ext cx="2484276" cy="37301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F67876-D2D9-05A5-C377-3A24DC00E6EC}"/>
              </a:ext>
            </a:extLst>
          </p:cNvPr>
          <p:cNvCxnSpPr>
            <a:cxnSpLocks/>
          </p:cNvCxnSpPr>
          <p:nvPr/>
        </p:nvCxnSpPr>
        <p:spPr>
          <a:xfrm flipV="1">
            <a:off x="3358437" y="1962460"/>
            <a:ext cx="243027" cy="142792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6D0230-B45F-5D42-E4F7-D8B478D65E98}"/>
              </a:ext>
            </a:extLst>
          </p:cNvPr>
          <p:cNvSpPr txBox="1"/>
          <p:nvPr/>
        </p:nvSpPr>
        <p:spPr>
          <a:xfrm>
            <a:off x="1411588" y="5092716"/>
            <a:ext cx="64528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/>
              <a:t>Don </a:t>
            </a:r>
            <a:r>
              <a:rPr lang="en-IE" sz="2100" dirty="0" err="1"/>
              <a:t>Ardteist</a:t>
            </a:r>
            <a:r>
              <a:rPr lang="en-IE" sz="2100" dirty="0"/>
              <a:t>, </a:t>
            </a:r>
            <a:r>
              <a:rPr lang="en-IE" sz="2100" dirty="0" err="1"/>
              <a:t>beidhmid</a:t>
            </a:r>
            <a:r>
              <a:rPr lang="en-IE" sz="2100" dirty="0"/>
              <a:t> ag </a:t>
            </a:r>
            <a:r>
              <a:rPr lang="en-IE" sz="2100" dirty="0" err="1"/>
              <a:t>plé</a:t>
            </a:r>
            <a:r>
              <a:rPr lang="en-IE" sz="2100" dirty="0"/>
              <a:t> le </a:t>
            </a:r>
            <a:r>
              <a:rPr lang="en-IE" sz="2100" dirty="0" err="1"/>
              <a:t>ceisteanna</a:t>
            </a:r>
            <a:r>
              <a:rPr lang="en-IE" sz="2100" dirty="0"/>
              <a:t> </a:t>
            </a:r>
            <a:r>
              <a:rPr lang="en-IE" sz="2100" dirty="0" err="1"/>
              <a:t>ina</a:t>
            </a:r>
            <a:r>
              <a:rPr lang="en-IE" sz="2100" dirty="0"/>
              <a:t> </a:t>
            </a:r>
            <a:r>
              <a:rPr lang="en-IE" sz="2100" dirty="0" err="1"/>
              <a:t>mbíonn</a:t>
            </a:r>
            <a:r>
              <a:rPr lang="en-IE" sz="2100" dirty="0"/>
              <a:t> </a:t>
            </a:r>
            <a:r>
              <a:rPr lang="en-IE" sz="2100" b="1" dirty="0" err="1"/>
              <a:t>na</a:t>
            </a:r>
            <a:r>
              <a:rPr lang="en-IE" sz="2100" b="1" dirty="0"/>
              <a:t> </a:t>
            </a:r>
            <a:r>
              <a:rPr lang="en-IE" sz="2100" b="1" dirty="0" err="1"/>
              <a:t>cuidithe</a:t>
            </a:r>
            <a:r>
              <a:rPr lang="en-IE" sz="2100" b="1" dirty="0"/>
              <a:t> </a:t>
            </a:r>
            <a:r>
              <a:rPr lang="en-IE" sz="2100" b="1" dirty="0" err="1"/>
              <a:t>ingearach</a:t>
            </a:r>
            <a:r>
              <a:rPr lang="en-IE" sz="2100" b="1" dirty="0"/>
              <a:t> </a:t>
            </a:r>
            <a:r>
              <a:rPr lang="en-IE" sz="2100" b="1" dirty="0" err="1"/>
              <a:t>lena</a:t>
            </a:r>
            <a:r>
              <a:rPr lang="en-IE" sz="2100" b="1" dirty="0"/>
              <a:t> </a:t>
            </a:r>
            <a:r>
              <a:rPr lang="en-IE" sz="2100" b="1" dirty="0" err="1"/>
              <a:t>chéile</a:t>
            </a:r>
            <a:r>
              <a:rPr lang="en-IE" sz="2100" b="1" dirty="0"/>
              <a:t> </a:t>
            </a:r>
            <a:r>
              <a:rPr lang="en-IE" sz="2100" dirty="0"/>
              <a:t>(</a:t>
            </a:r>
            <a:r>
              <a:rPr lang="en-IE" sz="2100" dirty="0" err="1"/>
              <a:t>cosúil</a:t>
            </a:r>
            <a:r>
              <a:rPr lang="en-IE" sz="2100" dirty="0"/>
              <a:t> leis </a:t>
            </a:r>
            <a:r>
              <a:rPr lang="en-IE" sz="2100" dirty="0" err="1"/>
              <a:t>na</a:t>
            </a:r>
            <a:r>
              <a:rPr lang="en-IE" sz="2100" dirty="0"/>
              <a:t> </a:t>
            </a:r>
            <a:r>
              <a:rPr lang="en-IE" sz="2100" dirty="0" err="1"/>
              <a:t>cinn</a:t>
            </a:r>
            <a:r>
              <a:rPr lang="en-IE" sz="2100" dirty="0"/>
              <a:t> </a:t>
            </a:r>
            <a:r>
              <a:rPr lang="en-IE" sz="2100" dirty="0" err="1">
                <a:solidFill>
                  <a:schemeClr val="accent6"/>
                </a:solidFill>
              </a:rPr>
              <a:t>glasa</a:t>
            </a:r>
            <a:r>
              <a:rPr lang="en-IE" sz="2100" dirty="0"/>
              <a:t>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245141-1B25-551A-23D7-450DB202177C}"/>
              </a:ext>
            </a:extLst>
          </p:cNvPr>
          <p:cNvCxnSpPr/>
          <p:nvPr/>
        </p:nvCxnSpPr>
        <p:spPr>
          <a:xfrm>
            <a:off x="3601464" y="1962462"/>
            <a:ext cx="2511279" cy="353194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47E82E-5FB2-7670-F9B8-E3DAF5DD08EB}"/>
              </a:ext>
            </a:extLst>
          </p:cNvPr>
          <p:cNvCxnSpPr>
            <a:cxnSpLocks/>
          </p:cNvCxnSpPr>
          <p:nvPr/>
        </p:nvCxnSpPr>
        <p:spPr>
          <a:xfrm flipH="1">
            <a:off x="5842713" y="2348222"/>
            <a:ext cx="252893" cy="1340091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EDB138-ABA0-45C5-16A0-642F4C8C563F}"/>
              </a:ext>
            </a:extLst>
          </p:cNvPr>
          <p:cNvCxnSpPr>
            <a:cxnSpLocks/>
          </p:cNvCxnSpPr>
          <p:nvPr/>
        </p:nvCxnSpPr>
        <p:spPr>
          <a:xfrm flipV="1">
            <a:off x="3358437" y="3116190"/>
            <a:ext cx="2214246" cy="273922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C0219EF-A295-1673-091E-CBD0CE48ACF0}"/>
              </a:ext>
            </a:extLst>
          </p:cNvPr>
          <p:cNvCxnSpPr>
            <a:cxnSpLocks/>
          </p:cNvCxnSpPr>
          <p:nvPr/>
        </p:nvCxnSpPr>
        <p:spPr>
          <a:xfrm flipV="1">
            <a:off x="5604626" y="2401935"/>
            <a:ext cx="490980" cy="67159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B93478-857C-6823-439B-2A964E677279}"/>
              </a:ext>
            </a:extLst>
          </p:cNvPr>
          <p:cNvCxnSpPr>
            <a:cxnSpLocks/>
          </p:cNvCxnSpPr>
          <p:nvPr/>
        </p:nvCxnSpPr>
        <p:spPr>
          <a:xfrm flipV="1">
            <a:off x="3385568" y="2667673"/>
            <a:ext cx="490980" cy="67159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2EE8DE-4550-E879-1A71-9C50389A3ADC}"/>
              </a:ext>
            </a:extLst>
          </p:cNvPr>
          <p:cNvCxnSpPr>
            <a:cxnSpLocks/>
          </p:cNvCxnSpPr>
          <p:nvPr/>
        </p:nvCxnSpPr>
        <p:spPr>
          <a:xfrm flipV="1">
            <a:off x="3864106" y="2315654"/>
            <a:ext cx="2199305" cy="37229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5">
            <a:extLst>
              <a:ext uri="{FF2B5EF4-FFF2-40B4-BE49-F238E27FC236}">
                <a16:creationId xmlns:a16="http://schemas.microsoft.com/office/drawing/2014/main" id="{CF317E17-6591-F20D-6766-1F9047D12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179" y="4303063"/>
            <a:ext cx="635596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100" dirty="0">
                <a:solidFill>
                  <a:srgbClr val="FF0000"/>
                </a:solidFill>
              </a:rPr>
              <a:t>Is </a:t>
            </a:r>
            <a:r>
              <a:rPr lang="en-GB" altLang="en-US" sz="2100" dirty="0" err="1">
                <a:solidFill>
                  <a:srgbClr val="FF0000"/>
                </a:solidFill>
              </a:rPr>
              <a:t>cuidithe</a:t>
            </a:r>
            <a:r>
              <a:rPr lang="en-GB" altLang="en-US" sz="2100" dirty="0">
                <a:solidFill>
                  <a:srgbClr val="FF0000"/>
                </a:solidFill>
              </a:rPr>
              <a:t> de x </a:t>
            </a:r>
            <a:r>
              <a:rPr lang="en-GB" altLang="en-US" sz="2100" dirty="0" err="1">
                <a:solidFill>
                  <a:srgbClr val="FF0000"/>
                </a:solidFill>
              </a:rPr>
              <a:t>iad</a:t>
            </a:r>
            <a:r>
              <a:rPr lang="en-GB" altLang="en-US" sz="2100" dirty="0">
                <a:solidFill>
                  <a:srgbClr val="FF0000"/>
                </a:solidFill>
              </a:rPr>
              <a:t> </a:t>
            </a:r>
            <a:r>
              <a:rPr lang="en-GB" altLang="en-US" sz="2100" dirty="0" err="1">
                <a:solidFill>
                  <a:srgbClr val="FF0000"/>
                </a:solidFill>
              </a:rPr>
              <a:t>na</a:t>
            </a:r>
            <a:r>
              <a:rPr lang="en-GB" altLang="en-US" sz="2100" dirty="0">
                <a:solidFill>
                  <a:srgbClr val="FF0000"/>
                </a:solidFill>
              </a:rPr>
              <a:t> </a:t>
            </a:r>
            <a:r>
              <a:rPr lang="en-GB" altLang="en-US" sz="2100" dirty="0" err="1">
                <a:solidFill>
                  <a:srgbClr val="FF0000"/>
                </a:solidFill>
              </a:rPr>
              <a:t>veicteoirí</a:t>
            </a:r>
            <a:r>
              <a:rPr lang="en-GB" altLang="en-US" sz="2100" dirty="0">
                <a:solidFill>
                  <a:srgbClr val="FF0000"/>
                </a:solidFill>
              </a:rPr>
              <a:t> </a:t>
            </a:r>
            <a:r>
              <a:rPr lang="en-GB" altLang="en-US" sz="2100" dirty="0" err="1">
                <a:solidFill>
                  <a:srgbClr val="FF0000"/>
                </a:solidFill>
              </a:rPr>
              <a:t>dearga</a:t>
            </a:r>
            <a:endParaRPr lang="en-GB" altLang="en-US" sz="2100" dirty="0">
              <a:solidFill>
                <a:srgbClr val="FF0000"/>
              </a:solidFill>
            </a:endParaRP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82E628A3-EBCF-90F9-3A29-A926A6B3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017" y="3896081"/>
            <a:ext cx="635596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100" dirty="0">
                <a:solidFill>
                  <a:srgbClr val="00B050"/>
                </a:solidFill>
              </a:rPr>
              <a:t>Is </a:t>
            </a:r>
            <a:r>
              <a:rPr lang="en-GB" altLang="en-US" sz="2100" dirty="0" err="1">
                <a:solidFill>
                  <a:srgbClr val="00B050"/>
                </a:solidFill>
              </a:rPr>
              <a:t>cuidithe</a:t>
            </a:r>
            <a:r>
              <a:rPr lang="en-GB" altLang="en-US" sz="2100" dirty="0">
                <a:solidFill>
                  <a:srgbClr val="00B050"/>
                </a:solidFill>
              </a:rPr>
              <a:t> de x </a:t>
            </a:r>
            <a:r>
              <a:rPr lang="en-GB" altLang="en-US" sz="2100" dirty="0" err="1">
                <a:solidFill>
                  <a:srgbClr val="00B050"/>
                </a:solidFill>
              </a:rPr>
              <a:t>iad</a:t>
            </a:r>
            <a:r>
              <a:rPr lang="en-GB" altLang="en-US" sz="2100" dirty="0">
                <a:solidFill>
                  <a:srgbClr val="00B050"/>
                </a:solidFill>
              </a:rPr>
              <a:t> an </a:t>
            </a:r>
            <a:r>
              <a:rPr lang="en-GB" altLang="en-US" sz="2100" dirty="0" err="1">
                <a:solidFill>
                  <a:srgbClr val="00B050"/>
                </a:solidFill>
              </a:rPr>
              <a:t>veicteoirí</a:t>
            </a:r>
            <a:r>
              <a:rPr lang="en-GB" altLang="en-US" sz="2100" dirty="0">
                <a:solidFill>
                  <a:srgbClr val="00B050"/>
                </a:solidFill>
              </a:rPr>
              <a:t> </a:t>
            </a:r>
            <a:r>
              <a:rPr lang="en-GB" altLang="en-US" sz="2100" dirty="0" err="1">
                <a:solidFill>
                  <a:srgbClr val="00B050"/>
                </a:solidFill>
              </a:rPr>
              <a:t>glasa</a:t>
            </a:r>
            <a:endParaRPr lang="en-GB" altLang="en-US" sz="2100" dirty="0">
              <a:solidFill>
                <a:srgbClr val="00B05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7405BB-4C0F-6710-489D-5D0AE81F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34018" y="703456"/>
            <a:ext cx="7533113" cy="273461"/>
          </a:xfrm>
        </p:spPr>
        <p:txBody>
          <a:bodyPr>
            <a:normAutofit fontScale="90000"/>
          </a:bodyPr>
          <a:lstStyle/>
          <a:p>
            <a:pPr algn="ctr"/>
            <a:r>
              <a:rPr lang="en-IE" altLang="en-US" sz="4400" b="1" dirty="0" err="1"/>
              <a:t>Veicteoir</a:t>
            </a:r>
            <a:r>
              <a:rPr lang="en-IE" altLang="en-US" sz="4400" b="1" dirty="0"/>
              <a:t> a </a:t>
            </a:r>
            <a:r>
              <a:rPr lang="en-IE" altLang="en-US" sz="4400" b="1" dirty="0" err="1"/>
              <a:t>Thaifeach</a:t>
            </a:r>
            <a:r>
              <a:rPr lang="en-IE" altLang="en-US" sz="4400" b="1" dirty="0"/>
              <a:t> </a:t>
            </a:r>
            <a:r>
              <a:rPr lang="en-IE" altLang="en-US" sz="4400" b="1" dirty="0" err="1"/>
              <a:t>ina</a:t>
            </a:r>
            <a:r>
              <a:rPr lang="en-IE" altLang="en-US" sz="4400" b="1" dirty="0"/>
              <a:t> </a:t>
            </a:r>
            <a:r>
              <a:rPr lang="en-IE" altLang="en-US" sz="4400" b="1" dirty="0" err="1"/>
              <a:t>Chuidithe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6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0" grpId="0"/>
      <p:bldP spid="4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>
            <a:extLst>
              <a:ext uri="{FF2B5EF4-FFF2-40B4-BE49-F238E27FC236}">
                <a16:creationId xmlns:a16="http://schemas.microsoft.com/office/drawing/2014/main" id="{986E28E9-9142-7005-9184-2F86B052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770" y="5486043"/>
            <a:ext cx="38582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100" b="1" dirty="0" err="1"/>
              <a:t>Cuidthe</a:t>
            </a:r>
            <a:r>
              <a:rPr lang="en-GB" altLang="en-US" sz="2100" b="1" dirty="0"/>
              <a:t> </a:t>
            </a:r>
            <a:r>
              <a:rPr lang="en-GB" altLang="en-US" sz="2100" b="1" dirty="0" err="1"/>
              <a:t>Ingearacha</a:t>
            </a:r>
            <a:r>
              <a:rPr lang="en-GB" altLang="en-US" sz="2100" b="1" dirty="0"/>
              <a:t> </a:t>
            </a:r>
            <a:r>
              <a:rPr lang="en-GB" altLang="en-US" sz="2100" dirty="0" err="1"/>
              <a:t>amháin</a:t>
            </a:r>
            <a:endParaRPr lang="en-GB" altLang="en-US" sz="2100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7CC446D-AC1B-68CF-F959-417BD7D0835A}"/>
              </a:ext>
            </a:extLst>
          </p:cNvPr>
          <p:cNvCxnSpPr>
            <a:cxnSpLocks/>
          </p:cNvCxnSpPr>
          <p:nvPr/>
        </p:nvCxnSpPr>
        <p:spPr>
          <a:xfrm flipV="1">
            <a:off x="4684252" y="1935037"/>
            <a:ext cx="1867631" cy="642396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7B6606C-1514-327F-53F7-B9F5A5535D67}"/>
              </a:ext>
            </a:extLst>
          </p:cNvPr>
          <p:cNvCxnSpPr>
            <a:cxnSpLocks/>
          </p:cNvCxnSpPr>
          <p:nvPr/>
        </p:nvCxnSpPr>
        <p:spPr>
          <a:xfrm flipV="1">
            <a:off x="4684252" y="1454024"/>
            <a:ext cx="429356" cy="1123409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B58864-ACD8-2A99-8B51-A7B4B0AA98C3}"/>
              </a:ext>
            </a:extLst>
          </p:cNvPr>
          <p:cNvCxnSpPr>
            <a:cxnSpLocks/>
          </p:cNvCxnSpPr>
          <p:nvPr/>
        </p:nvCxnSpPr>
        <p:spPr>
          <a:xfrm>
            <a:off x="4703741" y="2577433"/>
            <a:ext cx="1495716" cy="399401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FFCA60-3527-246F-EAE4-CF66C6FD2681}"/>
              </a:ext>
            </a:extLst>
          </p:cNvPr>
          <p:cNvCxnSpPr>
            <a:cxnSpLocks/>
          </p:cNvCxnSpPr>
          <p:nvPr/>
        </p:nvCxnSpPr>
        <p:spPr>
          <a:xfrm flipV="1">
            <a:off x="4598842" y="3926503"/>
            <a:ext cx="1867631" cy="642396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52F893-6FA8-014D-1FF2-C0799A4F7FE3}"/>
              </a:ext>
            </a:extLst>
          </p:cNvPr>
          <p:cNvCxnSpPr>
            <a:cxnSpLocks/>
          </p:cNvCxnSpPr>
          <p:nvPr/>
        </p:nvCxnSpPr>
        <p:spPr>
          <a:xfrm flipV="1">
            <a:off x="4598842" y="3445490"/>
            <a:ext cx="429356" cy="1123409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20F431-4EE6-9BA1-79BE-91C1F7FDD946}"/>
              </a:ext>
            </a:extLst>
          </p:cNvPr>
          <p:cNvCxnSpPr>
            <a:cxnSpLocks/>
          </p:cNvCxnSpPr>
          <p:nvPr/>
        </p:nvCxnSpPr>
        <p:spPr>
          <a:xfrm>
            <a:off x="4618331" y="4568899"/>
            <a:ext cx="1495716" cy="3994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5FDFB1-1102-F228-A74F-101F5E0B4A58}"/>
              </a:ext>
            </a:extLst>
          </p:cNvPr>
          <p:cNvSpPr txBox="1"/>
          <p:nvPr/>
        </p:nvSpPr>
        <p:spPr>
          <a:xfrm>
            <a:off x="6114049" y="1459049"/>
            <a:ext cx="18165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 err="1"/>
              <a:t>comhthoradh</a:t>
            </a:r>
            <a:r>
              <a:rPr lang="en-GB" sz="21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EEA23-4969-2D84-78FA-461F1E7F569C}"/>
              </a:ext>
            </a:extLst>
          </p:cNvPr>
          <p:cNvSpPr txBox="1"/>
          <p:nvPr/>
        </p:nvSpPr>
        <p:spPr>
          <a:xfrm>
            <a:off x="6112730" y="4742129"/>
            <a:ext cx="7360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 err="1"/>
              <a:t>Cuidí</a:t>
            </a:r>
            <a:endParaRPr lang="en-GB" sz="2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C7CABF-06D0-FDC9-F2C7-AAC645E496EA}"/>
              </a:ext>
            </a:extLst>
          </p:cNvPr>
          <p:cNvSpPr txBox="1"/>
          <p:nvPr/>
        </p:nvSpPr>
        <p:spPr>
          <a:xfrm>
            <a:off x="5048248" y="3289665"/>
            <a:ext cx="7970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 err="1"/>
              <a:t>Cuidí</a:t>
            </a:r>
            <a:r>
              <a:rPr lang="en-GB" sz="21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9E5A94-3A77-7889-4B71-C93D6D382BED}"/>
              </a:ext>
            </a:extLst>
          </p:cNvPr>
          <p:cNvSpPr txBox="1"/>
          <p:nvPr/>
        </p:nvSpPr>
        <p:spPr>
          <a:xfrm>
            <a:off x="2798525" y="1674229"/>
            <a:ext cx="113845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 err="1"/>
              <a:t>Cuingriú</a:t>
            </a:r>
            <a:endParaRPr lang="en-GB" sz="2100" dirty="0"/>
          </a:p>
          <a:p>
            <a:pPr algn="l"/>
            <a:r>
              <a:rPr lang="en-GB" sz="2100" dirty="0" err="1"/>
              <a:t>nó</a:t>
            </a:r>
            <a:r>
              <a:rPr lang="en-GB" sz="2100" dirty="0"/>
              <a:t> </a:t>
            </a:r>
          </a:p>
          <a:p>
            <a:pPr algn="l"/>
            <a:r>
              <a:rPr lang="en-GB" sz="2100" dirty="0" err="1"/>
              <a:t>Suimiú</a:t>
            </a:r>
            <a:endParaRPr lang="en-GB" sz="2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3DE81-826C-40A2-D410-2DD2CBEEF162}"/>
              </a:ext>
            </a:extLst>
          </p:cNvPr>
          <p:cNvSpPr txBox="1"/>
          <p:nvPr/>
        </p:nvSpPr>
        <p:spPr>
          <a:xfrm>
            <a:off x="2748541" y="3747789"/>
            <a:ext cx="1139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 err="1"/>
              <a:t>Taifeach</a:t>
            </a:r>
            <a:r>
              <a:rPr lang="en-GB" sz="2100" dirty="0"/>
              <a:t>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366326-BBFA-8F6C-4918-3978279B7342}"/>
              </a:ext>
            </a:extLst>
          </p:cNvPr>
          <p:cNvSpPr/>
          <p:nvPr/>
        </p:nvSpPr>
        <p:spPr>
          <a:xfrm rot="20378692">
            <a:off x="5491477" y="1965590"/>
            <a:ext cx="87093" cy="244929"/>
          </a:xfrm>
          <a:custGeom>
            <a:avLst/>
            <a:gdLst>
              <a:gd name="connsiteX0" fmla="*/ 0 w 108857"/>
              <a:gd name="connsiteY0" fmla="*/ 0 h 326572"/>
              <a:gd name="connsiteX1" fmla="*/ 108857 w 108857"/>
              <a:gd name="connsiteY1" fmla="*/ 185057 h 326572"/>
              <a:gd name="connsiteX2" fmla="*/ 108857 w 108857"/>
              <a:gd name="connsiteY2" fmla="*/ 326572 h 326572"/>
              <a:gd name="connsiteX3" fmla="*/ 108857 w 108857"/>
              <a:gd name="connsiteY3" fmla="*/ 326572 h 326572"/>
              <a:gd name="connsiteX0" fmla="*/ 0 w 132509"/>
              <a:gd name="connsiteY0" fmla="*/ 0 h 326572"/>
              <a:gd name="connsiteX1" fmla="*/ 108857 w 132509"/>
              <a:gd name="connsiteY1" fmla="*/ 185057 h 326572"/>
              <a:gd name="connsiteX2" fmla="*/ 108857 w 132509"/>
              <a:gd name="connsiteY2" fmla="*/ 326572 h 326572"/>
              <a:gd name="connsiteX3" fmla="*/ 108857 w 132509"/>
              <a:gd name="connsiteY3" fmla="*/ 326572 h 326572"/>
              <a:gd name="connsiteX0" fmla="*/ 0 w 116124"/>
              <a:gd name="connsiteY0" fmla="*/ 0 h 326572"/>
              <a:gd name="connsiteX1" fmla="*/ 83457 w 116124"/>
              <a:gd name="connsiteY1" fmla="*/ 134257 h 326572"/>
              <a:gd name="connsiteX2" fmla="*/ 108857 w 116124"/>
              <a:gd name="connsiteY2" fmla="*/ 326572 h 326572"/>
              <a:gd name="connsiteX3" fmla="*/ 108857 w 116124"/>
              <a:gd name="connsiteY3" fmla="*/ 326572 h 3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24" h="326572">
                <a:moveTo>
                  <a:pt x="0" y="0"/>
                </a:moveTo>
                <a:cubicBezTo>
                  <a:pt x="36286" y="61686"/>
                  <a:pt x="30238" y="-3629"/>
                  <a:pt x="83457" y="134257"/>
                </a:cubicBezTo>
                <a:cubicBezTo>
                  <a:pt x="136676" y="272143"/>
                  <a:pt x="108857" y="279400"/>
                  <a:pt x="108857" y="326572"/>
                </a:cubicBezTo>
                <a:lnTo>
                  <a:pt x="108857" y="326572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6FB4A6C-456F-25C6-7EEF-32E9448375B9}"/>
              </a:ext>
            </a:extLst>
          </p:cNvPr>
          <p:cNvSpPr/>
          <p:nvPr/>
        </p:nvSpPr>
        <p:spPr>
          <a:xfrm rot="8966081" flipH="1">
            <a:off x="5706164" y="2295153"/>
            <a:ext cx="87093" cy="244929"/>
          </a:xfrm>
          <a:custGeom>
            <a:avLst/>
            <a:gdLst>
              <a:gd name="connsiteX0" fmla="*/ 0 w 108857"/>
              <a:gd name="connsiteY0" fmla="*/ 0 h 326572"/>
              <a:gd name="connsiteX1" fmla="*/ 108857 w 108857"/>
              <a:gd name="connsiteY1" fmla="*/ 185057 h 326572"/>
              <a:gd name="connsiteX2" fmla="*/ 108857 w 108857"/>
              <a:gd name="connsiteY2" fmla="*/ 326572 h 326572"/>
              <a:gd name="connsiteX3" fmla="*/ 108857 w 108857"/>
              <a:gd name="connsiteY3" fmla="*/ 326572 h 326572"/>
              <a:gd name="connsiteX0" fmla="*/ 0 w 132509"/>
              <a:gd name="connsiteY0" fmla="*/ 0 h 326572"/>
              <a:gd name="connsiteX1" fmla="*/ 108857 w 132509"/>
              <a:gd name="connsiteY1" fmla="*/ 185057 h 326572"/>
              <a:gd name="connsiteX2" fmla="*/ 108857 w 132509"/>
              <a:gd name="connsiteY2" fmla="*/ 326572 h 326572"/>
              <a:gd name="connsiteX3" fmla="*/ 108857 w 132509"/>
              <a:gd name="connsiteY3" fmla="*/ 326572 h 326572"/>
              <a:gd name="connsiteX0" fmla="*/ 0 w 116124"/>
              <a:gd name="connsiteY0" fmla="*/ 0 h 326572"/>
              <a:gd name="connsiteX1" fmla="*/ 83457 w 116124"/>
              <a:gd name="connsiteY1" fmla="*/ 134257 h 326572"/>
              <a:gd name="connsiteX2" fmla="*/ 108857 w 116124"/>
              <a:gd name="connsiteY2" fmla="*/ 326572 h 326572"/>
              <a:gd name="connsiteX3" fmla="*/ 108857 w 116124"/>
              <a:gd name="connsiteY3" fmla="*/ 326572 h 3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24" h="326572">
                <a:moveTo>
                  <a:pt x="0" y="0"/>
                </a:moveTo>
                <a:cubicBezTo>
                  <a:pt x="36286" y="61686"/>
                  <a:pt x="30238" y="-3629"/>
                  <a:pt x="83457" y="134257"/>
                </a:cubicBezTo>
                <a:cubicBezTo>
                  <a:pt x="136676" y="272143"/>
                  <a:pt x="108857" y="279400"/>
                  <a:pt x="108857" y="326572"/>
                </a:cubicBezTo>
                <a:lnTo>
                  <a:pt x="108857" y="326572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87F2237-BC20-EB45-1EBE-3B0996D3FFF5}"/>
              </a:ext>
            </a:extLst>
          </p:cNvPr>
          <p:cNvSpPr/>
          <p:nvPr/>
        </p:nvSpPr>
        <p:spPr>
          <a:xfrm rot="6509419" flipH="1">
            <a:off x="4984650" y="3876854"/>
            <a:ext cx="87093" cy="244929"/>
          </a:xfrm>
          <a:custGeom>
            <a:avLst/>
            <a:gdLst>
              <a:gd name="connsiteX0" fmla="*/ 0 w 108857"/>
              <a:gd name="connsiteY0" fmla="*/ 0 h 326572"/>
              <a:gd name="connsiteX1" fmla="*/ 108857 w 108857"/>
              <a:gd name="connsiteY1" fmla="*/ 185057 h 326572"/>
              <a:gd name="connsiteX2" fmla="*/ 108857 w 108857"/>
              <a:gd name="connsiteY2" fmla="*/ 326572 h 326572"/>
              <a:gd name="connsiteX3" fmla="*/ 108857 w 108857"/>
              <a:gd name="connsiteY3" fmla="*/ 326572 h 326572"/>
              <a:gd name="connsiteX0" fmla="*/ 0 w 132509"/>
              <a:gd name="connsiteY0" fmla="*/ 0 h 326572"/>
              <a:gd name="connsiteX1" fmla="*/ 108857 w 132509"/>
              <a:gd name="connsiteY1" fmla="*/ 185057 h 326572"/>
              <a:gd name="connsiteX2" fmla="*/ 108857 w 132509"/>
              <a:gd name="connsiteY2" fmla="*/ 326572 h 326572"/>
              <a:gd name="connsiteX3" fmla="*/ 108857 w 132509"/>
              <a:gd name="connsiteY3" fmla="*/ 326572 h 326572"/>
              <a:gd name="connsiteX0" fmla="*/ 0 w 116124"/>
              <a:gd name="connsiteY0" fmla="*/ 0 h 326572"/>
              <a:gd name="connsiteX1" fmla="*/ 83457 w 116124"/>
              <a:gd name="connsiteY1" fmla="*/ 134257 h 326572"/>
              <a:gd name="connsiteX2" fmla="*/ 108857 w 116124"/>
              <a:gd name="connsiteY2" fmla="*/ 326572 h 326572"/>
              <a:gd name="connsiteX3" fmla="*/ 108857 w 116124"/>
              <a:gd name="connsiteY3" fmla="*/ 326572 h 3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24" h="326572">
                <a:moveTo>
                  <a:pt x="0" y="0"/>
                </a:moveTo>
                <a:cubicBezTo>
                  <a:pt x="36286" y="61686"/>
                  <a:pt x="30238" y="-3629"/>
                  <a:pt x="83457" y="134257"/>
                </a:cubicBezTo>
                <a:cubicBezTo>
                  <a:pt x="136676" y="272143"/>
                  <a:pt x="108857" y="279400"/>
                  <a:pt x="108857" y="326572"/>
                </a:cubicBezTo>
                <a:lnTo>
                  <a:pt x="108857" y="326572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DF5FA65-CAE5-C93E-8226-092E34A82029}"/>
              </a:ext>
            </a:extLst>
          </p:cNvPr>
          <p:cNvSpPr/>
          <p:nvPr/>
        </p:nvSpPr>
        <p:spPr>
          <a:xfrm rot="1072789">
            <a:off x="5369491" y="4489745"/>
            <a:ext cx="87093" cy="244929"/>
          </a:xfrm>
          <a:custGeom>
            <a:avLst/>
            <a:gdLst>
              <a:gd name="connsiteX0" fmla="*/ 0 w 108857"/>
              <a:gd name="connsiteY0" fmla="*/ 0 h 326572"/>
              <a:gd name="connsiteX1" fmla="*/ 108857 w 108857"/>
              <a:gd name="connsiteY1" fmla="*/ 185057 h 326572"/>
              <a:gd name="connsiteX2" fmla="*/ 108857 w 108857"/>
              <a:gd name="connsiteY2" fmla="*/ 326572 h 326572"/>
              <a:gd name="connsiteX3" fmla="*/ 108857 w 108857"/>
              <a:gd name="connsiteY3" fmla="*/ 326572 h 326572"/>
              <a:gd name="connsiteX0" fmla="*/ 0 w 132509"/>
              <a:gd name="connsiteY0" fmla="*/ 0 h 326572"/>
              <a:gd name="connsiteX1" fmla="*/ 108857 w 132509"/>
              <a:gd name="connsiteY1" fmla="*/ 185057 h 326572"/>
              <a:gd name="connsiteX2" fmla="*/ 108857 w 132509"/>
              <a:gd name="connsiteY2" fmla="*/ 326572 h 326572"/>
              <a:gd name="connsiteX3" fmla="*/ 108857 w 132509"/>
              <a:gd name="connsiteY3" fmla="*/ 326572 h 326572"/>
              <a:gd name="connsiteX0" fmla="*/ 0 w 116124"/>
              <a:gd name="connsiteY0" fmla="*/ 0 h 326572"/>
              <a:gd name="connsiteX1" fmla="*/ 83457 w 116124"/>
              <a:gd name="connsiteY1" fmla="*/ 134257 h 326572"/>
              <a:gd name="connsiteX2" fmla="*/ 108857 w 116124"/>
              <a:gd name="connsiteY2" fmla="*/ 326572 h 326572"/>
              <a:gd name="connsiteX3" fmla="*/ 108857 w 116124"/>
              <a:gd name="connsiteY3" fmla="*/ 326572 h 3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24" h="326572">
                <a:moveTo>
                  <a:pt x="0" y="0"/>
                </a:moveTo>
                <a:cubicBezTo>
                  <a:pt x="36286" y="61686"/>
                  <a:pt x="30238" y="-3629"/>
                  <a:pt x="83457" y="134257"/>
                </a:cubicBezTo>
                <a:cubicBezTo>
                  <a:pt x="136676" y="272143"/>
                  <a:pt x="108857" y="279400"/>
                  <a:pt x="108857" y="326572"/>
                </a:cubicBezTo>
                <a:lnTo>
                  <a:pt x="108857" y="326572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9FCA96-94CF-AE6E-7106-34732640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899" y="973686"/>
            <a:ext cx="6778256" cy="445603"/>
          </a:xfrm>
        </p:spPr>
        <p:txBody>
          <a:bodyPr>
            <a:normAutofit fontScale="90000"/>
          </a:bodyPr>
          <a:lstStyle/>
          <a:p>
            <a:r>
              <a:rPr lang="en-IE" altLang="en-US" u="sng" dirty="0" err="1"/>
              <a:t>Achoimre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7002864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FB83EB-427B-B916-19A5-AE3FB8294856}"/>
              </a:ext>
            </a:extLst>
          </p:cNvPr>
          <p:cNvSpPr txBox="1"/>
          <p:nvPr/>
        </p:nvSpPr>
        <p:spPr>
          <a:xfrm>
            <a:off x="1331641" y="1052736"/>
            <a:ext cx="2948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err="1"/>
              <a:t>Triantánacht</a:t>
            </a:r>
            <a:r>
              <a:rPr lang="en-IE" sz="2400" dirty="0"/>
              <a:t> – </a:t>
            </a:r>
            <a:r>
              <a:rPr lang="en-IE" sz="2400" dirty="0" err="1"/>
              <a:t>dul</a:t>
            </a:r>
            <a:r>
              <a:rPr lang="en-IE" sz="2400" dirty="0"/>
              <a:t> </a:t>
            </a:r>
            <a:r>
              <a:rPr lang="en-IE" sz="2400" dirty="0" err="1"/>
              <a:t>siar</a:t>
            </a:r>
            <a:endParaRPr lang="en-IE" sz="2400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7CDFB69-9717-B637-8614-930C48ACF5DA}"/>
              </a:ext>
            </a:extLst>
          </p:cNvPr>
          <p:cNvSpPr/>
          <p:nvPr/>
        </p:nvSpPr>
        <p:spPr>
          <a:xfrm>
            <a:off x="4139952" y="944724"/>
            <a:ext cx="2592288" cy="1620180"/>
          </a:xfrm>
          <a:prstGeom prst="triangle">
            <a:avLst>
              <a:gd name="adj" fmla="val 100000"/>
            </a:avLst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73668-1355-A88C-A3DC-127C84E74E3C}"/>
              </a:ext>
            </a:extLst>
          </p:cNvPr>
          <p:cNvSpPr txBox="1"/>
          <p:nvPr/>
        </p:nvSpPr>
        <p:spPr>
          <a:xfrm>
            <a:off x="5453256" y="2628055"/>
            <a:ext cx="2984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</a:t>
            </a:r>
            <a:endParaRPr lang="en-IE" sz="2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B381A-D84F-DC40-88FA-354E793C0521}"/>
              </a:ext>
            </a:extLst>
          </p:cNvPr>
          <p:cNvSpPr txBox="1"/>
          <p:nvPr/>
        </p:nvSpPr>
        <p:spPr>
          <a:xfrm>
            <a:off x="6840252" y="1616314"/>
            <a:ext cx="3257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u</a:t>
            </a:r>
            <a:endParaRPr lang="en-IE" sz="2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D54F4-EA90-F2D3-E24C-4F0D370AA327}"/>
              </a:ext>
            </a:extLst>
          </p:cNvPr>
          <p:cNvSpPr txBox="1"/>
          <p:nvPr/>
        </p:nvSpPr>
        <p:spPr>
          <a:xfrm>
            <a:off x="5215220" y="1362371"/>
            <a:ext cx="2744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t</a:t>
            </a:r>
            <a:endParaRPr lang="en-IE" sz="21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7DF52BC-68D5-77BC-C44F-234A03BEE643}"/>
              </a:ext>
            </a:extLst>
          </p:cNvPr>
          <p:cNvSpPr/>
          <p:nvPr/>
        </p:nvSpPr>
        <p:spPr>
          <a:xfrm rot="1419453">
            <a:off x="4522400" y="2321635"/>
            <a:ext cx="177377" cy="210066"/>
          </a:xfrm>
          <a:custGeom>
            <a:avLst/>
            <a:gdLst>
              <a:gd name="connsiteX0" fmla="*/ 0 w 548640"/>
              <a:gd name="connsiteY0" fmla="*/ 0 h 400050"/>
              <a:gd name="connsiteX1" fmla="*/ 548640 w 548640"/>
              <a:gd name="connsiteY1" fmla="*/ 400050 h 400050"/>
              <a:gd name="connsiteX0" fmla="*/ 0 w 548640"/>
              <a:gd name="connsiteY0" fmla="*/ 0 h 400050"/>
              <a:gd name="connsiteX1" fmla="*/ 548640 w 548640"/>
              <a:gd name="connsiteY1" fmla="*/ 400050 h 400050"/>
              <a:gd name="connsiteX0" fmla="*/ 0 w 548640"/>
              <a:gd name="connsiteY0" fmla="*/ 0 h 400050"/>
              <a:gd name="connsiteX1" fmla="*/ 548640 w 548640"/>
              <a:gd name="connsiteY1" fmla="*/ 400050 h 400050"/>
              <a:gd name="connsiteX0" fmla="*/ 0 w 548640"/>
              <a:gd name="connsiteY0" fmla="*/ 0 h 400050"/>
              <a:gd name="connsiteX1" fmla="*/ 548640 w 548640"/>
              <a:gd name="connsiteY1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 h="400050">
                <a:moveTo>
                  <a:pt x="0" y="0"/>
                </a:moveTo>
                <a:cubicBezTo>
                  <a:pt x="285750" y="19050"/>
                  <a:pt x="457200" y="163830"/>
                  <a:pt x="548640" y="4000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AA0779-13B7-2B87-376A-FF76BDDE501D}"/>
                  </a:ext>
                </a:extLst>
              </p:cNvPr>
              <p:cNvSpPr txBox="1"/>
              <p:nvPr/>
            </p:nvSpPr>
            <p:spPr>
              <a:xfrm>
                <a:off x="4711346" y="2192182"/>
                <a:ext cx="39934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E" sz="21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AA0779-13B7-2B87-376A-FF76BDDE5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46" y="2192182"/>
                <a:ext cx="399340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F12106-52D6-A2DE-3558-754FE9756F5A}"/>
                  </a:ext>
                </a:extLst>
              </p:cNvPr>
              <p:cNvSpPr txBox="1"/>
              <p:nvPr/>
            </p:nvSpPr>
            <p:spPr>
              <a:xfrm>
                <a:off x="1685013" y="3195604"/>
                <a:ext cx="1067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F12106-52D6-A2DE-3558-754FE9756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013" y="3195604"/>
                <a:ext cx="1067536" cy="369332"/>
              </a:xfrm>
              <a:prstGeom prst="rect">
                <a:avLst/>
              </a:prstGeom>
              <a:blipFill>
                <a:blip r:embed="rId3"/>
                <a:stretch>
                  <a:fillRect l="-5882" t="-10000" r="-11765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7FFAC6-3DC6-9809-AB60-465439A84899}"/>
                  </a:ext>
                </a:extLst>
              </p:cNvPr>
              <p:cNvSpPr txBox="1"/>
              <p:nvPr/>
            </p:nvSpPr>
            <p:spPr>
              <a:xfrm>
                <a:off x="1673696" y="4060124"/>
                <a:ext cx="11108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</m:oMath>
                  </m:oMathPara>
                </a14:m>
                <a:endParaRPr lang="en-IE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7FFAC6-3DC6-9809-AB60-465439A84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696" y="4060124"/>
                <a:ext cx="1110817" cy="369332"/>
              </a:xfrm>
              <a:prstGeom prst="rect">
                <a:avLst/>
              </a:prstGeom>
              <a:blipFill>
                <a:blip r:embed="rId4"/>
                <a:stretch>
                  <a:fillRect l="-4545" t="-10000" r="-1022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9FAC5D-89CF-8327-EF4D-653E4A8A7907}"/>
                  </a:ext>
                </a:extLst>
              </p:cNvPr>
              <p:cNvSpPr txBox="1"/>
              <p:nvPr/>
            </p:nvSpPr>
            <p:spPr>
              <a:xfrm>
                <a:off x="1685012" y="5063880"/>
                <a:ext cx="11044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4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</m:oMath>
                  </m:oMathPara>
                </a14:m>
                <a:endParaRPr lang="en-IE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9FAC5D-89CF-8327-EF4D-653E4A8A7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012" y="5063880"/>
                <a:ext cx="1104405" cy="369332"/>
              </a:xfrm>
              <a:prstGeom prst="rect">
                <a:avLst/>
              </a:prstGeom>
              <a:blipFill>
                <a:blip r:embed="rId5"/>
                <a:stretch>
                  <a:fillRect l="-4545" t="-6667" r="-1022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A3BD8A-70E1-9514-8776-9CD73FF96129}"/>
                  </a:ext>
                </a:extLst>
              </p:cNvPr>
              <p:cNvSpPr txBox="1"/>
              <p:nvPr/>
            </p:nvSpPr>
            <p:spPr>
              <a:xfrm>
                <a:off x="3058481" y="3064053"/>
                <a:ext cx="253083" cy="63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A3BD8A-70E1-9514-8776-9CD73FF96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481" y="3064053"/>
                <a:ext cx="253083" cy="632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6B1D41-1073-3C17-C49F-B68A909F869F}"/>
                  </a:ext>
                </a:extLst>
              </p:cNvPr>
              <p:cNvSpPr txBox="1"/>
              <p:nvPr/>
            </p:nvSpPr>
            <p:spPr>
              <a:xfrm>
                <a:off x="3048617" y="3984555"/>
                <a:ext cx="219740" cy="632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6B1D41-1073-3C17-C49F-B68A909F8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17" y="3984555"/>
                <a:ext cx="219740" cy="6323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ACC88E-0EB8-FD94-770F-53AF620E0881}"/>
                  </a:ext>
                </a:extLst>
              </p:cNvPr>
              <p:cNvSpPr txBox="1"/>
              <p:nvPr/>
            </p:nvSpPr>
            <p:spPr>
              <a:xfrm>
                <a:off x="3011073" y="4902801"/>
                <a:ext cx="253083" cy="632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ACC88E-0EB8-FD94-770F-53AF620E0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073" y="4902801"/>
                <a:ext cx="253083" cy="632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5A93D2-C593-CC33-ED97-8D1EA733E57B}"/>
                  </a:ext>
                </a:extLst>
              </p:cNvPr>
              <p:cNvSpPr txBox="1"/>
              <p:nvPr/>
            </p:nvSpPr>
            <p:spPr>
              <a:xfrm>
                <a:off x="6084226" y="3202156"/>
                <a:ext cx="67614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1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E" sz="21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E" sz="21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5A93D2-C593-CC33-ED97-8D1EA733E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226" y="3202156"/>
                <a:ext cx="676147" cy="4154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2F995B-0437-B62D-D1C4-2A924A381763}"/>
                  </a:ext>
                </a:extLst>
              </p:cNvPr>
              <p:cNvSpPr txBox="1"/>
              <p:nvPr/>
            </p:nvSpPr>
            <p:spPr>
              <a:xfrm>
                <a:off x="6732240" y="3073912"/>
                <a:ext cx="1060290" cy="645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E" sz="21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IE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E" sz="21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IE" sz="21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IE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E" sz="21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2F995B-0437-B62D-D1C4-2A924A381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073912"/>
                <a:ext cx="1060290" cy="6459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2FCB1B-8433-FDFF-EBDA-094ADE798A91}"/>
                  </a:ext>
                </a:extLst>
              </p:cNvPr>
              <p:cNvSpPr txBox="1"/>
              <p:nvPr/>
            </p:nvSpPr>
            <p:spPr>
              <a:xfrm>
                <a:off x="6732241" y="3933502"/>
                <a:ext cx="1075294" cy="645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E" sz="21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IE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1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IE" sz="21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IE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E" sz="21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2FCB1B-8433-FDFF-EBDA-094ADE798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1" y="3933502"/>
                <a:ext cx="1075294" cy="6456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F2253B-D7B6-49ED-B02C-ABB496202D75}"/>
                  </a:ext>
                </a:extLst>
              </p:cNvPr>
              <p:cNvSpPr txBox="1"/>
              <p:nvPr/>
            </p:nvSpPr>
            <p:spPr>
              <a:xfrm>
                <a:off x="6717356" y="4902802"/>
                <a:ext cx="1092350" cy="645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E" sz="21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IE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1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IE" sz="21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IE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E" sz="21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F2253B-D7B6-49ED-B02C-ABB496202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356" y="4902802"/>
                <a:ext cx="1092350" cy="6459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A30C76-884F-313B-14E2-D10F9022699D}"/>
                  </a:ext>
                </a:extLst>
              </p:cNvPr>
              <p:cNvSpPr txBox="1"/>
              <p:nvPr/>
            </p:nvSpPr>
            <p:spPr>
              <a:xfrm>
                <a:off x="6084226" y="4043065"/>
                <a:ext cx="67614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1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E" sz="21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E" sz="21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A30C76-884F-313B-14E2-D10F90226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226" y="4043065"/>
                <a:ext cx="676147" cy="4154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911ADC-6E86-FF6E-B19C-D22B063D7E2B}"/>
                  </a:ext>
                </a:extLst>
              </p:cNvPr>
              <p:cNvSpPr txBox="1"/>
              <p:nvPr/>
            </p:nvSpPr>
            <p:spPr>
              <a:xfrm>
                <a:off x="6084226" y="5023541"/>
                <a:ext cx="67614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1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E" sz="21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E" sz="21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911ADC-6E86-FF6E-B19C-D22B063D7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226" y="5023541"/>
                <a:ext cx="676147" cy="4154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5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" grpId="0"/>
      <p:bldP spid="14" grpId="0"/>
      <p:bldP spid="15" grpId="0"/>
      <p:bldP spid="1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97A9-F805-F3C7-8C37-4C18F74E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02" y="509001"/>
            <a:ext cx="7886700" cy="699437"/>
          </a:xfrm>
        </p:spPr>
        <p:txBody>
          <a:bodyPr/>
          <a:lstStyle/>
          <a:p>
            <a:r>
              <a:rPr lang="en-GB" b="1" dirty="0" err="1"/>
              <a:t>Socraigh</a:t>
            </a:r>
            <a:r>
              <a:rPr lang="en-GB" b="1" dirty="0"/>
              <a:t> an </a:t>
            </a:r>
            <a:r>
              <a:rPr lang="en-GB" b="1" dirty="0" err="1"/>
              <a:t>áireamhán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149E2-026B-6C3A-DD82-C737D7B04CAC}"/>
              </a:ext>
            </a:extLst>
          </p:cNvPr>
          <p:cNvSpPr txBox="1"/>
          <p:nvPr/>
        </p:nvSpPr>
        <p:spPr>
          <a:xfrm>
            <a:off x="2124076" y="2866728"/>
            <a:ext cx="11191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CASIO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2E670-9792-D6FC-783E-1414395996B2}"/>
              </a:ext>
            </a:extLst>
          </p:cNvPr>
          <p:cNvSpPr txBox="1"/>
          <p:nvPr/>
        </p:nvSpPr>
        <p:spPr>
          <a:xfrm>
            <a:off x="2124075" y="3181153"/>
            <a:ext cx="3857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Press Shift &gt; Setup &gt; 2 &gt;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B82BE-804B-266B-A10D-BA00121B2818}"/>
              </a:ext>
            </a:extLst>
          </p:cNvPr>
          <p:cNvSpPr txBox="1"/>
          <p:nvPr/>
        </p:nvSpPr>
        <p:spPr>
          <a:xfrm>
            <a:off x="2124075" y="3887992"/>
            <a:ext cx="11191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SHARP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85F7D-B789-5A04-F6E5-A3F339AF84E5}"/>
              </a:ext>
            </a:extLst>
          </p:cNvPr>
          <p:cNvSpPr txBox="1"/>
          <p:nvPr/>
        </p:nvSpPr>
        <p:spPr>
          <a:xfrm>
            <a:off x="499802" y="1404345"/>
            <a:ext cx="7105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De </a:t>
            </a:r>
            <a:r>
              <a:rPr lang="en-GB" sz="2100" dirty="0" err="1"/>
              <a:t>ghnáth</a:t>
            </a:r>
            <a:r>
              <a:rPr lang="en-GB" sz="2100" dirty="0"/>
              <a:t> </a:t>
            </a:r>
            <a:r>
              <a:rPr lang="en-GB" sz="2100" dirty="0" err="1"/>
              <a:t>bíonn</a:t>
            </a:r>
            <a:r>
              <a:rPr lang="en-GB" sz="2100" dirty="0"/>
              <a:t> </a:t>
            </a:r>
            <a:r>
              <a:rPr lang="en-GB" sz="2100" dirty="0" err="1"/>
              <a:t>trí</a:t>
            </a:r>
            <a:r>
              <a:rPr lang="en-GB" sz="2100" dirty="0"/>
              <a:t> </a:t>
            </a:r>
            <a:r>
              <a:rPr lang="en-GB" sz="2100" dirty="0" err="1"/>
              <a:t>mhód</a:t>
            </a:r>
            <a:r>
              <a:rPr lang="en-GB" sz="2100" dirty="0"/>
              <a:t> ag </a:t>
            </a:r>
            <a:r>
              <a:rPr lang="en-GB" sz="2100" dirty="0" err="1"/>
              <a:t>gach</a:t>
            </a:r>
            <a:r>
              <a:rPr lang="en-GB" sz="2100" dirty="0"/>
              <a:t> </a:t>
            </a:r>
            <a:r>
              <a:rPr lang="en-GB" sz="2100" dirty="0" err="1"/>
              <a:t>áireamhán</a:t>
            </a:r>
            <a:r>
              <a:rPr lang="en-GB" sz="2100" dirty="0"/>
              <a:t> </a:t>
            </a:r>
            <a:r>
              <a:rPr lang="en-GB" sz="2100" dirty="0" err="1"/>
              <a:t>eolaíochta</a:t>
            </a:r>
            <a:r>
              <a:rPr lang="en-GB" sz="2100" dirty="0"/>
              <a:t> </a:t>
            </a:r>
            <a:r>
              <a:rPr lang="en-GB" sz="2100" dirty="0" err="1"/>
              <a:t>chun</a:t>
            </a:r>
            <a:r>
              <a:rPr lang="en-GB" sz="2100" dirty="0"/>
              <a:t> </a:t>
            </a:r>
            <a:r>
              <a:rPr lang="en-GB" sz="2100" dirty="0" err="1"/>
              <a:t>uillinneacha</a:t>
            </a:r>
            <a:r>
              <a:rPr lang="en-GB" sz="2100" dirty="0"/>
              <a:t> a chur in </a:t>
            </a:r>
            <a:r>
              <a:rPr lang="en-GB" sz="2100" dirty="0" err="1"/>
              <a:t>iúl</a:t>
            </a:r>
            <a:r>
              <a:rPr lang="en-GB" sz="2100" dirty="0"/>
              <a:t>: </a:t>
            </a:r>
            <a:r>
              <a:rPr lang="en-GB" sz="2100" dirty="0" err="1"/>
              <a:t>Céimeanna</a:t>
            </a:r>
            <a:r>
              <a:rPr lang="en-GB" sz="2100" dirty="0"/>
              <a:t>, </a:t>
            </a:r>
            <a:r>
              <a:rPr lang="en-GB" sz="2100" dirty="0" err="1"/>
              <a:t>Raidian</a:t>
            </a:r>
            <a:r>
              <a:rPr lang="en-GB" sz="2100" dirty="0"/>
              <a:t> &amp; </a:t>
            </a:r>
            <a:r>
              <a:rPr lang="en-GB" sz="2100" dirty="0" err="1"/>
              <a:t>Graidian</a:t>
            </a:r>
            <a:r>
              <a:rPr lang="en-GB" sz="2100" dirty="0"/>
              <a:t>. </a:t>
            </a:r>
          </a:p>
          <a:p>
            <a:pPr algn="l"/>
            <a:r>
              <a:rPr lang="en-GB" sz="2100" dirty="0"/>
              <a:t>Do </a:t>
            </a:r>
            <a:r>
              <a:rPr lang="en-GB" sz="2100" dirty="0" err="1"/>
              <a:t>na</a:t>
            </a:r>
            <a:r>
              <a:rPr lang="en-GB" sz="2100" dirty="0"/>
              <a:t> </a:t>
            </a:r>
            <a:r>
              <a:rPr lang="en-GB" sz="2100" dirty="0" err="1"/>
              <a:t>ceisteanna</a:t>
            </a:r>
            <a:r>
              <a:rPr lang="en-GB" sz="2100" dirty="0"/>
              <a:t> </a:t>
            </a:r>
            <a:r>
              <a:rPr lang="en-GB" sz="2100" dirty="0" err="1"/>
              <a:t>seo</a:t>
            </a:r>
            <a:r>
              <a:rPr lang="en-GB" sz="2100" dirty="0"/>
              <a:t>, </a:t>
            </a:r>
            <a:r>
              <a:rPr lang="en-GB" sz="2100" dirty="0" err="1"/>
              <a:t>ba</a:t>
            </a:r>
            <a:r>
              <a:rPr lang="en-GB" sz="2100" dirty="0"/>
              <a:t> </a:t>
            </a:r>
            <a:r>
              <a:rPr lang="en-GB" sz="2100" dirty="0" err="1"/>
              <a:t>mhaith</a:t>
            </a:r>
            <a:r>
              <a:rPr lang="en-GB" sz="2100" dirty="0"/>
              <a:t> </a:t>
            </a:r>
            <a:r>
              <a:rPr lang="en-GB" sz="2100" dirty="0" err="1"/>
              <a:t>linn</a:t>
            </a:r>
            <a:r>
              <a:rPr lang="en-GB" sz="2100" dirty="0"/>
              <a:t> a </a:t>
            </a:r>
            <a:r>
              <a:rPr lang="en-GB" sz="2100" dirty="0" err="1"/>
              <a:t>bheith</a:t>
            </a:r>
            <a:r>
              <a:rPr lang="en-GB" sz="2100" dirty="0"/>
              <a:t> ar CÉIMEANNA </a:t>
            </a:r>
          </a:p>
          <a:p>
            <a:pPr algn="l"/>
            <a:r>
              <a:rPr lang="en-GB" sz="2100" dirty="0"/>
              <a:t>(D </a:t>
            </a:r>
            <a:r>
              <a:rPr lang="en-GB" sz="2100" dirty="0" err="1"/>
              <a:t>beag</a:t>
            </a:r>
            <a:r>
              <a:rPr lang="en-GB" sz="2100" dirty="0"/>
              <a:t> ar </a:t>
            </a:r>
            <a:r>
              <a:rPr lang="en-GB" sz="2100" dirty="0" err="1"/>
              <a:t>bharr</a:t>
            </a:r>
            <a:r>
              <a:rPr lang="en-GB" sz="2100" dirty="0"/>
              <a:t> an </a:t>
            </a:r>
            <a:r>
              <a:rPr lang="en-GB" sz="2100" dirty="0" err="1"/>
              <a:t>scáileán</a:t>
            </a:r>
            <a:r>
              <a:rPr lang="en-GB" sz="21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3E78C-299D-0605-9848-40CD4952210E}"/>
              </a:ext>
            </a:extLst>
          </p:cNvPr>
          <p:cNvSpPr txBox="1"/>
          <p:nvPr/>
        </p:nvSpPr>
        <p:spPr>
          <a:xfrm>
            <a:off x="2210564" y="4203151"/>
            <a:ext cx="37706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Press 2ndF then an decimal point • </a:t>
            </a:r>
            <a:r>
              <a:rPr lang="en-GB" sz="2100" dirty="0" err="1"/>
              <a:t>agus</a:t>
            </a:r>
            <a:r>
              <a:rPr lang="en-GB" sz="2100" dirty="0"/>
              <a:t> watch an screen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DF247CDB-FEEB-CD9B-8DC6-B8FBE7CA6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691" y="1383065"/>
            <a:ext cx="612659" cy="10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3572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4DF2-1FED-426E-59FA-5085083D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/>
              <a:t>Sampla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621C8F6B-45C1-5DF0-93E3-45338005CFC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3" y="461666"/>
                <a:ext cx="8899415" cy="480131"/>
              </a:xfrm>
            </p:spPr>
            <p:txBody>
              <a:bodyPr/>
              <a:lstStyle/>
              <a:p>
                <a:r>
                  <a:rPr lang="en-GB" dirty="0" err="1"/>
                  <a:t>Faigh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621C8F6B-45C1-5DF0-93E3-45338005C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3" y="461666"/>
                <a:ext cx="8899415" cy="480131"/>
              </a:xfrm>
              <a:blipFill>
                <a:blip r:embed="rId2"/>
                <a:stretch>
                  <a:fillRect l="-1370" t="-21795" b="-3717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D857D06-9849-56C6-1889-E6BF9BC79CD0}"/>
              </a:ext>
            </a:extLst>
          </p:cNvPr>
          <p:cNvGrpSpPr/>
          <p:nvPr/>
        </p:nvGrpSpPr>
        <p:grpSpPr>
          <a:xfrm>
            <a:off x="1923606" y="2130721"/>
            <a:ext cx="1925673" cy="2735225"/>
            <a:chOff x="4444408" y="999460"/>
            <a:chExt cx="2567564" cy="3646967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F2A86A4B-E0EE-1D47-6076-776C67DA42DD}"/>
                </a:ext>
              </a:extLst>
            </p:cNvPr>
            <p:cNvSpPr/>
            <p:nvPr/>
          </p:nvSpPr>
          <p:spPr>
            <a:xfrm>
              <a:off x="4444408" y="999460"/>
              <a:ext cx="2137143" cy="3646967"/>
            </a:xfrm>
            <a:prstGeom prst="triangle">
              <a:avLst>
                <a:gd name="adj" fmla="val 9898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BE3E6EA-BC6B-C0A1-03C1-55FA1ED41750}"/>
                    </a:ext>
                  </a:extLst>
                </p:cNvPr>
                <p:cNvSpPr txBox="1"/>
                <p:nvPr/>
              </p:nvSpPr>
              <p:spPr>
                <a:xfrm>
                  <a:off x="4782172" y="4157247"/>
                  <a:ext cx="59907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100" i="1">
                            <a:latin typeface="Cambria Math" panose="02040503050406030204" pitchFamily="18" charset="0"/>
                          </a:rPr>
                          <m:t>60⁰</m:t>
                        </m:r>
                      </m:oMath>
                    </m:oMathPara>
                  </a14:m>
                  <a:endParaRPr lang="en-IE" sz="21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BE3E6EA-BC6B-C0A1-03C1-55FA1ED417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172" y="4157247"/>
                  <a:ext cx="599079" cy="430887"/>
                </a:xfrm>
                <a:prstGeom prst="rect">
                  <a:avLst/>
                </a:prstGeom>
                <a:blipFill>
                  <a:blip r:embed="rId3"/>
                  <a:stretch>
                    <a:fillRect l="-19444" t="-7692" r="-19444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31AD0F-FEEC-2EDA-38B0-23EEA7ADB9D8}"/>
                </a:ext>
              </a:extLst>
            </p:cNvPr>
            <p:cNvSpPr txBox="1"/>
            <p:nvPr/>
          </p:nvSpPr>
          <p:spPr>
            <a:xfrm>
              <a:off x="4619844" y="2459399"/>
              <a:ext cx="89313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100" dirty="0"/>
                <a:t>5 m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D334788-4413-BC53-1A21-479625C57714}"/>
                </a:ext>
              </a:extLst>
            </p:cNvPr>
            <p:cNvSpPr/>
            <p:nvPr/>
          </p:nvSpPr>
          <p:spPr>
            <a:xfrm rot="8058646">
              <a:off x="6372082" y="1399548"/>
              <a:ext cx="101184" cy="318976"/>
            </a:xfrm>
            <a:custGeom>
              <a:avLst/>
              <a:gdLst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83460"/>
                <a:gd name="connsiteY0" fmla="*/ 0 h 765544"/>
                <a:gd name="connsiteX1" fmla="*/ 318977 w 383460"/>
                <a:gd name="connsiteY1" fmla="*/ 297711 h 765544"/>
                <a:gd name="connsiteX2" fmla="*/ 361507 w 383460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74569"/>
                <a:gd name="connsiteY0" fmla="*/ 0 h 765544"/>
                <a:gd name="connsiteX1" fmla="*/ 318977 w 374569"/>
                <a:gd name="connsiteY1" fmla="*/ 297711 h 765544"/>
                <a:gd name="connsiteX2" fmla="*/ 361507 w 374569"/>
                <a:gd name="connsiteY2" fmla="*/ 765544 h 7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569" h="765544">
                  <a:moveTo>
                    <a:pt x="0" y="0"/>
                  </a:moveTo>
                  <a:cubicBezTo>
                    <a:pt x="123678" y="69449"/>
                    <a:pt x="248094" y="170120"/>
                    <a:pt x="318977" y="297711"/>
                  </a:cubicBezTo>
                  <a:cubicBezTo>
                    <a:pt x="389860" y="425302"/>
                    <a:pt x="379143" y="603643"/>
                    <a:pt x="361507" y="76554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3954317-ED37-F3D2-F89A-5B23D17284B4}"/>
                    </a:ext>
                  </a:extLst>
                </p:cNvPr>
                <p:cNvSpPr txBox="1"/>
                <p:nvPr/>
              </p:nvSpPr>
              <p:spPr>
                <a:xfrm>
                  <a:off x="6618103" y="2501545"/>
                  <a:ext cx="393869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30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E" sz="3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3954317-ED37-F3D2-F89A-5B23D17284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103" y="2501545"/>
                  <a:ext cx="393869" cy="615553"/>
                </a:xfrm>
                <a:prstGeom prst="rect">
                  <a:avLst/>
                </a:prstGeom>
                <a:blipFill>
                  <a:blip r:embed="rId4"/>
                  <a:stretch>
                    <a:fillRect l="-12500"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351606F-4E19-0A86-A32A-CC9CCE9DA92E}"/>
                </a:ext>
              </a:extLst>
            </p:cNvPr>
            <p:cNvSpPr/>
            <p:nvPr/>
          </p:nvSpPr>
          <p:spPr>
            <a:xfrm flipH="1" flipV="1">
              <a:off x="6273209" y="4363989"/>
              <a:ext cx="308344" cy="282438"/>
            </a:xfrm>
            <a:custGeom>
              <a:avLst/>
              <a:gdLst>
                <a:gd name="connsiteX0" fmla="*/ 329609 w 329609"/>
                <a:gd name="connsiteY0" fmla="*/ 0 h 361507"/>
                <a:gd name="connsiteX1" fmla="*/ 329609 w 329609"/>
                <a:gd name="connsiteY1" fmla="*/ 361507 h 361507"/>
                <a:gd name="connsiteX2" fmla="*/ 0 w 329609"/>
                <a:gd name="connsiteY2" fmla="*/ 361507 h 3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09" h="361507">
                  <a:moveTo>
                    <a:pt x="329609" y="0"/>
                  </a:moveTo>
                  <a:lnTo>
                    <a:pt x="329609" y="361507"/>
                  </a:lnTo>
                  <a:lnTo>
                    <a:pt x="0" y="361507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331853D-5658-FA34-DF3E-C65CAF93E98E}"/>
              </a:ext>
            </a:extLst>
          </p:cNvPr>
          <p:cNvSpPr txBox="1"/>
          <p:nvPr/>
        </p:nvSpPr>
        <p:spPr>
          <a:xfrm>
            <a:off x="4480280" y="1772931"/>
            <a:ext cx="3429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/>
              <a:t>Ní</a:t>
            </a:r>
            <a:r>
              <a:rPr lang="en-GB" sz="2100" dirty="0"/>
              <a:t> </a:t>
            </a:r>
            <a:r>
              <a:rPr lang="en-GB" sz="2100" dirty="0" err="1"/>
              <a:t>féidir</a:t>
            </a:r>
            <a:r>
              <a:rPr lang="en-GB" sz="2100" dirty="0"/>
              <a:t> Pythagoras a </a:t>
            </a:r>
            <a:r>
              <a:rPr lang="en-GB" sz="2100" dirty="0" err="1"/>
              <a:t>úsáid</a:t>
            </a:r>
            <a:r>
              <a:rPr lang="en-GB" sz="2100" dirty="0"/>
              <a:t>. </a:t>
            </a:r>
            <a:r>
              <a:rPr lang="en-GB" sz="2100" dirty="0" err="1"/>
              <a:t>Ní</a:t>
            </a:r>
            <a:r>
              <a:rPr lang="en-GB" sz="2100" dirty="0"/>
              <a:t> </a:t>
            </a:r>
            <a:r>
              <a:rPr lang="en-GB" sz="2100" dirty="0" err="1"/>
              <a:t>mór</a:t>
            </a:r>
            <a:r>
              <a:rPr lang="en-GB" sz="2100" dirty="0"/>
              <a:t> </a:t>
            </a:r>
            <a:r>
              <a:rPr lang="en-GB" sz="2100" dirty="0" err="1"/>
              <a:t>dúinn</a:t>
            </a:r>
            <a:r>
              <a:rPr lang="en-GB" sz="2100" dirty="0"/>
              <a:t> sin, cos </a:t>
            </a:r>
            <a:r>
              <a:rPr lang="en-GB" sz="2100" dirty="0" err="1"/>
              <a:t>nó</a:t>
            </a:r>
            <a:r>
              <a:rPr lang="en-GB" sz="2100" dirty="0"/>
              <a:t> tan a </a:t>
            </a:r>
            <a:r>
              <a:rPr lang="en-GB" sz="2100" dirty="0" err="1"/>
              <a:t>úsáid</a:t>
            </a:r>
            <a:endParaRPr lang="en-GB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96F3A1-2DFF-D7E8-98FE-6D856536D5F8}"/>
                  </a:ext>
                </a:extLst>
              </p:cNvPr>
              <p:cNvSpPr txBox="1"/>
              <p:nvPr/>
            </p:nvSpPr>
            <p:spPr>
              <a:xfrm>
                <a:off x="4480280" y="3019133"/>
                <a:ext cx="3429000" cy="645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1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100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GB" sz="21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100" i="1" dirty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sz="21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GB" sz="21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1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GB" sz="21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1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1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100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96F3A1-2DFF-D7E8-98FE-6D856536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280" y="3019133"/>
                <a:ext cx="3429000" cy="6457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0378C3-1917-EFC2-7D1A-BD538897D562}"/>
                  </a:ext>
                </a:extLst>
              </p:cNvPr>
              <p:cNvSpPr txBox="1"/>
              <p:nvPr/>
            </p:nvSpPr>
            <p:spPr>
              <a:xfrm>
                <a:off x="4575971" y="3835760"/>
                <a:ext cx="3429000" cy="645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GB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100" i="1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sz="21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0378C3-1917-EFC2-7D1A-BD538897D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971" y="3835760"/>
                <a:ext cx="3429000" cy="645754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B897F9-0468-1186-7F4B-42935F014127}"/>
                  </a:ext>
                </a:extLst>
              </p:cNvPr>
              <p:cNvSpPr txBox="1"/>
              <p:nvPr/>
            </p:nvSpPr>
            <p:spPr>
              <a:xfrm>
                <a:off x="4724401" y="4499060"/>
                <a:ext cx="328057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1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GB"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GB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100" i="1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sz="21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B897F9-0468-1186-7F4B-42935F014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4499060"/>
                <a:ext cx="3280571" cy="415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E5EBA3-5C6D-707C-F022-B664AB8CE06E}"/>
                  </a:ext>
                </a:extLst>
              </p:cNvPr>
              <p:cNvSpPr txBox="1"/>
              <p:nvPr/>
            </p:nvSpPr>
            <p:spPr>
              <a:xfrm>
                <a:off x="4571999" y="5039488"/>
                <a:ext cx="3429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=4.33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E5EBA3-5C6D-707C-F022-B664AB8C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039488"/>
                <a:ext cx="3429000" cy="415498"/>
              </a:xfrm>
              <a:prstGeom prst="rect">
                <a:avLst/>
              </a:prstGeom>
              <a:blipFill>
                <a:blip r:embed="rId8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1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380C-B6AC-2183-5E88-066751DA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exercises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20DB7E8-427C-747D-AF76-610085E3F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3" y="461666"/>
            <a:ext cx="8899415" cy="480131"/>
          </a:xfrm>
        </p:spPr>
        <p:txBody>
          <a:bodyPr/>
          <a:lstStyle/>
          <a:p>
            <a:r>
              <a:rPr lang="en-GB" dirty="0" err="1"/>
              <a:t>Faigh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hanaithnide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77A564-D2A0-389F-0756-E58CBD5AE660}"/>
              </a:ext>
            </a:extLst>
          </p:cNvPr>
          <p:cNvGrpSpPr/>
          <p:nvPr/>
        </p:nvGrpSpPr>
        <p:grpSpPr>
          <a:xfrm>
            <a:off x="4406532" y="1685574"/>
            <a:ext cx="1186606" cy="2446386"/>
            <a:chOff x="3677748" y="721149"/>
            <a:chExt cx="1582141" cy="3261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0C05815-7D40-6B2B-287F-55008DAAAA9F}"/>
                    </a:ext>
                  </a:extLst>
                </p:cNvPr>
                <p:cNvSpPr txBox="1"/>
                <p:nvPr/>
              </p:nvSpPr>
              <p:spPr>
                <a:xfrm>
                  <a:off x="4412787" y="2928983"/>
                  <a:ext cx="59907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100" i="1">
                            <a:latin typeface="Cambria Math" panose="02040503050406030204" pitchFamily="18" charset="0"/>
                          </a:rPr>
                          <m:t>70⁰</m:t>
                        </m:r>
                      </m:oMath>
                    </m:oMathPara>
                  </a14:m>
                  <a:endParaRPr lang="en-IE" sz="21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0C05815-7D40-6B2B-287F-55008DAAAA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787" y="2928983"/>
                  <a:ext cx="599079" cy="430887"/>
                </a:xfrm>
                <a:prstGeom prst="rect">
                  <a:avLst/>
                </a:prstGeom>
                <a:blipFill>
                  <a:blip r:embed="rId2"/>
                  <a:stretch>
                    <a:fillRect l="-19444" t="-7692" r="-19444"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BCB22E3-F992-1D0D-335C-72EE9585C166}"/>
                </a:ext>
              </a:extLst>
            </p:cNvPr>
            <p:cNvSpPr/>
            <p:nvPr/>
          </p:nvSpPr>
          <p:spPr>
            <a:xfrm rot="20380219">
              <a:off x="4259344" y="3152068"/>
              <a:ext cx="101184" cy="318976"/>
            </a:xfrm>
            <a:custGeom>
              <a:avLst/>
              <a:gdLst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83460"/>
                <a:gd name="connsiteY0" fmla="*/ 0 h 765544"/>
                <a:gd name="connsiteX1" fmla="*/ 318977 w 383460"/>
                <a:gd name="connsiteY1" fmla="*/ 297711 h 765544"/>
                <a:gd name="connsiteX2" fmla="*/ 361507 w 383460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74569"/>
                <a:gd name="connsiteY0" fmla="*/ 0 h 765544"/>
                <a:gd name="connsiteX1" fmla="*/ 318977 w 374569"/>
                <a:gd name="connsiteY1" fmla="*/ 297711 h 765544"/>
                <a:gd name="connsiteX2" fmla="*/ 361507 w 374569"/>
                <a:gd name="connsiteY2" fmla="*/ 765544 h 7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569" h="765544">
                  <a:moveTo>
                    <a:pt x="0" y="0"/>
                  </a:moveTo>
                  <a:cubicBezTo>
                    <a:pt x="123678" y="69449"/>
                    <a:pt x="248094" y="170120"/>
                    <a:pt x="318977" y="297711"/>
                  </a:cubicBezTo>
                  <a:cubicBezTo>
                    <a:pt x="389860" y="425302"/>
                    <a:pt x="379143" y="603643"/>
                    <a:pt x="361507" y="76554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9FA1A1-2F5F-D69A-88A0-2A50C4358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7" y="753907"/>
              <a:ext cx="1222742" cy="27084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CF0CD1-E304-179F-6FC0-49EC43914427}"/>
                </a:ext>
              </a:extLst>
            </p:cNvPr>
            <p:cNvSpPr/>
            <p:nvPr/>
          </p:nvSpPr>
          <p:spPr>
            <a:xfrm>
              <a:off x="4037145" y="753907"/>
              <a:ext cx="1222743" cy="270840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ADFC08A-D052-C399-3CE6-D4E3D5A014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4" y="721149"/>
              <a:ext cx="0" cy="275753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9389DC2-C1EE-BA7D-C93A-C69335149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4" y="3462308"/>
              <a:ext cx="1222744" cy="1637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6E6917-5A45-31A5-9AB2-1B22F4C358A5}"/>
                </a:ext>
              </a:extLst>
            </p:cNvPr>
            <p:cNvSpPr txBox="1"/>
            <p:nvPr/>
          </p:nvSpPr>
          <p:spPr>
            <a:xfrm>
              <a:off x="4553466" y="3428999"/>
              <a:ext cx="44499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100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39B1CC-919B-C079-724C-53449A9DE51C}"/>
                </a:ext>
              </a:extLst>
            </p:cNvPr>
            <p:cNvSpPr txBox="1"/>
            <p:nvPr/>
          </p:nvSpPr>
          <p:spPr>
            <a:xfrm>
              <a:off x="3677748" y="1637693"/>
              <a:ext cx="40865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100" dirty="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BB30A4-F3F1-435A-6EE3-D4A11F0627D1}"/>
                </a:ext>
              </a:extLst>
            </p:cNvPr>
            <p:cNvSpPr txBox="1"/>
            <p:nvPr/>
          </p:nvSpPr>
          <p:spPr>
            <a:xfrm rot="17900188">
              <a:off x="4043499" y="1584197"/>
              <a:ext cx="10199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200 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405012-41B1-9DAD-A0DD-EE6B10E5BE97}"/>
              </a:ext>
            </a:extLst>
          </p:cNvPr>
          <p:cNvGrpSpPr/>
          <p:nvPr/>
        </p:nvGrpSpPr>
        <p:grpSpPr>
          <a:xfrm>
            <a:off x="1667707" y="1691498"/>
            <a:ext cx="1376833" cy="1741429"/>
            <a:chOff x="66652" y="939396"/>
            <a:chExt cx="2907661" cy="3646967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EF01B4BA-084E-60DF-B074-FB54B9FDC0F4}"/>
                </a:ext>
              </a:extLst>
            </p:cNvPr>
            <p:cNvSpPr/>
            <p:nvPr/>
          </p:nvSpPr>
          <p:spPr>
            <a:xfrm>
              <a:off x="231390" y="939396"/>
              <a:ext cx="2137143" cy="3646967"/>
            </a:xfrm>
            <a:prstGeom prst="triangle">
              <a:avLst>
                <a:gd name="adj" fmla="val 9898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F6FE79A-509C-96A2-94C1-D114A2F8E846}"/>
                    </a:ext>
                  </a:extLst>
                </p:cNvPr>
                <p:cNvSpPr txBox="1"/>
                <p:nvPr/>
              </p:nvSpPr>
              <p:spPr>
                <a:xfrm>
                  <a:off x="569151" y="3792777"/>
                  <a:ext cx="1016603" cy="6767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100" i="1">
                            <a:latin typeface="Cambria Math" panose="02040503050406030204" pitchFamily="18" charset="0"/>
                          </a:rPr>
                          <m:t>65⁰</m:t>
                        </m:r>
                      </m:oMath>
                    </m:oMathPara>
                  </a14:m>
                  <a:endParaRPr lang="en-IE" sz="21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F6FE79A-509C-96A2-94C1-D114A2F8E8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51" y="3792777"/>
                  <a:ext cx="1016603" cy="676784"/>
                </a:xfrm>
                <a:prstGeom prst="rect">
                  <a:avLst/>
                </a:prstGeom>
                <a:blipFill>
                  <a:blip r:embed="rId3"/>
                  <a:stretch>
                    <a:fillRect l="-15385" t="-3846" r="-1282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A04F12-C258-46F8-7976-2F941C0454DC}"/>
                </a:ext>
              </a:extLst>
            </p:cNvPr>
            <p:cNvSpPr txBox="1"/>
            <p:nvPr/>
          </p:nvSpPr>
          <p:spPr>
            <a:xfrm>
              <a:off x="66652" y="2399335"/>
              <a:ext cx="1330434" cy="870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100" dirty="0"/>
                <a:t>7 m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33D272-DCA3-33BA-34A3-669211047B4D}"/>
                </a:ext>
              </a:extLst>
            </p:cNvPr>
            <p:cNvSpPr/>
            <p:nvPr/>
          </p:nvSpPr>
          <p:spPr>
            <a:xfrm rot="8058646">
              <a:off x="2159064" y="1339484"/>
              <a:ext cx="101184" cy="318976"/>
            </a:xfrm>
            <a:custGeom>
              <a:avLst/>
              <a:gdLst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83460"/>
                <a:gd name="connsiteY0" fmla="*/ 0 h 765544"/>
                <a:gd name="connsiteX1" fmla="*/ 318977 w 383460"/>
                <a:gd name="connsiteY1" fmla="*/ 297711 h 765544"/>
                <a:gd name="connsiteX2" fmla="*/ 361507 w 383460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74569"/>
                <a:gd name="connsiteY0" fmla="*/ 0 h 765544"/>
                <a:gd name="connsiteX1" fmla="*/ 318977 w 374569"/>
                <a:gd name="connsiteY1" fmla="*/ 297711 h 765544"/>
                <a:gd name="connsiteX2" fmla="*/ 361507 w 374569"/>
                <a:gd name="connsiteY2" fmla="*/ 765544 h 7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569" h="765544">
                  <a:moveTo>
                    <a:pt x="0" y="0"/>
                  </a:moveTo>
                  <a:cubicBezTo>
                    <a:pt x="123678" y="69449"/>
                    <a:pt x="248094" y="170120"/>
                    <a:pt x="318977" y="297711"/>
                  </a:cubicBezTo>
                  <a:cubicBezTo>
                    <a:pt x="389860" y="425302"/>
                    <a:pt x="379143" y="603643"/>
                    <a:pt x="361507" y="76554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230247B-821E-544C-B955-AC91B0C8B871}"/>
                    </a:ext>
                  </a:extLst>
                </p:cNvPr>
                <p:cNvSpPr txBox="1"/>
                <p:nvPr/>
              </p:nvSpPr>
              <p:spPr>
                <a:xfrm>
                  <a:off x="2405081" y="2336933"/>
                  <a:ext cx="569232" cy="9668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30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E" sz="3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230247B-821E-544C-B955-AC91B0C8B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5081" y="2336933"/>
                  <a:ext cx="569232" cy="966836"/>
                </a:xfrm>
                <a:prstGeom prst="rect">
                  <a:avLst/>
                </a:prstGeom>
                <a:blipFill>
                  <a:blip r:embed="rId4"/>
                  <a:stretch>
                    <a:fillRect l="-22727" r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D5795A0-D6F3-5A54-3DB5-8ED3F483529A}"/>
                </a:ext>
              </a:extLst>
            </p:cNvPr>
            <p:cNvSpPr/>
            <p:nvPr/>
          </p:nvSpPr>
          <p:spPr>
            <a:xfrm flipH="1" flipV="1">
              <a:off x="2060191" y="4303925"/>
              <a:ext cx="308344" cy="282438"/>
            </a:xfrm>
            <a:custGeom>
              <a:avLst/>
              <a:gdLst>
                <a:gd name="connsiteX0" fmla="*/ 329609 w 329609"/>
                <a:gd name="connsiteY0" fmla="*/ 0 h 361507"/>
                <a:gd name="connsiteX1" fmla="*/ 329609 w 329609"/>
                <a:gd name="connsiteY1" fmla="*/ 361507 h 361507"/>
                <a:gd name="connsiteX2" fmla="*/ 0 w 329609"/>
                <a:gd name="connsiteY2" fmla="*/ 361507 h 3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09" h="361507">
                  <a:moveTo>
                    <a:pt x="329609" y="0"/>
                  </a:moveTo>
                  <a:lnTo>
                    <a:pt x="329609" y="361507"/>
                  </a:lnTo>
                  <a:lnTo>
                    <a:pt x="0" y="361507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D78CB5-4A2D-6485-1773-E659C523C9D7}"/>
              </a:ext>
            </a:extLst>
          </p:cNvPr>
          <p:cNvGrpSpPr/>
          <p:nvPr/>
        </p:nvGrpSpPr>
        <p:grpSpPr>
          <a:xfrm>
            <a:off x="4506881" y="4549140"/>
            <a:ext cx="2032424" cy="1474693"/>
            <a:chOff x="3677748" y="2016740"/>
            <a:chExt cx="2709899" cy="19662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833EEDE-7ADD-71B3-6CE6-CEECFFB5F654}"/>
                    </a:ext>
                  </a:extLst>
                </p:cNvPr>
                <p:cNvSpPr txBox="1"/>
                <p:nvPr/>
              </p:nvSpPr>
              <p:spPr>
                <a:xfrm>
                  <a:off x="4790455" y="2981460"/>
                  <a:ext cx="59907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IE" sz="2100" i="1">
                            <a:latin typeface="Cambria Math" panose="02040503050406030204" pitchFamily="18" charset="0"/>
                          </a:rPr>
                          <m:t>0⁰</m:t>
                        </m:r>
                      </m:oMath>
                    </m:oMathPara>
                  </a14:m>
                  <a:endParaRPr lang="en-IE" sz="21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833EEDE-7ADD-71B3-6CE6-CEECFFB5F6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455" y="2981460"/>
                  <a:ext cx="599079" cy="430887"/>
                </a:xfrm>
                <a:prstGeom prst="rect">
                  <a:avLst/>
                </a:prstGeom>
                <a:blipFill>
                  <a:blip r:embed="rId5"/>
                  <a:stretch>
                    <a:fillRect l="-13514" t="-7692" r="-16216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4ED29-542F-7222-2719-D7AAEADEB673}"/>
                </a:ext>
              </a:extLst>
            </p:cNvPr>
            <p:cNvSpPr/>
            <p:nvPr/>
          </p:nvSpPr>
          <p:spPr>
            <a:xfrm rot="21167043">
              <a:off x="4550432" y="3154579"/>
              <a:ext cx="101184" cy="318976"/>
            </a:xfrm>
            <a:custGeom>
              <a:avLst/>
              <a:gdLst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83460"/>
                <a:gd name="connsiteY0" fmla="*/ 0 h 765544"/>
                <a:gd name="connsiteX1" fmla="*/ 318977 w 383460"/>
                <a:gd name="connsiteY1" fmla="*/ 297711 h 765544"/>
                <a:gd name="connsiteX2" fmla="*/ 361507 w 383460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74569"/>
                <a:gd name="connsiteY0" fmla="*/ 0 h 765544"/>
                <a:gd name="connsiteX1" fmla="*/ 318977 w 374569"/>
                <a:gd name="connsiteY1" fmla="*/ 297711 h 765544"/>
                <a:gd name="connsiteX2" fmla="*/ 361507 w 374569"/>
                <a:gd name="connsiteY2" fmla="*/ 765544 h 7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569" h="765544">
                  <a:moveTo>
                    <a:pt x="0" y="0"/>
                  </a:moveTo>
                  <a:cubicBezTo>
                    <a:pt x="123678" y="69449"/>
                    <a:pt x="248094" y="170120"/>
                    <a:pt x="318977" y="297711"/>
                  </a:cubicBezTo>
                  <a:cubicBezTo>
                    <a:pt x="389860" y="425302"/>
                    <a:pt x="379143" y="603643"/>
                    <a:pt x="361507" y="76554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CB42CB2-ED4F-7D9D-6FE8-992361A1E3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7" y="2058424"/>
              <a:ext cx="2350500" cy="14038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3B71592-6371-F663-F8B1-B3ADF6ABE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4" y="2016740"/>
              <a:ext cx="0" cy="1461947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E7C427A-9B8F-6AE0-9101-1F088EF76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4" y="3451965"/>
              <a:ext cx="2350503" cy="2672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E95A04-BF31-F934-2C1C-2F3057F2FCFD}"/>
                </a:ext>
              </a:extLst>
            </p:cNvPr>
            <p:cNvSpPr txBox="1"/>
            <p:nvPr/>
          </p:nvSpPr>
          <p:spPr>
            <a:xfrm>
              <a:off x="5389534" y="3428999"/>
              <a:ext cx="44499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100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09473F-6B2A-0ABB-7F8B-2C540B74D2A0}"/>
                </a:ext>
              </a:extLst>
            </p:cNvPr>
            <p:cNvSpPr txBox="1"/>
            <p:nvPr/>
          </p:nvSpPr>
          <p:spPr>
            <a:xfrm>
              <a:off x="3677748" y="2058424"/>
              <a:ext cx="40865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100" dirty="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8C6385-B0FD-2213-1A33-659E59BFDA18}"/>
                </a:ext>
              </a:extLst>
            </p:cNvPr>
            <p:cNvSpPr txBox="1"/>
            <p:nvPr/>
          </p:nvSpPr>
          <p:spPr>
            <a:xfrm rot="19778769">
              <a:off x="4465172" y="2300078"/>
              <a:ext cx="1141509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30 m/s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F01F271-29AD-54C9-6943-83F62F9A5E70}"/>
              </a:ext>
            </a:extLst>
          </p:cNvPr>
          <p:cNvGrpSpPr/>
          <p:nvPr/>
        </p:nvGrpSpPr>
        <p:grpSpPr>
          <a:xfrm>
            <a:off x="1409363" y="3912669"/>
            <a:ext cx="1776659" cy="2167923"/>
            <a:chOff x="525246" y="3799037"/>
            <a:chExt cx="2698014" cy="3292183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568828B-4DF5-19D7-9285-F5E92E8DD9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7055" y="3799039"/>
              <a:ext cx="0" cy="275753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5ABB7E6-9839-221B-DC26-CA9BA69DC4F5}"/>
                </a:ext>
              </a:extLst>
            </p:cNvPr>
            <p:cNvCxnSpPr>
              <a:cxnSpLocks/>
            </p:cNvCxnSpPr>
            <p:nvPr/>
          </p:nvCxnSpPr>
          <p:spPr>
            <a:xfrm>
              <a:off x="1327055" y="6556577"/>
              <a:ext cx="189620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3015E3-8D38-C4A0-3863-35232874CB2C}"/>
                </a:ext>
              </a:extLst>
            </p:cNvPr>
            <p:cNvSpPr txBox="1"/>
            <p:nvPr/>
          </p:nvSpPr>
          <p:spPr>
            <a:xfrm>
              <a:off x="525246" y="4813050"/>
              <a:ext cx="956688" cy="981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40 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58C936-DAE7-1DAB-B62D-5391FF15C909}"/>
                </a:ext>
              </a:extLst>
            </p:cNvPr>
            <p:cNvSpPr txBox="1"/>
            <p:nvPr/>
          </p:nvSpPr>
          <p:spPr>
            <a:xfrm>
              <a:off x="2232998" y="6109709"/>
              <a:ext cx="926798" cy="981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30 N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938ECAD-F28B-4027-3BF2-2E8C750827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7053" y="3799037"/>
              <a:ext cx="1832743" cy="27169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08A1D93-05F0-3376-DC00-6019A31746DA}"/>
                    </a:ext>
                  </a:extLst>
                </p:cNvPr>
                <p:cNvSpPr txBox="1"/>
                <p:nvPr/>
              </p:nvSpPr>
              <p:spPr>
                <a:xfrm>
                  <a:off x="1951542" y="4528641"/>
                  <a:ext cx="455507" cy="7010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E" sz="3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08A1D93-05F0-3376-DC00-6019A31746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1542" y="4528641"/>
                  <a:ext cx="455507" cy="701079"/>
                </a:xfrm>
                <a:prstGeom prst="rect">
                  <a:avLst/>
                </a:prstGeom>
                <a:blipFill>
                  <a:blip r:embed="rId6"/>
                  <a:stretch>
                    <a:fillRect l="-28000" r="-28000"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655E6B7-06B6-28EA-F03A-B2AD53D876C8}"/>
              </a:ext>
            </a:extLst>
          </p:cNvPr>
          <p:cNvGrpSpPr/>
          <p:nvPr/>
        </p:nvGrpSpPr>
        <p:grpSpPr>
          <a:xfrm>
            <a:off x="6307617" y="1845545"/>
            <a:ext cx="1492480" cy="2246940"/>
            <a:chOff x="6874355" y="955926"/>
            <a:chExt cx="1989973" cy="299591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C85528-3F60-881C-420C-6966DBA7ED4A}"/>
                </a:ext>
              </a:extLst>
            </p:cNvPr>
            <p:cNvGrpSpPr/>
            <p:nvPr/>
          </p:nvGrpSpPr>
          <p:grpSpPr>
            <a:xfrm>
              <a:off x="7337758" y="955926"/>
              <a:ext cx="1526570" cy="2481810"/>
              <a:chOff x="7337758" y="955926"/>
              <a:chExt cx="1526570" cy="24818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3FEA518-7B4E-A1A4-BEAC-BA9BF357A2AF}"/>
                      </a:ext>
                    </a:extLst>
                  </p:cNvPr>
                  <p:cNvSpPr txBox="1"/>
                  <p:nvPr/>
                </p:nvSpPr>
                <p:spPr>
                  <a:xfrm>
                    <a:off x="7713399" y="2895675"/>
                    <a:ext cx="599078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E" sz="2100" i="1">
                              <a:latin typeface="Cambria Math" panose="02040503050406030204" pitchFamily="18" charset="0"/>
                            </a:rPr>
                            <m:t>60⁰</m:t>
                          </m:r>
                        </m:oMath>
                      </m:oMathPara>
                    </a14:m>
                    <a:endParaRPr lang="en-IE" sz="21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3FEA518-7B4E-A1A4-BEAC-BA9BF357A2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13399" y="2895675"/>
                    <a:ext cx="599078" cy="4308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9444" t="-3704" r="-19444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8EEA6C6-CAE2-3EF9-5AC5-46B029DB179D}"/>
                  </a:ext>
                </a:extLst>
              </p:cNvPr>
              <p:cNvSpPr/>
              <p:nvPr/>
            </p:nvSpPr>
            <p:spPr>
              <a:xfrm rot="20380219">
                <a:off x="7559957" y="3118760"/>
                <a:ext cx="101184" cy="318976"/>
              </a:xfrm>
              <a:custGeom>
                <a:avLst/>
                <a:gdLst>
                  <a:gd name="connsiteX0" fmla="*/ 0 w 361507"/>
                  <a:gd name="connsiteY0" fmla="*/ 0 h 765544"/>
                  <a:gd name="connsiteX1" fmla="*/ 318977 w 361507"/>
                  <a:gd name="connsiteY1" fmla="*/ 297711 h 765544"/>
                  <a:gd name="connsiteX2" fmla="*/ 361507 w 361507"/>
                  <a:gd name="connsiteY2" fmla="*/ 765544 h 765544"/>
                  <a:gd name="connsiteX0" fmla="*/ 0 w 361507"/>
                  <a:gd name="connsiteY0" fmla="*/ 0 h 765544"/>
                  <a:gd name="connsiteX1" fmla="*/ 318977 w 361507"/>
                  <a:gd name="connsiteY1" fmla="*/ 297711 h 765544"/>
                  <a:gd name="connsiteX2" fmla="*/ 361507 w 361507"/>
                  <a:gd name="connsiteY2" fmla="*/ 765544 h 765544"/>
                  <a:gd name="connsiteX0" fmla="*/ 0 w 383460"/>
                  <a:gd name="connsiteY0" fmla="*/ 0 h 765544"/>
                  <a:gd name="connsiteX1" fmla="*/ 318977 w 383460"/>
                  <a:gd name="connsiteY1" fmla="*/ 297711 h 765544"/>
                  <a:gd name="connsiteX2" fmla="*/ 361507 w 383460"/>
                  <a:gd name="connsiteY2" fmla="*/ 765544 h 765544"/>
                  <a:gd name="connsiteX0" fmla="*/ 0 w 361507"/>
                  <a:gd name="connsiteY0" fmla="*/ 0 h 765544"/>
                  <a:gd name="connsiteX1" fmla="*/ 318977 w 361507"/>
                  <a:gd name="connsiteY1" fmla="*/ 297711 h 765544"/>
                  <a:gd name="connsiteX2" fmla="*/ 361507 w 361507"/>
                  <a:gd name="connsiteY2" fmla="*/ 765544 h 765544"/>
                  <a:gd name="connsiteX0" fmla="*/ 0 w 361507"/>
                  <a:gd name="connsiteY0" fmla="*/ 0 h 765544"/>
                  <a:gd name="connsiteX1" fmla="*/ 318977 w 361507"/>
                  <a:gd name="connsiteY1" fmla="*/ 297711 h 765544"/>
                  <a:gd name="connsiteX2" fmla="*/ 361507 w 361507"/>
                  <a:gd name="connsiteY2" fmla="*/ 765544 h 765544"/>
                  <a:gd name="connsiteX0" fmla="*/ 0 w 374569"/>
                  <a:gd name="connsiteY0" fmla="*/ 0 h 765544"/>
                  <a:gd name="connsiteX1" fmla="*/ 318977 w 374569"/>
                  <a:gd name="connsiteY1" fmla="*/ 297711 h 765544"/>
                  <a:gd name="connsiteX2" fmla="*/ 361507 w 374569"/>
                  <a:gd name="connsiteY2" fmla="*/ 765544 h 765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4569" h="765544">
                    <a:moveTo>
                      <a:pt x="0" y="0"/>
                    </a:moveTo>
                    <a:cubicBezTo>
                      <a:pt x="123678" y="69449"/>
                      <a:pt x="248094" y="170120"/>
                      <a:pt x="318977" y="297711"/>
                    </a:cubicBezTo>
                    <a:cubicBezTo>
                      <a:pt x="389860" y="425302"/>
                      <a:pt x="379143" y="603643"/>
                      <a:pt x="361507" y="76554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350"/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D1FC8544-5BB6-9E00-35E1-93B80EF25C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7760" y="955926"/>
                <a:ext cx="1526568" cy="247307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8247523-05DB-42BA-99D3-45A5F3A3A239}"/>
                  </a:ext>
                </a:extLst>
              </p:cNvPr>
              <p:cNvSpPr/>
              <p:nvPr/>
            </p:nvSpPr>
            <p:spPr>
              <a:xfrm>
                <a:off x="7337758" y="955926"/>
                <a:ext cx="1526568" cy="24730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35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EB34909-4EB2-0BAF-4209-F542B216E1DA}"/>
                  </a:ext>
                </a:extLst>
              </p:cNvPr>
              <p:cNvSpPr txBox="1"/>
              <p:nvPr/>
            </p:nvSpPr>
            <p:spPr>
              <a:xfrm rot="17900188">
                <a:off x="7426399" y="1550889"/>
                <a:ext cx="855362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dirty="0"/>
                  <a:t>50 N</a:t>
                </a: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2254E44-40FD-D1FC-1D16-96F5DD0103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7758" y="955926"/>
              <a:ext cx="0" cy="240394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A84D7DF-4669-DC64-5E76-58FFFFDE54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1888" y="3429000"/>
              <a:ext cx="1542438" cy="1637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343FFC5-B660-F9C3-15FE-60D4AB785CE3}"/>
                </a:ext>
              </a:extLst>
            </p:cNvPr>
            <p:cNvSpPr txBox="1"/>
            <p:nvPr/>
          </p:nvSpPr>
          <p:spPr>
            <a:xfrm>
              <a:off x="8012937" y="3397848"/>
              <a:ext cx="44499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100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991A1F-7FDE-FE87-4D31-BBA3F9F64F26}"/>
                </a:ext>
              </a:extLst>
            </p:cNvPr>
            <p:cNvSpPr txBox="1"/>
            <p:nvPr/>
          </p:nvSpPr>
          <p:spPr>
            <a:xfrm>
              <a:off x="6874355" y="2002096"/>
              <a:ext cx="40865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100" dirty="0">
                  <a:solidFill>
                    <a:srgbClr val="FF0000"/>
                  </a:solidFill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45705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C5F43CF-7724-5E2F-86F8-51B9094D085E}"/>
              </a:ext>
            </a:extLst>
          </p:cNvPr>
          <p:cNvSpPr/>
          <p:nvPr/>
        </p:nvSpPr>
        <p:spPr>
          <a:xfrm>
            <a:off x="1382641" y="1406846"/>
            <a:ext cx="5239139" cy="1394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D355AB4B-AB99-8794-66DA-3F0D06A96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41" y="1432289"/>
            <a:ext cx="25873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100" dirty="0" err="1"/>
              <a:t>Faigh</a:t>
            </a:r>
            <a:r>
              <a:rPr lang="en-GB" altLang="en-US" sz="2100" dirty="0"/>
              <a:t> </a:t>
            </a:r>
            <a:r>
              <a:rPr lang="en-GB" altLang="en-US" sz="2100" dirty="0" err="1"/>
              <a:t>cuidí</a:t>
            </a:r>
            <a:r>
              <a:rPr lang="en-GB" altLang="en-US" sz="2100" dirty="0"/>
              <a:t> </a:t>
            </a:r>
            <a:r>
              <a:rPr lang="en-GB" altLang="en-US" sz="2100" dirty="0" err="1"/>
              <a:t>ingearach</a:t>
            </a:r>
            <a:r>
              <a:rPr lang="en-GB" altLang="en-US" sz="2100" dirty="0"/>
              <a:t> </a:t>
            </a:r>
            <a:r>
              <a:rPr lang="en-GB" altLang="en-US" sz="2100" dirty="0" err="1"/>
              <a:t>agus</a:t>
            </a:r>
            <a:r>
              <a:rPr lang="en-GB" altLang="en-US" sz="2100" dirty="0"/>
              <a:t> an </a:t>
            </a:r>
            <a:r>
              <a:rPr lang="en-GB" altLang="en-US" sz="2100" dirty="0" err="1"/>
              <a:t>cuidí</a:t>
            </a:r>
            <a:r>
              <a:rPr lang="en-GB" altLang="en-US" sz="2100" dirty="0"/>
              <a:t> </a:t>
            </a:r>
            <a:r>
              <a:rPr lang="en-GB" altLang="en-US" sz="2100" dirty="0" err="1"/>
              <a:t>cothromanách</a:t>
            </a:r>
            <a:r>
              <a:rPr lang="en-GB" altLang="en-US" sz="2100" dirty="0"/>
              <a:t> den </a:t>
            </a:r>
            <a:r>
              <a:rPr lang="en-GB" altLang="en-US" sz="2100" dirty="0" err="1"/>
              <a:t>veicteoir</a:t>
            </a:r>
            <a:r>
              <a:rPr lang="en-GB" altLang="en-US" sz="2100" dirty="0"/>
              <a:t> v:</a:t>
            </a:r>
            <a:endParaRPr lang="en-GB" altLang="en-US" sz="2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7A9EDF34-6994-C6F7-B189-6605F3635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5384" y="5368279"/>
                <a:ext cx="1188356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en-US" sz="2100" i="1" dirty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altLang="en-US" sz="21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7A9EDF34-6994-C6F7-B189-6605F3635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5384" y="5368279"/>
                <a:ext cx="1188356" cy="415498"/>
              </a:xfrm>
              <a:prstGeom prst="rect">
                <a:avLst/>
              </a:prstGeom>
              <a:blipFill>
                <a:blip r:embed="rId2"/>
                <a:stretch>
                  <a:fillRect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65DAE456-3445-B4AF-1CBC-AFC6F8FA20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3750" y="5380024"/>
                <a:ext cx="1159631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B" altLang="en-US" sz="21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65DAE456-3445-B4AF-1CBC-AFC6F8FA2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3750" y="5380024"/>
                <a:ext cx="1159631" cy="415498"/>
              </a:xfrm>
              <a:prstGeom prst="rect">
                <a:avLst/>
              </a:prstGeom>
              <a:blipFill>
                <a:blip r:embed="rId3"/>
                <a:stretch>
                  <a:fillRect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A0C3316C-2BC4-473C-311C-E02C6E6440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4731" y="5380024"/>
                <a:ext cx="1135928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B" altLang="en-US" sz="21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A0C3316C-2BC4-473C-311C-E02C6E644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4731" y="5380024"/>
                <a:ext cx="1135928" cy="415498"/>
              </a:xfrm>
              <a:prstGeom prst="rect">
                <a:avLst/>
              </a:prstGeom>
              <a:blipFill>
                <a:blip r:embed="rId4"/>
                <a:stretch>
                  <a:fillRect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CD53F4BB-9ACB-223E-F804-230A5428F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377" y="5364412"/>
                <a:ext cx="1159631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altLang="en-US" sz="2100" i="1" dirty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altLang="en-US" sz="21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CD53F4BB-9ACB-223E-F804-230A5428F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0377" y="5364412"/>
                <a:ext cx="1159631" cy="415498"/>
              </a:xfrm>
              <a:prstGeom prst="rect">
                <a:avLst/>
              </a:prstGeom>
              <a:blipFill>
                <a:blip r:embed="rId5"/>
                <a:stretch>
                  <a:fillRect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F42601-AD9B-ADC5-694B-1A7EE2452782}"/>
              </a:ext>
            </a:extLst>
          </p:cNvPr>
          <p:cNvCxnSpPr>
            <a:cxnSpLocks/>
          </p:cNvCxnSpPr>
          <p:nvPr/>
        </p:nvCxnSpPr>
        <p:spPr>
          <a:xfrm flipV="1">
            <a:off x="4311786" y="1537674"/>
            <a:ext cx="1724391" cy="1072768"/>
          </a:xfrm>
          <a:prstGeom prst="straightConnector1">
            <a:avLst/>
          </a:prstGeom>
          <a:ln w="5715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E01B80-6031-7152-5620-8BBFB24F4160}"/>
                  </a:ext>
                </a:extLst>
              </p:cNvPr>
              <p:cNvSpPr txBox="1"/>
              <p:nvPr/>
            </p:nvSpPr>
            <p:spPr>
              <a:xfrm rot="19642835">
                <a:off x="4830063" y="1714073"/>
                <a:ext cx="39292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E01B80-6031-7152-5620-8BBFB24F4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2835">
                <a:off x="4830063" y="1714073"/>
                <a:ext cx="392928" cy="415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769B09E-E600-DC00-FB94-787350C7D49D}"/>
              </a:ext>
            </a:extLst>
          </p:cNvPr>
          <p:cNvSpPr/>
          <p:nvPr/>
        </p:nvSpPr>
        <p:spPr>
          <a:xfrm>
            <a:off x="4691211" y="2360147"/>
            <a:ext cx="87093" cy="244929"/>
          </a:xfrm>
          <a:custGeom>
            <a:avLst/>
            <a:gdLst>
              <a:gd name="connsiteX0" fmla="*/ 0 w 108857"/>
              <a:gd name="connsiteY0" fmla="*/ 0 h 326572"/>
              <a:gd name="connsiteX1" fmla="*/ 108857 w 108857"/>
              <a:gd name="connsiteY1" fmla="*/ 185057 h 326572"/>
              <a:gd name="connsiteX2" fmla="*/ 108857 w 108857"/>
              <a:gd name="connsiteY2" fmla="*/ 326572 h 326572"/>
              <a:gd name="connsiteX3" fmla="*/ 108857 w 108857"/>
              <a:gd name="connsiteY3" fmla="*/ 326572 h 326572"/>
              <a:gd name="connsiteX0" fmla="*/ 0 w 132509"/>
              <a:gd name="connsiteY0" fmla="*/ 0 h 326572"/>
              <a:gd name="connsiteX1" fmla="*/ 108857 w 132509"/>
              <a:gd name="connsiteY1" fmla="*/ 185057 h 326572"/>
              <a:gd name="connsiteX2" fmla="*/ 108857 w 132509"/>
              <a:gd name="connsiteY2" fmla="*/ 326572 h 326572"/>
              <a:gd name="connsiteX3" fmla="*/ 108857 w 132509"/>
              <a:gd name="connsiteY3" fmla="*/ 326572 h 326572"/>
              <a:gd name="connsiteX0" fmla="*/ 0 w 116124"/>
              <a:gd name="connsiteY0" fmla="*/ 0 h 326572"/>
              <a:gd name="connsiteX1" fmla="*/ 83457 w 116124"/>
              <a:gd name="connsiteY1" fmla="*/ 134257 h 326572"/>
              <a:gd name="connsiteX2" fmla="*/ 108857 w 116124"/>
              <a:gd name="connsiteY2" fmla="*/ 326572 h 326572"/>
              <a:gd name="connsiteX3" fmla="*/ 108857 w 116124"/>
              <a:gd name="connsiteY3" fmla="*/ 326572 h 3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24" h="326572">
                <a:moveTo>
                  <a:pt x="0" y="0"/>
                </a:moveTo>
                <a:cubicBezTo>
                  <a:pt x="36286" y="61686"/>
                  <a:pt x="30238" y="-3629"/>
                  <a:pt x="83457" y="134257"/>
                </a:cubicBezTo>
                <a:cubicBezTo>
                  <a:pt x="136676" y="272143"/>
                  <a:pt x="108857" y="279400"/>
                  <a:pt x="108857" y="326572"/>
                </a:cubicBezTo>
                <a:lnTo>
                  <a:pt x="108857" y="326572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FDD4C0-9296-A0DF-0785-7848B39F9ABB}"/>
                  </a:ext>
                </a:extLst>
              </p:cNvPr>
              <p:cNvSpPr txBox="1"/>
              <p:nvPr/>
            </p:nvSpPr>
            <p:spPr>
              <a:xfrm>
                <a:off x="4644275" y="2264192"/>
                <a:ext cx="539380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FDD4C0-9296-A0DF-0785-7848B39F9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275" y="2264192"/>
                <a:ext cx="539380" cy="415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5">
                <a:extLst>
                  <a:ext uri="{FF2B5EF4-FFF2-40B4-BE49-F238E27FC236}">
                    <a16:creationId xmlns:a16="http://schemas.microsoft.com/office/drawing/2014/main" id="{248F5CE8-BE03-5E97-3914-33B5F889E9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5868" y="4454437"/>
                <a:ext cx="2077181" cy="645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altLang="en-US" sz="2100" i="1" dirty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altLang="en-US" sz="21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GB" altLang="en-US" sz="21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𝑦</m:t>
                          </m:r>
                        </m:num>
                        <m:den>
                          <m:r>
                            <a:rPr lang="en-GB" altLang="en-US" sz="21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GB" altLang="en-US" sz="21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3" name="Text Box 5">
                <a:extLst>
                  <a:ext uri="{FF2B5EF4-FFF2-40B4-BE49-F238E27FC236}">
                    <a16:creationId xmlns:a16="http://schemas.microsoft.com/office/drawing/2014/main" id="{248F5CE8-BE03-5E97-3914-33B5F889E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5868" y="4454437"/>
                <a:ext cx="2077181" cy="645754"/>
              </a:xfrm>
              <a:prstGeom prst="rect">
                <a:avLst/>
              </a:prstGeom>
              <a:blipFill>
                <a:blip r:embed="rId8"/>
                <a:stretch>
                  <a:fillRect b="-19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3FF3285E-8E1D-532C-B8B8-D0420F6805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0476" y="4486085"/>
                <a:ext cx="2077181" cy="64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GB" altLang="en-US" sz="21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altLang="en-US" sz="21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GB" altLang="en-US" sz="21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num>
                        <m:den>
                          <m:r>
                            <a:rPr lang="en-GB" altLang="en-US" sz="21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GB" altLang="en-US" sz="2100" i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3FF3285E-8E1D-532C-B8B8-D0420F680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0476" y="4486085"/>
                <a:ext cx="2077181" cy="645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8EE93E46-1FFB-E493-B217-24A1B66B9216}"/>
              </a:ext>
            </a:extLst>
          </p:cNvPr>
          <p:cNvGrpSpPr/>
          <p:nvPr/>
        </p:nvGrpSpPr>
        <p:grpSpPr>
          <a:xfrm>
            <a:off x="4143196" y="2892328"/>
            <a:ext cx="2333657" cy="1623514"/>
            <a:chOff x="5652350" y="1850781"/>
            <a:chExt cx="3111542" cy="2164684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1DFA1EDD-551C-F3EB-8E74-1C96F173D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5811" y="2031112"/>
              <a:ext cx="2299188" cy="1430357"/>
            </a:xfrm>
            <a:prstGeom prst="straightConnector1">
              <a:avLst/>
            </a:prstGeom>
            <a:ln w="5715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B7B79DA-FFCE-1764-B96B-25C2D79DA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7224" y="2050364"/>
              <a:ext cx="25987" cy="142782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D49DD30-B0DD-9660-F07A-A623C6B25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3211" y="3461469"/>
              <a:ext cx="2311788" cy="1672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14BAD73-DD2D-27CB-16B5-1655ACFCD5AF}"/>
                </a:ext>
              </a:extLst>
            </p:cNvPr>
            <p:cNvCxnSpPr/>
            <p:nvPr/>
          </p:nvCxnSpPr>
          <p:spPr>
            <a:xfrm flipV="1">
              <a:off x="5994317" y="2028581"/>
              <a:ext cx="2769575" cy="21783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F1D3A4A-5AAF-042A-D776-2145EA713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3392" y="1850781"/>
              <a:ext cx="0" cy="1824057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563F1D4-E437-1CA9-7367-B181B87ACAE6}"/>
                    </a:ext>
                  </a:extLst>
                </p:cNvPr>
                <p:cNvSpPr txBox="1"/>
                <p:nvPr/>
              </p:nvSpPr>
              <p:spPr>
                <a:xfrm rot="19642835">
                  <a:off x="6926847" y="2266312"/>
                  <a:ext cx="523904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 dirty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563F1D4-E437-1CA9-7367-B181B87ACA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42835">
                  <a:off x="6926847" y="2266312"/>
                  <a:ext cx="523904" cy="553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562AF92-1BD7-2B66-E4E7-447E927048B1}"/>
                    </a:ext>
                  </a:extLst>
                </p:cNvPr>
                <p:cNvSpPr txBox="1"/>
                <p:nvPr/>
              </p:nvSpPr>
              <p:spPr>
                <a:xfrm>
                  <a:off x="5652350" y="2549010"/>
                  <a:ext cx="52595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 dirty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562AF92-1BD7-2B66-E4E7-447E92704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350" y="2549010"/>
                  <a:ext cx="525956" cy="553997"/>
                </a:xfrm>
                <a:prstGeom prst="rect">
                  <a:avLst/>
                </a:prstGeom>
                <a:blipFill>
                  <a:blip r:embed="rId11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A4A27F-1D74-2CFC-BB2B-2F477201C2D0}"/>
                    </a:ext>
                  </a:extLst>
                </p:cNvPr>
                <p:cNvSpPr txBox="1"/>
                <p:nvPr/>
              </p:nvSpPr>
              <p:spPr>
                <a:xfrm>
                  <a:off x="7301099" y="3461468"/>
                  <a:ext cx="519972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A4A27F-1D74-2CFC-BB2B-2F477201C2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1099" y="3461468"/>
                  <a:ext cx="519972" cy="553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8F0492E-24A0-524A-51F2-102FB2ECF56D}"/>
                </a:ext>
              </a:extLst>
            </p:cNvPr>
            <p:cNvSpPr/>
            <p:nvPr/>
          </p:nvSpPr>
          <p:spPr>
            <a:xfrm>
              <a:off x="6741711" y="3127744"/>
              <a:ext cx="116124" cy="326572"/>
            </a:xfrm>
            <a:custGeom>
              <a:avLst/>
              <a:gdLst>
                <a:gd name="connsiteX0" fmla="*/ 0 w 108857"/>
                <a:gd name="connsiteY0" fmla="*/ 0 h 326572"/>
                <a:gd name="connsiteX1" fmla="*/ 108857 w 108857"/>
                <a:gd name="connsiteY1" fmla="*/ 1850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32509"/>
                <a:gd name="connsiteY0" fmla="*/ 0 h 326572"/>
                <a:gd name="connsiteX1" fmla="*/ 108857 w 132509"/>
                <a:gd name="connsiteY1" fmla="*/ 185057 h 326572"/>
                <a:gd name="connsiteX2" fmla="*/ 108857 w 132509"/>
                <a:gd name="connsiteY2" fmla="*/ 326572 h 326572"/>
                <a:gd name="connsiteX3" fmla="*/ 108857 w 132509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4" h="326572">
                  <a:moveTo>
                    <a:pt x="0" y="0"/>
                  </a:moveTo>
                  <a:cubicBezTo>
                    <a:pt x="36286" y="61686"/>
                    <a:pt x="30238" y="-3629"/>
                    <a:pt x="83457" y="134257"/>
                  </a:cubicBezTo>
                  <a:cubicBezTo>
                    <a:pt x="136676" y="272143"/>
                    <a:pt x="108857" y="279400"/>
                    <a:pt x="108857" y="326572"/>
                  </a:cubicBezTo>
                  <a:lnTo>
                    <a:pt x="108857" y="326572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EE867E4-C40E-9C03-B8D4-CBAE317F4B60}"/>
                    </a:ext>
                  </a:extLst>
                </p:cNvPr>
                <p:cNvSpPr txBox="1"/>
                <p:nvPr/>
              </p:nvSpPr>
              <p:spPr>
                <a:xfrm>
                  <a:off x="6679128" y="2999804"/>
                  <a:ext cx="719173" cy="553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EE867E4-C40E-9C03-B8D4-CBAE317F4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128" y="2999804"/>
                  <a:ext cx="719173" cy="553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CFB70F-D776-654C-860B-74417DD1E86B}"/>
              </a:ext>
            </a:extLst>
          </p:cNvPr>
          <p:cNvCxnSpPr>
            <a:cxnSpLocks/>
          </p:cNvCxnSpPr>
          <p:nvPr/>
        </p:nvCxnSpPr>
        <p:spPr>
          <a:xfrm flipV="1">
            <a:off x="4311786" y="2575942"/>
            <a:ext cx="1828613" cy="25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9392463-DBC9-1A73-5971-D1DEFD8D5C6D}"/>
              </a:ext>
            </a:extLst>
          </p:cNvPr>
          <p:cNvSpPr txBox="1"/>
          <p:nvPr/>
        </p:nvSpPr>
        <p:spPr>
          <a:xfrm>
            <a:off x="1168025" y="2956824"/>
            <a:ext cx="27749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1. </a:t>
            </a:r>
            <a:r>
              <a:rPr lang="en-GB" sz="2100" dirty="0" err="1"/>
              <a:t>Tarraing</a:t>
            </a:r>
            <a:r>
              <a:rPr lang="en-GB" sz="2100" dirty="0"/>
              <a:t> </a:t>
            </a:r>
            <a:r>
              <a:rPr lang="en-GB" sz="2100" dirty="0" err="1"/>
              <a:t>na</a:t>
            </a:r>
            <a:r>
              <a:rPr lang="en-GB" sz="2100" dirty="0"/>
              <a:t> </a:t>
            </a:r>
            <a:r>
              <a:rPr lang="en-GB" sz="2100" dirty="0" err="1"/>
              <a:t>cuidithe</a:t>
            </a:r>
            <a:r>
              <a:rPr lang="en-GB" sz="2100" dirty="0"/>
              <a:t> x </a:t>
            </a:r>
            <a:r>
              <a:rPr lang="en-GB" sz="2100" dirty="0" err="1"/>
              <a:t>agus</a:t>
            </a:r>
            <a:r>
              <a:rPr lang="en-GB" sz="2100" dirty="0"/>
              <a:t> y </a:t>
            </a:r>
            <a:r>
              <a:rPr lang="en-GB" sz="2100" dirty="0" err="1"/>
              <a:t>agus</a:t>
            </a:r>
            <a:r>
              <a:rPr lang="en-GB" sz="2100" dirty="0"/>
              <a:t> </a:t>
            </a:r>
            <a:r>
              <a:rPr lang="en-GB" sz="2100" dirty="0" err="1"/>
              <a:t>úsáid</a:t>
            </a:r>
            <a:r>
              <a:rPr lang="en-GB" sz="2100" dirty="0"/>
              <a:t> </a:t>
            </a:r>
            <a:r>
              <a:rPr lang="en-GB" sz="2100" dirty="0" err="1"/>
              <a:t>Dlí</a:t>
            </a:r>
            <a:r>
              <a:rPr lang="en-GB" sz="2100" dirty="0"/>
              <a:t> an </a:t>
            </a:r>
            <a:r>
              <a:rPr lang="en-GB" sz="2100" dirty="0" err="1"/>
              <a:t>Chomthreomharáin</a:t>
            </a:r>
            <a:endParaRPr lang="en-GB" sz="21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900532-B2AA-7736-8AB9-0BC4567D161B}"/>
              </a:ext>
            </a:extLst>
          </p:cNvPr>
          <p:cNvSpPr txBox="1"/>
          <p:nvPr/>
        </p:nvSpPr>
        <p:spPr>
          <a:xfrm>
            <a:off x="1154178" y="4190934"/>
            <a:ext cx="28674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2. </a:t>
            </a:r>
            <a:r>
              <a:rPr lang="en-GB" sz="2100" dirty="0" err="1"/>
              <a:t>Úsáid</a:t>
            </a:r>
            <a:r>
              <a:rPr lang="en-GB" sz="2100" dirty="0"/>
              <a:t> </a:t>
            </a:r>
            <a:r>
              <a:rPr lang="en-GB" sz="2100" dirty="0" err="1"/>
              <a:t>triantánacht</a:t>
            </a:r>
            <a:endParaRPr lang="en-GB" sz="21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F6FA5B-BF55-09CA-0F2A-88FC393A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535" y="580196"/>
            <a:ext cx="6778256" cy="445603"/>
          </a:xfrm>
        </p:spPr>
        <p:txBody>
          <a:bodyPr>
            <a:normAutofit fontScale="90000"/>
          </a:bodyPr>
          <a:lstStyle/>
          <a:p>
            <a:r>
              <a:rPr lang="en-IE" altLang="en-US" b="1" dirty="0" err="1"/>
              <a:t>Cuidithe</a:t>
            </a:r>
            <a:r>
              <a:rPr lang="en-IE" altLang="en-US" b="1" dirty="0"/>
              <a:t> </a:t>
            </a:r>
            <a:r>
              <a:rPr lang="en-IE" altLang="en-US" b="1" dirty="0" err="1"/>
              <a:t>Ingearacha</a:t>
            </a:r>
            <a:r>
              <a:rPr lang="en-IE" altLang="en-US" b="1" dirty="0"/>
              <a:t> a </a:t>
            </a:r>
            <a:r>
              <a:rPr lang="en-IE" altLang="en-US" b="1" dirty="0" err="1"/>
              <a:t>Ríomh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33" grpId="0"/>
      <p:bldP spid="34" grpId="0"/>
      <p:bldP spid="32" grpId="0"/>
      <p:bldP spid="35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EBF0D0-ED0D-2714-53C3-BC03BFB0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5">
                <a:extLst>
                  <a:ext uri="{FF2B5EF4-FFF2-40B4-BE49-F238E27FC236}">
                    <a16:creationId xmlns:a16="http://schemas.microsoft.com/office/drawing/2014/main" id="{A52185B0-293D-9C96-62C8-A4F04977AE00}"/>
                  </a:ext>
                </a:extLst>
              </p:cNvPr>
              <p:cNvSpPr>
                <a:spLocks noGrp="1" noChangeArrowheads="1"/>
              </p:cNvSpPr>
              <p:nvPr>
                <p:ph type="body" sz="quarter" idx="10"/>
              </p:nvPr>
            </p:nvSpPr>
            <p:spPr>
              <a:xfrm>
                <a:off x="673727" y="980664"/>
                <a:ext cx="7931396" cy="867930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altLang="en-US" dirty="0"/>
                  <a:t>Faigh </a:t>
                </a:r>
                <a:r>
                  <a:rPr lang="en-GB" altLang="en-US" dirty="0" err="1"/>
                  <a:t>cuidí</a:t>
                </a:r>
                <a:r>
                  <a:rPr lang="en-GB" altLang="en-US" dirty="0"/>
                  <a:t> </a:t>
                </a:r>
                <a:r>
                  <a:rPr lang="en-GB" altLang="en-US" dirty="0" err="1"/>
                  <a:t>ingearach</a:t>
                </a:r>
                <a:r>
                  <a:rPr lang="en-GB" altLang="en-US" dirty="0"/>
                  <a:t> </a:t>
                </a:r>
                <a:r>
                  <a:rPr lang="en-GB" altLang="en-US" dirty="0" err="1"/>
                  <a:t>agus</a:t>
                </a:r>
                <a:r>
                  <a:rPr lang="en-GB" altLang="en-US" dirty="0"/>
                  <a:t> an </a:t>
                </a:r>
                <a:r>
                  <a:rPr lang="en-GB" altLang="en-US" dirty="0" err="1"/>
                  <a:t>cuidí</a:t>
                </a:r>
                <a:r>
                  <a:rPr lang="en-GB" altLang="en-US" dirty="0"/>
                  <a:t> </a:t>
                </a:r>
                <a:r>
                  <a:rPr lang="en-GB" altLang="en-US" dirty="0" err="1"/>
                  <a:t>cothromanách</a:t>
                </a:r>
                <a:r>
                  <a:rPr lang="en-GB" altLang="en-US" dirty="0"/>
                  <a:t> </a:t>
                </a:r>
                <a:r>
                  <a:rPr lang="en-GB" altLang="en-US" dirty="0" err="1"/>
                  <a:t>d’fhórsa</a:t>
                </a:r>
                <a:r>
                  <a:rPr lang="en-GB" altLang="en-US" dirty="0"/>
                  <a:t> </a:t>
                </a:r>
                <a:r>
                  <a:rPr lang="en-GB" dirty="0"/>
                  <a:t>40 N ag </a:t>
                </a:r>
                <a:r>
                  <a:rPr lang="en-GB" dirty="0" err="1"/>
                  <a:t>gníomhú</a:t>
                </a:r>
                <a:r>
                  <a:rPr lang="en-GB" dirty="0"/>
                  <a:t> ag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70</m:t>
                        </m:r>
                      </m:e>
                      <m:sup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GB" dirty="0"/>
                  <a:t> leis an </a:t>
                </a:r>
                <a:r>
                  <a:rPr lang="en-GB" dirty="0" err="1"/>
                  <a:t>gcothromán</a:t>
                </a:r>
                <a:r>
                  <a:rPr lang="en-GB" dirty="0"/>
                  <a:t>.</a:t>
                </a:r>
                <a:endParaRPr lang="en-IE" dirty="0"/>
              </a:p>
            </p:txBody>
          </p:sp>
        </mc:Choice>
        <mc:Fallback xmlns="">
          <p:sp>
            <p:nvSpPr>
              <p:cNvPr id="18436" name="Rectangle 5">
                <a:extLst>
                  <a:ext uri="{FF2B5EF4-FFF2-40B4-BE49-F238E27FC236}">
                    <a16:creationId xmlns:a16="http://schemas.microsoft.com/office/drawing/2014/main" id="{A52185B0-293D-9C96-62C8-A4F04977AE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73727" y="980664"/>
                <a:ext cx="7931396" cy="867930"/>
              </a:xfrm>
              <a:blipFill>
                <a:blip r:embed="rId2"/>
                <a:stretch>
                  <a:fillRect l="-1614" t="-11972" r="-846" b="-1971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0BE91C2-987E-76D1-9E09-3758880E5DF5}"/>
              </a:ext>
            </a:extLst>
          </p:cNvPr>
          <p:cNvSpPr txBox="1">
            <a:spLocks noChangeArrowheads="1"/>
          </p:cNvSpPr>
          <p:nvPr/>
        </p:nvSpPr>
        <p:spPr>
          <a:xfrm>
            <a:off x="4639425" y="2511385"/>
            <a:ext cx="3102769" cy="2876493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100" b="1" dirty="0" err="1"/>
              <a:t>Cuidí</a:t>
            </a:r>
            <a:r>
              <a:rPr lang="en-IE" sz="2100" b="1" dirty="0"/>
              <a:t> </a:t>
            </a:r>
            <a:r>
              <a:rPr lang="en-IE" sz="2100" b="1" dirty="0" err="1"/>
              <a:t>ingearach</a:t>
            </a:r>
            <a:endParaRPr lang="en-IE" sz="2100" b="1" dirty="0"/>
          </a:p>
          <a:p>
            <a:pPr>
              <a:buFontTx/>
              <a:buNone/>
            </a:pPr>
            <a:r>
              <a:rPr lang="en-GB" altLang="en-US" sz="2100" dirty="0"/>
              <a:t>          h =  40 cos 70</a:t>
            </a:r>
            <a:r>
              <a:rPr lang="en-GB" altLang="en-US" sz="2100" baseline="30000" dirty="0"/>
              <a:t>o</a:t>
            </a:r>
            <a:r>
              <a:rPr lang="en-GB" altLang="en-US" sz="2100" dirty="0"/>
              <a:t>  </a:t>
            </a:r>
          </a:p>
          <a:p>
            <a:pPr>
              <a:buFontTx/>
              <a:buNone/>
            </a:pPr>
            <a:r>
              <a:rPr lang="en-GB" altLang="en-US" sz="2100" dirty="0"/>
              <a:t>               = 13.7 N</a:t>
            </a:r>
          </a:p>
          <a:p>
            <a:pPr>
              <a:buFontTx/>
              <a:buNone/>
            </a:pPr>
            <a:endParaRPr lang="en-GB" altLang="en-US" sz="2100" dirty="0"/>
          </a:p>
          <a:p>
            <a:pPr marL="0" indent="0">
              <a:buNone/>
            </a:pPr>
            <a:r>
              <a:rPr lang="en-IE" sz="2100" b="1" dirty="0" err="1"/>
              <a:t>Cuidí</a:t>
            </a:r>
            <a:r>
              <a:rPr lang="en-IE" sz="2100" b="1" dirty="0"/>
              <a:t> </a:t>
            </a:r>
            <a:r>
              <a:rPr lang="en-IE" sz="2100" b="1" dirty="0" err="1"/>
              <a:t>cothrománach</a:t>
            </a:r>
            <a:endParaRPr lang="en-GB" sz="2100" b="1" dirty="0"/>
          </a:p>
          <a:p>
            <a:pPr algn="ctr">
              <a:buFontTx/>
              <a:buNone/>
            </a:pPr>
            <a:r>
              <a:rPr lang="en-GB" altLang="en-US" sz="2100" dirty="0"/>
              <a:t>v =  40 sin 70</a:t>
            </a:r>
            <a:r>
              <a:rPr lang="en-GB" altLang="en-US" sz="2100" baseline="30000" dirty="0"/>
              <a:t>o</a:t>
            </a:r>
            <a:r>
              <a:rPr lang="en-GB" altLang="en-US" sz="2100" dirty="0"/>
              <a:t>  </a:t>
            </a:r>
          </a:p>
          <a:p>
            <a:pPr>
              <a:buFontTx/>
              <a:buNone/>
            </a:pPr>
            <a:r>
              <a:rPr lang="en-GB" altLang="en-US" sz="2100" dirty="0"/>
              <a:t>             = 37.6 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7373C1-E800-ABC6-FB9C-D7DDB67E70CA}"/>
              </a:ext>
            </a:extLst>
          </p:cNvPr>
          <p:cNvGrpSpPr/>
          <p:nvPr/>
        </p:nvGrpSpPr>
        <p:grpSpPr>
          <a:xfrm>
            <a:off x="1853832" y="2371374"/>
            <a:ext cx="1186606" cy="2446386"/>
            <a:chOff x="3677748" y="721149"/>
            <a:chExt cx="1582141" cy="3261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9372276-1A9E-57A9-7409-7A0A4544D062}"/>
                    </a:ext>
                  </a:extLst>
                </p:cNvPr>
                <p:cNvSpPr txBox="1"/>
                <p:nvPr/>
              </p:nvSpPr>
              <p:spPr>
                <a:xfrm>
                  <a:off x="4412787" y="2928983"/>
                  <a:ext cx="59907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100" i="1">
                            <a:latin typeface="Cambria Math" panose="02040503050406030204" pitchFamily="18" charset="0"/>
                          </a:rPr>
                          <m:t>70⁰</m:t>
                        </m:r>
                      </m:oMath>
                    </m:oMathPara>
                  </a14:m>
                  <a:endParaRPr lang="en-IE" sz="21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9372276-1A9E-57A9-7409-7A0A4544D0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787" y="2928983"/>
                  <a:ext cx="599079" cy="430887"/>
                </a:xfrm>
                <a:prstGeom prst="rect">
                  <a:avLst/>
                </a:prstGeom>
                <a:blipFill>
                  <a:blip r:embed="rId3"/>
                  <a:stretch>
                    <a:fillRect l="-19444" t="-7692" r="-19444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29D2CF-EF05-1F69-72C8-52172619FE99}"/>
                </a:ext>
              </a:extLst>
            </p:cNvPr>
            <p:cNvSpPr/>
            <p:nvPr/>
          </p:nvSpPr>
          <p:spPr>
            <a:xfrm rot="20380219">
              <a:off x="4259344" y="3152068"/>
              <a:ext cx="101184" cy="318976"/>
            </a:xfrm>
            <a:custGeom>
              <a:avLst/>
              <a:gdLst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83460"/>
                <a:gd name="connsiteY0" fmla="*/ 0 h 765544"/>
                <a:gd name="connsiteX1" fmla="*/ 318977 w 383460"/>
                <a:gd name="connsiteY1" fmla="*/ 297711 h 765544"/>
                <a:gd name="connsiteX2" fmla="*/ 361507 w 383460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74569"/>
                <a:gd name="connsiteY0" fmla="*/ 0 h 765544"/>
                <a:gd name="connsiteX1" fmla="*/ 318977 w 374569"/>
                <a:gd name="connsiteY1" fmla="*/ 297711 h 765544"/>
                <a:gd name="connsiteX2" fmla="*/ 361507 w 374569"/>
                <a:gd name="connsiteY2" fmla="*/ 765544 h 7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569" h="765544">
                  <a:moveTo>
                    <a:pt x="0" y="0"/>
                  </a:moveTo>
                  <a:cubicBezTo>
                    <a:pt x="123678" y="69449"/>
                    <a:pt x="248094" y="170120"/>
                    <a:pt x="318977" y="297711"/>
                  </a:cubicBezTo>
                  <a:cubicBezTo>
                    <a:pt x="389860" y="425302"/>
                    <a:pt x="379143" y="603643"/>
                    <a:pt x="361507" y="76554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3A12BA4-5D3F-2C46-988A-D65B1618C9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7" y="753907"/>
              <a:ext cx="1222742" cy="27084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73A905-5112-F93C-CBAF-F9987EF3071E}"/>
                </a:ext>
              </a:extLst>
            </p:cNvPr>
            <p:cNvSpPr/>
            <p:nvPr/>
          </p:nvSpPr>
          <p:spPr>
            <a:xfrm>
              <a:off x="4037145" y="753907"/>
              <a:ext cx="1222743" cy="270840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7CB4536-369E-0F61-B621-66AFEE1A44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4" y="721149"/>
              <a:ext cx="0" cy="275753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3E97731-E53F-CE6B-5073-44343B76B5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4" y="3462308"/>
              <a:ext cx="1222744" cy="1637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5011E0-1870-97DA-F4FB-BCEE6622E628}"/>
                </a:ext>
              </a:extLst>
            </p:cNvPr>
            <p:cNvSpPr txBox="1"/>
            <p:nvPr/>
          </p:nvSpPr>
          <p:spPr>
            <a:xfrm>
              <a:off x="4553466" y="3428999"/>
              <a:ext cx="44499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100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A94ED7-EDA1-0ED4-1900-E6F944A74A47}"/>
                </a:ext>
              </a:extLst>
            </p:cNvPr>
            <p:cNvSpPr txBox="1"/>
            <p:nvPr/>
          </p:nvSpPr>
          <p:spPr>
            <a:xfrm>
              <a:off x="3677748" y="1637693"/>
              <a:ext cx="40865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100" dirty="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E1158-F652-3D51-52EC-D2C01574E384}"/>
                </a:ext>
              </a:extLst>
            </p:cNvPr>
            <p:cNvSpPr txBox="1"/>
            <p:nvPr/>
          </p:nvSpPr>
          <p:spPr>
            <a:xfrm rot="17900188">
              <a:off x="4060281" y="1455885"/>
              <a:ext cx="10528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40 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B0503C-7DFA-538B-BE2F-E6FF1A57F1F3}"/>
              </a:ext>
            </a:extLst>
          </p:cNvPr>
          <p:cNvCxnSpPr/>
          <p:nvPr/>
        </p:nvCxnSpPr>
        <p:spPr>
          <a:xfrm flipH="1">
            <a:off x="2437464" y="3201393"/>
            <a:ext cx="37153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01C0146-23C4-2DC3-961B-53F71F88B176}"/>
              </a:ext>
            </a:extLst>
          </p:cNvPr>
          <p:cNvSpPr txBox="1"/>
          <p:nvPr/>
        </p:nvSpPr>
        <p:spPr>
          <a:xfrm>
            <a:off x="2128602" y="2534679"/>
            <a:ext cx="148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dirty="0" err="1">
                <a:solidFill>
                  <a:srgbClr val="FF0000"/>
                </a:solidFill>
              </a:rPr>
              <a:t>Cuidí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ingearach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4E600A-A79C-8B39-D931-54CE3E766543}"/>
              </a:ext>
            </a:extLst>
          </p:cNvPr>
          <p:cNvSpPr txBox="1"/>
          <p:nvPr/>
        </p:nvSpPr>
        <p:spPr>
          <a:xfrm>
            <a:off x="3750343" y="3313387"/>
            <a:ext cx="288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>
                <a:solidFill>
                  <a:srgbClr val="FF0000"/>
                </a:solidFill>
              </a:rPr>
              <a:t>Cuidí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cothrománach</a:t>
            </a:r>
            <a:endParaRPr lang="en-IE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A9361E8-A177-B526-FB33-1202FEE605FC}"/>
              </a:ext>
            </a:extLst>
          </p:cNvPr>
          <p:cNvCxnSpPr>
            <a:cxnSpLocks/>
          </p:cNvCxnSpPr>
          <p:nvPr/>
        </p:nvCxnSpPr>
        <p:spPr>
          <a:xfrm flipV="1">
            <a:off x="3670175" y="2551252"/>
            <a:ext cx="1998222" cy="6511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445A38-709C-4900-C683-9E3FFDF973CE}"/>
              </a:ext>
            </a:extLst>
          </p:cNvPr>
          <p:cNvCxnSpPr>
            <a:cxnSpLocks/>
          </p:cNvCxnSpPr>
          <p:nvPr/>
        </p:nvCxnSpPr>
        <p:spPr>
          <a:xfrm flipV="1">
            <a:off x="3670175" y="3201394"/>
            <a:ext cx="2052228" cy="256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93189D-5E16-F40F-DDED-53C8EB9F1C3C}"/>
              </a:ext>
            </a:extLst>
          </p:cNvPr>
          <p:cNvCxnSpPr>
            <a:cxnSpLocks/>
          </p:cNvCxnSpPr>
          <p:nvPr/>
        </p:nvCxnSpPr>
        <p:spPr>
          <a:xfrm flipV="1">
            <a:off x="3670175" y="2521748"/>
            <a:ext cx="0" cy="7052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AD048DE-4173-F839-F79B-80E02F789111}"/>
              </a:ext>
            </a:extLst>
          </p:cNvPr>
          <p:cNvSpPr txBox="1"/>
          <p:nvPr/>
        </p:nvSpPr>
        <p:spPr>
          <a:xfrm rot="21230489">
            <a:off x="4268238" y="288832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22⁰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71EA02-7A39-A52A-7949-87E66C52A676}"/>
              </a:ext>
            </a:extLst>
          </p:cNvPr>
          <p:cNvSpPr txBox="1"/>
          <p:nvPr/>
        </p:nvSpPr>
        <p:spPr>
          <a:xfrm rot="20519211">
            <a:off x="4054800" y="2612704"/>
            <a:ext cx="91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200 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4BFAE0-E454-4987-229E-567882D5EE37}"/>
              </a:ext>
            </a:extLst>
          </p:cNvPr>
          <p:cNvCxnSpPr>
            <a:cxnSpLocks/>
          </p:cNvCxnSpPr>
          <p:nvPr/>
        </p:nvCxnSpPr>
        <p:spPr>
          <a:xfrm>
            <a:off x="4210237" y="3072992"/>
            <a:ext cx="59468" cy="15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2326C78-AE04-6AC8-8804-0162BF7B9967}"/>
              </a:ext>
            </a:extLst>
          </p:cNvPr>
          <p:cNvSpPr txBox="1"/>
          <p:nvPr/>
        </p:nvSpPr>
        <p:spPr>
          <a:xfrm>
            <a:off x="1326875" y="4007606"/>
            <a:ext cx="29708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b="1" dirty="0" err="1"/>
              <a:t>Cuidí</a:t>
            </a:r>
            <a:r>
              <a:rPr lang="en-IE" sz="2100" b="1" dirty="0"/>
              <a:t> </a:t>
            </a:r>
            <a:r>
              <a:rPr lang="en-IE" sz="2100" b="1" dirty="0" err="1"/>
              <a:t>ingearach</a:t>
            </a:r>
            <a:endParaRPr lang="en-IE" sz="2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4CC5A2-B04C-AD08-7026-7858DEB5A395}"/>
                  </a:ext>
                </a:extLst>
              </p:cNvPr>
              <p:cNvSpPr txBox="1"/>
              <p:nvPr/>
            </p:nvSpPr>
            <p:spPr>
              <a:xfrm>
                <a:off x="2278325" y="4669834"/>
                <a:ext cx="90483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latin typeface="Cambria Math" panose="02040503050406030204" pitchFamily="18" charset="0"/>
                        </a:rPr>
                        <m:t>200</m:t>
                      </m:r>
                      <m:func>
                        <m:funcPr>
                          <m:ctrlPr>
                            <a:rPr lang="en-GB" sz="21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100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GB" sz="21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100" i="1" dirty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  <m:sup>
                              <m:r>
                                <a:rPr lang="en-GB" sz="21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4CC5A2-B04C-AD08-7026-7858DEB5A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325" y="4669834"/>
                <a:ext cx="904834" cy="415498"/>
              </a:xfrm>
              <a:prstGeom prst="rect">
                <a:avLst/>
              </a:prstGeom>
              <a:blipFill>
                <a:blip r:embed="rId2"/>
                <a:stretch>
                  <a:fillRect r="-5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E958A5-7418-6CB9-52E4-02089CC3BA57}"/>
                  </a:ext>
                </a:extLst>
              </p:cNvPr>
              <p:cNvSpPr txBox="1"/>
              <p:nvPr/>
            </p:nvSpPr>
            <p:spPr>
              <a:xfrm>
                <a:off x="1503909" y="4662622"/>
                <a:ext cx="90483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1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1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1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21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E958A5-7418-6CB9-52E4-02089CC3B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909" y="4662622"/>
                <a:ext cx="904834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2C6F93-E5A3-0DB4-B1D9-285999D89969}"/>
                  </a:ext>
                </a:extLst>
              </p:cNvPr>
              <p:cNvSpPr txBox="1"/>
              <p:nvPr/>
            </p:nvSpPr>
            <p:spPr>
              <a:xfrm>
                <a:off x="1956324" y="5135284"/>
                <a:ext cx="139517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latin typeface="Cambria Math" panose="02040503050406030204" pitchFamily="18" charset="0"/>
                        </a:rPr>
                        <m:t>=74.9 </m:t>
                      </m:r>
                      <m:r>
                        <m:rPr>
                          <m:sty m:val="p"/>
                        </m:rPr>
                        <a:rPr lang="en-GB" sz="2100" dirty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2C6F93-E5A3-0DB4-B1D9-285999D89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324" y="5135284"/>
                <a:ext cx="1395179" cy="415498"/>
              </a:xfrm>
              <a:prstGeom prst="rect">
                <a:avLst/>
              </a:prstGeom>
              <a:blipFill>
                <a:blip r:embed="rId4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A778BC6-6B38-54AF-77CB-7B1037778B7F}"/>
              </a:ext>
            </a:extLst>
          </p:cNvPr>
          <p:cNvSpPr txBox="1"/>
          <p:nvPr/>
        </p:nvSpPr>
        <p:spPr>
          <a:xfrm>
            <a:off x="4776847" y="4009993"/>
            <a:ext cx="32729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b="1" dirty="0" err="1"/>
              <a:t>Cuidí</a:t>
            </a:r>
            <a:r>
              <a:rPr lang="en-IE" sz="2100" b="1" dirty="0"/>
              <a:t> </a:t>
            </a:r>
            <a:r>
              <a:rPr lang="en-IE" sz="2100" b="1" dirty="0" err="1"/>
              <a:t>cothrománach</a:t>
            </a:r>
            <a:endParaRPr lang="en-GB" sz="2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A27C24-440C-4254-D222-A0CF73AC9F89}"/>
                  </a:ext>
                </a:extLst>
              </p:cNvPr>
              <p:cNvSpPr txBox="1"/>
              <p:nvPr/>
            </p:nvSpPr>
            <p:spPr>
              <a:xfrm>
                <a:off x="5729289" y="4717579"/>
                <a:ext cx="90483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latin typeface="Cambria Math" panose="02040503050406030204" pitchFamily="18" charset="0"/>
                        </a:rPr>
                        <m:t>200</m:t>
                      </m:r>
                      <m:func>
                        <m:funcPr>
                          <m:ctrlPr>
                            <a:rPr lang="en-GB" sz="21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100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GB" sz="21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100" i="1" dirty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  <m:sup>
                              <m:r>
                                <a:rPr lang="en-GB" sz="21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A27C24-440C-4254-D222-A0CF73AC9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89" y="4717579"/>
                <a:ext cx="904834" cy="415498"/>
              </a:xfrm>
              <a:prstGeom prst="rect">
                <a:avLst/>
              </a:prstGeom>
              <a:blipFill>
                <a:blip r:embed="rId5"/>
                <a:stretch>
                  <a:fillRect r="-6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130900-2271-C047-5BF6-7E13C3F0D7BB}"/>
                  </a:ext>
                </a:extLst>
              </p:cNvPr>
              <p:cNvSpPr txBox="1"/>
              <p:nvPr/>
            </p:nvSpPr>
            <p:spPr>
              <a:xfrm>
                <a:off x="4954872" y="4710367"/>
                <a:ext cx="90483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1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1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1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GB" sz="21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130900-2271-C047-5BF6-7E13C3F0D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872" y="4710367"/>
                <a:ext cx="904834" cy="415498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2573F3C-FE19-34FB-0730-E175E9991A5D}"/>
                  </a:ext>
                </a:extLst>
              </p:cNvPr>
              <p:cNvSpPr txBox="1"/>
              <p:nvPr/>
            </p:nvSpPr>
            <p:spPr>
              <a:xfrm>
                <a:off x="5407288" y="5183030"/>
                <a:ext cx="139517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latin typeface="Cambria Math" panose="02040503050406030204" pitchFamily="18" charset="0"/>
                        </a:rPr>
                        <m:t>=185.4 </m:t>
                      </m:r>
                      <m:r>
                        <m:rPr>
                          <m:sty m:val="p"/>
                        </m:rPr>
                        <a:rPr lang="en-GB" sz="2100" dirty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2573F3C-FE19-34FB-0730-E175E9991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88" y="5183030"/>
                <a:ext cx="1395179" cy="415498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95E6457-E186-BB9A-66D2-51691527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872788-DEC5-77AD-CCFE-87B52D4E8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393" y="1058205"/>
            <a:ext cx="7348007" cy="1189849"/>
          </a:xfrm>
        </p:spPr>
        <p:txBody>
          <a:bodyPr/>
          <a:lstStyle/>
          <a:p>
            <a:r>
              <a:rPr lang="en-GB" dirty="0" err="1"/>
              <a:t>Tarraingítear</a:t>
            </a:r>
            <a:r>
              <a:rPr lang="en-GB" dirty="0"/>
              <a:t> </a:t>
            </a:r>
            <a:r>
              <a:rPr lang="en-GB" dirty="0" err="1"/>
              <a:t>cairrís</a:t>
            </a:r>
            <a:r>
              <a:rPr lang="en-GB" dirty="0"/>
              <a:t> le </a:t>
            </a:r>
            <a:r>
              <a:rPr lang="en-GB" dirty="0" err="1"/>
              <a:t>fórsa</a:t>
            </a:r>
            <a:r>
              <a:rPr lang="en-GB" dirty="0"/>
              <a:t> 200 N ag </a:t>
            </a:r>
            <a:r>
              <a:rPr lang="en-GB" dirty="0" err="1"/>
              <a:t>uillinn</a:t>
            </a:r>
            <a:r>
              <a:rPr lang="en-GB" dirty="0"/>
              <a:t> 22° leis an </a:t>
            </a:r>
            <a:r>
              <a:rPr lang="en-GB" dirty="0" err="1"/>
              <a:t>gcothromán</a:t>
            </a:r>
            <a:r>
              <a:rPr lang="en-GB" dirty="0"/>
              <a:t>. </a:t>
            </a:r>
            <a:r>
              <a:rPr lang="en-GB" altLang="en-US" sz="2800" dirty="0" err="1"/>
              <a:t>Faigh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cuidí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ingearach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agus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cuidí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cothromanách</a:t>
            </a:r>
            <a:r>
              <a:rPr lang="en-GB" altLang="en-US" sz="2800" dirty="0"/>
              <a:t> den </a:t>
            </a:r>
            <a:r>
              <a:rPr lang="en-GB" altLang="en-US" sz="2800" dirty="0" err="1"/>
              <a:t>fhórsa</a:t>
            </a:r>
            <a:r>
              <a:rPr lang="en-GB" altLang="en-US" sz="2800" dirty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321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/>
      <p:bldP spid="28" grpId="0"/>
      <p:bldP spid="5" grpId="0"/>
      <p:bldP spid="6" grpId="0"/>
      <p:bldP spid="8" grpId="0"/>
      <p:bldP spid="12" grpId="0"/>
      <p:bldP spid="17" grpId="0"/>
      <p:bldP spid="20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A0A7CA-44C3-5373-BF17-37B304A8EA7B}"/>
              </a:ext>
            </a:extLst>
          </p:cNvPr>
          <p:cNvSpPr txBox="1"/>
          <p:nvPr/>
        </p:nvSpPr>
        <p:spPr>
          <a:xfrm>
            <a:off x="1548937" y="4026160"/>
            <a:ext cx="50000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100" dirty="0"/>
              <a:t>Vernier is 0 to 10 but only 9 mm long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1AE01-E0D5-79A8-97A5-50A68E6A3DC4}"/>
              </a:ext>
            </a:extLst>
          </p:cNvPr>
          <p:cNvCxnSpPr>
            <a:cxnSpLocks/>
          </p:cNvCxnSpPr>
          <p:nvPr/>
        </p:nvCxnSpPr>
        <p:spPr>
          <a:xfrm flipV="1">
            <a:off x="1341425" y="2149851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42FE7F-AFF0-4711-6B7E-E8381C8EEAB2}"/>
              </a:ext>
            </a:extLst>
          </p:cNvPr>
          <p:cNvCxnSpPr>
            <a:cxnSpLocks/>
          </p:cNvCxnSpPr>
          <p:nvPr/>
        </p:nvCxnSpPr>
        <p:spPr>
          <a:xfrm flipV="1">
            <a:off x="1611455" y="2289441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455BD3-723F-0E5F-E984-0A4904C16E43}"/>
              </a:ext>
            </a:extLst>
          </p:cNvPr>
          <p:cNvCxnSpPr>
            <a:cxnSpLocks/>
          </p:cNvCxnSpPr>
          <p:nvPr/>
        </p:nvCxnSpPr>
        <p:spPr>
          <a:xfrm flipV="1">
            <a:off x="1881485" y="2289441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6F8DD-2081-47AE-E754-92CD174A90CE}"/>
              </a:ext>
            </a:extLst>
          </p:cNvPr>
          <p:cNvCxnSpPr>
            <a:cxnSpLocks/>
          </p:cNvCxnSpPr>
          <p:nvPr/>
        </p:nvCxnSpPr>
        <p:spPr>
          <a:xfrm flipV="1">
            <a:off x="2151515" y="2289441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ED2F6A-ADD4-4672-50BB-135912A830CA}"/>
              </a:ext>
            </a:extLst>
          </p:cNvPr>
          <p:cNvCxnSpPr>
            <a:cxnSpLocks/>
          </p:cNvCxnSpPr>
          <p:nvPr/>
        </p:nvCxnSpPr>
        <p:spPr>
          <a:xfrm flipV="1">
            <a:off x="2421545" y="2289441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DEF8F3-CE90-5955-079E-4DA756927969}"/>
              </a:ext>
            </a:extLst>
          </p:cNvPr>
          <p:cNvCxnSpPr>
            <a:cxnSpLocks/>
          </p:cNvCxnSpPr>
          <p:nvPr/>
        </p:nvCxnSpPr>
        <p:spPr>
          <a:xfrm flipV="1">
            <a:off x="2691575" y="2203857"/>
            <a:ext cx="0" cy="375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C8B07C-594E-AD60-BFD0-6887959AE9ED}"/>
              </a:ext>
            </a:extLst>
          </p:cNvPr>
          <p:cNvCxnSpPr>
            <a:cxnSpLocks/>
          </p:cNvCxnSpPr>
          <p:nvPr/>
        </p:nvCxnSpPr>
        <p:spPr>
          <a:xfrm flipV="1">
            <a:off x="2961605" y="2286507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F9F7B3-A8B8-7CF2-6C5B-97F52DAFAE6D}"/>
              </a:ext>
            </a:extLst>
          </p:cNvPr>
          <p:cNvCxnSpPr>
            <a:cxnSpLocks/>
          </p:cNvCxnSpPr>
          <p:nvPr/>
        </p:nvCxnSpPr>
        <p:spPr>
          <a:xfrm flipV="1">
            <a:off x="3231635" y="2286507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5D234F-0E08-385C-2B9B-9B1CD23C77B5}"/>
              </a:ext>
            </a:extLst>
          </p:cNvPr>
          <p:cNvCxnSpPr>
            <a:cxnSpLocks/>
          </p:cNvCxnSpPr>
          <p:nvPr/>
        </p:nvCxnSpPr>
        <p:spPr>
          <a:xfrm flipV="1">
            <a:off x="3501665" y="2286507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868653-AFC9-847B-6E51-37F83EA7CED6}"/>
              </a:ext>
            </a:extLst>
          </p:cNvPr>
          <p:cNvCxnSpPr>
            <a:cxnSpLocks/>
          </p:cNvCxnSpPr>
          <p:nvPr/>
        </p:nvCxnSpPr>
        <p:spPr>
          <a:xfrm flipV="1">
            <a:off x="3771695" y="2286507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235909-6C0E-D19A-EF46-DB85B32DE682}"/>
              </a:ext>
            </a:extLst>
          </p:cNvPr>
          <p:cNvCxnSpPr>
            <a:cxnSpLocks/>
          </p:cNvCxnSpPr>
          <p:nvPr/>
        </p:nvCxnSpPr>
        <p:spPr>
          <a:xfrm flipV="1">
            <a:off x="4048969" y="21599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BCF82D-BFF2-7880-00A0-107ADAA48E38}"/>
              </a:ext>
            </a:extLst>
          </p:cNvPr>
          <p:cNvCxnSpPr>
            <a:cxnSpLocks/>
          </p:cNvCxnSpPr>
          <p:nvPr/>
        </p:nvCxnSpPr>
        <p:spPr>
          <a:xfrm flipV="1">
            <a:off x="4311755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D9574E-8926-0499-A88F-8F9A2D0A6BA5}"/>
              </a:ext>
            </a:extLst>
          </p:cNvPr>
          <p:cNvCxnSpPr>
            <a:cxnSpLocks/>
          </p:cNvCxnSpPr>
          <p:nvPr/>
        </p:nvCxnSpPr>
        <p:spPr>
          <a:xfrm flipV="1">
            <a:off x="4581785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83B0EF-664F-BFEF-95CE-FF251346ABD5}"/>
              </a:ext>
            </a:extLst>
          </p:cNvPr>
          <p:cNvCxnSpPr>
            <a:cxnSpLocks/>
          </p:cNvCxnSpPr>
          <p:nvPr/>
        </p:nvCxnSpPr>
        <p:spPr>
          <a:xfrm flipV="1">
            <a:off x="4851815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259B55-4781-833C-4567-7261A040EFC9}"/>
              </a:ext>
            </a:extLst>
          </p:cNvPr>
          <p:cNvCxnSpPr>
            <a:cxnSpLocks/>
          </p:cNvCxnSpPr>
          <p:nvPr/>
        </p:nvCxnSpPr>
        <p:spPr>
          <a:xfrm flipV="1">
            <a:off x="5121845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CB091-2767-332A-8832-7D8554636BC1}"/>
              </a:ext>
            </a:extLst>
          </p:cNvPr>
          <p:cNvCxnSpPr>
            <a:cxnSpLocks/>
          </p:cNvCxnSpPr>
          <p:nvPr/>
        </p:nvCxnSpPr>
        <p:spPr>
          <a:xfrm flipV="1">
            <a:off x="5391875" y="2165640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782F4-6D66-5B2C-EBA3-27879B9773B6}"/>
              </a:ext>
            </a:extLst>
          </p:cNvPr>
          <p:cNvCxnSpPr>
            <a:cxnSpLocks/>
          </p:cNvCxnSpPr>
          <p:nvPr/>
        </p:nvCxnSpPr>
        <p:spPr>
          <a:xfrm flipV="1">
            <a:off x="5661905" y="2305230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7AE00E-1182-7949-0043-0081A7493F8E}"/>
              </a:ext>
            </a:extLst>
          </p:cNvPr>
          <p:cNvCxnSpPr>
            <a:cxnSpLocks/>
          </p:cNvCxnSpPr>
          <p:nvPr/>
        </p:nvCxnSpPr>
        <p:spPr>
          <a:xfrm flipV="1">
            <a:off x="5931935" y="2305230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13096D-101D-F8A6-D271-5EC08C83B271}"/>
              </a:ext>
            </a:extLst>
          </p:cNvPr>
          <p:cNvCxnSpPr>
            <a:cxnSpLocks/>
          </p:cNvCxnSpPr>
          <p:nvPr/>
        </p:nvCxnSpPr>
        <p:spPr>
          <a:xfrm flipV="1">
            <a:off x="6201965" y="2305230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7DF463-5E34-ADE1-E52B-4D589F672D78}"/>
              </a:ext>
            </a:extLst>
          </p:cNvPr>
          <p:cNvCxnSpPr>
            <a:cxnSpLocks/>
          </p:cNvCxnSpPr>
          <p:nvPr/>
        </p:nvCxnSpPr>
        <p:spPr>
          <a:xfrm flipV="1">
            <a:off x="6471995" y="2305230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E500E18-B97C-E4E5-B18C-7E456CA54780}"/>
              </a:ext>
            </a:extLst>
          </p:cNvPr>
          <p:cNvSpPr txBox="1"/>
          <p:nvPr/>
        </p:nvSpPr>
        <p:spPr>
          <a:xfrm>
            <a:off x="1197035" y="1742409"/>
            <a:ext cx="3289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/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84D04F-A6AE-F141-06C5-E7DF98256643}"/>
              </a:ext>
            </a:extLst>
          </p:cNvPr>
          <p:cNvSpPr txBox="1"/>
          <p:nvPr/>
        </p:nvSpPr>
        <p:spPr>
          <a:xfrm>
            <a:off x="3897335" y="1728905"/>
            <a:ext cx="753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/>
              <a:t>1 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83851B-74CD-4A10-1F69-C445E86A5793}"/>
              </a:ext>
            </a:extLst>
          </p:cNvPr>
          <p:cNvSpPr txBox="1"/>
          <p:nvPr/>
        </p:nvSpPr>
        <p:spPr>
          <a:xfrm>
            <a:off x="6597635" y="1825815"/>
            <a:ext cx="753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/>
              <a:t>2 cm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E7C4E90-AB96-40CC-A76F-5D1414C2A536}"/>
              </a:ext>
            </a:extLst>
          </p:cNvPr>
          <p:cNvCxnSpPr>
            <a:cxnSpLocks/>
          </p:cNvCxnSpPr>
          <p:nvPr/>
        </p:nvCxnSpPr>
        <p:spPr>
          <a:xfrm flipV="1">
            <a:off x="6770927" y="21599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07E22F-39C5-B24C-F05F-2757744D2597}"/>
              </a:ext>
            </a:extLst>
          </p:cNvPr>
          <p:cNvCxnSpPr>
            <a:cxnSpLocks/>
          </p:cNvCxnSpPr>
          <p:nvPr/>
        </p:nvCxnSpPr>
        <p:spPr>
          <a:xfrm flipV="1">
            <a:off x="7040957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8C52C62-1BC4-DD3A-2D66-07A6A1FDD8F1}"/>
              </a:ext>
            </a:extLst>
          </p:cNvPr>
          <p:cNvCxnSpPr>
            <a:cxnSpLocks/>
          </p:cNvCxnSpPr>
          <p:nvPr/>
        </p:nvCxnSpPr>
        <p:spPr>
          <a:xfrm flipV="1">
            <a:off x="7310987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2F93C34-FE53-6E4A-1A81-3318B100DEC9}"/>
              </a:ext>
            </a:extLst>
          </p:cNvPr>
          <p:cNvCxnSpPr>
            <a:cxnSpLocks/>
          </p:cNvCxnSpPr>
          <p:nvPr/>
        </p:nvCxnSpPr>
        <p:spPr>
          <a:xfrm flipV="1">
            <a:off x="7581017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616FED3-87C0-E1AC-7603-91AA5506890B}"/>
              </a:ext>
            </a:extLst>
          </p:cNvPr>
          <p:cNvCxnSpPr>
            <a:cxnSpLocks/>
          </p:cNvCxnSpPr>
          <p:nvPr/>
        </p:nvCxnSpPr>
        <p:spPr>
          <a:xfrm flipV="1">
            <a:off x="7851047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D0BE82-2E1D-1795-950A-9319B25F2343}"/>
              </a:ext>
            </a:extLst>
          </p:cNvPr>
          <p:cNvGrpSpPr/>
          <p:nvPr/>
        </p:nvGrpSpPr>
        <p:grpSpPr>
          <a:xfrm>
            <a:off x="1145683" y="2595797"/>
            <a:ext cx="2887422" cy="767930"/>
            <a:chOff x="539552" y="5138255"/>
            <a:chExt cx="3849896" cy="102390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559C459-D03B-4514-8E91-CB0311D409A8}"/>
                </a:ext>
              </a:extLst>
            </p:cNvPr>
            <p:cNvSpPr/>
            <p:nvPr/>
          </p:nvSpPr>
          <p:spPr>
            <a:xfrm>
              <a:off x="539552" y="5138255"/>
              <a:ext cx="3849896" cy="10073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2CC1D6D-584C-392C-C6BC-DA16B8367D53}"/>
                </a:ext>
              </a:extLst>
            </p:cNvPr>
            <p:cNvGrpSpPr/>
            <p:nvPr/>
          </p:nvGrpSpPr>
          <p:grpSpPr>
            <a:xfrm>
              <a:off x="788678" y="5145764"/>
              <a:ext cx="3250387" cy="488740"/>
              <a:chOff x="5141227" y="5880503"/>
              <a:chExt cx="3240358" cy="4887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315CE6E-D42D-1E2F-9E9F-9A805C43B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227" y="5880503"/>
                <a:ext cx="0" cy="4887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5CF4398-D96A-D022-4748-0898D42C3E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263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259CAE9-47E5-86AD-E876-005A2E4FCD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9299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559A85C-0D88-7313-4A3C-2B690036D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3334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154CCD5-4EC8-721A-336C-3A6BB0524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7370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F696CE0-7760-DAF7-CD14-2D4154D8B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1406" y="5880503"/>
                <a:ext cx="0" cy="4243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8D9E1AC-DCC7-F97F-ADF4-B25FF28E08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5442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BBAD66F-608F-3161-B9A9-93E8E2569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9478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AE71493-829F-CB20-1571-3F67C194A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3513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AF204E0-A087-0FB2-2865-DEDB4EBA51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7549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4611D3F-93D7-6D2E-3E2A-C1967B50C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1585" y="5880503"/>
                <a:ext cx="0" cy="4887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DC89FD6-74EE-5CE3-A91E-40E2792BF291}"/>
                </a:ext>
              </a:extLst>
            </p:cNvPr>
            <p:cNvSpPr txBox="1"/>
            <p:nvPr/>
          </p:nvSpPr>
          <p:spPr>
            <a:xfrm>
              <a:off x="596159" y="5608164"/>
              <a:ext cx="43858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100"/>
                <a:t>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54EE499-419F-5EDB-B35D-141B2C963A97}"/>
                </a:ext>
              </a:extLst>
            </p:cNvPr>
            <p:cNvSpPr txBox="1"/>
            <p:nvPr/>
          </p:nvSpPr>
          <p:spPr>
            <a:xfrm>
              <a:off x="2229208" y="5606864"/>
              <a:ext cx="43858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100"/>
                <a:t>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E2BDF2-ECC5-6D11-0B2F-8F199F7732C3}"/>
                </a:ext>
              </a:extLst>
            </p:cNvPr>
            <p:cNvSpPr txBox="1"/>
            <p:nvPr/>
          </p:nvSpPr>
          <p:spPr>
            <a:xfrm>
              <a:off x="3697892" y="5606864"/>
              <a:ext cx="63094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100"/>
                <a:t>10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115D2C2-23D6-A2AB-D7AB-705872387705}"/>
              </a:ext>
            </a:extLst>
          </p:cNvPr>
          <p:cNvCxnSpPr>
            <a:cxnSpLocks/>
          </p:cNvCxnSpPr>
          <p:nvPr/>
        </p:nvCxnSpPr>
        <p:spPr>
          <a:xfrm>
            <a:off x="1197034" y="2578966"/>
            <a:ext cx="6885356" cy="1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D97F33-30CF-F6CE-26E0-F006093D269D}"/>
              </a:ext>
            </a:extLst>
          </p:cNvPr>
          <p:cNvCxnSpPr>
            <a:cxnSpLocks/>
            <a:endCxn id="68" idx="2"/>
          </p:cNvCxnSpPr>
          <p:nvPr/>
        </p:nvCxnSpPr>
        <p:spPr>
          <a:xfrm flipV="1">
            <a:off x="3526539" y="3362752"/>
            <a:ext cx="224502" cy="6634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D113B6-EA72-023E-209F-D63FB9CD6B96}"/>
              </a:ext>
            </a:extLst>
          </p:cNvPr>
          <p:cNvCxnSpPr>
            <a:cxnSpLocks/>
          </p:cNvCxnSpPr>
          <p:nvPr/>
        </p:nvCxnSpPr>
        <p:spPr>
          <a:xfrm flipH="1" flipV="1">
            <a:off x="3770317" y="2410846"/>
            <a:ext cx="944940" cy="16759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4984A22-942E-C016-A557-581F9767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973686"/>
            <a:ext cx="6543675" cy="443198"/>
          </a:xfrm>
        </p:spPr>
        <p:txBody>
          <a:bodyPr>
            <a:normAutofit fontScale="90000"/>
          </a:bodyPr>
          <a:lstStyle/>
          <a:p>
            <a:r>
              <a:rPr lang="ga-IE" dirty="0">
                <a:effectLst/>
                <a:latin typeface="Segoe UI Web (West European)"/>
              </a:rPr>
              <a:t>An scála </a:t>
            </a:r>
            <a:r>
              <a:rPr lang="en-US" dirty="0">
                <a:latin typeface="Segoe UI Web (West European)"/>
              </a:rPr>
              <a:t>V</a:t>
            </a:r>
            <a:r>
              <a:rPr lang="ga-IE" dirty="0" err="1">
                <a:effectLst/>
                <a:latin typeface="Segoe UI Web (West European)"/>
              </a:rPr>
              <a:t>ernier</a:t>
            </a:r>
            <a:r>
              <a:rPr lang="ga-IE" dirty="0">
                <a:effectLst/>
                <a:latin typeface="Segoe UI Web (West European)"/>
              </a:rPr>
              <a:t> - Sampla</a:t>
            </a:r>
          </a:p>
        </p:txBody>
      </p:sp>
    </p:spTree>
    <p:extLst>
      <p:ext uri="{BB962C8B-B14F-4D97-AF65-F5344CB8AC3E}">
        <p14:creationId xmlns:p14="http://schemas.microsoft.com/office/powerpoint/2010/main" val="33295191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F33899-4F95-6DAF-E0F6-4FB5081A306E}"/>
              </a:ext>
            </a:extLst>
          </p:cNvPr>
          <p:cNvCxnSpPr>
            <a:cxnSpLocks/>
          </p:cNvCxnSpPr>
          <p:nvPr/>
        </p:nvCxnSpPr>
        <p:spPr>
          <a:xfrm>
            <a:off x="4689887" y="3382178"/>
            <a:ext cx="0" cy="21062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23E29D-ECB3-F61D-D517-32EF85A569AF}"/>
              </a:ext>
            </a:extLst>
          </p:cNvPr>
          <p:cNvSpPr txBox="1"/>
          <p:nvPr/>
        </p:nvSpPr>
        <p:spPr>
          <a:xfrm rot="20329873">
            <a:off x="3452227" y="2619596"/>
            <a:ext cx="7424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/>
              <a:t>45⁰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6AE7DB-1AEA-1CFB-D993-C34803E9052B}"/>
              </a:ext>
            </a:extLst>
          </p:cNvPr>
          <p:cNvCxnSpPr>
            <a:cxnSpLocks/>
          </p:cNvCxnSpPr>
          <p:nvPr/>
        </p:nvCxnSpPr>
        <p:spPr>
          <a:xfrm>
            <a:off x="3448852" y="2283601"/>
            <a:ext cx="1241036" cy="1098578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B2A97E7-BB65-3580-8E99-7AF0D418AF7D}"/>
              </a:ext>
            </a:extLst>
          </p:cNvPr>
          <p:cNvSpPr/>
          <p:nvPr/>
        </p:nvSpPr>
        <p:spPr>
          <a:xfrm>
            <a:off x="4581876" y="3274166"/>
            <a:ext cx="216022" cy="2160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8B032D-5272-D132-271E-57B6CB8C9667}"/>
              </a:ext>
            </a:extLst>
          </p:cNvPr>
          <p:cNvCxnSpPr>
            <a:cxnSpLocks/>
          </p:cNvCxnSpPr>
          <p:nvPr/>
        </p:nvCxnSpPr>
        <p:spPr>
          <a:xfrm>
            <a:off x="3439982" y="2422185"/>
            <a:ext cx="0" cy="654391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4B35A0C-84F9-DDBD-F1CD-EAFA2D171604}"/>
              </a:ext>
            </a:extLst>
          </p:cNvPr>
          <p:cNvSpPr txBox="1"/>
          <p:nvPr/>
        </p:nvSpPr>
        <p:spPr>
          <a:xfrm>
            <a:off x="4689886" y="4602427"/>
            <a:ext cx="597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/>
              <a:t>5 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63BF8B-D8F6-0D2B-B93C-A4AD9E25FAF3}"/>
              </a:ext>
            </a:extLst>
          </p:cNvPr>
          <p:cNvCxnSpPr>
            <a:cxnSpLocks/>
          </p:cNvCxnSpPr>
          <p:nvPr/>
        </p:nvCxnSpPr>
        <p:spPr>
          <a:xfrm flipH="1">
            <a:off x="3626951" y="3403376"/>
            <a:ext cx="983237" cy="11130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354FAD-B4E4-6FE2-8B95-C0EFBDB0BB94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4766261" y="3458555"/>
            <a:ext cx="1061841" cy="8997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5567A80-6FA2-156B-2811-EB7BCCF2405D}"/>
              </a:ext>
            </a:extLst>
          </p:cNvPr>
          <p:cNvCxnSpPr>
            <a:cxnSpLocks/>
          </p:cNvCxnSpPr>
          <p:nvPr/>
        </p:nvCxnSpPr>
        <p:spPr>
          <a:xfrm>
            <a:off x="3459037" y="4429594"/>
            <a:ext cx="1422039" cy="1200299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2740DF2-6992-84D0-41DA-DFF4756FA462}"/>
              </a:ext>
            </a:extLst>
          </p:cNvPr>
          <p:cNvCxnSpPr>
            <a:cxnSpLocks/>
          </p:cNvCxnSpPr>
          <p:nvPr/>
        </p:nvCxnSpPr>
        <p:spPr>
          <a:xfrm flipH="1">
            <a:off x="4605358" y="4226663"/>
            <a:ext cx="1311767" cy="1388124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86CC164-F719-55EE-8AB2-1B3856E47BD8}"/>
              </a:ext>
            </a:extLst>
          </p:cNvPr>
          <p:cNvSpPr txBox="1"/>
          <p:nvPr/>
        </p:nvSpPr>
        <p:spPr>
          <a:xfrm>
            <a:off x="5917126" y="2749237"/>
            <a:ext cx="1921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500" dirty="0" err="1"/>
              <a:t>Cuidí</a:t>
            </a:r>
            <a:r>
              <a:rPr lang="en-IE" sz="1500" dirty="0"/>
              <a:t> </a:t>
            </a:r>
            <a:r>
              <a:rPr lang="en-IE" sz="1500" dirty="0" err="1"/>
              <a:t>cothrománach</a:t>
            </a:r>
            <a:r>
              <a:rPr lang="en-IE" sz="1500" dirty="0"/>
              <a:t> (</a:t>
            </a:r>
            <a:r>
              <a:rPr lang="en-IE" sz="1500" dirty="0" err="1"/>
              <a:t>i</a:t>
            </a:r>
            <a:r>
              <a:rPr lang="en-IE" sz="1500" dirty="0"/>
              <a:t> line leis an </a:t>
            </a:r>
            <a:r>
              <a:rPr lang="en-IE" sz="1500" dirty="0" err="1"/>
              <a:t>sreang</a:t>
            </a:r>
            <a:endParaRPr lang="en-IE" sz="21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490DED-C12E-7360-5A62-33767B434B3C}"/>
              </a:ext>
            </a:extLst>
          </p:cNvPr>
          <p:cNvSpPr txBox="1"/>
          <p:nvPr/>
        </p:nvSpPr>
        <p:spPr>
          <a:xfrm>
            <a:off x="1348477" y="3378216"/>
            <a:ext cx="18382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500" dirty="0" err="1"/>
              <a:t>Cuidí</a:t>
            </a:r>
            <a:r>
              <a:rPr lang="en-IE" sz="1500" dirty="0"/>
              <a:t> </a:t>
            </a:r>
            <a:r>
              <a:rPr lang="en-IE" sz="1500" dirty="0" err="1"/>
              <a:t>ingearach</a:t>
            </a:r>
            <a:endParaRPr lang="en-IE" sz="15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6585B3-8E57-E780-0F58-4719BBC231FC}"/>
              </a:ext>
            </a:extLst>
          </p:cNvPr>
          <p:cNvSpPr txBox="1"/>
          <p:nvPr/>
        </p:nvSpPr>
        <p:spPr>
          <a:xfrm>
            <a:off x="5880418" y="3411519"/>
            <a:ext cx="1921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/>
              <a:t>= 5 Cos 45⁰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DB8A67-4BE6-BF17-EC0C-53E6CE3F03BE}"/>
              </a:ext>
            </a:extLst>
          </p:cNvPr>
          <p:cNvSpPr txBox="1"/>
          <p:nvPr/>
        </p:nvSpPr>
        <p:spPr>
          <a:xfrm>
            <a:off x="1342393" y="3834248"/>
            <a:ext cx="171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/>
              <a:t>= 5 Sin 45⁰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571397-AE03-16DE-6C64-9ABFD1BCCFC5}"/>
              </a:ext>
            </a:extLst>
          </p:cNvPr>
          <p:cNvSpPr txBox="1"/>
          <p:nvPr/>
        </p:nvSpPr>
        <p:spPr>
          <a:xfrm>
            <a:off x="6055497" y="3721453"/>
            <a:ext cx="1276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/>
              <a:t>= 3.54 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D378A5-09A0-2863-A62E-B47FE2620438}"/>
              </a:ext>
            </a:extLst>
          </p:cNvPr>
          <p:cNvSpPr txBox="1"/>
          <p:nvPr/>
        </p:nvSpPr>
        <p:spPr>
          <a:xfrm>
            <a:off x="1514948" y="4180497"/>
            <a:ext cx="13115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/>
              <a:t>= 3.54 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C9A43A7-53D9-4326-C2E6-AAAD03D3CD83}"/>
              </a:ext>
            </a:extLst>
          </p:cNvPr>
          <p:cNvSpPr/>
          <p:nvPr/>
        </p:nvSpPr>
        <p:spPr>
          <a:xfrm>
            <a:off x="3451591" y="2612684"/>
            <a:ext cx="348298" cy="166076"/>
          </a:xfrm>
          <a:custGeom>
            <a:avLst/>
            <a:gdLst>
              <a:gd name="connsiteX0" fmla="*/ 0 w 468630"/>
              <a:gd name="connsiteY0" fmla="*/ 182880 h 182880"/>
              <a:gd name="connsiteX1" fmla="*/ 262890 w 468630"/>
              <a:gd name="connsiteY1" fmla="*/ 182880 h 182880"/>
              <a:gd name="connsiteX2" fmla="*/ 468630 w 468630"/>
              <a:gd name="connsiteY2" fmla="*/ 0 h 182880"/>
              <a:gd name="connsiteX0" fmla="*/ 0 w 468630"/>
              <a:gd name="connsiteY0" fmla="*/ 182880 h 225213"/>
              <a:gd name="connsiteX1" fmla="*/ 262890 w 468630"/>
              <a:gd name="connsiteY1" fmla="*/ 182880 h 225213"/>
              <a:gd name="connsiteX2" fmla="*/ 468630 w 468630"/>
              <a:gd name="connsiteY2" fmla="*/ 0 h 225213"/>
              <a:gd name="connsiteX0" fmla="*/ 0 w 468630"/>
              <a:gd name="connsiteY0" fmla="*/ 182880 h 230321"/>
              <a:gd name="connsiteX1" fmla="*/ 262890 w 468630"/>
              <a:gd name="connsiteY1" fmla="*/ 182880 h 230321"/>
              <a:gd name="connsiteX2" fmla="*/ 468630 w 468630"/>
              <a:gd name="connsiteY2" fmla="*/ 0 h 230321"/>
              <a:gd name="connsiteX0" fmla="*/ 0 w 468630"/>
              <a:gd name="connsiteY0" fmla="*/ 182880 h 210929"/>
              <a:gd name="connsiteX1" fmla="*/ 262890 w 468630"/>
              <a:gd name="connsiteY1" fmla="*/ 182880 h 210929"/>
              <a:gd name="connsiteX2" fmla="*/ 468630 w 468630"/>
              <a:gd name="connsiteY2" fmla="*/ 0 h 210929"/>
              <a:gd name="connsiteX0" fmla="*/ 0 w 468630"/>
              <a:gd name="connsiteY0" fmla="*/ 182880 h 204660"/>
              <a:gd name="connsiteX1" fmla="*/ 262890 w 468630"/>
              <a:gd name="connsiteY1" fmla="*/ 182880 h 204660"/>
              <a:gd name="connsiteX2" fmla="*/ 468630 w 468630"/>
              <a:gd name="connsiteY2" fmla="*/ 0 h 204660"/>
              <a:gd name="connsiteX0" fmla="*/ 0 w 468630"/>
              <a:gd name="connsiteY0" fmla="*/ 182880 h 204660"/>
              <a:gd name="connsiteX1" fmla="*/ 262890 w 468630"/>
              <a:gd name="connsiteY1" fmla="*/ 182880 h 204660"/>
              <a:gd name="connsiteX2" fmla="*/ 468630 w 468630"/>
              <a:gd name="connsiteY2" fmla="*/ 0 h 204660"/>
              <a:gd name="connsiteX0" fmla="*/ 0 w 468630"/>
              <a:gd name="connsiteY0" fmla="*/ 182880 h 204660"/>
              <a:gd name="connsiteX1" fmla="*/ 262890 w 468630"/>
              <a:gd name="connsiteY1" fmla="*/ 182880 h 204660"/>
              <a:gd name="connsiteX2" fmla="*/ 468630 w 468630"/>
              <a:gd name="connsiteY2" fmla="*/ 0 h 204660"/>
              <a:gd name="connsiteX0" fmla="*/ 0 w 468630"/>
              <a:gd name="connsiteY0" fmla="*/ 182880 h 205354"/>
              <a:gd name="connsiteX1" fmla="*/ 262890 w 468630"/>
              <a:gd name="connsiteY1" fmla="*/ 182880 h 205354"/>
              <a:gd name="connsiteX2" fmla="*/ 468630 w 468630"/>
              <a:gd name="connsiteY2" fmla="*/ 0 h 205354"/>
              <a:gd name="connsiteX0" fmla="*/ 0 w 468630"/>
              <a:gd name="connsiteY0" fmla="*/ 182880 h 208305"/>
              <a:gd name="connsiteX1" fmla="*/ 262890 w 468630"/>
              <a:gd name="connsiteY1" fmla="*/ 182880 h 208305"/>
              <a:gd name="connsiteX2" fmla="*/ 468630 w 468630"/>
              <a:gd name="connsiteY2" fmla="*/ 0 h 208305"/>
              <a:gd name="connsiteX0" fmla="*/ 0 w 464397"/>
              <a:gd name="connsiteY0" fmla="*/ 214630 h 228542"/>
              <a:gd name="connsiteX1" fmla="*/ 258657 w 464397"/>
              <a:gd name="connsiteY1" fmla="*/ 182880 h 228542"/>
              <a:gd name="connsiteX2" fmla="*/ 464397 w 464397"/>
              <a:gd name="connsiteY2" fmla="*/ 0 h 228542"/>
              <a:gd name="connsiteX0" fmla="*/ 0 w 464397"/>
              <a:gd name="connsiteY0" fmla="*/ 214630 h 223867"/>
              <a:gd name="connsiteX1" fmla="*/ 258657 w 464397"/>
              <a:gd name="connsiteY1" fmla="*/ 182880 h 223867"/>
              <a:gd name="connsiteX2" fmla="*/ 464397 w 464397"/>
              <a:gd name="connsiteY2" fmla="*/ 0 h 223867"/>
              <a:gd name="connsiteX0" fmla="*/ 0 w 464397"/>
              <a:gd name="connsiteY0" fmla="*/ 214630 h 223479"/>
              <a:gd name="connsiteX1" fmla="*/ 258657 w 464397"/>
              <a:gd name="connsiteY1" fmla="*/ 182880 h 223479"/>
              <a:gd name="connsiteX2" fmla="*/ 464397 w 464397"/>
              <a:gd name="connsiteY2" fmla="*/ 0 h 223479"/>
              <a:gd name="connsiteX0" fmla="*/ 0 w 464397"/>
              <a:gd name="connsiteY0" fmla="*/ 214630 h 221434"/>
              <a:gd name="connsiteX1" fmla="*/ 277707 w 464397"/>
              <a:gd name="connsiteY1" fmla="*/ 170180 h 221434"/>
              <a:gd name="connsiteX2" fmla="*/ 464397 w 464397"/>
              <a:gd name="connsiteY2" fmla="*/ 0 h 22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397" h="221434">
                <a:moveTo>
                  <a:pt x="0" y="214630"/>
                </a:moveTo>
                <a:cubicBezTo>
                  <a:pt x="91863" y="235796"/>
                  <a:pt x="219358" y="203836"/>
                  <a:pt x="277707" y="170180"/>
                </a:cubicBezTo>
                <a:cubicBezTo>
                  <a:pt x="336056" y="136524"/>
                  <a:pt x="421217" y="82127"/>
                  <a:pt x="464397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9C666B-6A79-40EC-9C21-5D240CBB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EEF83CB-99B5-5F60-9321-E7A6923DE15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34719" y="477044"/>
                <a:ext cx="6674561" cy="1643527"/>
              </a:xfrm>
            </p:spPr>
            <p:txBody>
              <a:bodyPr/>
              <a:lstStyle/>
              <a:p>
                <a:r>
                  <a:rPr lang="en-GB" dirty="0" err="1"/>
                  <a:t>Tá</a:t>
                </a:r>
                <a:r>
                  <a:rPr lang="en-GB" dirty="0"/>
                  <a:t> </a:t>
                </a:r>
                <a:r>
                  <a:rPr lang="en-GB" dirty="0" err="1"/>
                  <a:t>luascadán</a:t>
                </a:r>
                <a:r>
                  <a:rPr lang="en-GB" dirty="0"/>
                  <a:t> </a:t>
                </a:r>
                <a:r>
                  <a:rPr lang="en-GB" dirty="0" err="1"/>
                  <a:t>simplí</a:t>
                </a:r>
                <a:r>
                  <a:rPr lang="en-GB" dirty="0"/>
                  <a:t> ag </a:t>
                </a:r>
                <a:r>
                  <a:rPr lang="en-GB" dirty="0" err="1"/>
                  <a:t>crochadh</a:t>
                </a:r>
                <a:r>
                  <a:rPr lang="en-GB" dirty="0"/>
                  <a:t> ag </a:t>
                </a:r>
                <a:r>
                  <a:rPr lang="en-GB" dirty="0" err="1"/>
                  <a:t>uillinn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ón</a:t>
                </a:r>
                <a:r>
                  <a:rPr lang="en-GB" dirty="0"/>
                  <a:t> </a:t>
                </a:r>
                <a:r>
                  <a:rPr lang="en-GB" dirty="0" err="1"/>
                  <a:t>ingear</a:t>
                </a:r>
                <a:r>
                  <a:rPr lang="en-GB" dirty="0"/>
                  <a:t>. </a:t>
                </a:r>
                <a:r>
                  <a:rPr lang="en-GB" dirty="0" err="1"/>
                  <a:t>Crochtar</a:t>
                </a:r>
                <a:r>
                  <a:rPr lang="en-GB" dirty="0"/>
                  <a:t> </a:t>
                </a:r>
                <a:r>
                  <a:rPr lang="en-GB" dirty="0" err="1"/>
                  <a:t>mais</a:t>
                </a:r>
                <a:r>
                  <a:rPr lang="en-GB" dirty="0"/>
                  <a:t> </a:t>
                </a:r>
                <a:r>
                  <a:rPr lang="en-GB" dirty="0" err="1"/>
                  <a:t>beag</a:t>
                </a:r>
                <a:r>
                  <a:rPr lang="en-GB" dirty="0"/>
                  <a:t> </a:t>
                </a:r>
                <a:r>
                  <a:rPr lang="en-GB" dirty="0" err="1"/>
                  <a:t>uaidh</a:t>
                </a:r>
                <a:r>
                  <a:rPr lang="en-GB" dirty="0"/>
                  <a:t> le </a:t>
                </a:r>
                <a:r>
                  <a:rPr lang="en-GB" dirty="0" err="1"/>
                  <a:t>meáchan</a:t>
                </a:r>
                <a:r>
                  <a:rPr lang="en-GB" dirty="0"/>
                  <a:t> 5N.</a:t>
                </a:r>
                <a:r>
                  <a:rPr lang="en-IE" dirty="0"/>
                  <a:t> </a:t>
                </a:r>
                <a:r>
                  <a:rPr lang="en-IE" dirty="0" err="1"/>
                  <a:t>Faigh</a:t>
                </a:r>
                <a:r>
                  <a:rPr lang="en-IE" dirty="0"/>
                  <a:t> </a:t>
                </a:r>
                <a:r>
                  <a:rPr lang="en-IE" dirty="0" err="1"/>
                  <a:t>na</a:t>
                </a:r>
                <a:r>
                  <a:rPr lang="en-IE" dirty="0"/>
                  <a:t> </a:t>
                </a:r>
                <a:r>
                  <a:rPr lang="en-IE" dirty="0" err="1"/>
                  <a:t>cuidithe</a:t>
                </a:r>
                <a:r>
                  <a:rPr lang="en-IE" dirty="0"/>
                  <a:t>, </a:t>
                </a:r>
                <a:r>
                  <a:rPr lang="en-IE" dirty="0" err="1"/>
                  <a:t>i</a:t>
                </a:r>
                <a:r>
                  <a:rPr lang="en-IE" dirty="0"/>
                  <a:t> </a:t>
                </a:r>
                <a:r>
                  <a:rPr lang="en-IE" dirty="0" err="1"/>
                  <a:t>líne</a:t>
                </a:r>
                <a:r>
                  <a:rPr lang="en-IE" dirty="0"/>
                  <a:t> leis an </a:t>
                </a:r>
                <a:r>
                  <a:rPr lang="en-IE" dirty="0" err="1"/>
                  <a:t>sreanga</a:t>
                </a:r>
                <a:r>
                  <a:rPr lang="en-IE" dirty="0"/>
                  <a:t> </a:t>
                </a:r>
                <a:r>
                  <a:rPr lang="en-IE" dirty="0" err="1"/>
                  <a:t>agus</a:t>
                </a:r>
                <a:r>
                  <a:rPr lang="en-IE" dirty="0"/>
                  <a:t> </a:t>
                </a:r>
                <a:r>
                  <a:rPr lang="en-IE" dirty="0" err="1"/>
                  <a:t>ingearach</a:t>
                </a:r>
                <a:r>
                  <a:rPr lang="en-IE" dirty="0"/>
                  <a:t> leis. 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EEF83CB-99B5-5F60-9321-E7A6923DE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34719" y="477044"/>
                <a:ext cx="6674561" cy="1643527"/>
              </a:xfrm>
              <a:blipFill>
                <a:blip r:embed="rId2"/>
                <a:stretch>
                  <a:fillRect l="-1920" t="-5926" r="-91" b="-963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C851E6-085B-A741-4975-1B468CD288CA}"/>
              </a:ext>
            </a:extLst>
          </p:cNvPr>
          <p:cNvCxnSpPr>
            <a:cxnSpLocks/>
          </p:cNvCxnSpPr>
          <p:nvPr/>
        </p:nvCxnSpPr>
        <p:spPr>
          <a:xfrm>
            <a:off x="2826543" y="3627354"/>
            <a:ext cx="973346" cy="4865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03D161-B057-5DF1-4DE0-52A119CA92AD}"/>
              </a:ext>
            </a:extLst>
          </p:cNvPr>
          <p:cNvCxnSpPr>
            <a:cxnSpLocks/>
          </p:cNvCxnSpPr>
          <p:nvPr/>
        </p:nvCxnSpPr>
        <p:spPr>
          <a:xfrm flipH="1">
            <a:off x="5322223" y="3178447"/>
            <a:ext cx="422090" cy="5430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AC106AC-190B-DB86-3306-1E7D71FFCC31}"/>
              </a:ext>
            </a:extLst>
          </p:cNvPr>
          <p:cNvSpPr/>
          <p:nvPr/>
        </p:nvSpPr>
        <p:spPr>
          <a:xfrm rot="688995">
            <a:off x="4312421" y="2942639"/>
            <a:ext cx="266700" cy="514350"/>
          </a:xfrm>
          <a:custGeom>
            <a:avLst/>
            <a:gdLst>
              <a:gd name="connsiteX0" fmla="*/ 355600 w 355600"/>
              <a:gd name="connsiteY0" fmla="*/ 0 h 685800"/>
              <a:gd name="connsiteX1" fmla="*/ 241300 w 355600"/>
              <a:gd name="connsiteY1" fmla="*/ 431800 h 685800"/>
              <a:gd name="connsiteX2" fmla="*/ 0 w 355600"/>
              <a:gd name="connsiteY2" fmla="*/ 685800 h 685800"/>
              <a:gd name="connsiteX0" fmla="*/ 355600 w 355600"/>
              <a:gd name="connsiteY0" fmla="*/ 0 h 685800"/>
              <a:gd name="connsiteX1" fmla="*/ 241300 w 355600"/>
              <a:gd name="connsiteY1" fmla="*/ 431800 h 685800"/>
              <a:gd name="connsiteX2" fmla="*/ 0 w 355600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685800">
                <a:moveTo>
                  <a:pt x="355600" y="0"/>
                </a:moveTo>
                <a:cubicBezTo>
                  <a:pt x="317500" y="143933"/>
                  <a:pt x="330200" y="262467"/>
                  <a:pt x="241300" y="431800"/>
                </a:cubicBezTo>
                <a:cubicBezTo>
                  <a:pt x="152400" y="601133"/>
                  <a:pt x="80433" y="601133"/>
                  <a:pt x="0" y="685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9174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0FE870-6C4D-EC31-1D6E-CB1A893598F2}"/>
                  </a:ext>
                </a:extLst>
              </p:cNvPr>
              <p:cNvSpPr txBox="1"/>
              <p:nvPr/>
            </p:nvSpPr>
            <p:spPr>
              <a:xfrm>
                <a:off x="945823" y="983117"/>
                <a:ext cx="733898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100" dirty="0" err="1"/>
                  <a:t>Buailtear</a:t>
                </a:r>
                <a:r>
                  <a:rPr lang="en-IE" sz="2100" dirty="0"/>
                  <a:t> </a:t>
                </a:r>
                <a:r>
                  <a:rPr lang="en-IE" sz="2100" dirty="0" err="1"/>
                  <a:t>liathróid</a:t>
                </a:r>
                <a:r>
                  <a:rPr lang="en-IE" sz="2100" dirty="0"/>
                  <a:t> le </a:t>
                </a:r>
                <a:r>
                  <a:rPr lang="en-IE" sz="2100" dirty="0" err="1"/>
                  <a:t>treoluas</a:t>
                </a:r>
                <a:r>
                  <a:rPr lang="en-IE" sz="2100" dirty="0"/>
                  <a:t> of 30 </a:t>
                </a:r>
                <a14:m>
                  <m:oMath xmlns:m="http://schemas.openxmlformats.org/officeDocument/2006/math">
                    <m:r>
                      <a:rPr lang="en-IE" sz="2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E" sz="21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E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IE" sz="21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E" sz="2100" dirty="0"/>
                  <a:t> ag </a:t>
                </a:r>
                <a:r>
                  <a:rPr lang="en-IE" sz="2100" dirty="0" err="1"/>
                  <a:t>uilli</a:t>
                </a:r>
                <a:r>
                  <a:rPr lang="en-IE" sz="2100" dirty="0"/>
                  <a:t>nn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2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100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IE" sz="21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E" sz="2100" dirty="0"/>
                  <a:t> leis an </a:t>
                </a:r>
                <a:r>
                  <a:rPr lang="en-IE" sz="2100" dirty="0" err="1"/>
                  <a:t>gcothromán</a:t>
                </a:r>
                <a:r>
                  <a:rPr lang="en-IE" sz="2100" dirty="0"/>
                  <a:t>. </a:t>
                </a:r>
              </a:p>
              <a:p>
                <a:r>
                  <a:rPr lang="en-IE" sz="2100" dirty="0" err="1"/>
                  <a:t>Oibrigh</a:t>
                </a:r>
                <a:r>
                  <a:rPr lang="en-IE" sz="2100" dirty="0"/>
                  <a:t> </a:t>
                </a:r>
                <a:r>
                  <a:rPr lang="en-IE" sz="2100" dirty="0" err="1"/>
                  <a:t>amach</a:t>
                </a:r>
                <a:r>
                  <a:rPr lang="en-IE" sz="2100" dirty="0"/>
                  <a:t> </a:t>
                </a:r>
                <a:r>
                  <a:rPr lang="en-IE" sz="2100" dirty="0" err="1"/>
                  <a:t>na</a:t>
                </a:r>
                <a:r>
                  <a:rPr lang="en-IE" sz="2100" dirty="0"/>
                  <a:t> </a:t>
                </a:r>
                <a:r>
                  <a:rPr lang="en-IE" sz="2100" dirty="0" err="1"/>
                  <a:t>cuidithe</a:t>
                </a:r>
                <a:r>
                  <a:rPr lang="en-IE" sz="2100" dirty="0"/>
                  <a:t> </a:t>
                </a:r>
                <a:r>
                  <a:rPr lang="en-IE" sz="2100" dirty="0" err="1"/>
                  <a:t>ingearacha</a:t>
                </a:r>
                <a:r>
                  <a:rPr lang="en-IE" sz="2100" dirty="0"/>
                  <a:t> </a:t>
                </a:r>
                <a:r>
                  <a:rPr lang="en-IE" sz="2100" dirty="0" err="1"/>
                  <a:t>agus</a:t>
                </a:r>
                <a:r>
                  <a:rPr lang="en-IE" sz="2100" dirty="0"/>
                  <a:t> </a:t>
                </a:r>
                <a:r>
                  <a:rPr lang="en-IE" sz="2100" dirty="0" err="1"/>
                  <a:t>cothrománacha</a:t>
                </a:r>
                <a:r>
                  <a:rPr lang="en-IE" sz="2100" dirty="0"/>
                  <a:t> den </a:t>
                </a:r>
                <a:r>
                  <a:rPr lang="en-IE" sz="2100" dirty="0" err="1"/>
                  <a:t>threoluas</a:t>
                </a:r>
                <a:r>
                  <a:rPr lang="en-IE" sz="2100" dirty="0"/>
                  <a:t> </a:t>
                </a:r>
                <a:r>
                  <a:rPr lang="en-IE" sz="2100" dirty="0" err="1"/>
                  <a:t>tosaigh</a:t>
                </a:r>
                <a:r>
                  <a:rPr lang="en-IE" sz="2100" dirty="0"/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0FE870-6C4D-EC31-1D6E-CB1A89359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23" y="983117"/>
                <a:ext cx="7338981" cy="1384995"/>
              </a:xfrm>
              <a:prstGeom prst="rect">
                <a:avLst/>
              </a:prstGeom>
              <a:blipFill>
                <a:blip r:embed="rId2"/>
                <a:stretch>
                  <a:fillRect l="-997" t="-2643" b="-793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6353E9-5CBB-B13F-13C4-D0B187CA37D0}"/>
                  </a:ext>
                </a:extLst>
              </p:cNvPr>
              <p:cNvSpPr txBox="1"/>
              <p:nvPr/>
            </p:nvSpPr>
            <p:spPr>
              <a:xfrm>
                <a:off x="2850832" y="2937358"/>
                <a:ext cx="1325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dirty="0" err="1">
                    <a:solidFill>
                      <a:srgbClr val="FF0000"/>
                    </a:solidFill>
                  </a:rPr>
                  <a:t>treoluas</a:t>
                </a:r>
                <a:r>
                  <a:rPr lang="en-IE" dirty="0">
                    <a:solidFill>
                      <a:srgbClr val="FF0000"/>
                    </a:solidFill>
                  </a:rPr>
                  <a:t> </a:t>
                </a:r>
                <a:r>
                  <a:rPr lang="en-IE" dirty="0" err="1">
                    <a:solidFill>
                      <a:srgbClr val="FF0000"/>
                    </a:solidFill>
                  </a:rPr>
                  <a:t>ingearach</a:t>
                </a:r>
                <a:r>
                  <a:rPr lang="en-IE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I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6353E9-5CBB-B13F-13C4-D0B187CA3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832" y="2937358"/>
                <a:ext cx="1325300" cy="923330"/>
              </a:xfrm>
              <a:prstGeom prst="rect">
                <a:avLst/>
              </a:prstGeom>
              <a:blipFill>
                <a:blip r:embed="rId3"/>
                <a:stretch>
                  <a:fillRect l="-4147" t="-397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70400D-4171-9CE9-DC3A-DF4C3453E3D1}"/>
                  </a:ext>
                </a:extLst>
              </p:cNvPr>
              <p:cNvSpPr txBox="1"/>
              <p:nvPr/>
            </p:nvSpPr>
            <p:spPr>
              <a:xfrm>
                <a:off x="4355272" y="3647636"/>
                <a:ext cx="19005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dirty="0" err="1">
                    <a:solidFill>
                      <a:srgbClr val="FF0000"/>
                    </a:solidFill>
                  </a:rPr>
                  <a:t>treoluas</a:t>
                </a:r>
                <a:r>
                  <a:rPr lang="en-IE" dirty="0">
                    <a:solidFill>
                      <a:srgbClr val="FF0000"/>
                    </a:solidFill>
                  </a:rPr>
                  <a:t> cothrománach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I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70400D-4171-9CE9-DC3A-DF4C3453E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272" y="3647636"/>
                <a:ext cx="1900562" cy="646331"/>
              </a:xfrm>
              <a:prstGeom prst="rect">
                <a:avLst/>
              </a:prstGeom>
              <a:blipFill>
                <a:blip r:embed="rId4"/>
                <a:stretch>
                  <a:fillRect l="-2564" t="-4717" b="-1415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A7C053-7665-EC5A-DDEB-476F87CBD88E}"/>
              </a:ext>
            </a:extLst>
          </p:cNvPr>
          <p:cNvCxnSpPr>
            <a:cxnSpLocks/>
          </p:cNvCxnSpPr>
          <p:nvPr/>
        </p:nvCxnSpPr>
        <p:spPr>
          <a:xfrm flipV="1">
            <a:off x="4124766" y="2730719"/>
            <a:ext cx="1621930" cy="8385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887EFC-C165-983C-F576-B235B1413D99}"/>
              </a:ext>
            </a:extLst>
          </p:cNvPr>
          <p:cNvCxnSpPr>
            <a:cxnSpLocks/>
          </p:cNvCxnSpPr>
          <p:nvPr/>
        </p:nvCxnSpPr>
        <p:spPr>
          <a:xfrm flipV="1">
            <a:off x="4124766" y="3562363"/>
            <a:ext cx="1621930" cy="315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5C86DB-B435-B62D-BBC0-A9E132439636}"/>
              </a:ext>
            </a:extLst>
          </p:cNvPr>
          <p:cNvCxnSpPr>
            <a:cxnSpLocks/>
          </p:cNvCxnSpPr>
          <p:nvPr/>
        </p:nvCxnSpPr>
        <p:spPr>
          <a:xfrm flipV="1">
            <a:off x="4124765" y="2586459"/>
            <a:ext cx="0" cy="10074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74800F-FD60-204D-C8B7-A377E538762A}"/>
              </a:ext>
            </a:extLst>
          </p:cNvPr>
          <p:cNvSpPr txBox="1"/>
          <p:nvPr/>
        </p:nvSpPr>
        <p:spPr>
          <a:xfrm rot="21230489">
            <a:off x="4613849" y="325957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30⁰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BA9BF-9986-AD3C-4EF9-84353E212AEE}"/>
              </a:ext>
            </a:extLst>
          </p:cNvPr>
          <p:cNvSpPr txBox="1"/>
          <p:nvPr/>
        </p:nvSpPr>
        <p:spPr>
          <a:xfrm rot="19788370">
            <a:off x="4434768" y="2708427"/>
            <a:ext cx="112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30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I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707F9C-3226-A316-2FDE-9B85DD050D20}"/>
              </a:ext>
            </a:extLst>
          </p:cNvPr>
          <p:cNvCxnSpPr>
            <a:cxnSpLocks/>
          </p:cNvCxnSpPr>
          <p:nvPr/>
        </p:nvCxnSpPr>
        <p:spPr>
          <a:xfrm>
            <a:off x="4518934" y="3371798"/>
            <a:ext cx="96380" cy="1964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401DD0-9DA0-F73D-41FB-FFBB0123F7FE}"/>
                  </a:ext>
                </a:extLst>
              </p:cNvPr>
              <p:cNvSpPr txBox="1"/>
              <p:nvPr/>
            </p:nvSpPr>
            <p:spPr>
              <a:xfrm>
                <a:off x="2790826" y="4384521"/>
                <a:ext cx="330346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1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E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E" sz="2100" i="1">
                          <a:latin typeface="Cambria Math" panose="02040503050406030204" pitchFamily="18" charset="0"/>
                        </a:rPr>
                        <m:t>=30</m:t>
                      </m:r>
                      <m:func>
                        <m:funcPr>
                          <m:ctrlPr>
                            <a:rPr lang="en-IE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IE" sz="2100" i="1">
                              <a:latin typeface="Cambria Math" panose="02040503050406030204" pitchFamily="18" charset="0"/>
                            </a:rPr>
                            <m:t>30=15 </m:t>
                          </m:r>
                          <m:r>
                            <a:rPr lang="en-IE" sz="21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E" sz="21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IE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1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IE" sz="21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IE" sz="21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401DD0-9DA0-F73D-41FB-FFBB0123F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26" y="4384521"/>
                <a:ext cx="3303468" cy="415498"/>
              </a:xfrm>
              <a:prstGeom prst="rect">
                <a:avLst/>
              </a:prstGeom>
              <a:blipFill>
                <a:blip r:embed="rId5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39A353-A58F-23BC-97A7-508512C021DA}"/>
                  </a:ext>
                </a:extLst>
              </p:cNvPr>
              <p:cNvSpPr txBox="1"/>
              <p:nvPr/>
            </p:nvSpPr>
            <p:spPr>
              <a:xfrm>
                <a:off x="2821116" y="4836545"/>
                <a:ext cx="355353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1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E" sz="21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IE" sz="2100" i="1">
                          <a:latin typeface="Cambria Math" panose="02040503050406030204" pitchFamily="18" charset="0"/>
                        </a:rPr>
                        <m:t>=30</m:t>
                      </m:r>
                      <m:func>
                        <m:funcPr>
                          <m:ctrlPr>
                            <a:rPr lang="en-IE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1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IE" sz="2100" i="1">
                              <a:latin typeface="Cambria Math" panose="02040503050406030204" pitchFamily="18" charset="0"/>
                            </a:rPr>
                            <m:t>30=25.9 </m:t>
                          </m:r>
                          <m:r>
                            <a:rPr lang="en-IE" sz="21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E" sz="21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IE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1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IE" sz="21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IE" sz="21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39A353-A58F-23BC-97A7-508512C02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16" y="4836545"/>
                <a:ext cx="3553537" cy="415498"/>
              </a:xfrm>
              <a:prstGeom prst="rect">
                <a:avLst/>
              </a:prstGeom>
              <a:blipFill>
                <a:blip r:embed="rId6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92F729A-D864-782B-8999-DA6DE0E8F846}"/>
              </a:ext>
            </a:extLst>
          </p:cNvPr>
          <p:cNvSpPr txBox="1"/>
          <p:nvPr/>
        </p:nvSpPr>
        <p:spPr>
          <a:xfrm rot="21383245">
            <a:off x="1079976" y="3337470"/>
            <a:ext cx="2165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/>
              <a:t>Treoluas</a:t>
            </a:r>
            <a:r>
              <a:rPr lang="en-GB" sz="2100" dirty="0"/>
              <a:t> (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</a:t>
            </a:r>
            <a:r>
              <a:rPr lang="en-GB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1495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23" grpId="0"/>
      <p:bldP spid="2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CA26-93E5-44A2-9CCD-B672B4E5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 2022 C14a</a:t>
            </a:r>
            <a:endParaRPr lang="en-I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1631B-5693-4448-9764-AADCDE189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1312"/>
            <a:ext cx="9144000" cy="321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4243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9665-C352-2BE0-7FF7-409031B2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err="1"/>
              <a:t>Scéim</a:t>
            </a:r>
            <a:r>
              <a:rPr lang="en-IE" b="1" dirty="0"/>
              <a:t> </a:t>
            </a:r>
            <a:r>
              <a:rPr lang="en-IE" b="1" dirty="0" err="1"/>
              <a:t>Mairceála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56515-7F6F-4588-9401-6AF00D822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583"/>
            <a:ext cx="9144000" cy="511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820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141E536-4E46-7CC1-F102-136D095E6A7F}"/>
              </a:ext>
            </a:extLst>
          </p:cNvPr>
          <p:cNvGrpSpPr/>
          <p:nvPr/>
        </p:nvGrpSpPr>
        <p:grpSpPr>
          <a:xfrm>
            <a:off x="1091414" y="793431"/>
            <a:ext cx="6879503" cy="5235129"/>
            <a:chOff x="-68783" y="-85093"/>
            <a:chExt cx="9226973" cy="702149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0E0D3E7-DF46-4845-601D-6FA63D88066F}"/>
                </a:ext>
              </a:extLst>
            </p:cNvPr>
            <p:cNvGrpSpPr/>
            <p:nvPr/>
          </p:nvGrpSpPr>
          <p:grpSpPr>
            <a:xfrm rot="16200000">
              <a:off x="-28025" y="191427"/>
              <a:ext cx="6712772" cy="6581701"/>
              <a:chOff x="205740" y="320040"/>
              <a:chExt cx="8583930" cy="632079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FF4A5E0-1200-A7FE-070A-A02F22D4B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2004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F7B8B54-756B-ED8E-88F7-B5C23D3F6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02235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8D7CDA1-EF46-13EB-342F-8F82B0CC98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72466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5AB186C-6E2A-D0CD-B6D4-BA52ED1BE2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242697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52E9B91-DCC7-30AE-E2E8-A96F38909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12928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61FFF09-E2BF-ABCB-B6CC-23C6DDBD8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83159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6EB64C2-3DC3-2E6D-8974-8BFAE02139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453390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5314962-A234-63E2-CC02-3457443E58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23621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EC92C39-17FE-841A-25F4-F6686E2034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93852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0429208-8F50-4832-4E4F-3F162A9E6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664083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FE56F7E-5DC2-1EA9-C61D-4EEA1533EF19}"/>
                </a:ext>
              </a:extLst>
            </p:cNvPr>
            <p:cNvGrpSpPr/>
            <p:nvPr/>
          </p:nvGrpSpPr>
          <p:grpSpPr>
            <a:xfrm>
              <a:off x="91440" y="189937"/>
              <a:ext cx="8938260" cy="6581701"/>
              <a:chOff x="205740" y="320040"/>
              <a:chExt cx="8583930" cy="632079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F01C4D3-AC1B-32C4-6880-9936FCA96B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2004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15B9EE5-BB55-742A-A422-77123A03B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02235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610771D-8162-DFAC-A300-23B195AA8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72466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BD0B448-9BD3-E254-24AD-4D27B3977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242697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395B1D0-4A81-E2DC-C182-7E1F12F8D7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12928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B07B833-7DA7-3766-069B-3077BCFC9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83159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4D21066-326F-9F13-18C3-9B25A8C50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453390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5135DFA-848C-FC0D-A0B4-EDABD8674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23621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B50F433-85BF-518F-9560-87FDE1C8A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93852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E0015E2-15AD-FF8B-5E15-C949A84BB5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664083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0698E6E-5523-70FA-B2CD-06C8E5E5185A}"/>
                </a:ext>
              </a:extLst>
            </p:cNvPr>
            <p:cNvSpPr txBox="1"/>
            <p:nvPr/>
          </p:nvSpPr>
          <p:spPr>
            <a:xfrm>
              <a:off x="-68783" y="6441044"/>
              <a:ext cx="430429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582D83-EADA-E7C9-6B29-B24C1D318299}"/>
                </a:ext>
              </a:extLst>
            </p:cNvPr>
            <p:cNvSpPr txBox="1"/>
            <p:nvPr/>
          </p:nvSpPr>
          <p:spPr>
            <a:xfrm>
              <a:off x="-58012" y="5649837"/>
              <a:ext cx="66692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0.1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2F2FBD-6B51-5FA1-A2FE-526228EC343F}"/>
                </a:ext>
              </a:extLst>
            </p:cNvPr>
            <p:cNvSpPr txBox="1"/>
            <p:nvPr/>
          </p:nvSpPr>
          <p:spPr>
            <a:xfrm>
              <a:off x="-58012" y="4921705"/>
              <a:ext cx="66692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0.2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EC21BF-D202-5D83-E304-6FEEF84003E5}"/>
                </a:ext>
              </a:extLst>
            </p:cNvPr>
            <p:cNvSpPr txBox="1"/>
            <p:nvPr/>
          </p:nvSpPr>
          <p:spPr>
            <a:xfrm>
              <a:off x="-58012" y="4181596"/>
              <a:ext cx="66692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0.3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D37457-6A16-DA68-3F54-E9042D29B9EE}"/>
                </a:ext>
              </a:extLst>
            </p:cNvPr>
            <p:cNvSpPr txBox="1"/>
            <p:nvPr/>
          </p:nvSpPr>
          <p:spPr>
            <a:xfrm>
              <a:off x="-58012" y="3464842"/>
              <a:ext cx="66692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0.4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BCDE6F-57F0-4F6C-9D96-D36E25DFD804}"/>
                </a:ext>
              </a:extLst>
            </p:cNvPr>
            <p:cNvSpPr txBox="1"/>
            <p:nvPr/>
          </p:nvSpPr>
          <p:spPr>
            <a:xfrm>
              <a:off x="-58012" y="2708415"/>
              <a:ext cx="66692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0.5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A7DBF9-3ED7-A836-5042-AE66CDB0B0AB}"/>
                </a:ext>
              </a:extLst>
            </p:cNvPr>
            <p:cNvSpPr txBox="1"/>
            <p:nvPr/>
          </p:nvSpPr>
          <p:spPr>
            <a:xfrm>
              <a:off x="-58012" y="1974296"/>
              <a:ext cx="66692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0.6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626D83-D9EF-108C-3FF2-E9CE868CC509}"/>
                </a:ext>
              </a:extLst>
            </p:cNvPr>
            <p:cNvSpPr txBox="1"/>
            <p:nvPr/>
          </p:nvSpPr>
          <p:spPr>
            <a:xfrm>
              <a:off x="-58012" y="1265204"/>
              <a:ext cx="66692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0.7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5BCCCA-BDC6-7673-FB70-D84A3D1081A8}"/>
                </a:ext>
              </a:extLst>
            </p:cNvPr>
            <p:cNvSpPr txBox="1"/>
            <p:nvPr/>
          </p:nvSpPr>
          <p:spPr>
            <a:xfrm>
              <a:off x="-58012" y="541869"/>
              <a:ext cx="66692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0.8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8CE6C35-231B-A711-8A75-06301E0494A3}"/>
                </a:ext>
              </a:extLst>
            </p:cNvPr>
            <p:cNvGrpSpPr/>
            <p:nvPr/>
          </p:nvGrpSpPr>
          <p:grpSpPr>
            <a:xfrm rot="16200000">
              <a:off x="2158475" y="163588"/>
              <a:ext cx="6712772" cy="6581701"/>
              <a:chOff x="205740" y="320040"/>
              <a:chExt cx="8583930" cy="632079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88A2EDB-BEBC-D89D-FB2A-F92CA2067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2004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560D128-6A74-9686-C42E-E841049D8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02235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0A8E007-E451-710C-38D4-EEF739BA9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72466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B9AC478-2C4B-1CE1-3DA0-69F7CCE1EE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242697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E28E630-B037-E881-6FE6-A7538BDC9E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12928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9C61C3A-B41D-1030-8E39-46AC022471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83159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C989C36-3420-BB12-2493-0C3D1DFCA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453390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00173A0A-986E-B43C-FBF8-4A5F3F92EB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23621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4041EDF5-279C-48DF-3B12-EEC7E3339A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93852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D8C959F-4D6D-3995-2D28-113D506A54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664083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3AEEFDD-3521-FB19-2840-F1E18E21C8DC}"/>
                </a:ext>
              </a:extLst>
            </p:cNvPr>
            <p:cNvSpPr txBox="1"/>
            <p:nvPr/>
          </p:nvSpPr>
          <p:spPr>
            <a:xfrm>
              <a:off x="670421" y="6441044"/>
              <a:ext cx="434729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B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A17D41A-23E7-5ECE-0D48-5F3BA22F09C5}"/>
                </a:ext>
              </a:extLst>
            </p:cNvPr>
            <p:cNvSpPr txBox="1"/>
            <p:nvPr/>
          </p:nvSpPr>
          <p:spPr>
            <a:xfrm>
              <a:off x="1409624" y="6441044"/>
              <a:ext cx="46267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C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7809FA9-5E61-86B9-9C6E-028F5A4E1CDD}"/>
                </a:ext>
              </a:extLst>
            </p:cNvPr>
            <p:cNvSpPr txBox="1"/>
            <p:nvPr/>
          </p:nvSpPr>
          <p:spPr>
            <a:xfrm>
              <a:off x="2166463" y="6441044"/>
              <a:ext cx="460529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D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467644F-D45F-A98F-8C6F-30CD14AE191D}"/>
                </a:ext>
              </a:extLst>
            </p:cNvPr>
            <p:cNvSpPr txBox="1"/>
            <p:nvPr/>
          </p:nvSpPr>
          <p:spPr>
            <a:xfrm>
              <a:off x="2923301" y="6441044"/>
              <a:ext cx="41967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812EA57-F790-AF7A-D9D6-1DBA3D5DA281}"/>
                </a:ext>
              </a:extLst>
            </p:cNvPr>
            <p:cNvSpPr txBox="1"/>
            <p:nvPr/>
          </p:nvSpPr>
          <p:spPr>
            <a:xfrm>
              <a:off x="3662504" y="6441044"/>
              <a:ext cx="41107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F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93A7138-ADFB-291A-0E41-DBDDA28CC206}"/>
                </a:ext>
              </a:extLst>
            </p:cNvPr>
            <p:cNvSpPr txBox="1"/>
            <p:nvPr/>
          </p:nvSpPr>
          <p:spPr>
            <a:xfrm>
              <a:off x="4384076" y="6441044"/>
              <a:ext cx="46697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G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D0ACA70-BA5D-C234-C361-8C67EA2358D2}"/>
                </a:ext>
              </a:extLst>
            </p:cNvPr>
            <p:cNvSpPr txBox="1"/>
            <p:nvPr/>
          </p:nvSpPr>
          <p:spPr>
            <a:xfrm>
              <a:off x="5156945" y="6441044"/>
              <a:ext cx="46697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H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9456D35-3B14-90FF-80F0-5C82B8BA667B}"/>
                </a:ext>
              </a:extLst>
            </p:cNvPr>
            <p:cNvSpPr txBox="1"/>
            <p:nvPr/>
          </p:nvSpPr>
          <p:spPr>
            <a:xfrm>
              <a:off x="5805553" y="5423379"/>
              <a:ext cx="929226" cy="433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500" dirty="0"/>
                <a:t>10 cm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18F5373-29EB-088A-896A-90FE3E163757}"/>
                </a:ext>
              </a:extLst>
            </p:cNvPr>
            <p:cNvSpPr txBox="1"/>
            <p:nvPr/>
          </p:nvSpPr>
          <p:spPr>
            <a:xfrm>
              <a:off x="5913783" y="6441044"/>
              <a:ext cx="327230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I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F600C86-6B83-3EEA-6577-79ED3CEB6973}"/>
                </a:ext>
              </a:extLst>
            </p:cNvPr>
            <p:cNvSpPr txBox="1"/>
            <p:nvPr/>
          </p:nvSpPr>
          <p:spPr>
            <a:xfrm>
              <a:off x="6532763" y="6441044"/>
              <a:ext cx="35087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J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AB0B26E-C475-2FB4-1BC4-EE50E94F3217}"/>
                </a:ext>
              </a:extLst>
            </p:cNvPr>
            <p:cNvSpPr txBox="1"/>
            <p:nvPr/>
          </p:nvSpPr>
          <p:spPr>
            <a:xfrm>
              <a:off x="7220672" y="6441044"/>
              <a:ext cx="42397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K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5C311B1-4AFC-EF35-2BFA-1B74FDAB7A5C}"/>
                </a:ext>
              </a:extLst>
            </p:cNvPr>
            <p:cNvSpPr txBox="1"/>
            <p:nvPr/>
          </p:nvSpPr>
          <p:spPr>
            <a:xfrm>
              <a:off x="7959874" y="6441044"/>
              <a:ext cx="402478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L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37DC048-6CDB-C901-3CC8-6AE3C5469322}"/>
                </a:ext>
              </a:extLst>
            </p:cNvPr>
            <p:cNvSpPr txBox="1"/>
            <p:nvPr/>
          </p:nvSpPr>
          <p:spPr>
            <a:xfrm>
              <a:off x="21936" y="-85093"/>
              <a:ext cx="666928" cy="4953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E" dirty="0"/>
                <a:t>0.9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BF9B154-7793-B58B-0DF6-789BB891D0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5310" y="5864449"/>
              <a:ext cx="702460" cy="16220"/>
            </a:xfrm>
            <a:prstGeom prst="straightConnector1">
              <a:avLst/>
            </a:prstGeom>
            <a:ln w="25400">
              <a:headEnd type="arrow" w="lg" len="lg"/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8EC743-FC9E-23CA-0202-B8F9FF2069A5}"/>
                </a:ext>
              </a:extLst>
            </p:cNvPr>
            <p:cNvSpPr txBox="1"/>
            <p:nvPr/>
          </p:nvSpPr>
          <p:spPr>
            <a:xfrm>
              <a:off x="6902122" y="5519362"/>
              <a:ext cx="929226" cy="433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500" dirty="0"/>
                <a:t>10 cm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5620CDF-B087-FD48-3450-6C7A64F9727F}"/>
                </a:ext>
              </a:extLst>
            </p:cNvPr>
            <p:cNvCxnSpPr>
              <a:cxnSpLocks/>
            </p:cNvCxnSpPr>
            <p:nvPr/>
          </p:nvCxnSpPr>
          <p:spPr>
            <a:xfrm>
              <a:off x="6961026" y="5265082"/>
              <a:ext cx="0" cy="769509"/>
            </a:xfrm>
            <a:prstGeom prst="straightConnector1">
              <a:avLst/>
            </a:prstGeom>
            <a:ln w="25400">
              <a:headEnd type="arrow" w="lg" len="lg"/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1D3C02-46B5-53EB-FFFF-4D12AD16E20A}"/>
                </a:ext>
              </a:extLst>
            </p:cNvPr>
            <p:cNvSpPr txBox="1"/>
            <p:nvPr/>
          </p:nvSpPr>
          <p:spPr>
            <a:xfrm>
              <a:off x="8665413" y="6441044"/>
              <a:ext cx="492777" cy="49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27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A0A7CA-44C3-5373-BF17-37B304A8EA7B}"/>
              </a:ext>
            </a:extLst>
          </p:cNvPr>
          <p:cNvSpPr txBox="1"/>
          <p:nvPr/>
        </p:nvSpPr>
        <p:spPr>
          <a:xfrm>
            <a:off x="1272626" y="4237708"/>
            <a:ext cx="4501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100" dirty="0"/>
              <a:t>Tá an ionstraim ag léamh 1.24 anois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1AE01-E0D5-79A8-97A5-50A68E6A3DC4}"/>
              </a:ext>
            </a:extLst>
          </p:cNvPr>
          <p:cNvCxnSpPr>
            <a:cxnSpLocks/>
          </p:cNvCxnSpPr>
          <p:nvPr/>
        </p:nvCxnSpPr>
        <p:spPr>
          <a:xfrm flipV="1">
            <a:off x="1341425" y="2149851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42FE7F-AFF0-4711-6B7E-E8381C8EEAB2}"/>
              </a:ext>
            </a:extLst>
          </p:cNvPr>
          <p:cNvCxnSpPr>
            <a:cxnSpLocks/>
          </p:cNvCxnSpPr>
          <p:nvPr/>
        </p:nvCxnSpPr>
        <p:spPr>
          <a:xfrm flipV="1">
            <a:off x="1611455" y="2289441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455BD3-723F-0E5F-E984-0A4904C16E43}"/>
              </a:ext>
            </a:extLst>
          </p:cNvPr>
          <p:cNvCxnSpPr>
            <a:cxnSpLocks/>
          </p:cNvCxnSpPr>
          <p:nvPr/>
        </p:nvCxnSpPr>
        <p:spPr>
          <a:xfrm flipV="1">
            <a:off x="1881485" y="2289441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6F8DD-2081-47AE-E754-92CD174A90CE}"/>
              </a:ext>
            </a:extLst>
          </p:cNvPr>
          <p:cNvCxnSpPr>
            <a:cxnSpLocks/>
          </p:cNvCxnSpPr>
          <p:nvPr/>
        </p:nvCxnSpPr>
        <p:spPr>
          <a:xfrm flipV="1">
            <a:off x="2151515" y="2289441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ED2F6A-ADD4-4672-50BB-135912A830CA}"/>
              </a:ext>
            </a:extLst>
          </p:cNvPr>
          <p:cNvCxnSpPr>
            <a:cxnSpLocks/>
          </p:cNvCxnSpPr>
          <p:nvPr/>
        </p:nvCxnSpPr>
        <p:spPr>
          <a:xfrm flipV="1">
            <a:off x="2421545" y="2289441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DEF8F3-CE90-5955-079E-4DA756927969}"/>
              </a:ext>
            </a:extLst>
          </p:cNvPr>
          <p:cNvCxnSpPr>
            <a:cxnSpLocks/>
          </p:cNvCxnSpPr>
          <p:nvPr/>
        </p:nvCxnSpPr>
        <p:spPr>
          <a:xfrm flipV="1">
            <a:off x="2691575" y="2203857"/>
            <a:ext cx="0" cy="375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C8B07C-594E-AD60-BFD0-6887959AE9ED}"/>
              </a:ext>
            </a:extLst>
          </p:cNvPr>
          <p:cNvCxnSpPr>
            <a:cxnSpLocks/>
          </p:cNvCxnSpPr>
          <p:nvPr/>
        </p:nvCxnSpPr>
        <p:spPr>
          <a:xfrm flipV="1">
            <a:off x="2961605" y="2286507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F9F7B3-A8B8-7CF2-6C5B-97F52DAFAE6D}"/>
              </a:ext>
            </a:extLst>
          </p:cNvPr>
          <p:cNvCxnSpPr>
            <a:cxnSpLocks/>
          </p:cNvCxnSpPr>
          <p:nvPr/>
        </p:nvCxnSpPr>
        <p:spPr>
          <a:xfrm flipV="1">
            <a:off x="3231635" y="2286507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5D234F-0E08-385C-2B9B-9B1CD23C77B5}"/>
              </a:ext>
            </a:extLst>
          </p:cNvPr>
          <p:cNvCxnSpPr>
            <a:cxnSpLocks/>
          </p:cNvCxnSpPr>
          <p:nvPr/>
        </p:nvCxnSpPr>
        <p:spPr>
          <a:xfrm flipV="1">
            <a:off x="3501665" y="2286507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868653-AFC9-847B-6E51-37F83EA7CED6}"/>
              </a:ext>
            </a:extLst>
          </p:cNvPr>
          <p:cNvCxnSpPr>
            <a:cxnSpLocks/>
          </p:cNvCxnSpPr>
          <p:nvPr/>
        </p:nvCxnSpPr>
        <p:spPr>
          <a:xfrm flipV="1">
            <a:off x="3771695" y="2286507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235909-6C0E-D19A-EF46-DB85B32DE682}"/>
              </a:ext>
            </a:extLst>
          </p:cNvPr>
          <p:cNvCxnSpPr>
            <a:cxnSpLocks/>
          </p:cNvCxnSpPr>
          <p:nvPr/>
        </p:nvCxnSpPr>
        <p:spPr>
          <a:xfrm flipV="1">
            <a:off x="4048969" y="21599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BCF82D-BFF2-7880-00A0-107ADAA48E38}"/>
              </a:ext>
            </a:extLst>
          </p:cNvPr>
          <p:cNvCxnSpPr>
            <a:cxnSpLocks/>
          </p:cNvCxnSpPr>
          <p:nvPr/>
        </p:nvCxnSpPr>
        <p:spPr>
          <a:xfrm flipV="1">
            <a:off x="4311755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D9574E-8926-0499-A88F-8F9A2D0A6BA5}"/>
              </a:ext>
            </a:extLst>
          </p:cNvPr>
          <p:cNvCxnSpPr>
            <a:cxnSpLocks/>
          </p:cNvCxnSpPr>
          <p:nvPr/>
        </p:nvCxnSpPr>
        <p:spPr>
          <a:xfrm flipV="1">
            <a:off x="4581785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83B0EF-664F-BFEF-95CE-FF251346ABD5}"/>
              </a:ext>
            </a:extLst>
          </p:cNvPr>
          <p:cNvCxnSpPr>
            <a:cxnSpLocks/>
          </p:cNvCxnSpPr>
          <p:nvPr/>
        </p:nvCxnSpPr>
        <p:spPr>
          <a:xfrm flipV="1">
            <a:off x="4851815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259B55-4781-833C-4567-7261A040EFC9}"/>
              </a:ext>
            </a:extLst>
          </p:cNvPr>
          <p:cNvCxnSpPr>
            <a:cxnSpLocks/>
          </p:cNvCxnSpPr>
          <p:nvPr/>
        </p:nvCxnSpPr>
        <p:spPr>
          <a:xfrm flipV="1">
            <a:off x="5121845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CB091-2767-332A-8832-7D8554636BC1}"/>
              </a:ext>
            </a:extLst>
          </p:cNvPr>
          <p:cNvCxnSpPr>
            <a:cxnSpLocks/>
          </p:cNvCxnSpPr>
          <p:nvPr/>
        </p:nvCxnSpPr>
        <p:spPr>
          <a:xfrm flipV="1">
            <a:off x="5391875" y="2165640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782F4-6D66-5B2C-EBA3-27879B9773B6}"/>
              </a:ext>
            </a:extLst>
          </p:cNvPr>
          <p:cNvCxnSpPr>
            <a:cxnSpLocks/>
          </p:cNvCxnSpPr>
          <p:nvPr/>
        </p:nvCxnSpPr>
        <p:spPr>
          <a:xfrm flipV="1">
            <a:off x="5661905" y="2305230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7AE00E-1182-7949-0043-0081A7493F8E}"/>
              </a:ext>
            </a:extLst>
          </p:cNvPr>
          <p:cNvCxnSpPr>
            <a:cxnSpLocks/>
          </p:cNvCxnSpPr>
          <p:nvPr/>
        </p:nvCxnSpPr>
        <p:spPr>
          <a:xfrm flipV="1">
            <a:off x="5931935" y="2305230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13096D-101D-F8A6-D271-5EC08C83B271}"/>
              </a:ext>
            </a:extLst>
          </p:cNvPr>
          <p:cNvCxnSpPr>
            <a:cxnSpLocks/>
          </p:cNvCxnSpPr>
          <p:nvPr/>
        </p:nvCxnSpPr>
        <p:spPr>
          <a:xfrm flipV="1">
            <a:off x="6201965" y="2305230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7DF463-5E34-ADE1-E52B-4D589F672D78}"/>
              </a:ext>
            </a:extLst>
          </p:cNvPr>
          <p:cNvCxnSpPr>
            <a:cxnSpLocks/>
          </p:cNvCxnSpPr>
          <p:nvPr/>
        </p:nvCxnSpPr>
        <p:spPr>
          <a:xfrm flipV="1">
            <a:off x="6471995" y="2305230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E500E18-B97C-E4E5-B18C-7E456CA54780}"/>
              </a:ext>
            </a:extLst>
          </p:cNvPr>
          <p:cNvSpPr txBox="1"/>
          <p:nvPr/>
        </p:nvSpPr>
        <p:spPr>
          <a:xfrm>
            <a:off x="1197035" y="1742409"/>
            <a:ext cx="3289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/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84D04F-A6AE-F141-06C5-E7DF98256643}"/>
              </a:ext>
            </a:extLst>
          </p:cNvPr>
          <p:cNvSpPr txBox="1"/>
          <p:nvPr/>
        </p:nvSpPr>
        <p:spPr>
          <a:xfrm>
            <a:off x="3897335" y="1728905"/>
            <a:ext cx="753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/>
              <a:t>1 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83851B-74CD-4A10-1F69-C445E86A5793}"/>
              </a:ext>
            </a:extLst>
          </p:cNvPr>
          <p:cNvSpPr txBox="1"/>
          <p:nvPr/>
        </p:nvSpPr>
        <p:spPr>
          <a:xfrm>
            <a:off x="6597635" y="1825815"/>
            <a:ext cx="753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/>
              <a:t>2 cm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E7C4E90-AB96-40CC-A76F-5D1414C2A536}"/>
              </a:ext>
            </a:extLst>
          </p:cNvPr>
          <p:cNvCxnSpPr>
            <a:cxnSpLocks/>
          </p:cNvCxnSpPr>
          <p:nvPr/>
        </p:nvCxnSpPr>
        <p:spPr>
          <a:xfrm flipV="1">
            <a:off x="6770927" y="21599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07E22F-39C5-B24C-F05F-2757744D2597}"/>
              </a:ext>
            </a:extLst>
          </p:cNvPr>
          <p:cNvCxnSpPr>
            <a:cxnSpLocks/>
          </p:cNvCxnSpPr>
          <p:nvPr/>
        </p:nvCxnSpPr>
        <p:spPr>
          <a:xfrm flipV="1">
            <a:off x="7040957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8C52C62-1BC4-DD3A-2D66-07A6A1FDD8F1}"/>
              </a:ext>
            </a:extLst>
          </p:cNvPr>
          <p:cNvCxnSpPr>
            <a:cxnSpLocks/>
          </p:cNvCxnSpPr>
          <p:nvPr/>
        </p:nvCxnSpPr>
        <p:spPr>
          <a:xfrm flipV="1">
            <a:off x="7310987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2F93C34-FE53-6E4A-1A81-3318B100DEC9}"/>
              </a:ext>
            </a:extLst>
          </p:cNvPr>
          <p:cNvCxnSpPr>
            <a:cxnSpLocks/>
          </p:cNvCxnSpPr>
          <p:nvPr/>
        </p:nvCxnSpPr>
        <p:spPr>
          <a:xfrm flipV="1">
            <a:off x="7581017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616FED3-87C0-E1AC-7603-91AA5506890B}"/>
              </a:ext>
            </a:extLst>
          </p:cNvPr>
          <p:cNvCxnSpPr>
            <a:cxnSpLocks/>
          </p:cNvCxnSpPr>
          <p:nvPr/>
        </p:nvCxnSpPr>
        <p:spPr>
          <a:xfrm flipV="1">
            <a:off x="7851047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D0BE82-2E1D-1795-950A-9319B25F2343}"/>
              </a:ext>
            </a:extLst>
          </p:cNvPr>
          <p:cNvGrpSpPr/>
          <p:nvPr/>
        </p:nvGrpSpPr>
        <p:grpSpPr>
          <a:xfrm>
            <a:off x="4503246" y="2603221"/>
            <a:ext cx="2887422" cy="767930"/>
            <a:chOff x="539552" y="5138255"/>
            <a:chExt cx="3849896" cy="102390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559C459-D03B-4514-8E91-CB0311D409A8}"/>
                </a:ext>
              </a:extLst>
            </p:cNvPr>
            <p:cNvSpPr/>
            <p:nvPr/>
          </p:nvSpPr>
          <p:spPr>
            <a:xfrm>
              <a:off x="539552" y="5138255"/>
              <a:ext cx="3849896" cy="10073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2CC1D6D-584C-392C-C6BC-DA16B8367D53}"/>
                </a:ext>
              </a:extLst>
            </p:cNvPr>
            <p:cNvGrpSpPr/>
            <p:nvPr/>
          </p:nvGrpSpPr>
          <p:grpSpPr>
            <a:xfrm>
              <a:off x="788678" y="5145764"/>
              <a:ext cx="3250387" cy="488740"/>
              <a:chOff x="5141227" y="5880503"/>
              <a:chExt cx="3240358" cy="4887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315CE6E-D42D-1E2F-9E9F-9A805C43B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227" y="5880503"/>
                <a:ext cx="0" cy="4887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5CF4398-D96A-D022-4748-0898D42C3E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263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259CAE9-47E5-86AD-E876-005A2E4FCD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9299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559A85C-0D88-7313-4A3C-2B690036D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3334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154CCD5-4EC8-721A-336C-3A6BB0524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7370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F696CE0-7760-DAF7-CD14-2D4154D8B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1406" y="5880503"/>
                <a:ext cx="0" cy="4243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8D9E1AC-DCC7-F97F-ADF4-B25FF28E08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5442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BBAD66F-608F-3161-B9A9-93E8E2569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9478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AE71493-829F-CB20-1571-3F67C194A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3513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AF204E0-A087-0FB2-2865-DEDB4EBA51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7549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4611D3F-93D7-6D2E-3E2A-C1967B50C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1585" y="5880503"/>
                <a:ext cx="0" cy="4887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DC89FD6-74EE-5CE3-A91E-40E2792BF291}"/>
                </a:ext>
              </a:extLst>
            </p:cNvPr>
            <p:cNvSpPr txBox="1"/>
            <p:nvPr/>
          </p:nvSpPr>
          <p:spPr>
            <a:xfrm>
              <a:off x="596159" y="5608164"/>
              <a:ext cx="43858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100"/>
                <a:t>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54EE499-419F-5EDB-B35D-141B2C963A97}"/>
                </a:ext>
              </a:extLst>
            </p:cNvPr>
            <p:cNvSpPr txBox="1"/>
            <p:nvPr/>
          </p:nvSpPr>
          <p:spPr>
            <a:xfrm>
              <a:off x="2229208" y="5606864"/>
              <a:ext cx="43858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100"/>
                <a:t>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E2BDF2-ECC5-6D11-0B2F-8F199F7732C3}"/>
                </a:ext>
              </a:extLst>
            </p:cNvPr>
            <p:cNvSpPr txBox="1"/>
            <p:nvPr/>
          </p:nvSpPr>
          <p:spPr>
            <a:xfrm>
              <a:off x="3697892" y="5606864"/>
              <a:ext cx="63094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100"/>
                <a:t>10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115D2C2-23D6-A2AB-D7AB-705872387705}"/>
              </a:ext>
            </a:extLst>
          </p:cNvPr>
          <p:cNvCxnSpPr>
            <a:cxnSpLocks/>
          </p:cNvCxnSpPr>
          <p:nvPr/>
        </p:nvCxnSpPr>
        <p:spPr>
          <a:xfrm>
            <a:off x="1197034" y="2578966"/>
            <a:ext cx="6885356" cy="1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436A7A-92FF-AECD-435C-26D9CFFE98AB}"/>
              </a:ext>
            </a:extLst>
          </p:cNvPr>
          <p:cNvCxnSpPr>
            <a:cxnSpLocks/>
          </p:cNvCxnSpPr>
          <p:nvPr/>
        </p:nvCxnSpPr>
        <p:spPr>
          <a:xfrm flipH="1" flipV="1">
            <a:off x="4690091" y="2597689"/>
            <a:ext cx="616572" cy="1588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DE01ED-80F4-E9D0-1AD1-62775891B14B}"/>
              </a:ext>
            </a:extLst>
          </p:cNvPr>
          <p:cNvCxnSpPr>
            <a:cxnSpLocks/>
          </p:cNvCxnSpPr>
          <p:nvPr/>
        </p:nvCxnSpPr>
        <p:spPr>
          <a:xfrm flipH="1" flipV="1">
            <a:off x="5736841" y="2672033"/>
            <a:ext cx="530999" cy="9189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ABBD263-DAC5-94A9-C210-11E5FB90BBE6}"/>
              </a:ext>
            </a:extLst>
          </p:cNvPr>
          <p:cNvSpPr txBox="1"/>
          <p:nvPr/>
        </p:nvSpPr>
        <p:spPr>
          <a:xfrm>
            <a:off x="5823312" y="3698547"/>
            <a:ext cx="2081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500" dirty="0"/>
              <a:t>Líníonn an 4ú </a:t>
            </a:r>
            <a:r>
              <a:rPr lang="ga-IE" sz="1500" dirty="0" err="1"/>
              <a:t>notch</a:t>
            </a:r>
            <a:r>
              <a:rPr lang="ga-IE" sz="1500" dirty="0"/>
              <a:t> ar an </a:t>
            </a:r>
            <a:r>
              <a:rPr lang="ga-IE" sz="1500" dirty="0" err="1"/>
              <a:t>vernier</a:t>
            </a:r>
            <a:r>
              <a:rPr lang="ga-IE" sz="1500" dirty="0"/>
              <a:t> leis an scála uachtarach ⇒is é</a:t>
            </a:r>
            <a:r>
              <a:rPr lang="en-US" sz="1500" dirty="0"/>
              <a:t> 4</a:t>
            </a:r>
            <a:r>
              <a:rPr lang="ga-IE" sz="1500" dirty="0"/>
              <a:t> an dhigit deireanach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07EBDCF-D82F-AE6F-B784-EA3B59AC23B8}"/>
              </a:ext>
            </a:extLst>
          </p:cNvPr>
          <p:cNvSpPr/>
          <p:nvPr/>
        </p:nvSpPr>
        <p:spPr>
          <a:xfrm>
            <a:off x="5490102" y="4676868"/>
            <a:ext cx="2268252" cy="1058075"/>
          </a:xfrm>
          <a:custGeom>
            <a:avLst/>
            <a:gdLst>
              <a:gd name="connsiteX0" fmla="*/ 3177540 w 3177540"/>
              <a:gd name="connsiteY0" fmla="*/ 902970 h 1570786"/>
              <a:gd name="connsiteX1" fmla="*/ 3177540 w 3177540"/>
              <a:gd name="connsiteY1" fmla="*/ 902970 h 1570786"/>
              <a:gd name="connsiteX2" fmla="*/ 3166110 w 3177540"/>
              <a:gd name="connsiteY2" fmla="*/ 1051560 h 1570786"/>
              <a:gd name="connsiteX3" fmla="*/ 3051810 w 3177540"/>
              <a:gd name="connsiteY3" fmla="*/ 1280160 h 1570786"/>
              <a:gd name="connsiteX4" fmla="*/ 2983230 w 3177540"/>
              <a:gd name="connsiteY4" fmla="*/ 1371600 h 1570786"/>
              <a:gd name="connsiteX5" fmla="*/ 2948940 w 3177540"/>
              <a:gd name="connsiteY5" fmla="*/ 1440180 h 1570786"/>
              <a:gd name="connsiteX6" fmla="*/ 2914650 w 3177540"/>
              <a:gd name="connsiteY6" fmla="*/ 1463040 h 1570786"/>
              <a:gd name="connsiteX7" fmla="*/ 2514600 w 3177540"/>
              <a:gd name="connsiteY7" fmla="*/ 1531620 h 1570786"/>
              <a:gd name="connsiteX8" fmla="*/ 1623060 w 3177540"/>
              <a:gd name="connsiteY8" fmla="*/ 1543050 h 1570786"/>
              <a:gd name="connsiteX9" fmla="*/ 1428750 w 3177540"/>
              <a:gd name="connsiteY9" fmla="*/ 1508760 h 1570786"/>
              <a:gd name="connsiteX10" fmla="*/ 1040130 w 3177540"/>
              <a:gd name="connsiteY10" fmla="*/ 1371600 h 1570786"/>
              <a:gd name="connsiteX11" fmla="*/ 868680 w 3177540"/>
              <a:gd name="connsiteY11" fmla="*/ 1303020 h 1570786"/>
              <a:gd name="connsiteX12" fmla="*/ 640080 w 3177540"/>
              <a:gd name="connsiteY12" fmla="*/ 1257300 h 1570786"/>
              <a:gd name="connsiteX13" fmla="*/ 480060 w 3177540"/>
              <a:gd name="connsiteY13" fmla="*/ 1177290 h 1570786"/>
              <a:gd name="connsiteX14" fmla="*/ 297180 w 3177540"/>
              <a:gd name="connsiteY14" fmla="*/ 1074420 h 1570786"/>
              <a:gd name="connsiteX15" fmla="*/ 148590 w 3177540"/>
              <a:gd name="connsiteY15" fmla="*/ 982980 h 1570786"/>
              <a:gd name="connsiteX16" fmla="*/ 102870 w 3177540"/>
              <a:gd name="connsiteY16" fmla="*/ 902970 h 1570786"/>
              <a:gd name="connsiteX17" fmla="*/ 45720 w 3177540"/>
              <a:gd name="connsiteY17" fmla="*/ 720090 h 1570786"/>
              <a:gd name="connsiteX18" fmla="*/ 34290 w 3177540"/>
              <a:gd name="connsiteY18" fmla="*/ 217170 h 1570786"/>
              <a:gd name="connsiteX19" fmla="*/ 22860 w 3177540"/>
              <a:gd name="connsiteY19" fmla="*/ 160020 h 1570786"/>
              <a:gd name="connsiteX20" fmla="*/ 0 w 3177540"/>
              <a:gd name="connsiteY20" fmla="*/ 34290 h 1570786"/>
              <a:gd name="connsiteX21" fmla="*/ 34290 w 3177540"/>
              <a:gd name="connsiteY21" fmla="*/ 0 h 1570786"/>
              <a:gd name="connsiteX0" fmla="*/ 3177540 w 3177540"/>
              <a:gd name="connsiteY0" fmla="*/ 868680 h 1536496"/>
              <a:gd name="connsiteX1" fmla="*/ 3177540 w 3177540"/>
              <a:gd name="connsiteY1" fmla="*/ 868680 h 1536496"/>
              <a:gd name="connsiteX2" fmla="*/ 3166110 w 3177540"/>
              <a:gd name="connsiteY2" fmla="*/ 1017270 h 1536496"/>
              <a:gd name="connsiteX3" fmla="*/ 3051810 w 3177540"/>
              <a:gd name="connsiteY3" fmla="*/ 1245870 h 1536496"/>
              <a:gd name="connsiteX4" fmla="*/ 2983230 w 3177540"/>
              <a:gd name="connsiteY4" fmla="*/ 1337310 h 1536496"/>
              <a:gd name="connsiteX5" fmla="*/ 2948940 w 3177540"/>
              <a:gd name="connsiteY5" fmla="*/ 1405890 h 1536496"/>
              <a:gd name="connsiteX6" fmla="*/ 2914650 w 3177540"/>
              <a:gd name="connsiteY6" fmla="*/ 1428750 h 1536496"/>
              <a:gd name="connsiteX7" fmla="*/ 2514600 w 3177540"/>
              <a:gd name="connsiteY7" fmla="*/ 1497330 h 1536496"/>
              <a:gd name="connsiteX8" fmla="*/ 1623060 w 3177540"/>
              <a:gd name="connsiteY8" fmla="*/ 1508760 h 1536496"/>
              <a:gd name="connsiteX9" fmla="*/ 1428750 w 3177540"/>
              <a:gd name="connsiteY9" fmla="*/ 1474470 h 1536496"/>
              <a:gd name="connsiteX10" fmla="*/ 1040130 w 3177540"/>
              <a:gd name="connsiteY10" fmla="*/ 1337310 h 1536496"/>
              <a:gd name="connsiteX11" fmla="*/ 868680 w 3177540"/>
              <a:gd name="connsiteY11" fmla="*/ 1268730 h 1536496"/>
              <a:gd name="connsiteX12" fmla="*/ 640080 w 3177540"/>
              <a:gd name="connsiteY12" fmla="*/ 1223010 h 1536496"/>
              <a:gd name="connsiteX13" fmla="*/ 480060 w 3177540"/>
              <a:gd name="connsiteY13" fmla="*/ 1143000 h 1536496"/>
              <a:gd name="connsiteX14" fmla="*/ 297180 w 3177540"/>
              <a:gd name="connsiteY14" fmla="*/ 1040130 h 1536496"/>
              <a:gd name="connsiteX15" fmla="*/ 148590 w 3177540"/>
              <a:gd name="connsiteY15" fmla="*/ 948690 h 1536496"/>
              <a:gd name="connsiteX16" fmla="*/ 102870 w 3177540"/>
              <a:gd name="connsiteY16" fmla="*/ 868680 h 1536496"/>
              <a:gd name="connsiteX17" fmla="*/ 45720 w 3177540"/>
              <a:gd name="connsiteY17" fmla="*/ 685800 h 1536496"/>
              <a:gd name="connsiteX18" fmla="*/ 34290 w 3177540"/>
              <a:gd name="connsiteY18" fmla="*/ 182880 h 1536496"/>
              <a:gd name="connsiteX19" fmla="*/ 22860 w 3177540"/>
              <a:gd name="connsiteY19" fmla="*/ 125730 h 1536496"/>
              <a:gd name="connsiteX20" fmla="*/ 0 w 3177540"/>
              <a:gd name="connsiteY20" fmla="*/ 0 h 1536496"/>
              <a:gd name="connsiteX0" fmla="*/ 3154680 w 3154680"/>
              <a:gd name="connsiteY0" fmla="*/ 742950 h 1410766"/>
              <a:gd name="connsiteX1" fmla="*/ 3154680 w 3154680"/>
              <a:gd name="connsiteY1" fmla="*/ 742950 h 1410766"/>
              <a:gd name="connsiteX2" fmla="*/ 3143250 w 3154680"/>
              <a:gd name="connsiteY2" fmla="*/ 891540 h 1410766"/>
              <a:gd name="connsiteX3" fmla="*/ 3028950 w 3154680"/>
              <a:gd name="connsiteY3" fmla="*/ 1120140 h 1410766"/>
              <a:gd name="connsiteX4" fmla="*/ 2960370 w 3154680"/>
              <a:gd name="connsiteY4" fmla="*/ 1211580 h 1410766"/>
              <a:gd name="connsiteX5" fmla="*/ 2926080 w 3154680"/>
              <a:gd name="connsiteY5" fmla="*/ 1280160 h 1410766"/>
              <a:gd name="connsiteX6" fmla="*/ 2891790 w 3154680"/>
              <a:gd name="connsiteY6" fmla="*/ 1303020 h 1410766"/>
              <a:gd name="connsiteX7" fmla="*/ 2491740 w 3154680"/>
              <a:gd name="connsiteY7" fmla="*/ 1371600 h 1410766"/>
              <a:gd name="connsiteX8" fmla="*/ 1600200 w 3154680"/>
              <a:gd name="connsiteY8" fmla="*/ 1383030 h 1410766"/>
              <a:gd name="connsiteX9" fmla="*/ 1405890 w 3154680"/>
              <a:gd name="connsiteY9" fmla="*/ 1348740 h 1410766"/>
              <a:gd name="connsiteX10" fmla="*/ 1017270 w 3154680"/>
              <a:gd name="connsiteY10" fmla="*/ 1211580 h 1410766"/>
              <a:gd name="connsiteX11" fmla="*/ 845820 w 3154680"/>
              <a:gd name="connsiteY11" fmla="*/ 1143000 h 1410766"/>
              <a:gd name="connsiteX12" fmla="*/ 617220 w 3154680"/>
              <a:gd name="connsiteY12" fmla="*/ 1097280 h 1410766"/>
              <a:gd name="connsiteX13" fmla="*/ 457200 w 3154680"/>
              <a:gd name="connsiteY13" fmla="*/ 1017270 h 1410766"/>
              <a:gd name="connsiteX14" fmla="*/ 274320 w 3154680"/>
              <a:gd name="connsiteY14" fmla="*/ 914400 h 1410766"/>
              <a:gd name="connsiteX15" fmla="*/ 125730 w 3154680"/>
              <a:gd name="connsiteY15" fmla="*/ 822960 h 1410766"/>
              <a:gd name="connsiteX16" fmla="*/ 80010 w 3154680"/>
              <a:gd name="connsiteY16" fmla="*/ 742950 h 1410766"/>
              <a:gd name="connsiteX17" fmla="*/ 22860 w 3154680"/>
              <a:gd name="connsiteY17" fmla="*/ 560070 h 1410766"/>
              <a:gd name="connsiteX18" fmla="*/ 11430 w 3154680"/>
              <a:gd name="connsiteY18" fmla="*/ 57150 h 1410766"/>
              <a:gd name="connsiteX19" fmla="*/ 0 w 3154680"/>
              <a:gd name="connsiteY19" fmla="*/ 0 h 1410766"/>
              <a:gd name="connsiteX0" fmla="*/ 3154680 w 3154680"/>
              <a:gd name="connsiteY0" fmla="*/ 742950 h 1410766"/>
              <a:gd name="connsiteX1" fmla="*/ 3154680 w 3154680"/>
              <a:gd name="connsiteY1" fmla="*/ 742950 h 1410766"/>
              <a:gd name="connsiteX2" fmla="*/ 3143250 w 3154680"/>
              <a:gd name="connsiteY2" fmla="*/ 891540 h 1410766"/>
              <a:gd name="connsiteX3" fmla="*/ 3028950 w 3154680"/>
              <a:gd name="connsiteY3" fmla="*/ 1120140 h 1410766"/>
              <a:gd name="connsiteX4" fmla="*/ 2960370 w 3154680"/>
              <a:gd name="connsiteY4" fmla="*/ 1211580 h 1410766"/>
              <a:gd name="connsiteX5" fmla="*/ 2926080 w 3154680"/>
              <a:gd name="connsiteY5" fmla="*/ 1280160 h 1410766"/>
              <a:gd name="connsiteX6" fmla="*/ 2891790 w 3154680"/>
              <a:gd name="connsiteY6" fmla="*/ 1303020 h 1410766"/>
              <a:gd name="connsiteX7" fmla="*/ 2491740 w 3154680"/>
              <a:gd name="connsiteY7" fmla="*/ 1371600 h 1410766"/>
              <a:gd name="connsiteX8" fmla="*/ 1600200 w 3154680"/>
              <a:gd name="connsiteY8" fmla="*/ 1383030 h 1410766"/>
              <a:gd name="connsiteX9" fmla="*/ 1405890 w 3154680"/>
              <a:gd name="connsiteY9" fmla="*/ 1348740 h 1410766"/>
              <a:gd name="connsiteX10" fmla="*/ 1017270 w 3154680"/>
              <a:gd name="connsiteY10" fmla="*/ 1211580 h 1410766"/>
              <a:gd name="connsiteX11" fmla="*/ 845820 w 3154680"/>
              <a:gd name="connsiteY11" fmla="*/ 1143000 h 1410766"/>
              <a:gd name="connsiteX12" fmla="*/ 617220 w 3154680"/>
              <a:gd name="connsiteY12" fmla="*/ 1097280 h 1410766"/>
              <a:gd name="connsiteX13" fmla="*/ 457200 w 3154680"/>
              <a:gd name="connsiteY13" fmla="*/ 1017270 h 1410766"/>
              <a:gd name="connsiteX14" fmla="*/ 274320 w 3154680"/>
              <a:gd name="connsiteY14" fmla="*/ 914400 h 1410766"/>
              <a:gd name="connsiteX15" fmla="*/ 125730 w 3154680"/>
              <a:gd name="connsiteY15" fmla="*/ 822960 h 1410766"/>
              <a:gd name="connsiteX16" fmla="*/ 22860 w 3154680"/>
              <a:gd name="connsiteY16" fmla="*/ 560070 h 1410766"/>
              <a:gd name="connsiteX17" fmla="*/ 11430 w 3154680"/>
              <a:gd name="connsiteY17" fmla="*/ 57150 h 1410766"/>
              <a:gd name="connsiteX18" fmla="*/ 0 w 3154680"/>
              <a:gd name="connsiteY18" fmla="*/ 0 h 1410766"/>
              <a:gd name="connsiteX0" fmla="*/ 3154680 w 3154680"/>
              <a:gd name="connsiteY0" fmla="*/ 742950 h 1410766"/>
              <a:gd name="connsiteX1" fmla="*/ 3154680 w 3154680"/>
              <a:gd name="connsiteY1" fmla="*/ 742950 h 1410766"/>
              <a:gd name="connsiteX2" fmla="*/ 3143250 w 3154680"/>
              <a:gd name="connsiteY2" fmla="*/ 891540 h 1410766"/>
              <a:gd name="connsiteX3" fmla="*/ 3028950 w 3154680"/>
              <a:gd name="connsiteY3" fmla="*/ 1120140 h 1410766"/>
              <a:gd name="connsiteX4" fmla="*/ 2960370 w 3154680"/>
              <a:gd name="connsiteY4" fmla="*/ 1211580 h 1410766"/>
              <a:gd name="connsiteX5" fmla="*/ 2926080 w 3154680"/>
              <a:gd name="connsiteY5" fmla="*/ 1280160 h 1410766"/>
              <a:gd name="connsiteX6" fmla="*/ 2491740 w 3154680"/>
              <a:gd name="connsiteY6" fmla="*/ 1371600 h 1410766"/>
              <a:gd name="connsiteX7" fmla="*/ 1600200 w 3154680"/>
              <a:gd name="connsiteY7" fmla="*/ 1383030 h 1410766"/>
              <a:gd name="connsiteX8" fmla="*/ 1405890 w 3154680"/>
              <a:gd name="connsiteY8" fmla="*/ 1348740 h 1410766"/>
              <a:gd name="connsiteX9" fmla="*/ 1017270 w 3154680"/>
              <a:gd name="connsiteY9" fmla="*/ 1211580 h 1410766"/>
              <a:gd name="connsiteX10" fmla="*/ 845820 w 3154680"/>
              <a:gd name="connsiteY10" fmla="*/ 1143000 h 1410766"/>
              <a:gd name="connsiteX11" fmla="*/ 617220 w 3154680"/>
              <a:gd name="connsiteY11" fmla="*/ 1097280 h 1410766"/>
              <a:gd name="connsiteX12" fmla="*/ 457200 w 3154680"/>
              <a:gd name="connsiteY12" fmla="*/ 1017270 h 1410766"/>
              <a:gd name="connsiteX13" fmla="*/ 274320 w 3154680"/>
              <a:gd name="connsiteY13" fmla="*/ 914400 h 1410766"/>
              <a:gd name="connsiteX14" fmla="*/ 125730 w 3154680"/>
              <a:gd name="connsiteY14" fmla="*/ 822960 h 1410766"/>
              <a:gd name="connsiteX15" fmla="*/ 22860 w 3154680"/>
              <a:gd name="connsiteY15" fmla="*/ 560070 h 1410766"/>
              <a:gd name="connsiteX16" fmla="*/ 11430 w 3154680"/>
              <a:gd name="connsiteY16" fmla="*/ 57150 h 1410766"/>
              <a:gd name="connsiteX17" fmla="*/ 0 w 3154680"/>
              <a:gd name="connsiteY17" fmla="*/ 0 h 1410766"/>
              <a:gd name="connsiteX0" fmla="*/ 3154680 w 3154680"/>
              <a:gd name="connsiteY0" fmla="*/ 742950 h 1410766"/>
              <a:gd name="connsiteX1" fmla="*/ 3154680 w 3154680"/>
              <a:gd name="connsiteY1" fmla="*/ 742950 h 1410766"/>
              <a:gd name="connsiteX2" fmla="*/ 3143250 w 3154680"/>
              <a:gd name="connsiteY2" fmla="*/ 891540 h 1410766"/>
              <a:gd name="connsiteX3" fmla="*/ 3028950 w 3154680"/>
              <a:gd name="connsiteY3" fmla="*/ 1120140 h 1410766"/>
              <a:gd name="connsiteX4" fmla="*/ 2960370 w 3154680"/>
              <a:gd name="connsiteY4" fmla="*/ 1211580 h 1410766"/>
              <a:gd name="connsiteX5" fmla="*/ 2491740 w 3154680"/>
              <a:gd name="connsiteY5" fmla="*/ 1371600 h 1410766"/>
              <a:gd name="connsiteX6" fmla="*/ 1600200 w 3154680"/>
              <a:gd name="connsiteY6" fmla="*/ 1383030 h 1410766"/>
              <a:gd name="connsiteX7" fmla="*/ 1405890 w 3154680"/>
              <a:gd name="connsiteY7" fmla="*/ 1348740 h 1410766"/>
              <a:gd name="connsiteX8" fmla="*/ 1017270 w 3154680"/>
              <a:gd name="connsiteY8" fmla="*/ 1211580 h 1410766"/>
              <a:gd name="connsiteX9" fmla="*/ 845820 w 3154680"/>
              <a:gd name="connsiteY9" fmla="*/ 1143000 h 1410766"/>
              <a:gd name="connsiteX10" fmla="*/ 617220 w 3154680"/>
              <a:gd name="connsiteY10" fmla="*/ 1097280 h 1410766"/>
              <a:gd name="connsiteX11" fmla="*/ 457200 w 3154680"/>
              <a:gd name="connsiteY11" fmla="*/ 1017270 h 1410766"/>
              <a:gd name="connsiteX12" fmla="*/ 274320 w 3154680"/>
              <a:gd name="connsiteY12" fmla="*/ 914400 h 1410766"/>
              <a:gd name="connsiteX13" fmla="*/ 125730 w 3154680"/>
              <a:gd name="connsiteY13" fmla="*/ 822960 h 1410766"/>
              <a:gd name="connsiteX14" fmla="*/ 22860 w 3154680"/>
              <a:gd name="connsiteY14" fmla="*/ 560070 h 1410766"/>
              <a:gd name="connsiteX15" fmla="*/ 11430 w 3154680"/>
              <a:gd name="connsiteY15" fmla="*/ 57150 h 1410766"/>
              <a:gd name="connsiteX16" fmla="*/ 0 w 3154680"/>
              <a:gd name="connsiteY16" fmla="*/ 0 h 1410766"/>
              <a:gd name="connsiteX0" fmla="*/ 3154680 w 3154680"/>
              <a:gd name="connsiteY0" fmla="*/ 742950 h 1410766"/>
              <a:gd name="connsiteX1" fmla="*/ 3154680 w 3154680"/>
              <a:gd name="connsiteY1" fmla="*/ 742950 h 1410766"/>
              <a:gd name="connsiteX2" fmla="*/ 3143250 w 3154680"/>
              <a:gd name="connsiteY2" fmla="*/ 891540 h 1410766"/>
              <a:gd name="connsiteX3" fmla="*/ 3028950 w 3154680"/>
              <a:gd name="connsiteY3" fmla="*/ 1120140 h 1410766"/>
              <a:gd name="connsiteX4" fmla="*/ 2491740 w 3154680"/>
              <a:gd name="connsiteY4" fmla="*/ 1371600 h 1410766"/>
              <a:gd name="connsiteX5" fmla="*/ 1600200 w 3154680"/>
              <a:gd name="connsiteY5" fmla="*/ 1383030 h 1410766"/>
              <a:gd name="connsiteX6" fmla="*/ 1405890 w 3154680"/>
              <a:gd name="connsiteY6" fmla="*/ 1348740 h 1410766"/>
              <a:gd name="connsiteX7" fmla="*/ 1017270 w 3154680"/>
              <a:gd name="connsiteY7" fmla="*/ 1211580 h 1410766"/>
              <a:gd name="connsiteX8" fmla="*/ 845820 w 3154680"/>
              <a:gd name="connsiteY8" fmla="*/ 1143000 h 1410766"/>
              <a:gd name="connsiteX9" fmla="*/ 617220 w 3154680"/>
              <a:gd name="connsiteY9" fmla="*/ 1097280 h 1410766"/>
              <a:gd name="connsiteX10" fmla="*/ 457200 w 3154680"/>
              <a:gd name="connsiteY10" fmla="*/ 1017270 h 1410766"/>
              <a:gd name="connsiteX11" fmla="*/ 274320 w 3154680"/>
              <a:gd name="connsiteY11" fmla="*/ 914400 h 1410766"/>
              <a:gd name="connsiteX12" fmla="*/ 125730 w 3154680"/>
              <a:gd name="connsiteY12" fmla="*/ 822960 h 1410766"/>
              <a:gd name="connsiteX13" fmla="*/ 22860 w 3154680"/>
              <a:gd name="connsiteY13" fmla="*/ 560070 h 1410766"/>
              <a:gd name="connsiteX14" fmla="*/ 11430 w 3154680"/>
              <a:gd name="connsiteY14" fmla="*/ 57150 h 1410766"/>
              <a:gd name="connsiteX15" fmla="*/ 0 w 3154680"/>
              <a:gd name="connsiteY15" fmla="*/ 0 h 1410766"/>
              <a:gd name="connsiteX0" fmla="*/ 3154680 w 3155413"/>
              <a:gd name="connsiteY0" fmla="*/ 742950 h 1410766"/>
              <a:gd name="connsiteX1" fmla="*/ 3154680 w 3155413"/>
              <a:gd name="connsiteY1" fmla="*/ 742950 h 1410766"/>
              <a:gd name="connsiteX2" fmla="*/ 3143250 w 3155413"/>
              <a:gd name="connsiteY2" fmla="*/ 891540 h 1410766"/>
              <a:gd name="connsiteX3" fmla="*/ 3028950 w 3155413"/>
              <a:gd name="connsiteY3" fmla="*/ 1200150 h 1410766"/>
              <a:gd name="connsiteX4" fmla="*/ 2491740 w 3155413"/>
              <a:gd name="connsiteY4" fmla="*/ 1371600 h 1410766"/>
              <a:gd name="connsiteX5" fmla="*/ 1600200 w 3155413"/>
              <a:gd name="connsiteY5" fmla="*/ 1383030 h 1410766"/>
              <a:gd name="connsiteX6" fmla="*/ 1405890 w 3155413"/>
              <a:gd name="connsiteY6" fmla="*/ 1348740 h 1410766"/>
              <a:gd name="connsiteX7" fmla="*/ 1017270 w 3155413"/>
              <a:gd name="connsiteY7" fmla="*/ 1211580 h 1410766"/>
              <a:gd name="connsiteX8" fmla="*/ 845820 w 3155413"/>
              <a:gd name="connsiteY8" fmla="*/ 1143000 h 1410766"/>
              <a:gd name="connsiteX9" fmla="*/ 617220 w 3155413"/>
              <a:gd name="connsiteY9" fmla="*/ 1097280 h 1410766"/>
              <a:gd name="connsiteX10" fmla="*/ 457200 w 3155413"/>
              <a:gd name="connsiteY10" fmla="*/ 1017270 h 1410766"/>
              <a:gd name="connsiteX11" fmla="*/ 274320 w 3155413"/>
              <a:gd name="connsiteY11" fmla="*/ 914400 h 1410766"/>
              <a:gd name="connsiteX12" fmla="*/ 125730 w 3155413"/>
              <a:gd name="connsiteY12" fmla="*/ 822960 h 1410766"/>
              <a:gd name="connsiteX13" fmla="*/ 22860 w 3155413"/>
              <a:gd name="connsiteY13" fmla="*/ 560070 h 1410766"/>
              <a:gd name="connsiteX14" fmla="*/ 11430 w 3155413"/>
              <a:gd name="connsiteY14" fmla="*/ 57150 h 1410766"/>
              <a:gd name="connsiteX15" fmla="*/ 0 w 3155413"/>
              <a:gd name="connsiteY15" fmla="*/ 0 h 1410766"/>
              <a:gd name="connsiteX0" fmla="*/ 3154680 w 3155413"/>
              <a:gd name="connsiteY0" fmla="*/ 742950 h 1410766"/>
              <a:gd name="connsiteX1" fmla="*/ 3154680 w 3155413"/>
              <a:gd name="connsiteY1" fmla="*/ 742950 h 1410766"/>
              <a:gd name="connsiteX2" fmla="*/ 3143250 w 3155413"/>
              <a:gd name="connsiteY2" fmla="*/ 891540 h 1410766"/>
              <a:gd name="connsiteX3" fmla="*/ 3028950 w 3155413"/>
              <a:gd name="connsiteY3" fmla="*/ 1200150 h 1410766"/>
              <a:gd name="connsiteX4" fmla="*/ 2491740 w 3155413"/>
              <a:gd name="connsiteY4" fmla="*/ 1371600 h 1410766"/>
              <a:gd name="connsiteX5" fmla="*/ 1600200 w 3155413"/>
              <a:gd name="connsiteY5" fmla="*/ 1383030 h 1410766"/>
              <a:gd name="connsiteX6" fmla="*/ 1405890 w 3155413"/>
              <a:gd name="connsiteY6" fmla="*/ 1348740 h 1410766"/>
              <a:gd name="connsiteX7" fmla="*/ 1017270 w 3155413"/>
              <a:gd name="connsiteY7" fmla="*/ 1211580 h 1410766"/>
              <a:gd name="connsiteX8" fmla="*/ 845820 w 3155413"/>
              <a:gd name="connsiteY8" fmla="*/ 1143000 h 1410766"/>
              <a:gd name="connsiteX9" fmla="*/ 617220 w 3155413"/>
              <a:gd name="connsiteY9" fmla="*/ 1097280 h 1410766"/>
              <a:gd name="connsiteX10" fmla="*/ 457200 w 3155413"/>
              <a:gd name="connsiteY10" fmla="*/ 1017270 h 1410766"/>
              <a:gd name="connsiteX11" fmla="*/ 274320 w 3155413"/>
              <a:gd name="connsiteY11" fmla="*/ 914400 h 1410766"/>
              <a:gd name="connsiteX12" fmla="*/ 22860 w 3155413"/>
              <a:gd name="connsiteY12" fmla="*/ 560070 h 1410766"/>
              <a:gd name="connsiteX13" fmla="*/ 11430 w 3155413"/>
              <a:gd name="connsiteY13" fmla="*/ 57150 h 1410766"/>
              <a:gd name="connsiteX14" fmla="*/ 0 w 3155413"/>
              <a:gd name="connsiteY14" fmla="*/ 0 h 1410766"/>
              <a:gd name="connsiteX0" fmla="*/ 3158658 w 3159391"/>
              <a:gd name="connsiteY0" fmla="*/ 742950 h 1410766"/>
              <a:gd name="connsiteX1" fmla="*/ 3158658 w 3159391"/>
              <a:gd name="connsiteY1" fmla="*/ 742950 h 1410766"/>
              <a:gd name="connsiteX2" fmla="*/ 3147228 w 3159391"/>
              <a:gd name="connsiteY2" fmla="*/ 891540 h 1410766"/>
              <a:gd name="connsiteX3" fmla="*/ 3032928 w 3159391"/>
              <a:gd name="connsiteY3" fmla="*/ 1200150 h 1410766"/>
              <a:gd name="connsiteX4" fmla="*/ 2495718 w 3159391"/>
              <a:gd name="connsiteY4" fmla="*/ 1371600 h 1410766"/>
              <a:gd name="connsiteX5" fmla="*/ 1604178 w 3159391"/>
              <a:gd name="connsiteY5" fmla="*/ 1383030 h 1410766"/>
              <a:gd name="connsiteX6" fmla="*/ 1409868 w 3159391"/>
              <a:gd name="connsiteY6" fmla="*/ 1348740 h 1410766"/>
              <a:gd name="connsiteX7" fmla="*/ 1021248 w 3159391"/>
              <a:gd name="connsiteY7" fmla="*/ 1211580 h 1410766"/>
              <a:gd name="connsiteX8" fmla="*/ 849798 w 3159391"/>
              <a:gd name="connsiteY8" fmla="*/ 1143000 h 1410766"/>
              <a:gd name="connsiteX9" fmla="*/ 621198 w 3159391"/>
              <a:gd name="connsiteY9" fmla="*/ 1097280 h 1410766"/>
              <a:gd name="connsiteX10" fmla="*/ 461178 w 3159391"/>
              <a:gd name="connsiteY10" fmla="*/ 1017270 h 1410766"/>
              <a:gd name="connsiteX11" fmla="*/ 278298 w 3159391"/>
              <a:gd name="connsiteY11" fmla="*/ 914400 h 1410766"/>
              <a:gd name="connsiteX12" fmla="*/ 26838 w 3159391"/>
              <a:gd name="connsiteY12" fmla="*/ 560070 h 1410766"/>
              <a:gd name="connsiteX13" fmla="*/ 3978 w 3159391"/>
              <a:gd name="connsiteY13" fmla="*/ 0 h 1410766"/>
              <a:gd name="connsiteX0" fmla="*/ 3158658 w 3159391"/>
              <a:gd name="connsiteY0" fmla="*/ 742950 h 1410766"/>
              <a:gd name="connsiteX1" fmla="*/ 3158658 w 3159391"/>
              <a:gd name="connsiteY1" fmla="*/ 742950 h 1410766"/>
              <a:gd name="connsiteX2" fmla="*/ 3147228 w 3159391"/>
              <a:gd name="connsiteY2" fmla="*/ 891540 h 1410766"/>
              <a:gd name="connsiteX3" fmla="*/ 3032928 w 3159391"/>
              <a:gd name="connsiteY3" fmla="*/ 1200150 h 1410766"/>
              <a:gd name="connsiteX4" fmla="*/ 2495718 w 3159391"/>
              <a:gd name="connsiteY4" fmla="*/ 1371600 h 1410766"/>
              <a:gd name="connsiteX5" fmla="*/ 1604178 w 3159391"/>
              <a:gd name="connsiteY5" fmla="*/ 1383030 h 1410766"/>
              <a:gd name="connsiteX6" fmla="*/ 1409868 w 3159391"/>
              <a:gd name="connsiteY6" fmla="*/ 1348740 h 1410766"/>
              <a:gd name="connsiteX7" fmla="*/ 1021248 w 3159391"/>
              <a:gd name="connsiteY7" fmla="*/ 1211580 h 1410766"/>
              <a:gd name="connsiteX8" fmla="*/ 621198 w 3159391"/>
              <a:gd name="connsiteY8" fmla="*/ 1097280 h 1410766"/>
              <a:gd name="connsiteX9" fmla="*/ 461178 w 3159391"/>
              <a:gd name="connsiteY9" fmla="*/ 1017270 h 1410766"/>
              <a:gd name="connsiteX10" fmla="*/ 278298 w 3159391"/>
              <a:gd name="connsiteY10" fmla="*/ 914400 h 1410766"/>
              <a:gd name="connsiteX11" fmla="*/ 26838 w 3159391"/>
              <a:gd name="connsiteY11" fmla="*/ 560070 h 1410766"/>
              <a:gd name="connsiteX12" fmla="*/ 3978 w 3159391"/>
              <a:gd name="connsiteY12" fmla="*/ 0 h 141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9391" h="1410766">
                <a:moveTo>
                  <a:pt x="3158658" y="742950"/>
                </a:moveTo>
                <a:lnTo>
                  <a:pt x="3158658" y="742950"/>
                </a:lnTo>
                <a:cubicBezTo>
                  <a:pt x="3154848" y="792480"/>
                  <a:pt x="3168183" y="815340"/>
                  <a:pt x="3147228" y="891540"/>
                </a:cubicBezTo>
                <a:cubicBezTo>
                  <a:pt x="3126273" y="967740"/>
                  <a:pt x="3141513" y="1120140"/>
                  <a:pt x="3032928" y="1200150"/>
                </a:cubicBezTo>
                <a:cubicBezTo>
                  <a:pt x="2924343" y="1280160"/>
                  <a:pt x="2733843" y="1327785"/>
                  <a:pt x="2495718" y="1371600"/>
                </a:cubicBezTo>
                <a:cubicBezTo>
                  <a:pt x="2126623" y="1438708"/>
                  <a:pt x="2365737" y="1403613"/>
                  <a:pt x="1604178" y="1383030"/>
                </a:cubicBezTo>
                <a:cubicBezTo>
                  <a:pt x="1572441" y="1382172"/>
                  <a:pt x="1425492" y="1353711"/>
                  <a:pt x="1409868" y="1348740"/>
                </a:cubicBezTo>
                <a:cubicBezTo>
                  <a:pt x="1278963" y="1307088"/>
                  <a:pt x="1152693" y="1253490"/>
                  <a:pt x="1021248" y="1211580"/>
                </a:cubicBezTo>
                <a:cubicBezTo>
                  <a:pt x="889803" y="1169670"/>
                  <a:pt x="714543" y="1129665"/>
                  <a:pt x="621198" y="1097280"/>
                </a:cubicBezTo>
                <a:cubicBezTo>
                  <a:pt x="530791" y="1037009"/>
                  <a:pt x="659107" y="1119900"/>
                  <a:pt x="461178" y="1017270"/>
                </a:cubicBezTo>
                <a:cubicBezTo>
                  <a:pt x="399086" y="985074"/>
                  <a:pt x="350688" y="990600"/>
                  <a:pt x="278298" y="914400"/>
                </a:cubicBezTo>
                <a:cubicBezTo>
                  <a:pt x="205908" y="838200"/>
                  <a:pt x="70653" y="702945"/>
                  <a:pt x="26838" y="560070"/>
                </a:cubicBezTo>
                <a:cubicBezTo>
                  <a:pt x="-18882" y="407670"/>
                  <a:pt x="8740" y="116681"/>
                  <a:pt x="3978" y="0"/>
                </a:cubicBezTo>
              </a:path>
            </a:pathLst>
          </a:custGeom>
          <a:noFill/>
          <a:ln w="12700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271A1-B5EC-5432-B59E-19245237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973686"/>
            <a:ext cx="6543675" cy="443198"/>
          </a:xfrm>
        </p:spPr>
        <p:txBody>
          <a:bodyPr>
            <a:normAutofit fontScale="90000"/>
          </a:bodyPr>
          <a:lstStyle/>
          <a:p>
            <a:r>
              <a:rPr lang="ga-IE" dirty="0">
                <a:effectLst/>
                <a:latin typeface="Segoe UI Web (West European)"/>
              </a:rPr>
              <a:t>An scála </a:t>
            </a:r>
            <a:r>
              <a:rPr lang="en-US" dirty="0">
                <a:latin typeface="Segoe UI Web (West European)"/>
              </a:rPr>
              <a:t>V</a:t>
            </a:r>
            <a:r>
              <a:rPr lang="ga-IE" dirty="0" err="1">
                <a:effectLst/>
                <a:latin typeface="Segoe UI Web (West European)"/>
              </a:rPr>
              <a:t>ernier</a:t>
            </a:r>
            <a:r>
              <a:rPr lang="ga-IE" dirty="0">
                <a:effectLst/>
                <a:latin typeface="Segoe UI Web (West European)"/>
              </a:rPr>
              <a:t> - Sampla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399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A0A7CA-44C3-5373-BF17-37B304A8EA7B}"/>
              </a:ext>
            </a:extLst>
          </p:cNvPr>
          <p:cNvSpPr txBox="1"/>
          <p:nvPr/>
        </p:nvSpPr>
        <p:spPr>
          <a:xfrm>
            <a:off x="1331641" y="4185969"/>
            <a:ext cx="45017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100" dirty="0">
                <a:latin typeface="Segoe UI Web (West European)"/>
              </a:rPr>
              <a:t>Mura </a:t>
            </a:r>
            <a:r>
              <a:rPr lang="en-US" sz="2100" dirty="0" err="1">
                <a:latin typeface="Segoe UI Web (West European)"/>
              </a:rPr>
              <a:t>thuigeann</a:t>
            </a:r>
            <a:r>
              <a:rPr lang="ga-IE" sz="2100" dirty="0">
                <a:latin typeface="Segoe UI Web (West European)"/>
              </a:rPr>
              <a:t> tú é, </a:t>
            </a:r>
            <a:r>
              <a:rPr lang="en-US" sz="2100" dirty="0">
                <a:latin typeface="Segoe UI Web (West European)"/>
              </a:rPr>
              <a:t>is </a:t>
            </a:r>
            <a:r>
              <a:rPr lang="en-US" sz="2100" dirty="0" err="1">
                <a:latin typeface="Segoe UI Web (West European)"/>
              </a:rPr>
              <a:t>féidir</a:t>
            </a:r>
            <a:r>
              <a:rPr lang="ga-IE" sz="2100" dirty="0">
                <a:latin typeface="Segoe UI Web (West European)"/>
              </a:rPr>
              <a:t> do léamh </a:t>
            </a:r>
            <a:r>
              <a:rPr lang="en-US" sz="2100" dirty="0">
                <a:latin typeface="Segoe UI Web (West European)"/>
              </a:rPr>
              <a:t>a </a:t>
            </a:r>
            <a:r>
              <a:rPr lang="en-US" sz="2100" dirty="0" err="1">
                <a:latin typeface="Segoe UI Web (West European)"/>
              </a:rPr>
              <a:t>fháil</a:t>
            </a:r>
            <a:r>
              <a:rPr lang="en-US" sz="2100" dirty="0">
                <a:latin typeface="Segoe UI Web (West European)"/>
              </a:rPr>
              <a:t> </a:t>
            </a:r>
            <a:r>
              <a:rPr lang="ga-IE" sz="2100" dirty="0">
                <a:latin typeface="Segoe UI Web (West European)"/>
              </a:rPr>
              <a:t>os coinne an 0 </a:t>
            </a:r>
            <a:r>
              <a:rPr lang="en-US" sz="2100" dirty="0" err="1">
                <a:latin typeface="Segoe UI Web (West European)"/>
              </a:rPr>
              <a:t>ar</a:t>
            </a:r>
            <a:r>
              <a:rPr lang="en-US" sz="2100" dirty="0">
                <a:latin typeface="Segoe UI Web (West European)"/>
              </a:rPr>
              <a:t> an </a:t>
            </a:r>
            <a:r>
              <a:rPr lang="en-US" sz="2100" dirty="0" err="1">
                <a:latin typeface="Segoe UI Web (West European)"/>
              </a:rPr>
              <a:t>scála</a:t>
            </a:r>
            <a:r>
              <a:rPr lang="en-US" sz="2100" dirty="0">
                <a:latin typeface="Segoe UI Web (West European)"/>
              </a:rPr>
              <a:t> </a:t>
            </a:r>
            <a:r>
              <a:rPr lang="ga-IE" sz="2100" dirty="0" err="1">
                <a:latin typeface="Segoe UI Web (West European)"/>
              </a:rPr>
              <a:t>vernier</a:t>
            </a:r>
            <a:endParaRPr lang="ga-IE" sz="2100" dirty="0">
              <a:latin typeface="Segoe UI Web (West European)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1AE01-E0D5-79A8-97A5-50A68E6A3DC4}"/>
              </a:ext>
            </a:extLst>
          </p:cNvPr>
          <p:cNvCxnSpPr>
            <a:cxnSpLocks/>
          </p:cNvCxnSpPr>
          <p:nvPr/>
        </p:nvCxnSpPr>
        <p:spPr>
          <a:xfrm flipV="1">
            <a:off x="1341425" y="2149851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42FE7F-AFF0-4711-6B7E-E8381C8EEAB2}"/>
              </a:ext>
            </a:extLst>
          </p:cNvPr>
          <p:cNvCxnSpPr>
            <a:cxnSpLocks/>
          </p:cNvCxnSpPr>
          <p:nvPr/>
        </p:nvCxnSpPr>
        <p:spPr>
          <a:xfrm flipV="1">
            <a:off x="1611455" y="2289441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455BD3-723F-0E5F-E984-0A4904C16E43}"/>
              </a:ext>
            </a:extLst>
          </p:cNvPr>
          <p:cNvCxnSpPr>
            <a:cxnSpLocks/>
          </p:cNvCxnSpPr>
          <p:nvPr/>
        </p:nvCxnSpPr>
        <p:spPr>
          <a:xfrm flipV="1">
            <a:off x="1881485" y="2289441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6F8DD-2081-47AE-E754-92CD174A90CE}"/>
              </a:ext>
            </a:extLst>
          </p:cNvPr>
          <p:cNvCxnSpPr>
            <a:cxnSpLocks/>
          </p:cNvCxnSpPr>
          <p:nvPr/>
        </p:nvCxnSpPr>
        <p:spPr>
          <a:xfrm flipV="1">
            <a:off x="2151515" y="2289441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ED2F6A-ADD4-4672-50BB-135912A830CA}"/>
              </a:ext>
            </a:extLst>
          </p:cNvPr>
          <p:cNvCxnSpPr>
            <a:cxnSpLocks/>
          </p:cNvCxnSpPr>
          <p:nvPr/>
        </p:nvCxnSpPr>
        <p:spPr>
          <a:xfrm flipV="1">
            <a:off x="2421545" y="2289441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DEF8F3-CE90-5955-079E-4DA756927969}"/>
              </a:ext>
            </a:extLst>
          </p:cNvPr>
          <p:cNvCxnSpPr>
            <a:cxnSpLocks/>
          </p:cNvCxnSpPr>
          <p:nvPr/>
        </p:nvCxnSpPr>
        <p:spPr>
          <a:xfrm flipV="1">
            <a:off x="2691575" y="2203857"/>
            <a:ext cx="0" cy="375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C8B07C-594E-AD60-BFD0-6887959AE9ED}"/>
              </a:ext>
            </a:extLst>
          </p:cNvPr>
          <p:cNvCxnSpPr>
            <a:cxnSpLocks/>
          </p:cNvCxnSpPr>
          <p:nvPr/>
        </p:nvCxnSpPr>
        <p:spPr>
          <a:xfrm flipV="1">
            <a:off x="2961605" y="2286507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F9F7B3-A8B8-7CF2-6C5B-97F52DAFAE6D}"/>
              </a:ext>
            </a:extLst>
          </p:cNvPr>
          <p:cNvCxnSpPr>
            <a:cxnSpLocks/>
          </p:cNvCxnSpPr>
          <p:nvPr/>
        </p:nvCxnSpPr>
        <p:spPr>
          <a:xfrm flipV="1">
            <a:off x="3231635" y="2286507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5D234F-0E08-385C-2B9B-9B1CD23C77B5}"/>
              </a:ext>
            </a:extLst>
          </p:cNvPr>
          <p:cNvCxnSpPr>
            <a:cxnSpLocks/>
          </p:cNvCxnSpPr>
          <p:nvPr/>
        </p:nvCxnSpPr>
        <p:spPr>
          <a:xfrm flipV="1">
            <a:off x="3501665" y="2286507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868653-AFC9-847B-6E51-37F83EA7CED6}"/>
              </a:ext>
            </a:extLst>
          </p:cNvPr>
          <p:cNvCxnSpPr>
            <a:cxnSpLocks/>
          </p:cNvCxnSpPr>
          <p:nvPr/>
        </p:nvCxnSpPr>
        <p:spPr>
          <a:xfrm flipV="1">
            <a:off x="3771695" y="2286507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235909-6C0E-D19A-EF46-DB85B32DE682}"/>
              </a:ext>
            </a:extLst>
          </p:cNvPr>
          <p:cNvCxnSpPr>
            <a:cxnSpLocks/>
          </p:cNvCxnSpPr>
          <p:nvPr/>
        </p:nvCxnSpPr>
        <p:spPr>
          <a:xfrm flipV="1">
            <a:off x="4048969" y="21599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BCF82D-BFF2-7880-00A0-107ADAA48E38}"/>
              </a:ext>
            </a:extLst>
          </p:cNvPr>
          <p:cNvCxnSpPr>
            <a:cxnSpLocks/>
          </p:cNvCxnSpPr>
          <p:nvPr/>
        </p:nvCxnSpPr>
        <p:spPr>
          <a:xfrm flipV="1">
            <a:off x="4311755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D9574E-8926-0499-A88F-8F9A2D0A6BA5}"/>
              </a:ext>
            </a:extLst>
          </p:cNvPr>
          <p:cNvCxnSpPr>
            <a:cxnSpLocks/>
          </p:cNvCxnSpPr>
          <p:nvPr/>
        </p:nvCxnSpPr>
        <p:spPr>
          <a:xfrm flipV="1">
            <a:off x="4581785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83B0EF-664F-BFEF-95CE-FF251346ABD5}"/>
              </a:ext>
            </a:extLst>
          </p:cNvPr>
          <p:cNvCxnSpPr>
            <a:cxnSpLocks/>
          </p:cNvCxnSpPr>
          <p:nvPr/>
        </p:nvCxnSpPr>
        <p:spPr>
          <a:xfrm flipV="1">
            <a:off x="4851815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259B55-4781-833C-4567-7261A040EFC9}"/>
              </a:ext>
            </a:extLst>
          </p:cNvPr>
          <p:cNvCxnSpPr>
            <a:cxnSpLocks/>
          </p:cNvCxnSpPr>
          <p:nvPr/>
        </p:nvCxnSpPr>
        <p:spPr>
          <a:xfrm flipV="1">
            <a:off x="5121845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CB091-2767-332A-8832-7D8554636BC1}"/>
              </a:ext>
            </a:extLst>
          </p:cNvPr>
          <p:cNvCxnSpPr>
            <a:cxnSpLocks/>
          </p:cNvCxnSpPr>
          <p:nvPr/>
        </p:nvCxnSpPr>
        <p:spPr>
          <a:xfrm flipV="1">
            <a:off x="5391875" y="2165640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782F4-6D66-5B2C-EBA3-27879B9773B6}"/>
              </a:ext>
            </a:extLst>
          </p:cNvPr>
          <p:cNvCxnSpPr>
            <a:cxnSpLocks/>
          </p:cNvCxnSpPr>
          <p:nvPr/>
        </p:nvCxnSpPr>
        <p:spPr>
          <a:xfrm flipV="1">
            <a:off x="5661905" y="2305230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7AE00E-1182-7949-0043-0081A7493F8E}"/>
              </a:ext>
            </a:extLst>
          </p:cNvPr>
          <p:cNvCxnSpPr>
            <a:cxnSpLocks/>
          </p:cNvCxnSpPr>
          <p:nvPr/>
        </p:nvCxnSpPr>
        <p:spPr>
          <a:xfrm flipV="1">
            <a:off x="5931935" y="2305230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13096D-101D-F8A6-D271-5EC08C83B271}"/>
              </a:ext>
            </a:extLst>
          </p:cNvPr>
          <p:cNvCxnSpPr>
            <a:cxnSpLocks/>
          </p:cNvCxnSpPr>
          <p:nvPr/>
        </p:nvCxnSpPr>
        <p:spPr>
          <a:xfrm flipV="1">
            <a:off x="6201965" y="2305230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7DF463-5E34-ADE1-E52B-4D589F672D78}"/>
              </a:ext>
            </a:extLst>
          </p:cNvPr>
          <p:cNvCxnSpPr>
            <a:cxnSpLocks/>
          </p:cNvCxnSpPr>
          <p:nvPr/>
        </p:nvCxnSpPr>
        <p:spPr>
          <a:xfrm flipV="1">
            <a:off x="6471995" y="2305230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E500E18-B97C-E4E5-B18C-7E456CA54780}"/>
              </a:ext>
            </a:extLst>
          </p:cNvPr>
          <p:cNvSpPr txBox="1"/>
          <p:nvPr/>
        </p:nvSpPr>
        <p:spPr>
          <a:xfrm>
            <a:off x="1197035" y="1742409"/>
            <a:ext cx="3289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/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84D04F-A6AE-F141-06C5-E7DF98256643}"/>
              </a:ext>
            </a:extLst>
          </p:cNvPr>
          <p:cNvSpPr txBox="1"/>
          <p:nvPr/>
        </p:nvSpPr>
        <p:spPr>
          <a:xfrm>
            <a:off x="3897335" y="1728905"/>
            <a:ext cx="753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/>
              <a:t>1 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83851B-74CD-4A10-1F69-C445E86A5793}"/>
              </a:ext>
            </a:extLst>
          </p:cNvPr>
          <p:cNvSpPr txBox="1"/>
          <p:nvPr/>
        </p:nvSpPr>
        <p:spPr>
          <a:xfrm>
            <a:off x="6597635" y="1825815"/>
            <a:ext cx="753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/>
              <a:t>2 cm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E7C4E90-AB96-40CC-A76F-5D1414C2A536}"/>
              </a:ext>
            </a:extLst>
          </p:cNvPr>
          <p:cNvCxnSpPr>
            <a:cxnSpLocks/>
          </p:cNvCxnSpPr>
          <p:nvPr/>
        </p:nvCxnSpPr>
        <p:spPr>
          <a:xfrm flipV="1">
            <a:off x="6770927" y="21599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07E22F-39C5-B24C-F05F-2757744D2597}"/>
              </a:ext>
            </a:extLst>
          </p:cNvPr>
          <p:cNvCxnSpPr>
            <a:cxnSpLocks/>
          </p:cNvCxnSpPr>
          <p:nvPr/>
        </p:nvCxnSpPr>
        <p:spPr>
          <a:xfrm flipV="1">
            <a:off x="7040957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8C52C62-1BC4-DD3A-2D66-07A6A1FDD8F1}"/>
              </a:ext>
            </a:extLst>
          </p:cNvPr>
          <p:cNvCxnSpPr>
            <a:cxnSpLocks/>
          </p:cNvCxnSpPr>
          <p:nvPr/>
        </p:nvCxnSpPr>
        <p:spPr>
          <a:xfrm flipV="1">
            <a:off x="7310987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2F93C34-FE53-6E4A-1A81-3318B100DEC9}"/>
              </a:ext>
            </a:extLst>
          </p:cNvPr>
          <p:cNvCxnSpPr>
            <a:cxnSpLocks/>
          </p:cNvCxnSpPr>
          <p:nvPr/>
        </p:nvCxnSpPr>
        <p:spPr>
          <a:xfrm flipV="1">
            <a:off x="7581017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616FED3-87C0-E1AC-7603-91AA5506890B}"/>
              </a:ext>
            </a:extLst>
          </p:cNvPr>
          <p:cNvCxnSpPr>
            <a:cxnSpLocks/>
          </p:cNvCxnSpPr>
          <p:nvPr/>
        </p:nvCxnSpPr>
        <p:spPr>
          <a:xfrm flipV="1">
            <a:off x="7851047" y="2299522"/>
            <a:ext cx="0" cy="2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D0BE82-2E1D-1795-950A-9319B25F2343}"/>
              </a:ext>
            </a:extLst>
          </p:cNvPr>
          <p:cNvGrpSpPr/>
          <p:nvPr/>
        </p:nvGrpSpPr>
        <p:grpSpPr>
          <a:xfrm>
            <a:off x="4503246" y="2603221"/>
            <a:ext cx="2887422" cy="767930"/>
            <a:chOff x="539552" y="5138255"/>
            <a:chExt cx="3849896" cy="102390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559C459-D03B-4514-8E91-CB0311D409A8}"/>
                </a:ext>
              </a:extLst>
            </p:cNvPr>
            <p:cNvSpPr/>
            <p:nvPr/>
          </p:nvSpPr>
          <p:spPr>
            <a:xfrm>
              <a:off x="539552" y="5138255"/>
              <a:ext cx="3849896" cy="10073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2CC1D6D-584C-392C-C6BC-DA16B8367D53}"/>
                </a:ext>
              </a:extLst>
            </p:cNvPr>
            <p:cNvGrpSpPr/>
            <p:nvPr/>
          </p:nvGrpSpPr>
          <p:grpSpPr>
            <a:xfrm>
              <a:off x="788678" y="5145764"/>
              <a:ext cx="3250387" cy="488740"/>
              <a:chOff x="5141227" y="5880503"/>
              <a:chExt cx="3240358" cy="4887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315CE6E-D42D-1E2F-9E9F-9A805C43B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227" y="5880503"/>
                <a:ext cx="0" cy="4887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5CF4398-D96A-D022-4748-0898D42C3E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263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259CAE9-47E5-86AD-E876-005A2E4FCD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9299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559A85C-0D88-7313-4A3C-2B690036D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3334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154CCD5-4EC8-721A-336C-3A6BB0524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7370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F696CE0-7760-DAF7-CD14-2D4154D8B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1406" y="5880503"/>
                <a:ext cx="0" cy="4243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8D9E1AC-DCC7-F97F-ADF4-B25FF28E08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5442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BBAD66F-608F-3161-B9A9-93E8E2569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9478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AE71493-829F-CB20-1571-3F67C194A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3513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AF204E0-A087-0FB2-2865-DEDB4EBA51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7549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4611D3F-93D7-6D2E-3E2A-C1967B50C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1585" y="5880503"/>
                <a:ext cx="0" cy="4887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DC89FD6-74EE-5CE3-A91E-40E2792BF291}"/>
                </a:ext>
              </a:extLst>
            </p:cNvPr>
            <p:cNvSpPr txBox="1"/>
            <p:nvPr/>
          </p:nvSpPr>
          <p:spPr>
            <a:xfrm>
              <a:off x="596159" y="5608164"/>
              <a:ext cx="43858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100"/>
                <a:t>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54EE499-419F-5EDB-B35D-141B2C963A97}"/>
                </a:ext>
              </a:extLst>
            </p:cNvPr>
            <p:cNvSpPr txBox="1"/>
            <p:nvPr/>
          </p:nvSpPr>
          <p:spPr>
            <a:xfrm>
              <a:off x="2229208" y="5606864"/>
              <a:ext cx="43858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100"/>
                <a:t>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E2BDF2-ECC5-6D11-0B2F-8F199F7732C3}"/>
                </a:ext>
              </a:extLst>
            </p:cNvPr>
            <p:cNvSpPr txBox="1"/>
            <p:nvPr/>
          </p:nvSpPr>
          <p:spPr>
            <a:xfrm>
              <a:off x="3697892" y="5606864"/>
              <a:ext cx="63094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100"/>
                <a:t>10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115D2C2-23D6-A2AB-D7AB-705872387705}"/>
              </a:ext>
            </a:extLst>
          </p:cNvPr>
          <p:cNvCxnSpPr>
            <a:cxnSpLocks/>
          </p:cNvCxnSpPr>
          <p:nvPr/>
        </p:nvCxnSpPr>
        <p:spPr>
          <a:xfrm>
            <a:off x="1197034" y="2578966"/>
            <a:ext cx="6885356" cy="1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436A7A-92FF-AECD-435C-26D9CFFE98AB}"/>
              </a:ext>
            </a:extLst>
          </p:cNvPr>
          <p:cNvCxnSpPr>
            <a:cxnSpLocks/>
          </p:cNvCxnSpPr>
          <p:nvPr/>
        </p:nvCxnSpPr>
        <p:spPr>
          <a:xfrm flipH="1" flipV="1">
            <a:off x="4690091" y="2510899"/>
            <a:ext cx="616572" cy="1675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AEE264A-67AA-5B90-8BE0-559941CC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973686"/>
            <a:ext cx="6543675" cy="443198"/>
          </a:xfrm>
        </p:spPr>
        <p:txBody>
          <a:bodyPr>
            <a:normAutofit fontScale="90000"/>
          </a:bodyPr>
          <a:lstStyle/>
          <a:p>
            <a:r>
              <a:rPr lang="ga-IE" dirty="0">
                <a:effectLst/>
                <a:latin typeface="Segoe UI Web (West European)"/>
              </a:rPr>
              <a:t>An scála </a:t>
            </a:r>
            <a:r>
              <a:rPr lang="en-US" dirty="0">
                <a:latin typeface="Segoe UI Web (West European)"/>
              </a:rPr>
              <a:t>V</a:t>
            </a:r>
            <a:r>
              <a:rPr lang="ga-IE" dirty="0" err="1">
                <a:effectLst/>
                <a:latin typeface="Segoe UI Web (West European)"/>
              </a:rPr>
              <a:t>ernier</a:t>
            </a:r>
            <a:r>
              <a:rPr lang="ga-IE" dirty="0">
                <a:effectLst/>
                <a:latin typeface="Segoe UI Web (West European)"/>
              </a:rPr>
              <a:t> - Sampla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649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8CD7-08FA-8D02-781D-C199123A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Cad is Luas </a:t>
            </a:r>
            <a:r>
              <a:rPr lang="en-IE" altLang="en-US" dirty="0" err="1"/>
              <a:t>ann</a:t>
            </a:r>
            <a:r>
              <a:rPr lang="en-IE" altLang="en-US" dirty="0"/>
              <a:t>?</a:t>
            </a:r>
            <a:endParaRPr lang="en-GB" dirty="0"/>
          </a:p>
        </p:txBody>
      </p:sp>
      <p:sp>
        <p:nvSpPr>
          <p:cNvPr id="8197" name="Rectangle 21">
            <a:extLst>
              <a:ext uri="{FF2B5EF4-FFF2-40B4-BE49-F238E27FC236}">
                <a16:creationId xmlns:a16="http://schemas.microsoft.com/office/drawing/2014/main" id="{0951E91E-6381-34A0-6E6D-16394C699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E" altLang="en-US" sz="1350"/>
          </a:p>
        </p:txBody>
      </p:sp>
      <p:sp>
        <p:nvSpPr>
          <p:cNvPr id="8199" name="Text Box 13">
            <a:extLst>
              <a:ext uri="{FF2B5EF4-FFF2-40B4-BE49-F238E27FC236}">
                <a16:creationId xmlns:a16="http://schemas.microsoft.com/office/drawing/2014/main" id="{E6838837-6475-ADD4-B7E0-FCD6BFCED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933" y="1840908"/>
            <a:ext cx="5450681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ga-IE" sz="2400" dirty="0"/>
              <a:t>Is é an luas an ráta athraithe </a:t>
            </a:r>
            <a:r>
              <a:rPr lang="en-US" sz="2400" dirty="0"/>
              <a:t>fad</a:t>
            </a:r>
            <a:endParaRPr lang="ga-IE" sz="2400" dirty="0"/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FC9683EB-E37B-5511-031E-AE235401D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453" y="3704585"/>
            <a:ext cx="356616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b="1" dirty="0" err="1"/>
              <a:t>Scálach</a:t>
            </a:r>
            <a:endParaRPr lang="en-GB" altLang="en-US" sz="2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5887D-4299-B0A3-95BA-24D198AABD0A}"/>
              </a:ext>
            </a:extLst>
          </p:cNvPr>
          <p:cNvSpPr txBox="1"/>
          <p:nvPr/>
        </p:nvSpPr>
        <p:spPr>
          <a:xfrm>
            <a:off x="1502628" y="3253249"/>
            <a:ext cx="55441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100" dirty="0"/>
              <a:t>An veicteoir nó cainníocht </a:t>
            </a:r>
            <a:r>
              <a:rPr lang="ga-IE" sz="2100" dirty="0" err="1"/>
              <a:t>sc</a:t>
            </a:r>
            <a:r>
              <a:rPr lang="en-US" sz="2100" dirty="0" err="1"/>
              <a:t>álach</a:t>
            </a:r>
            <a:r>
              <a:rPr lang="ga-IE" sz="2100" dirty="0"/>
              <a:t> é luas?</a:t>
            </a:r>
          </a:p>
        </p:txBody>
      </p:sp>
    </p:spTree>
    <p:extLst>
      <p:ext uri="{BB962C8B-B14F-4D97-AF65-F5344CB8AC3E}">
        <p14:creationId xmlns:p14="http://schemas.microsoft.com/office/powerpoint/2010/main" val="24912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199" grpId="1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17">
            <a:extLst>
              <a:ext uri="{FF2B5EF4-FFF2-40B4-BE49-F238E27FC236}">
                <a16:creationId xmlns:a16="http://schemas.microsoft.com/office/drawing/2014/main" id="{D65F8CDB-CE0E-6AB5-378C-DD478BC22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715" y="1542119"/>
            <a:ext cx="4309230" cy="41549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/>
              <a:t>méadar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sa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soicind</a:t>
            </a:r>
            <a:r>
              <a:rPr lang="en-US" altLang="en-US" sz="2100" b="1" dirty="0"/>
              <a:t> (m s</a:t>
            </a:r>
            <a:r>
              <a:rPr lang="en-US" altLang="en-US" sz="2100" b="1" baseline="30000" dirty="0"/>
              <a:t>-1</a:t>
            </a:r>
            <a:r>
              <a:rPr lang="en-US" altLang="en-US" sz="2100" b="1" dirty="0"/>
              <a:t>).</a:t>
            </a:r>
            <a:endParaRPr lang="en-GB" altLang="en-US" sz="21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7CC55-3C77-369F-FA4B-F6B9930F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757708"/>
            <a:ext cx="7867650" cy="399038"/>
          </a:xfrm>
        </p:spPr>
        <p:txBody>
          <a:bodyPr>
            <a:normAutofit fontScale="90000"/>
          </a:bodyPr>
          <a:lstStyle/>
          <a:p>
            <a:pPr algn="ctr"/>
            <a:r>
              <a:rPr lang="ga-IE" dirty="0">
                <a:effectLst/>
                <a:latin typeface="Segoe UI Web (West European)"/>
              </a:rPr>
              <a:t>Cad é aonad SI luas?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7">
                <a:extLst>
                  <a:ext uri="{FF2B5EF4-FFF2-40B4-BE49-F238E27FC236}">
                    <a16:creationId xmlns:a16="http://schemas.microsoft.com/office/drawing/2014/main" id="{40B4E7C8-265A-061F-4331-E4CFA30D23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8871" y="4974489"/>
                <a:ext cx="5074919" cy="707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100" i="0" dirty="0">
                          <a:latin typeface="Cambria Math" panose="02040503050406030204" pitchFamily="18" charset="0"/>
                        </a:rPr>
                        <m:t>Me</m:t>
                      </m:r>
                      <m:r>
                        <a:rPr lang="en-US" altLang="en-US" sz="2100" i="0" dirty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altLang="en-US" sz="2100" i="0" dirty="0">
                          <a:latin typeface="Cambria Math" panose="02040503050406030204" pitchFamily="18" charset="0"/>
                        </a:rPr>
                        <m:t>nluas</m:t>
                      </m:r>
                      <m:r>
                        <a:rPr lang="en-US" altLang="en-US" sz="2100" i="0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altLang="en-US" sz="21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Fad</m:t>
                          </m:r>
                          <m: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thaisteala</m:t>
                          </m:r>
                          <m: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odh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Am</m:t>
                          </m:r>
                          <m: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imithe</m:t>
                          </m:r>
                          <m: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thar</m:t>
                          </m:r>
                          <m: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bhr</m:t>
                          </m:r>
                          <m: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en-US" altLang="en-US" sz="2100" i="0" dirty="0">
                              <a:latin typeface="Cambria Math" panose="02040503050406030204" pitchFamily="18" charset="0"/>
                            </a:rPr>
                            <m:t>id</m:t>
                          </m:r>
                        </m:den>
                      </m:f>
                    </m:oMath>
                  </m:oMathPara>
                </a14:m>
                <a:endParaRPr lang="en-GB" altLang="en-US" sz="2100" b="1" dirty="0"/>
              </a:p>
            </p:txBody>
          </p:sp>
        </mc:Choice>
        <mc:Fallback xmlns="">
          <p:sp>
            <p:nvSpPr>
              <p:cNvPr id="3" name="Text Box 17">
                <a:extLst>
                  <a:ext uri="{FF2B5EF4-FFF2-40B4-BE49-F238E27FC236}">
                    <a16:creationId xmlns:a16="http://schemas.microsoft.com/office/drawing/2014/main" id="{40B4E7C8-265A-061F-4331-E4CFA30D2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8871" y="4974489"/>
                <a:ext cx="5074919" cy="707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311B0DD-B01B-3901-751E-29E8734D7801}"/>
              </a:ext>
            </a:extLst>
          </p:cNvPr>
          <p:cNvSpPr txBox="1"/>
          <p:nvPr/>
        </p:nvSpPr>
        <p:spPr>
          <a:xfrm>
            <a:off x="3467824" y="2694858"/>
            <a:ext cx="24630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700" b="1" dirty="0" err="1"/>
              <a:t>Cén</a:t>
            </a:r>
            <a:r>
              <a:rPr lang="en-IE" sz="2700" b="1" dirty="0"/>
              <a:t> </a:t>
            </a:r>
            <a:r>
              <a:rPr lang="en-IE" sz="2700" b="1" dirty="0" err="1"/>
              <a:t>fáth</a:t>
            </a:r>
            <a:r>
              <a:rPr lang="en-IE" sz="2700" b="1" dirty="0"/>
              <a:t> </a:t>
            </a:r>
            <a:r>
              <a:rPr lang="en-US" altLang="en-US" sz="2700" b="1" dirty="0"/>
              <a:t>m s</a:t>
            </a:r>
            <a:r>
              <a:rPr lang="en-US" altLang="en-US" sz="2700" b="1" baseline="30000" dirty="0"/>
              <a:t>-1</a:t>
            </a:r>
            <a:r>
              <a:rPr lang="en-IE" sz="2700" b="1" dirty="0"/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6E5F28-BD95-DE97-4834-85B8F27E6793}"/>
                  </a:ext>
                </a:extLst>
              </p:cNvPr>
              <p:cNvSpPr txBox="1"/>
              <p:nvPr/>
            </p:nvSpPr>
            <p:spPr>
              <a:xfrm>
                <a:off x="4116024" y="3279751"/>
                <a:ext cx="1166666" cy="699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1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1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1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1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6E5F28-BD95-DE97-4834-85B8F27E6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024" y="3279751"/>
                <a:ext cx="1166666" cy="6994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566386-A3C4-6915-01EE-6D51571F03AF}"/>
                  </a:ext>
                </a:extLst>
              </p:cNvPr>
              <p:cNvSpPr txBox="1"/>
              <p:nvPr/>
            </p:nvSpPr>
            <p:spPr>
              <a:xfrm>
                <a:off x="2105118" y="3974495"/>
                <a:ext cx="229921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700" dirty="0"/>
                  <a:t>Mar sin</a:t>
                </a:r>
                <a14:m>
                  <m:oMath xmlns:m="http://schemas.openxmlformats.org/officeDocument/2006/math">
                    <m:r>
                      <a:rPr lang="en-GB" sz="2700" i="1"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GB" sz="27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7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7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7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566386-A3C4-6915-01EE-6D51571F0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118" y="3974495"/>
                <a:ext cx="2299219" cy="507831"/>
              </a:xfrm>
              <a:prstGeom prst="rect">
                <a:avLst/>
              </a:prstGeom>
              <a:blipFill>
                <a:blip r:embed="rId5"/>
                <a:stretch>
                  <a:fillRect l="-5040" t="-10843" b="-3132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5A7965-ABBF-A1C9-D8B0-1C612469D00F}"/>
                  </a:ext>
                </a:extLst>
              </p:cNvPr>
              <p:cNvSpPr txBox="1"/>
              <p:nvPr/>
            </p:nvSpPr>
            <p:spPr>
              <a:xfrm>
                <a:off x="4299144" y="3996049"/>
                <a:ext cx="150374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7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7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5A7965-ABBF-A1C9-D8B0-1C612469D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144" y="3996049"/>
                <a:ext cx="1503745" cy="507831"/>
              </a:xfrm>
              <a:prstGeom prst="rect">
                <a:avLst/>
              </a:prstGeom>
              <a:blipFill>
                <a:blip r:embed="rId6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E1DE-FEEA-AC3B-B5BD-0760F85D106D}"/>
                  </a:ext>
                </a:extLst>
              </p:cNvPr>
              <p:cNvSpPr txBox="1"/>
              <p:nvPr/>
            </p:nvSpPr>
            <p:spPr>
              <a:xfrm>
                <a:off x="468351" y="2127012"/>
                <a:ext cx="820729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900"/>
                  </a:spcAft>
                </a:pPr>
                <a:r>
                  <a:rPr lang="ga-IE" sz="2100" dirty="0"/>
                  <a:t>Is féidir é a scríobh freisin mar </a:t>
                </a:r>
                <a14:m>
                  <m:oMath xmlns:m="http://schemas.openxmlformats.org/officeDocument/2006/math">
                    <m:r>
                      <a:rPr lang="en-GB" sz="21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1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1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100" dirty="0"/>
                  <a:t> ach </a:t>
                </a:r>
                <a:r>
                  <a:rPr lang="en-GB" sz="2100" dirty="0" err="1"/>
                  <a:t>tá</a:t>
                </a:r>
                <a:r>
                  <a:rPr lang="en-GB" sz="2100" dirty="0"/>
                  <a:t> 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100" dirty="0"/>
                  <a:t> </a:t>
                </a:r>
                <a:r>
                  <a:rPr lang="ga-IE" sz="2100" dirty="0"/>
                  <a:t>níos coitianta san </a:t>
                </a:r>
                <a:r>
                  <a:rPr lang="ga-IE" sz="2100" dirty="0" err="1"/>
                  <a:t>fhisic</a:t>
                </a:r>
                <a:endParaRPr lang="en-GB" sz="21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E1DE-FEEA-AC3B-B5BD-0760F85D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51" y="2127012"/>
                <a:ext cx="8207298" cy="415498"/>
              </a:xfrm>
              <a:prstGeom prst="rect">
                <a:avLst/>
              </a:prstGeom>
              <a:blipFill>
                <a:blip r:embed="rId7"/>
                <a:stretch>
                  <a:fillRect l="-149" t="-8824" r="-74" b="-2794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3" grpId="1" animBg="1"/>
      <p:bldP spid="3" grpId="0"/>
      <p:bldP spid="3" grpId="1"/>
      <p:bldP spid="7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597E9-2B19-C15C-2C95-1117E0F87E7B}"/>
                  </a:ext>
                </a:extLst>
              </p:cNvPr>
              <p:cNvSpPr txBox="1"/>
              <p:nvPr/>
            </p:nvSpPr>
            <p:spPr>
              <a:xfrm>
                <a:off x="6190809" y="5458294"/>
                <a:ext cx="14956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6.67 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597E9-2B19-C15C-2C95-1117E0F8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809" y="5458294"/>
                <a:ext cx="1495602" cy="415498"/>
              </a:xfrm>
              <a:prstGeom prst="rect">
                <a:avLst/>
              </a:prstGeom>
              <a:blipFill>
                <a:blip r:embed="rId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89CCBB8-CF7B-7DCA-D514-BBD09E53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r>
              <a:rPr lang="en-GB" dirty="0"/>
              <a:t>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68503-4DAE-EE91-3304-9E74AD699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720" y="1203499"/>
            <a:ext cx="6674561" cy="867930"/>
          </a:xfrm>
        </p:spPr>
        <p:txBody>
          <a:bodyPr/>
          <a:lstStyle/>
          <a:p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rithim</a:t>
            </a:r>
            <a:r>
              <a:rPr lang="en-GB" dirty="0"/>
              <a:t> 100 m </a:t>
            </a:r>
            <a:r>
              <a:rPr lang="en-GB" dirty="0" err="1"/>
              <a:t>laistigh</a:t>
            </a:r>
            <a:r>
              <a:rPr lang="en-GB" dirty="0"/>
              <a:t> de 15 </a:t>
            </a:r>
            <a:r>
              <a:rPr lang="en-GB" dirty="0" err="1"/>
              <a:t>soicind</a:t>
            </a:r>
            <a:r>
              <a:rPr lang="en-GB" dirty="0"/>
              <a:t>, </a:t>
            </a:r>
            <a:r>
              <a:rPr lang="en-GB" dirty="0" err="1"/>
              <a:t>céard</a:t>
            </a:r>
            <a:r>
              <a:rPr lang="en-GB" dirty="0"/>
              <a:t> é </a:t>
            </a:r>
            <a:r>
              <a:rPr lang="en-GB" dirty="0" err="1"/>
              <a:t>mo</a:t>
            </a:r>
            <a:r>
              <a:rPr lang="en-GB" dirty="0"/>
              <a:t>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meánach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51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597E9-2B19-C15C-2C95-1117E0F87E7B}"/>
                  </a:ext>
                </a:extLst>
              </p:cNvPr>
              <p:cNvSpPr txBox="1"/>
              <p:nvPr/>
            </p:nvSpPr>
            <p:spPr>
              <a:xfrm>
                <a:off x="3426352" y="3625903"/>
                <a:ext cx="179212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400 </m:t>
                      </m:r>
                      <m:r>
                        <m:rPr>
                          <m:sty m:val="p"/>
                        </m:rPr>
                        <a:rPr lang="en-US" sz="2100" i="0">
                          <a:latin typeface="Cambria Math" panose="02040503050406030204" pitchFamily="18" charset="0"/>
                        </a:rPr>
                        <m:t>soicind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597E9-2B19-C15C-2C95-1117E0F8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352" y="3625903"/>
                <a:ext cx="1792127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765832-3007-4F8F-1B71-D42B973F4E52}"/>
                  </a:ext>
                </a:extLst>
              </p:cNvPr>
              <p:cNvSpPr txBox="1"/>
              <p:nvPr/>
            </p:nvSpPr>
            <p:spPr>
              <a:xfrm>
                <a:off x="2620201" y="3526773"/>
                <a:ext cx="909095" cy="61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100" i="0">
                              <a:latin typeface="Cambria Math" panose="02040503050406030204" pitchFamily="18" charset="0"/>
                            </a:rPr>
                            <m:t>Fad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100" i="0">
                              <a:latin typeface="Cambria Math" panose="02040503050406030204" pitchFamily="18" charset="0"/>
                            </a:rPr>
                            <m:t>Luas</m:t>
                          </m:r>
                        </m:den>
                      </m:f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765832-3007-4F8F-1B71-D42B973F4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201" y="3526773"/>
                <a:ext cx="909095" cy="613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ED657545-BAAA-11F2-87D7-6DFEEE22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r>
              <a:rPr lang="en-GB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CD6AFF79-DEF3-3362-2A67-D4F66E4CEB7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34719" y="1203499"/>
                <a:ext cx="6766281" cy="867930"/>
              </a:xfrm>
            </p:spPr>
            <p:txBody>
              <a:bodyPr/>
              <a:lstStyle/>
              <a:p>
                <a:r>
                  <a:rPr lang="en-GB" dirty="0" err="1"/>
                  <a:t>Cé</a:t>
                </a:r>
                <a:r>
                  <a:rPr lang="en-GB" dirty="0"/>
                  <a:t> </a:t>
                </a:r>
                <a:r>
                  <a:rPr lang="en-GB" dirty="0" err="1"/>
                  <a:t>chomh</a:t>
                </a:r>
                <a:r>
                  <a:rPr lang="en-GB" dirty="0"/>
                  <a:t> </a:t>
                </a:r>
                <a:r>
                  <a:rPr lang="en-GB" dirty="0" err="1"/>
                  <a:t>fhada</a:t>
                </a:r>
                <a:r>
                  <a:rPr lang="en-GB" dirty="0"/>
                  <a:t> a </a:t>
                </a:r>
                <a:r>
                  <a:rPr lang="en-GB" dirty="0" err="1"/>
                  <a:t>thógfaidh</a:t>
                </a:r>
                <a:r>
                  <a:rPr lang="en-GB" dirty="0"/>
                  <a:t> </a:t>
                </a:r>
                <a:r>
                  <a:rPr lang="en-GB" dirty="0" err="1"/>
                  <a:t>sé</a:t>
                </a:r>
                <a:r>
                  <a:rPr lang="en-GB" dirty="0"/>
                  <a:t> </a:t>
                </a:r>
                <a:r>
                  <a:rPr lang="en-GB" dirty="0" err="1"/>
                  <a:t>taisteal</a:t>
                </a:r>
                <a:r>
                  <a:rPr lang="en-GB" dirty="0"/>
                  <a:t> 1 km ag </a:t>
                </a:r>
                <a:r>
                  <a:rPr lang="en-GB" dirty="0" err="1"/>
                  <a:t>luas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CD6AFF79-DEF3-3362-2A67-D4F66E4CE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34719" y="1203499"/>
                <a:ext cx="6766281" cy="867930"/>
              </a:xfrm>
              <a:blipFill>
                <a:blip r:embed="rId4"/>
                <a:stretch>
                  <a:fillRect l="-1892" t="-11189" b="-1888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5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8CD26C-0CD1-2C1C-B7EA-E4CC32A75D8F}"/>
                  </a:ext>
                </a:extLst>
              </p:cNvPr>
              <p:cNvSpPr txBox="1"/>
              <p:nvPr/>
            </p:nvSpPr>
            <p:spPr>
              <a:xfrm>
                <a:off x="1698013" y="2684144"/>
                <a:ext cx="421653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100" dirty="0"/>
                  <a:t>Fad </a:t>
                </a:r>
                <a:r>
                  <a:rPr lang="en-GB" sz="2100" dirty="0" err="1"/>
                  <a:t>laistigh</a:t>
                </a:r>
                <a:r>
                  <a:rPr lang="en-GB" sz="2100" dirty="0"/>
                  <a:t> de 20 s =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3×20=60 </m:t>
                    </m:r>
                    <m:r>
                      <m:rPr>
                        <m:sty m:val="p"/>
                      </m:rPr>
                      <a:rPr lang="en-GB" sz="2100" i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GB" sz="2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8CD26C-0CD1-2C1C-B7EA-E4CC32A75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013" y="2684144"/>
                <a:ext cx="4216539" cy="415498"/>
              </a:xfrm>
              <a:prstGeom prst="rect">
                <a:avLst/>
              </a:prstGeom>
              <a:blipFill>
                <a:blip r:embed="rId2"/>
                <a:stretch>
                  <a:fillRect l="-1737" t="-8824" b="-294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9BA223-6921-B84D-84C3-4E3A881A0EA5}"/>
                  </a:ext>
                </a:extLst>
              </p:cNvPr>
              <p:cNvSpPr txBox="1"/>
              <p:nvPr/>
            </p:nvSpPr>
            <p:spPr>
              <a:xfrm>
                <a:off x="1698012" y="4217213"/>
                <a:ext cx="589597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100" dirty="0"/>
                  <a:t>Fad </a:t>
                </a:r>
                <a:r>
                  <a:rPr lang="en-GB" sz="2100" dirty="0" err="1"/>
                  <a:t>laistigh</a:t>
                </a:r>
                <a:r>
                  <a:rPr lang="en-GB" sz="2100" dirty="0"/>
                  <a:t> de 4 </a:t>
                </a:r>
                <a:r>
                  <a:rPr lang="en-GB" sz="2100" dirty="0" err="1"/>
                  <a:t>uair</a:t>
                </a:r>
                <a:r>
                  <a:rPr lang="en-GB" sz="2100" dirty="0"/>
                  <a:t> = </a:t>
                </a:r>
                <a14:m>
                  <m:oMath xmlns:m="http://schemas.openxmlformats.org/officeDocument/2006/math">
                    <m:r>
                      <a:rPr lang="en-GB" sz="21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×60×60×3=43200 </m:t>
                    </m:r>
                    <m:r>
                      <m:rPr>
                        <m:sty m:val="p"/>
                      </m:rPr>
                      <a:rPr lang="en-GB" sz="2100" i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GB" sz="21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9BA223-6921-B84D-84C3-4E3A881A0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012" y="4217213"/>
                <a:ext cx="5895973" cy="415498"/>
              </a:xfrm>
              <a:prstGeom prst="rect">
                <a:avLst/>
              </a:prstGeom>
              <a:blipFill>
                <a:blip r:embed="rId3"/>
                <a:stretch>
                  <a:fillRect l="-1241" t="-8824" b="-2794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D74DBE3-D17E-3639-9034-F42D9F01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r>
              <a:rPr lang="en-GB" dirty="0"/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70750FFA-0F88-54F0-3D74-DF3658F7D30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346232" y="622901"/>
                <a:ext cx="7162148" cy="1900007"/>
              </a:xfrm>
            </p:spPr>
            <p:txBody>
              <a:bodyPr/>
              <a:lstStyle/>
              <a:p>
                <a:r>
                  <a:rPr lang="en-GB" dirty="0"/>
                  <a:t>Má </a:t>
                </a:r>
                <a:r>
                  <a:rPr lang="en-GB" dirty="0" err="1"/>
                  <a:t>ritheann</a:t>
                </a:r>
                <a:r>
                  <a:rPr lang="en-GB" dirty="0"/>
                  <a:t> </a:t>
                </a:r>
                <a:r>
                  <a:rPr lang="en-GB" dirty="0" err="1"/>
                  <a:t>tú</a:t>
                </a:r>
                <a:r>
                  <a:rPr lang="en-GB" dirty="0"/>
                  <a:t> ag </a:t>
                </a:r>
                <a:r>
                  <a:rPr lang="en-GB" dirty="0" err="1"/>
                  <a:t>luas</a:t>
                </a:r>
                <a:r>
                  <a:rPr lang="en-GB" dirty="0"/>
                  <a:t> </a:t>
                </a:r>
                <a:r>
                  <a:rPr lang="en-GB" dirty="0" err="1"/>
                  <a:t>tairiseach</a:t>
                </a:r>
                <a:r>
                  <a:rPr lang="en-GB" dirty="0"/>
                  <a:t> de 3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(</a:t>
                </a:r>
                <a:r>
                  <a:rPr lang="en-GB" dirty="0" err="1"/>
                  <a:t>i</a:t>
                </a:r>
                <a:r>
                  <a:rPr lang="en-GB" dirty="0"/>
                  <a:t>) </a:t>
                </a:r>
                <a:r>
                  <a:rPr lang="en-GB" dirty="0" err="1"/>
                  <a:t>Cé</a:t>
                </a:r>
                <a:r>
                  <a:rPr lang="en-GB" dirty="0"/>
                  <a:t> </a:t>
                </a:r>
                <a:r>
                  <a:rPr lang="en-GB" dirty="0" err="1"/>
                  <a:t>chomh</a:t>
                </a:r>
                <a:r>
                  <a:rPr lang="en-GB" dirty="0"/>
                  <a:t> </a:t>
                </a:r>
                <a:r>
                  <a:rPr lang="en-GB" dirty="0" err="1"/>
                  <a:t>fhada</a:t>
                </a:r>
                <a:r>
                  <a:rPr lang="en-GB" dirty="0"/>
                  <a:t> a </a:t>
                </a:r>
                <a:r>
                  <a:rPr lang="en-GB" dirty="0" err="1"/>
                  <a:t>rithfidh</a:t>
                </a:r>
                <a:r>
                  <a:rPr lang="en-GB" dirty="0"/>
                  <a:t> </a:t>
                </a:r>
                <a:r>
                  <a:rPr lang="en-GB" dirty="0" err="1"/>
                  <a:t>tú</a:t>
                </a:r>
                <a:r>
                  <a:rPr lang="en-GB" dirty="0"/>
                  <a:t> </a:t>
                </a:r>
                <a:r>
                  <a:rPr lang="en-GB" dirty="0" err="1"/>
                  <a:t>laistigh</a:t>
                </a:r>
                <a:r>
                  <a:rPr lang="en-GB" dirty="0"/>
                  <a:t> de 20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? </a:t>
                </a:r>
              </a:p>
              <a:p>
                <a:r>
                  <a:rPr lang="en-GB" dirty="0"/>
                  <a:t>(ii) </a:t>
                </a:r>
                <a:r>
                  <a:rPr lang="en-GB" dirty="0" err="1"/>
                  <a:t>Cé</a:t>
                </a:r>
                <a:r>
                  <a:rPr lang="en-GB" dirty="0"/>
                  <a:t> </a:t>
                </a:r>
                <a:r>
                  <a:rPr lang="en-GB" dirty="0" err="1"/>
                  <a:t>chomh</a:t>
                </a:r>
                <a:r>
                  <a:rPr lang="en-GB" dirty="0"/>
                  <a:t> </a:t>
                </a:r>
                <a:r>
                  <a:rPr lang="en-GB" dirty="0" err="1"/>
                  <a:t>fhada</a:t>
                </a:r>
                <a:r>
                  <a:rPr lang="en-GB" dirty="0"/>
                  <a:t> a </a:t>
                </a:r>
                <a:r>
                  <a:rPr lang="en-GB" dirty="0" err="1"/>
                  <a:t>rithfidh</a:t>
                </a:r>
                <a:r>
                  <a:rPr lang="en-GB" dirty="0"/>
                  <a:t> </a:t>
                </a:r>
                <a:r>
                  <a:rPr lang="en-GB" dirty="0" err="1"/>
                  <a:t>tú</a:t>
                </a:r>
                <a:r>
                  <a:rPr lang="en-GB" dirty="0"/>
                  <a:t> </a:t>
                </a:r>
                <a:r>
                  <a:rPr lang="en-GB" dirty="0" err="1"/>
                  <a:t>laistigh</a:t>
                </a:r>
                <a:r>
                  <a:rPr lang="en-GB" dirty="0"/>
                  <a:t> de 4 </a:t>
                </a:r>
                <a:r>
                  <a:rPr lang="en-GB" dirty="0" err="1"/>
                  <a:t>uair</a:t>
                </a:r>
                <a:r>
                  <a:rPr lang="en-GB" dirty="0"/>
                  <a:t> an </a:t>
                </a:r>
                <a:r>
                  <a:rPr lang="en-GB" dirty="0" err="1"/>
                  <a:t>chloig</a:t>
                </a:r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70750FFA-0F88-54F0-3D74-DF3658F7D3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346232" y="622901"/>
                <a:ext cx="7162148" cy="1900007"/>
              </a:xfrm>
              <a:blipFill>
                <a:blip r:embed="rId4"/>
                <a:stretch>
                  <a:fillRect l="-1787" t="-5128" r="-2043" b="-801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2FB9FE-5328-0F32-94F6-7CB926B2351A}"/>
                  </a:ext>
                </a:extLst>
              </p:cNvPr>
              <p:cNvSpPr txBox="1"/>
              <p:nvPr/>
            </p:nvSpPr>
            <p:spPr>
              <a:xfrm>
                <a:off x="1698012" y="3646886"/>
                <a:ext cx="370377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 panose="02040503050406030204" pitchFamily="18" charset="0"/>
                        </a:rPr>
                        <m:t>uair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=4×60×60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 panose="02040503050406030204" pitchFamily="18" charset="0"/>
                        </a:rPr>
                        <m:t>soicind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í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2FB9FE-5328-0F32-94F6-7CB926B23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012" y="3646886"/>
                <a:ext cx="3703770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2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E3F4-2A26-6F9B-E97C-5CDAFE88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>
                <a:effectLst/>
                <a:latin typeface="Segoe UI Web (West European)"/>
              </a:rPr>
              <a:t>Sonraíocht Fisice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64042-F6BE-4107-BDA5-F24FDDE7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25" y="1284611"/>
            <a:ext cx="7060676" cy="2033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1A6D9E-88B5-4AC2-9C62-DE52EBC59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83" y="3317887"/>
            <a:ext cx="7176090" cy="270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70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EF2D3B-DCF3-7413-6A79-193F93B8426A}"/>
                  </a:ext>
                </a:extLst>
              </p:cNvPr>
              <p:cNvSpPr txBox="1"/>
              <p:nvPr/>
            </p:nvSpPr>
            <p:spPr>
              <a:xfrm>
                <a:off x="2219866" y="3220025"/>
                <a:ext cx="4392741" cy="59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100" dirty="0"/>
                  <a:t>Luas </a:t>
                </a:r>
                <a:r>
                  <a:rPr lang="en-GB" sz="2100" dirty="0" err="1"/>
                  <a:t>i</a:t>
                </a:r>
                <a:r>
                  <a:rPr lang="en-GB" sz="2100" dirty="0"/>
                  <a:t>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1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50×1000</m:t>
                        </m:r>
                      </m:num>
                      <m:den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(60)(60)</m:t>
                        </m:r>
                      </m:den>
                    </m:f>
                    <m:r>
                      <a:rPr lang="en-GB" sz="2100" i="1">
                        <a:latin typeface="Cambria Math" panose="02040503050406030204" pitchFamily="18" charset="0"/>
                      </a:rPr>
                      <m:t>=13.89 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1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EF2D3B-DCF3-7413-6A79-193F93B84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866" y="3220025"/>
                <a:ext cx="4392741" cy="597343"/>
              </a:xfrm>
              <a:prstGeom prst="rect">
                <a:avLst/>
              </a:prstGeom>
              <a:blipFill>
                <a:blip r:embed="rId2"/>
                <a:stretch>
                  <a:fillRect l="-144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224E701D-7F09-B65D-41BB-1E63F768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r>
              <a:rPr lang="en-GB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F79A8012-2AFB-E9F2-3B6A-FCD668A0D21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67630" y="1203499"/>
                <a:ext cx="8575288" cy="461665"/>
              </a:xfrm>
            </p:spPr>
            <p:txBody>
              <a:bodyPr/>
              <a:lstStyle/>
              <a:p>
                <a:r>
                  <a:rPr lang="en-GB" dirty="0"/>
                  <a:t>Gluaisteán ag </a:t>
                </a:r>
                <a:r>
                  <a:rPr lang="en-GB" dirty="0" err="1"/>
                  <a:t>taisteal</a:t>
                </a:r>
                <a:r>
                  <a:rPr lang="en-GB" dirty="0"/>
                  <a:t> ag </a:t>
                </a:r>
                <a:r>
                  <a:rPr lang="en-GB" dirty="0" err="1"/>
                  <a:t>luas</a:t>
                </a:r>
                <a:r>
                  <a:rPr lang="en-GB" dirty="0"/>
                  <a:t> 50 km/u. </a:t>
                </a:r>
                <a:r>
                  <a:rPr lang="en-GB" dirty="0" err="1"/>
                  <a:t>Tiontaigh</a:t>
                </a:r>
                <a:r>
                  <a:rPr lang="en-GB" dirty="0"/>
                  <a:t> go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F79A8012-2AFB-E9F2-3B6A-FCD668A0D2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67630" y="1203499"/>
                <a:ext cx="8575288" cy="461665"/>
              </a:xfrm>
              <a:blipFill>
                <a:blip r:embed="rId3"/>
                <a:stretch>
                  <a:fillRect l="-1493" t="-21053" b="-4078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77B1D0-E22F-6EAB-0948-D1FB2BEB2418}"/>
                  </a:ext>
                </a:extLst>
              </p:cNvPr>
              <p:cNvSpPr txBox="1"/>
              <p:nvPr/>
            </p:nvSpPr>
            <p:spPr>
              <a:xfrm>
                <a:off x="1926097" y="1849089"/>
                <a:ext cx="353795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smtClean="0"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 =50×1000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100" b="0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 panose="02040503050406030204" pitchFamily="18" charset="0"/>
                        </a:rPr>
                        <m:t>adar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77B1D0-E22F-6EAB-0948-D1FB2BEB2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97" y="1849089"/>
                <a:ext cx="3537956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EC6239-BF66-0573-FC8F-D9CD4557B4CA}"/>
                  </a:ext>
                </a:extLst>
              </p:cNvPr>
              <p:cNvSpPr txBox="1"/>
              <p:nvPr/>
            </p:nvSpPr>
            <p:spPr>
              <a:xfrm>
                <a:off x="2924626" y="2483324"/>
                <a:ext cx="318548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2100" i="0">
                          <a:latin typeface="Cambria Math" panose="02040503050406030204" pitchFamily="18" charset="0"/>
                        </a:rPr>
                        <m:t>uair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=60×60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 panose="02040503050406030204" pitchFamily="18" charset="0"/>
                        </a:rPr>
                        <m:t>soicind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í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EC6239-BF66-0573-FC8F-D9CD4557B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626" y="2483324"/>
                <a:ext cx="3185487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00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A9F31-082C-C314-9585-675FB0EA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05" y="734586"/>
            <a:ext cx="4956089" cy="346249"/>
          </a:xfrm>
        </p:spPr>
        <p:txBody>
          <a:bodyPr>
            <a:normAutofit fontScale="90000"/>
          </a:bodyPr>
          <a:lstStyle/>
          <a:p>
            <a:r>
              <a:rPr lang="en-GB" sz="2700" dirty="0" err="1"/>
              <a:t>Cleachtaigh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E35404BC-74A0-016A-99D3-75B2880CDF6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34680" y="1203722"/>
                <a:ext cx="7195642" cy="926161"/>
              </a:xfrm>
            </p:spPr>
            <p:txBody>
              <a:bodyPr/>
              <a:lstStyle/>
              <a:p>
                <a:r>
                  <a:rPr lang="en-GB" dirty="0"/>
                  <a:t>Taistealaíonn </a:t>
                </a:r>
                <a:r>
                  <a:rPr lang="en-GB" dirty="0" err="1"/>
                  <a:t>tralaí</a:t>
                </a:r>
                <a:r>
                  <a:rPr lang="en-GB" dirty="0"/>
                  <a:t> </a:t>
                </a:r>
                <a:r>
                  <a:rPr lang="en-GB" dirty="0" err="1"/>
                  <a:t>saothairlainne</a:t>
                </a:r>
                <a:r>
                  <a:rPr lang="en-GB" dirty="0"/>
                  <a:t> 3 cm </a:t>
                </a:r>
                <a:r>
                  <a:rPr lang="en-GB" dirty="0" err="1"/>
                  <a:t>laistigh</a:t>
                </a:r>
                <a:r>
                  <a:rPr lang="en-GB" dirty="0"/>
                  <a:t> de 20 </a:t>
                </a:r>
                <a:r>
                  <a:rPr lang="en-GB" dirty="0" err="1"/>
                  <a:t>ms</a:t>
                </a:r>
                <a:r>
                  <a:rPr lang="en-GB" dirty="0"/>
                  <a:t>, </a:t>
                </a:r>
                <a:r>
                  <a:rPr lang="en-GB" dirty="0" err="1"/>
                  <a:t>oibrigh</a:t>
                </a:r>
                <a:r>
                  <a:rPr lang="en-GB" dirty="0"/>
                  <a:t> </a:t>
                </a:r>
                <a:r>
                  <a:rPr lang="en-GB" dirty="0" err="1"/>
                  <a:t>amach</a:t>
                </a:r>
                <a:r>
                  <a:rPr lang="en-GB" dirty="0"/>
                  <a:t> a </a:t>
                </a:r>
                <a:r>
                  <a:rPr lang="en-GB" dirty="0" err="1"/>
                  <a:t>luas</a:t>
                </a:r>
                <a:r>
                  <a:rPr lang="en-GB" dirty="0"/>
                  <a:t> </a:t>
                </a:r>
                <a:r>
                  <a:rPr lang="en-GB" dirty="0" err="1"/>
                  <a:t>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? 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E35404BC-74A0-016A-99D3-75B2880CD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34680" y="1203722"/>
                <a:ext cx="7195642" cy="926161"/>
              </a:xfrm>
              <a:blipFill>
                <a:blip r:embed="rId2"/>
                <a:stretch>
                  <a:fillRect l="-1780" t="-10526" b="-1184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1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0CEE-78AD-A1DB-F77F-6B04DCE8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Cleachtaigh</a:t>
            </a:r>
            <a:r>
              <a:rPr lang="en-GB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AC2B2A7-039B-7220-A24C-7713DE30FA7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34720" y="1203499"/>
                <a:ext cx="6674561" cy="2906437"/>
              </a:xfrm>
            </p:spPr>
            <p:txBody>
              <a:bodyPr/>
              <a:lstStyle/>
              <a:p>
                <a:pPr>
                  <a:spcAft>
                    <a:spcPts val="900"/>
                  </a:spcAft>
                </a:pPr>
                <a:r>
                  <a:rPr lang="en-GB" dirty="0"/>
                  <a:t>Is é </a:t>
                </a:r>
                <a:r>
                  <a:rPr lang="en-GB" dirty="0" err="1"/>
                  <a:t>imlíne</a:t>
                </a:r>
                <a:r>
                  <a:rPr lang="en-GB" dirty="0"/>
                  <a:t> an </a:t>
                </a:r>
                <a:r>
                  <a:rPr lang="en-GB" dirty="0" err="1"/>
                  <a:t>domhain</a:t>
                </a:r>
                <a:r>
                  <a:rPr lang="en-GB" dirty="0"/>
                  <a:t> </a:t>
                </a:r>
                <a:r>
                  <a:rPr lang="en-GB" dirty="0" err="1"/>
                  <a:t>ná</a:t>
                </a:r>
                <a:r>
                  <a:rPr lang="en-GB" dirty="0"/>
                  <a:t> 40,000 km</a:t>
                </a:r>
              </a:p>
              <a:p>
                <a:pPr>
                  <a:spcAft>
                    <a:spcPts val="900"/>
                  </a:spcAft>
                </a:pPr>
                <a:r>
                  <a:rPr lang="en-GB" dirty="0" err="1"/>
                  <a:t>Taistealaíonn</a:t>
                </a:r>
                <a:r>
                  <a:rPr lang="en-GB" dirty="0"/>
                  <a:t> </a:t>
                </a:r>
                <a:r>
                  <a:rPr lang="en-GB" dirty="0" err="1"/>
                  <a:t>solas</a:t>
                </a:r>
                <a:r>
                  <a:rPr lang="en-GB" dirty="0"/>
                  <a:t> ag </a:t>
                </a:r>
                <a:r>
                  <a:rPr lang="en-GB" dirty="0" err="1"/>
                  <a:t>ráta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</a:t>
                </a:r>
                <a:r>
                  <a:rPr lang="en-GB" dirty="0"/>
                  <a:t> </a:t>
                </a:r>
                <a:r>
                  <a:rPr lang="en-GB" dirty="0" err="1"/>
                  <a:t>snáithín</a:t>
                </a:r>
                <a:r>
                  <a:rPr lang="en-GB" dirty="0"/>
                  <a:t> </a:t>
                </a:r>
                <a:r>
                  <a:rPr lang="en-GB" dirty="0" err="1"/>
                  <a:t>optúil</a:t>
                </a:r>
                <a:r>
                  <a:rPr lang="en-GB" dirty="0"/>
                  <a:t>.</a:t>
                </a:r>
              </a:p>
              <a:p>
                <a:pPr>
                  <a:spcAft>
                    <a:spcPts val="900"/>
                  </a:spcAft>
                </a:pPr>
                <a:r>
                  <a:rPr lang="en-GB" dirty="0" err="1"/>
                  <a:t>Cé</a:t>
                </a:r>
                <a:r>
                  <a:rPr lang="en-GB" dirty="0"/>
                  <a:t> </a:t>
                </a:r>
                <a:r>
                  <a:rPr lang="en-GB" dirty="0" err="1"/>
                  <a:t>chomh</a:t>
                </a:r>
                <a:r>
                  <a:rPr lang="en-GB" dirty="0"/>
                  <a:t> </a:t>
                </a:r>
                <a:r>
                  <a:rPr lang="en-GB" dirty="0" err="1"/>
                  <a:t>fhada</a:t>
                </a:r>
                <a:r>
                  <a:rPr lang="en-GB" dirty="0"/>
                  <a:t> a </a:t>
                </a:r>
                <a:r>
                  <a:rPr lang="en-GB" dirty="0" err="1"/>
                  <a:t>thógfaidh</a:t>
                </a:r>
                <a:r>
                  <a:rPr lang="en-GB" dirty="0"/>
                  <a:t> </a:t>
                </a:r>
                <a:r>
                  <a:rPr lang="en-GB" dirty="0" err="1"/>
                  <a:t>sé</a:t>
                </a:r>
                <a:r>
                  <a:rPr lang="en-GB" dirty="0"/>
                  <a:t> ar </a:t>
                </a:r>
                <a:r>
                  <a:rPr lang="en-GB" dirty="0" err="1"/>
                  <a:t>solas</a:t>
                </a:r>
                <a:r>
                  <a:rPr lang="en-GB" dirty="0"/>
                  <a:t> </a:t>
                </a:r>
                <a:r>
                  <a:rPr lang="en-GB" dirty="0" err="1"/>
                  <a:t>taisteal</a:t>
                </a:r>
                <a:r>
                  <a:rPr lang="en-GB" dirty="0"/>
                  <a:t> </a:t>
                </a:r>
                <a:r>
                  <a:rPr lang="en-GB" dirty="0" err="1"/>
                  <a:t>leath</a:t>
                </a:r>
                <a:r>
                  <a:rPr lang="en-GB" dirty="0"/>
                  <a:t> </a:t>
                </a:r>
                <a:r>
                  <a:rPr lang="en-GB" dirty="0" err="1"/>
                  <a:t>slí</a:t>
                </a:r>
                <a:r>
                  <a:rPr lang="en-GB" dirty="0"/>
                  <a:t> </a:t>
                </a:r>
                <a:r>
                  <a:rPr lang="en-GB" dirty="0" err="1"/>
                  <a:t>timpeal</a:t>
                </a:r>
                <a:r>
                  <a:rPr lang="en-GB" dirty="0"/>
                  <a:t> an </a:t>
                </a:r>
                <a:r>
                  <a:rPr lang="en-GB" dirty="0" err="1"/>
                  <a:t>domhain</a:t>
                </a:r>
                <a:r>
                  <a:rPr lang="en-GB" dirty="0"/>
                  <a:t> </a:t>
                </a:r>
                <a:r>
                  <a:rPr lang="en-GB" dirty="0" err="1"/>
                  <a:t>laistigh</a:t>
                </a:r>
                <a:r>
                  <a:rPr lang="en-GB" dirty="0"/>
                  <a:t> de </a:t>
                </a:r>
                <a:r>
                  <a:rPr lang="en-GB" dirty="0" err="1"/>
                  <a:t>snáithín</a:t>
                </a:r>
                <a:r>
                  <a:rPr lang="en-GB" dirty="0"/>
                  <a:t> </a:t>
                </a:r>
                <a:r>
                  <a:rPr lang="en-GB" dirty="0" err="1"/>
                  <a:t>optúil</a:t>
                </a:r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AC2B2A7-039B-7220-A24C-7713DE30F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34720" y="1203499"/>
                <a:ext cx="6674561" cy="2906437"/>
              </a:xfrm>
              <a:blipFill>
                <a:blip r:embed="rId2"/>
                <a:stretch>
                  <a:fillRect l="-1920" t="-3354" b="-503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479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9">
            <a:extLst>
              <a:ext uri="{FF2B5EF4-FFF2-40B4-BE49-F238E27FC236}">
                <a16:creationId xmlns:a16="http://schemas.microsoft.com/office/drawing/2014/main" id="{F2EF047B-C3A0-A368-BECC-5A44AC2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504" y="1803275"/>
            <a:ext cx="2844111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ga-IE" sz="2400" dirty="0"/>
              <a:t>fad i dtreo</a:t>
            </a:r>
            <a:r>
              <a:rPr lang="en-US" sz="2400" dirty="0"/>
              <a:t> </a:t>
            </a:r>
            <a:r>
              <a:rPr lang="en-US" sz="2400" dirty="0" err="1"/>
              <a:t>áirithe</a:t>
            </a:r>
            <a:endParaRPr lang="ga-IE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9CBC63-4B80-4A09-EF07-468850EB1217}"/>
              </a:ext>
            </a:extLst>
          </p:cNvPr>
          <p:cNvSpPr txBox="1"/>
          <p:nvPr/>
        </p:nvSpPr>
        <p:spPr>
          <a:xfrm>
            <a:off x="1217560" y="2134971"/>
            <a:ext cx="4467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E" sz="27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E735E-C722-96B6-4B8D-D75CCB3A3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188" y="2308491"/>
            <a:ext cx="2550675" cy="338661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466120-ACF1-5EB2-E149-BE84356EE371}"/>
              </a:ext>
            </a:extLst>
          </p:cNvPr>
          <p:cNvCxnSpPr>
            <a:cxnSpLocks/>
          </p:cNvCxnSpPr>
          <p:nvPr/>
        </p:nvCxnSpPr>
        <p:spPr>
          <a:xfrm flipH="1">
            <a:off x="6090558" y="4131128"/>
            <a:ext cx="1110343" cy="11338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2ABA12-522E-CAB1-BBEB-F20C0003A83B}"/>
              </a:ext>
            </a:extLst>
          </p:cNvPr>
          <p:cNvSpPr txBox="1"/>
          <p:nvPr/>
        </p:nvSpPr>
        <p:spPr>
          <a:xfrm>
            <a:off x="1601671" y="2769218"/>
            <a:ext cx="3071957" cy="73866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100" dirty="0"/>
              <a:t>Is é an díláithriú an </a:t>
            </a:r>
            <a:r>
              <a:rPr lang="en-US" sz="2100" dirty="0"/>
              <a:t>fad </a:t>
            </a:r>
            <a:r>
              <a:rPr lang="en-US" sz="2100" dirty="0" err="1"/>
              <a:t>i</a:t>
            </a:r>
            <a:r>
              <a:rPr lang="en-US" sz="2100" dirty="0"/>
              <a:t> </a:t>
            </a:r>
            <a:r>
              <a:rPr lang="ga-IE" sz="2100" dirty="0"/>
              <a:t> líne dhíreach </a:t>
            </a:r>
            <a:r>
              <a:rPr lang="en-US" sz="2100" dirty="0"/>
              <a:t>AGUS</a:t>
            </a:r>
            <a:r>
              <a:rPr lang="ga-IE" sz="2100" dirty="0"/>
              <a:t> treo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7867A9-B467-047F-CA4D-6CEF7D97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689379"/>
            <a:ext cx="6515100" cy="779014"/>
          </a:xfrm>
        </p:spPr>
        <p:txBody>
          <a:bodyPr/>
          <a:lstStyle/>
          <a:p>
            <a:r>
              <a:rPr lang="ga-IE" b="1" dirty="0">
                <a:effectLst/>
                <a:latin typeface="Segoe UI Web (West European)"/>
              </a:rPr>
              <a:t>Díláithriú a shainmhíniú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0" grpId="1" animBg="1"/>
      <p:bldP spid="2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9B63D-D667-ECB5-857C-44156FE81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11">
            <a:extLst>
              <a:ext uri="{FF2B5EF4-FFF2-40B4-BE49-F238E27FC236}">
                <a16:creationId xmlns:a16="http://schemas.microsoft.com/office/drawing/2014/main" id="{38E3FDA3-4459-55D6-E212-11FD01CE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84" y="2058532"/>
            <a:ext cx="13558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b="1" dirty="0" err="1"/>
              <a:t>Veicteoir</a:t>
            </a:r>
            <a:endParaRPr lang="en-GB" altLang="en-US" sz="2100" b="1" dirty="0"/>
          </a:p>
        </p:txBody>
      </p:sp>
      <p:sp>
        <p:nvSpPr>
          <p:cNvPr id="11273" name="Text Box 8">
            <a:extLst>
              <a:ext uri="{FF2B5EF4-FFF2-40B4-BE49-F238E27FC236}">
                <a16:creationId xmlns:a16="http://schemas.microsoft.com/office/drawing/2014/main" id="{963A5A5C-E7FA-6D9D-E6B0-E927C0885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212" y="3368433"/>
            <a:ext cx="17467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E" altLang="en-US" sz="2100" b="1" dirty="0" err="1"/>
              <a:t>méadar</a:t>
            </a:r>
            <a:r>
              <a:rPr lang="en-IE" altLang="en-US" sz="2100" b="1" dirty="0"/>
              <a:t> (m).</a:t>
            </a:r>
            <a:endParaRPr lang="en-GB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47E5F-1608-0DF8-E85C-E55A5D452B34}"/>
              </a:ext>
            </a:extLst>
          </p:cNvPr>
          <p:cNvSpPr txBox="1"/>
          <p:nvPr/>
        </p:nvSpPr>
        <p:spPr>
          <a:xfrm>
            <a:off x="1336891" y="1189196"/>
            <a:ext cx="647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EA7F2-6A8C-0471-C190-186C3B8DC163}"/>
              </a:ext>
            </a:extLst>
          </p:cNvPr>
          <p:cNvSpPr txBox="1"/>
          <p:nvPr/>
        </p:nvSpPr>
        <p:spPr>
          <a:xfrm>
            <a:off x="1457754" y="2658572"/>
            <a:ext cx="50478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100" dirty="0"/>
              <a:t>Cad é an t-aonad </a:t>
            </a:r>
            <a:r>
              <a:rPr lang="en-US" sz="2100" dirty="0"/>
              <a:t>SI </a:t>
            </a:r>
            <a:r>
              <a:rPr lang="ga-IE" sz="2100" dirty="0"/>
              <a:t>díláithrithe?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38EEA-8817-97B7-7B70-DB7863B6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22" y="568712"/>
            <a:ext cx="8173843" cy="1222121"/>
          </a:xfrm>
        </p:spPr>
        <p:txBody>
          <a:bodyPr>
            <a:normAutofit fontScale="90000"/>
          </a:bodyPr>
          <a:lstStyle/>
          <a:p>
            <a:r>
              <a:rPr lang="ga-IE" b="1" dirty="0">
                <a:effectLst/>
                <a:latin typeface="Segoe UI Web (West European)"/>
              </a:rPr>
              <a:t>An veicteoir nó cainníocht </a:t>
            </a:r>
            <a:r>
              <a:rPr lang="ga-IE" b="1" dirty="0" err="1">
                <a:effectLst/>
                <a:latin typeface="Segoe UI Web (West European)"/>
              </a:rPr>
              <a:t>sc</a:t>
            </a:r>
            <a:r>
              <a:rPr lang="en-US" b="1" dirty="0">
                <a:effectLst/>
                <a:latin typeface="Segoe UI Web (West European)"/>
              </a:rPr>
              <a:t>á</a:t>
            </a:r>
            <a:r>
              <a:rPr lang="ga-IE" b="1" dirty="0">
                <a:effectLst/>
                <a:latin typeface="Segoe UI Web (West European)"/>
              </a:rPr>
              <a:t>l</a:t>
            </a:r>
            <a:r>
              <a:rPr lang="en-US" b="1" dirty="0">
                <a:effectLst/>
                <a:latin typeface="Segoe UI Web (West European)"/>
              </a:rPr>
              <a:t>ach</a:t>
            </a:r>
            <a:r>
              <a:rPr lang="ga-IE" b="1" dirty="0">
                <a:effectLst/>
                <a:latin typeface="Segoe UI Web (West European)"/>
              </a:rPr>
              <a:t> é an díláithriú?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4191E984-6AF3-0D57-B0A1-0589F0D20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563" y="4657698"/>
            <a:ext cx="920874" cy="41549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E" altLang="en-US" sz="2100" dirty="0"/>
              <a:t>s</a:t>
            </a:r>
            <a:endParaRPr lang="en-GB" altLang="en-US" sz="2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72397-DB1B-E0DD-A8DC-F1B272EB1D1F}"/>
              </a:ext>
            </a:extLst>
          </p:cNvPr>
          <p:cNvSpPr txBox="1"/>
          <p:nvPr/>
        </p:nvSpPr>
        <p:spPr>
          <a:xfrm>
            <a:off x="1457754" y="4039697"/>
            <a:ext cx="50478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100" dirty="0"/>
              <a:t>Cad é an tsiombail?</a:t>
            </a:r>
          </a:p>
        </p:txBody>
      </p:sp>
    </p:spTree>
    <p:extLst>
      <p:ext uri="{BB962C8B-B14F-4D97-AF65-F5344CB8AC3E}">
        <p14:creationId xmlns:p14="http://schemas.microsoft.com/office/powerpoint/2010/main" val="32066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3" grpId="0"/>
      <p:bldP spid="11273" grpId="1"/>
      <p:bldP spid="4" grpId="0"/>
      <p:bldP spid="5" grpId="0"/>
      <p:bldP spid="6" grpId="0" animBg="1"/>
      <p:bldP spid="6" grpId="1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F4B68CE-0B53-0116-0EFE-8D72F4524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717" y="711462"/>
            <a:ext cx="7820025" cy="819551"/>
          </a:xfrm>
        </p:spPr>
        <p:txBody>
          <a:bodyPr>
            <a:normAutofit fontScale="90000"/>
          </a:bodyPr>
          <a:lstStyle/>
          <a:p>
            <a:r>
              <a:rPr lang="ga-IE" dirty="0">
                <a:effectLst/>
                <a:latin typeface="Segoe UI Web (West European)"/>
              </a:rPr>
              <a:t>Tabhair sampla de dhíláithriú atá difriúil ó </a:t>
            </a:r>
            <a:r>
              <a:rPr lang="en-US" dirty="0" err="1">
                <a:effectLst/>
                <a:latin typeface="Segoe UI Web (West European)"/>
              </a:rPr>
              <a:t>fhad</a:t>
            </a:r>
            <a:r>
              <a:rPr lang="en-US" dirty="0">
                <a:latin typeface="Segoe UI Web (West European)"/>
              </a:rPr>
              <a:t>.</a:t>
            </a:r>
            <a:endParaRPr lang="ga-IE" dirty="0">
              <a:effectLst/>
              <a:latin typeface="Segoe UI Web (West European)"/>
            </a:endParaRPr>
          </a:p>
        </p:txBody>
      </p:sp>
      <p:sp>
        <p:nvSpPr>
          <p:cNvPr id="10243" name="Text Box 8">
            <a:extLst>
              <a:ext uri="{FF2B5EF4-FFF2-40B4-BE49-F238E27FC236}">
                <a16:creationId xmlns:a16="http://schemas.microsoft.com/office/drawing/2014/main" id="{AF0BC637-6278-B743-8BF0-BD954C9C3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114" y="4399707"/>
            <a:ext cx="394387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ga-IE" sz="2100" dirty="0"/>
              <a:t>Díláithriú = 10 m cothrománach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A8F37-970B-4CE2-30A6-5C3D22697DB6}"/>
              </a:ext>
            </a:extLst>
          </p:cNvPr>
          <p:cNvSpPr txBox="1"/>
          <p:nvPr/>
        </p:nvSpPr>
        <p:spPr>
          <a:xfrm>
            <a:off x="4572000" y="1929993"/>
            <a:ext cx="282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/>
              <a:t>Fad Eitilte = 18 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7982B2-B83E-A027-E30E-169D873CAFF8}"/>
              </a:ext>
            </a:extLst>
          </p:cNvPr>
          <p:cNvCxnSpPr>
            <a:cxnSpLocks/>
          </p:cNvCxnSpPr>
          <p:nvPr/>
        </p:nvCxnSpPr>
        <p:spPr>
          <a:xfrm flipH="1">
            <a:off x="3958273" y="2216777"/>
            <a:ext cx="637541" cy="23676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738C6EA-8036-00D5-8C59-FBA6DF82359A}"/>
              </a:ext>
            </a:extLst>
          </p:cNvPr>
          <p:cNvSpPr/>
          <p:nvPr/>
        </p:nvSpPr>
        <p:spPr>
          <a:xfrm>
            <a:off x="2472372" y="2453540"/>
            <a:ext cx="2751364" cy="1397069"/>
          </a:xfrm>
          <a:custGeom>
            <a:avLst/>
            <a:gdLst>
              <a:gd name="connsiteX0" fmla="*/ 0 w 3668485"/>
              <a:gd name="connsiteY0" fmla="*/ 2209800 h 2253343"/>
              <a:gd name="connsiteX1" fmla="*/ 1741714 w 3668485"/>
              <a:gd name="connsiteY1" fmla="*/ 0 h 2253343"/>
              <a:gd name="connsiteX2" fmla="*/ 2895600 w 3668485"/>
              <a:gd name="connsiteY2" fmla="*/ 2253343 h 2253343"/>
              <a:gd name="connsiteX3" fmla="*/ 3331028 w 3668485"/>
              <a:gd name="connsiteY3" fmla="*/ 1632857 h 2253343"/>
              <a:gd name="connsiteX4" fmla="*/ 3668485 w 3668485"/>
              <a:gd name="connsiteY4" fmla="*/ 2231571 h 2253343"/>
              <a:gd name="connsiteX0" fmla="*/ 0 w 3668485"/>
              <a:gd name="connsiteY0" fmla="*/ 2210030 h 2253573"/>
              <a:gd name="connsiteX1" fmla="*/ 1741714 w 3668485"/>
              <a:gd name="connsiteY1" fmla="*/ 230 h 2253573"/>
              <a:gd name="connsiteX2" fmla="*/ 2895600 w 3668485"/>
              <a:gd name="connsiteY2" fmla="*/ 2253573 h 2253573"/>
              <a:gd name="connsiteX3" fmla="*/ 3331028 w 3668485"/>
              <a:gd name="connsiteY3" fmla="*/ 1633087 h 2253573"/>
              <a:gd name="connsiteX4" fmla="*/ 3668485 w 3668485"/>
              <a:gd name="connsiteY4" fmla="*/ 2231801 h 2253573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09861 h 2253404"/>
              <a:gd name="connsiteX1" fmla="*/ 1741714 w 3668485"/>
              <a:gd name="connsiteY1" fmla="*/ 61 h 2253404"/>
              <a:gd name="connsiteX2" fmla="*/ 2895600 w 3668485"/>
              <a:gd name="connsiteY2" fmla="*/ 2253404 h 2253404"/>
              <a:gd name="connsiteX3" fmla="*/ 3331028 w 3668485"/>
              <a:gd name="connsiteY3" fmla="*/ 1632918 h 2253404"/>
              <a:gd name="connsiteX4" fmla="*/ 3668485 w 3668485"/>
              <a:gd name="connsiteY4" fmla="*/ 2231632 h 2253404"/>
              <a:gd name="connsiteX0" fmla="*/ 0 w 3668485"/>
              <a:gd name="connsiteY0" fmla="*/ 2264286 h 2307829"/>
              <a:gd name="connsiteX1" fmla="*/ 1567542 w 3668485"/>
              <a:gd name="connsiteY1" fmla="*/ 58 h 2307829"/>
              <a:gd name="connsiteX2" fmla="*/ 2895600 w 3668485"/>
              <a:gd name="connsiteY2" fmla="*/ 2307829 h 2307829"/>
              <a:gd name="connsiteX3" fmla="*/ 3331028 w 3668485"/>
              <a:gd name="connsiteY3" fmla="*/ 1687343 h 2307829"/>
              <a:gd name="connsiteX4" fmla="*/ 3668485 w 3668485"/>
              <a:gd name="connsiteY4" fmla="*/ 2286057 h 230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8485" h="2307829">
                <a:moveTo>
                  <a:pt x="0" y="2264286"/>
                </a:moveTo>
                <a:cubicBezTo>
                  <a:pt x="330200" y="1440600"/>
                  <a:pt x="899885" y="10944"/>
                  <a:pt x="1567542" y="58"/>
                </a:cubicBezTo>
                <a:cubicBezTo>
                  <a:pt x="2235199" y="-10828"/>
                  <a:pt x="2728685" y="1502287"/>
                  <a:pt x="2895600" y="2307829"/>
                </a:cubicBezTo>
                <a:cubicBezTo>
                  <a:pt x="2986315" y="2079228"/>
                  <a:pt x="3142342" y="1727258"/>
                  <a:pt x="3331028" y="1687343"/>
                </a:cubicBezTo>
                <a:cubicBezTo>
                  <a:pt x="3519714" y="1647428"/>
                  <a:pt x="3621313" y="2075601"/>
                  <a:pt x="3668485" y="2286057"/>
                </a:cubicBezTo>
              </a:path>
            </a:pathLst>
          </a:custGeom>
          <a:noFill/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240DB8-F1E2-2F79-FEF1-13E8B5088A4C}"/>
              </a:ext>
            </a:extLst>
          </p:cNvPr>
          <p:cNvSpPr/>
          <p:nvPr/>
        </p:nvSpPr>
        <p:spPr>
          <a:xfrm>
            <a:off x="2085320" y="3197467"/>
            <a:ext cx="182945" cy="146957"/>
          </a:xfrm>
          <a:prstGeom prst="ellips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E1A4344-FA3A-9BDC-914B-773EBA92D7DB}"/>
              </a:ext>
            </a:extLst>
          </p:cNvPr>
          <p:cNvSpPr/>
          <p:nvPr/>
        </p:nvSpPr>
        <p:spPr>
          <a:xfrm>
            <a:off x="2235608" y="3360752"/>
            <a:ext cx="383722" cy="285750"/>
          </a:xfrm>
          <a:custGeom>
            <a:avLst/>
            <a:gdLst>
              <a:gd name="connsiteX0" fmla="*/ 0 w 511629"/>
              <a:gd name="connsiteY0" fmla="*/ 0 h 381000"/>
              <a:gd name="connsiteX1" fmla="*/ 108857 w 511629"/>
              <a:gd name="connsiteY1" fmla="*/ 381000 h 381000"/>
              <a:gd name="connsiteX2" fmla="*/ 511629 w 511629"/>
              <a:gd name="connsiteY2" fmla="*/ 31568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629" h="381000">
                <a:moveTo>
                  <a:pt x="0" y="0"/>
                </a:moveTo>
                <a:lnTo>
                  <a:pt x="108857" y="381000"/>
                </a:lnTo>
                <a:lnTo>
                  <a:pt x="511629" y="315685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165968D-66B8-E9A3-1C87-EA5B2DD98264}"/>
              </a:ext>
            </a:extLst>
          </p:cNvPr>
          <p:cNvSpPr/>
          <p:nvPr/>
        </p:nvSpPr>
        <p:spPr>
          <a:xfrm>
            <a:off x="2178457" y="3662831"/>
            <a:ext cx="114300" cy="187779"/>
          </a:xfrm>
          <a:custGeom>
            <a:avLst/>
            <a:gdLst>
              <a:gd name="connsiteX0" fmla="*/ 152400 w 152400"/>
              <a:gd name="connsiteY0" fmla="*/ 0 h 250372"/>
              <a:gd name="connsiteX1" fmla="*/ 0 w 152400"/>
              <a:gd name="connsiteY1" fmla="*/ 250372 h 25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250372">
                <a:moveTo>
                  <a:pt x="152400" y="0"/>
                </a:moveTo>
                <a:lnTo>
                  <a:pt x="0" y="250372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DBB708D-062E-49BD-6C71-805FFECC7D30}"/>
              </a:ext>
            </a:extLst>
          </p:cNvPr>
          <p:cNvSpPr/>
          <p:nvPr/>
        </p:nvSpPr>
        <p:spPr>
          <a:xfrm>
            <a:off x="2202951" y="3368917"/>
            <a:ext cx="138793" cy="89807"/>
          </a:xfrm>
          <a:custGeom>
            <a:avLst/>
            <a:gdLst>
              <a:gd name="connsiteX0" fmla="*/ 21772 w 185057"/>
              <a:gd name="connsiteY0" fmla="*/ 0 h 119743"/>
              <a:gd name="connsiteX1" fmla="*/ 0 w 185057"/>
              <a:gd name="connsiteY1" fmla="*/ 97972 h 119743"/>
              <a:gd name="connsiteX2" fmla="*/ 185057 w 185057"/>
              <a:gd name="connsiteY2" fmla="*/ 119743 h 11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057" h="119743">
                <a:moveTo>
                  <a:pt x="21772" y="0"/>
                </a:moveTo>
                <a:lnTo>
                  <a:pt x="0" y="97972"/>
                </a:lnTo>
                <a:lnTo>
                  <a:pt x="185057" y="11974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8466B5-115D-D7C4-ACC1-668D728AFFFD}"/>
              </a:ext>
            </a:extLst>
          </p:cNvPr>
          <p:cNvSpPr/>
          <p:nvPr/>
        </p:nvSpPr>
        <p:spPr>
          <a:xfrm>
            <a:off x="1998843" y="3377082"/>
            <a:ext cx="253093" cy="89807"/>
          </a:xfrm>
          <a:custGeom>
            <a:avLst/>
            <a:gdLst>
              <a:gd name="connsiteX0" fmla="*/ 337457 w 337457"/>
              <a:gd name="connsiteY0" fmla="*/ 0 h 119743"/>
              <a:gd name="connsiteX1" fmla="*/ 152400 w 337457"/>
              <a:gd name="connsiteY1" fmla="*/ 108857 h 119743"/>
              <a:gd name="connsiteX2" fmla="*/ 0 w 337457"/>
              <a:gd name="connsiteY2" fmla="*/ 119743 h 11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457" h="119743">
                <a:moveTo>
                  <a:pt x="337457" y="0"/>
                </a:moveTo>
                <a:lnTo>
                  <a:pt x="152400" y="108857"/>
                </a:lnTo>
                <a:lnTo>
                  <a:pt x="0" y="11974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6A34EB-692E-8A0E-082F-DE6245BA6804}"/>
              </a:ext>
            </a:extLst>
          </p:cNvPr>
          <p:cNvCxnSpPr>
            <a:cxnSpLocks/>
          </p:cNvCxnSpPr>
          <p:nvPr/>
        </p:nvCxnSpPr>
        <p:spPr>
          <a:xfrm>
            <a:off x="2472372" y="3850610"/>
            <a:ext cx="2751364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2F983FC-8668-CBD3-F8AD-DDE2513C530C}"/>
              </a:ext>
            </a:extLst>
          </p:cNvPr>
          <p:cNvSpPr/>
          <p:nvPr/>
        </p:nvSpPr>
        <p:spPr>
          <a:xfrm>
            <a:off x="3705179" y="3221959"/>
            <a:ext cx="97971" cy="449036"/>
          </a:xfrm>
          <a:custGeom>
            <a:avLst/>
            <a:gdLst>
              <a:gd name="connsiteX0" fmla="*/ 130628 w 130628"/>
              <a:gd name="connsiteY0" fmla="*/ 0 h 598714"/>
              <a:gd name="connsiteX1" fmla="*/ 21771 w 130628"/>
              <a:gd name="connsiteY1" fmla="*/ 348342 h 598714"/>
              <a:gd name="connsiteX2" fmla="*/ 0 w 130628"/>
              <a:gd name="connsiteY2" fmla="*/ 598714 h 59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" h="598714">
                <a:moveTo>
                  <a:pt x="130628" y="0"/>
                </a:moveTo>
                <a:lnTo>
                  <a:pt x="21771" y="348342"/>
                </a:lnTo>
                <a:lnTo>
                  <a:pt x="0" y="598714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1041A5C-D292-066D-9DB0-C3DDC078F8C6}"/>
              </a:ext>
            </a:extLst>
          </p:cNvPr>
          <p:cNvSpPr/>
          <p:nvPr/>
        </p:nvSpPr>
        <p:spPr>
          <a:xfrm>
            <a:off x="3713342" y="3434230"/>
            <a:ext cx="114300" cy="277586"/>
          </a:xfrm>
          <a:custGeom>
            <a:avLst/>
            <a:gdLst>
              <a:gd name="connsiteX0" fmla="*/ 0 w 152400"/>
              <a:gd name="connsiteY0" fmla="*/ 0 h 370114"/>
              <a:gd name="connsiteX1" fmla="*/ 152400 w 152400"/>
              <a:gd name="connsiteY1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370114">
                <a:moveTo>
                  <a:pt x="0" y="0"/>
                </a:moveTo>
                <a:lnTo>
                  <a:pt x="152400" y="370114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D74A1C-5A6C-325A-83F9-59DDF78DCB80}"/>
              </a:ext>
            </a:extLst>
          </p:cNvPr>
          <p:cNvSpPr/>
          <p:nvPr/>
        </p:nvSpPr>
        <p:spPr>
          <a:xfrm>
            <a:off x="3827643" y="2968866"/>
            <a:ext cx="155122" cy="228600"/>
          </a:xfrm>
          <a:custGeom>
            <a:avLst/>
            <a:gdLst>
              <a:gd name="connsiteX0" fmla="*/ 0 w 206829"/>
              <a:gd name="connsiteY0" fmla="*/ 304800 h 304800"/>
              <a:gd name="connsiteX1" fmla="*/ 185057 w 206829"/>
              <a:gd name="connsiteY1" fmla="*/ 141515 h 304800"/>
              <a:gd name="connsiteX2" fmla="*/ 206829 w 206829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829" h="304800">
                <a:moveTo>
                  <a:pt x="0" y="304800"/>
                </a:moveTo>
                <a:lnTo>
                  <a:pt x="185057" y="141515"/>
                </a:lnTo>
                <a:lnTo>
                  <a:pt x="206829" y="0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2A30098-7909-5CC2-3DB2-046FEC1CB62E}"/>
              </a:ext>
            </a:extLst>
          </p:cNvPr>
          <p:cNvSpPr/>
          <p:nvPr/>
        </p:nvSpPr>
        <p:spPr>
          <a:xfrm>
            <a:off x="3794985" y="2879061"/>
            <a:ext cx="65315" cy="293914"/>
          </a:xfrm>
          <a:custGeom>
            <a:avLst/>
            <a:gdLst>
              <a:gd name="connsiteX0" fmla="*/ 0 w 87086"/>
              <a:gd name="connsiteY0" fmla="*/ 391885 h 391885"/>
              <a:gd name="connsiteX1" fmla="*/ 87086 w 87086"/>
              <a:gd name="connsiteY1" fmla="*/ 152400 h 391885"/>
              <a:gd name="connsiteX2" fmla="*/ 87086 w 87086"/>
              <a:gd name="connsiteY2" fmla="*/ 0 h 39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86" h="391885">
                <a:moveTo>
                  <a:pt x="0" y="391885"/>
                </a:moveTo>
                <a:lnTo>
                  <a:pt x="87086" y="152400"/>
                </a:lnTo>
                <a:lnTo>
                  <a:pt x="87086" y="0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5A8EEE-4256-2AC4-13C0-C3880AF6060F}"/>
              </a:ext>
            </a:extLst>
          </p:cNvPr>
          <p:cNvSpPr/>
          <p:nvPr/>
        </p:nvSpPr>
        <p:spPr>
          <a:xfrm>
            <a:off x="3733064" y="3005518"/>
            <a:ext cx="146957" cy="187778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A3F49A9-A88F-8A23-E237-98A06D2E8CF7}"/>
              </a:ext>
            </a:extLst>
          </p:cNvPr>
          <p:cNvSpPr/>
          <p:nvPr/>
        </p:nvSpPr>
        <p:spPr>
          <a:xfrm>
            <a:off x="5116366" y="3656027"/>
            <a:ext cx="134584" cy="146958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110BE06-636F-9E19-C51E-A3CF7EB35C48}"/>
              </a:ext>
            </a:extLst>
          </p:cNvPr>
          <p:cNvSpPr/>
          <p:nvPr/>
        </p:nvSpPr>
        <p:spPr>
          <a:xfrm>
            <a:off x="4554265" y="2813746"/>
            <a:ext cx="731393" cy="1036863"/>
          </a:xfrm>
          <a:custGeom>
            <a:avLst/>
            <a:gdLst>
              <a:gd name="connsiteX0" fmla="*/ 0 w 816429"/>
              <a:gd name="connsiteY0" fmla="*/ 979714 h 1001485"/>
              <a:gd name="connsiteX1" fmla="*/ 21772 w 816429"/>
              <a:gd name="connsiteY1" fmla="*/ 0 h 1001485"/>
              <a:gd name="connsiteX2" fmla="*/ 598715 w 816429"/>
              <a:gd name="connsiteY2" fmla="*/ 152400 h 1001485"/>
              <a:gd name="connsiteX3" fmla="*/ 816429 w 816429"/>
              <a:gd name="connsiteY3" fmla="*/ 1001485 h 100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29" h="1001485">
                <a:moveTo>
                  <a:pt x="0" y="979714"/>
                </a:moveTo>
                <a:lnTo>
                  <a:pt x="21772" y="0"/>
                </a:lnTo>
                <a:lnTo>
                  <a:pt x="598715" y="152400"/>
                </a:lnTo>
                <a:lnTo>
                  <a:pt x="816429" y="1001485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899C4-1200-B0A4-41A4-A3CDF232D88F}"/>
              </a:ext>
            </a:extLst>
          </p:cNvPr>
          <p:cNvSpPr txBox="1"/>
          <p:nvPr/>
        </p:nvSpPr>
        <p:spPr>
          <a:xfrm>
            <a:off x="3504312" y="3857071"/>
            <a:ext cx="853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10 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DE28CA-FFFC-2BF7-4B49-BABD986AA623}"/>
              </a:ext>
            </a:extLst>
          </p:cNvPr>
          <p:cNvCxnSpPr>
            <a:cxnSpLocks/>
          </p:cNvCxnSpPr>
          <p:nvPr/>
        </p:nvCxnSpPr>
        <p:spPr>
          <a:xfrm flipV="1">
            <a:off x="2427467" y="3920830"/>
            <a:ext cx="262482" cy="4788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8" grpId="0" animBg="1"/>
      <p:bldP spid="29" grpId="0" animBg="1"/>
      <p:bldP spid="30" grpId="0" animBg="1"/>
      <p:bldP spid="24" grpId="0" animBg="1"/>
      <p:bldP spid="31" grpId="0" animBg="1"/>
      <p:bldP spid="32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11ABC-B272-8D42-FDE9-427A93F4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>
            <a:extLst>
              <a:ext uri="{FF2B5EF4-FFF2-40B4-BE49-F238E27FC236}">
                <a16:creationId xmlns:a16="http://schemas.microsoft.com/office/drawing/2014/main" id="{BA9767C8-BA67-551A-4245-9A7430EF5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IE" altLang="en-US" b="1" dirty="0"/>
              <a:t>Cad is </a:t>
            </a:r>
            <a:r>
              <a:rPr lang="en-IE" altLang="en-US" b="1" dirty="0" err="1"/>
              <a:t>Treoluas</a:t>
            </a:r>
            <a:r>
              <a:rPr lang="en-IE" altLang="en-US" b="1" dirty="0"/>
              <a:t> </a:t>
            </a:r>
            <a:r>
              <a:rPr lang="en-IE" altLang="en-US" b="1" dirty="0" err="1"/>
              <a:t>ann</a:t>
            </a:r>
            <a:r>
              <a:rPr lang="en-IE" altLang="en-US" b="1" dirty="0"/>
              <a:t>?</a:t>
            </a:r>
            <a:endParaRPr lang="en-GB" altLang="en-US" b="1" dirty="0"/>
          </a:p>
        </p:txBody>
      </p:sp>
      <p:sp>
        <p:nvSpPr>
          <p:cNvPr id="12300" name="Text Box 9">
            <a:extLst>
              <a:ext uri="{FF2B5EF4-FFF2-40B4-BE49-F238E27FC236}">
                <a16:creationId xmlns:a16="http://schemas.microsoft.com/office/drawing/2014/main" id="{FE98DA0D-30AD-6F18-E647-E282A3A0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184" y="1916412"/>
            <a:ext cx="5697140" cy="41549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ga-IE" sz="2100" dirty="0"/>
              <a:t>An ráta athraithe díláithrithe.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7">
                <a:extLst>
                  <a:ext uri="{FF2B5EF4-FFF2-40B4-BE49-F238E27FC236}">
                    <a16:creationId xmlns:a16="http://schemas.microsoft.com/office/drawing/2014/main" id="{E9B79E97-88FF-1C42-ABA6-28A738AE15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6076" y="2761123"/>
                <a:ext cx="1981200" cy="872868"/>
              </a:xfrm>
              <a:prstGeom prst="rect">
                <a:avLst/>
              </a:prstGeom>
              <a:solidFill>
                <a:srgbClr val="CEFA8E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7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7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7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altLang="en-US" sz="2700" dirty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altLang="en-US" sz="27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altLang="en-US" sz="2700" dirty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altLang="en-US" sz="27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altLang="en-US" sz="2700" b="1" dirty="0"/>
              </a:p>
            </p:txBody>
          </p:sp>
        </mc:Choice>
        <mc:Fallback xmlns="">
          <p:sp>
            <p:nvSpPr>
              <p:cNvPr id="6" name="Text Box 17">
                <a:extLst>
                  <a:ext uri="{FF2B5EF4-FFF2-40B4-BE49-F238E27FC236}">
                    <a16:creationId xmlns:a16="http://schemas.microsoft.com/office/drawing/2014/main" id="{E9B79E97-88FF-1C42-ABA6-28A738AE1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6076" y="2761123"/>
                <a:ext cx="1981200" cy="872868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F0E1C9-DE2B-AA9E-615C-AA97986BCDDE}"/>
                  </a:ext>
                </a:extLst>
              </p:cNvPr>
              <p:cNvSpPr txBox="1"/>
              <p:nvPr/>
            </p:nvSpPr>
            <p:spPr>
              <a:xfrm>
                <a:off x="2199781" y="3863792"/>
                <a:ext cx="4348529" cy="1380632"/>
              </a:xfrm>
              <a:prstGeom prst="rect">
                <a:avLst/>
              </a:prstGeom>
              <a:solidFill>
                <a:srgbClr val="FFFF99"/>
              </a:solidFill>
              <a:ln w="76200" cmpd="thickThin">
                <a:solidFill>
                  <a:srgbClr val="C00000"/>
                </a:solidFill>
              </a:ln>
            </p:spPr>
            <p:txBody>
              <a:bodyPr wrap="square" lIns="135000" tIns="135000" rIns="135000" bIns="13500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dirty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GB" sz="2400" b="1" i="1" dirty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GB" sz="2400" dirty="0"/>
                  <a:t>= </a:t>
                </a:r>
                <a:r>
                  <a:rPr lang="ga-IE" sz="2100" dirty="0"/>
                  <a:t>Athrú ar an díláithriú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2400" b="1" dirty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GB" sz="2400" b="1" i="1" dirty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GB" sz="2400" dirty="0"/>
                  <a:t>= am don </a:t>
                </a:r>
                <a:r>
                  <a:rPr lang="en-GB" sz="2400" dirty="0" err="1"/>
                  <a:t>athrú</a:t>
                </a:r>
                <a:endParaRPr lang="en-GB" sz="2400" dirty="0"/>
              </a:p>
              <a:p>
                <a:pPr algn="l"/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</a:t>
                </a:r>
                <a:r>
                  <a:rPr lang="en-GB" sz="2400" dirty="0" err="1"/>
                  <a:t>treoluas</a:t>
                </a:r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F0E1C9-DE2B-AA9E-615C-AA97986BC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781" y="3863792"/>
                <a:ext cx="4348529" cy="1380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 cmpd="thickThin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1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6" grpId="0" animBg="1"/>
      <p:bldP spid="6" grpId="1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F62082-2AE4-748A-7611-B5536015A775}"/>
              </a:ext>
            </a:extLst>
          </p:cNvPr>
          <p:cNvSpPr/>
          <p:nvPr/>
        </p:nvSpPr>
        <p:spPr>
          <a:xfrm>
            <a:off x="1974087" y="2638451"/>
            <a:ext cx="4459046" cy="17659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D7C7A74C-8A12-25AC-C8B0-634226A14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>
                <a:effectLst/>
                <a:latin typeface="Segoe UI Web (West European)"/>
              </a:rPr>
              <a:t>An veicteoir nó </a:t>
            </a:r>
            <a:r>
              <a:rPr lang="ga-IE" dirty="0" err="1">
                <a:effectLst/>
                <a:latin typeface="Segoe UI Web (West European)"/>
              </a:rPr>
              <a:t>sc</a:t>
            </a:r>
            <a:r>
              <a:rPr lang="en-US" dirty="0" err="1">
                <a:effectLst/>
                <a:latin typeface="Segoe UI Web (West European)"/>
              </a:rPr>
              <a:t>álach</a:t>
            </a:r>
            <a:r>
              <a:rPr lang="ga-IE" dirty="0">
                <a:effectLst/>
                <a:latin typeface="Segoe UI Web (West European)"/>
              </a:rPr>
              <a:t> é treoluas?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23344A42-2015-A312-CE46-CABA973D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042" y="1888997"/>
            <a:ext cx="13166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b="1" dirty="0" err="1"/>
              <a:t>Veicteoir</a:t>
            </a:r>
            <a:r>
              <a:rPr lang="en-IE" altLang="en-US" sz="2100" b="1" dirty="0"/>
              <a:t>.</a:t>
            </a:r>
            <a:endParaRPr lang="en-GB" altLang="en-US" sz="2100" b="1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A97C41B-D956-F25F-E5F6-FCEB957C49A6}"/>
              </a:ext>
            </a:extLst>
          </p:cNvPr>
          <p:cNvCxnSpPr>
            <a:cxnSpLocks/>
          </p:cNvCxnSpPr>
          <p:nvPr/>
        </p:nvCxnSpPr>
        <p:spPr>
          <a:xfrm flipV="1">
            <a:off x="2937511" y="3250970"/>
            <a:ext cx="666724" cy="652423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2AFE26-1133-396E-9930-52916FB1E00D}"/>
              </a:ext>
            </a:extLst>
          </p:cNvPr>
          <p:cNvSpPr txBox="1"/>
          <p:nvPr/>
        </p:nvSpPr>
        <p:spPr>
          <a:xfrm>
            <a:off x="2300991" y="3938454"/>
            <a:ext cx="180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/>
              <a:t>Treoluas tosaigh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250B1F-7279-8E69-5422-BC9229B3538A}"/>
              </a:ext>
            </a:extLst>
          </p:cNvPr>
          <p:cNvCxnSpPr>
            <a:cxnSpLocks/>
          </p:cNvCxnSpPr>
          <p:nvPr/>
        </p:nvCxnSpPr>
        <p:spPr>
          <a:xfrm>
            <a:off x="4912044" y="3270972"/>
            <a:ext cx="666724" cy="652423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8AD8F8C-6287-EB5B-0E1F-390A83B6EF7E}"/>
              </a:ext>
            </a:extLst>
          </p:cNvPr>
          <p:cNvSpPr txBox="1"/>
          <p:nvPr/>
        </p:nvSpPr>
        <p:spPr>
          <a:xfrm>
            <a:off x="4490085" y="3938454"/>
            <a:ext cx="17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/>
              <a:t>Treoluas deiridh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66040AF-9487-2353-D966-28AF2E1C348F}"/>
              </a:ext>
            </a:extLst>
          </p:cNvPr>
          <p:cNvSpPr/>
          <p:nvPr/>
        </p:nvSpPr>
        <p:spPr>
          <a:xfrm>
            <a:off x="2937511" y="3158286"/>
            <a:ext cx="2576900" cy="749636"/>
          </a:xfrm>
          <a:custGeom>
            <a:avLst/>
            <a:gdLst>
              <a:gd name="connsiteX0" fmla="*/ 0 w 3668485"/>
              <a:gd name="connsiteY0" fmla="*/ 2209800 h 2253343"/>
              <a:gd name="connsiteX1" fmla="*/ 1741714 w 3668485"/>
              <a:gd name="connsiteY1" fmla="*/ 0 h 2253343"/>
              <a:gd name="connsiteX2" fmla="*/ 2895600 w 3668485"/>
              <a:gd name="connsiteY2" fmla="*/ 2253343 h 2253343"/>
              <a:gd name="connsiteX3" fmla="*/ 3331028 w 3668485"/>
              <a:gd name="connsiteY3" fmla="*/ 1632857 h 2253343"/>
              <a:gd name="connsiteX4" fmla="*/ 3668485 w 3668485"/>
              <a:gd name="connsiteY4" fmla="*/ 2231571 h 2253343"/>
              <a:gd name="connsiteX0" fmla="*/ 0 w 3668485"/>
              <a:gd name="connsiteY0" fmla="*/ 2210030 h 2253573"/>
              <a:gd name="connsiteX1" fmla="*/ 1741714 w 3668485"/>
              <a:gd name="connsiteY1" fmla="*/ 230 h 2253573"/>
              <a:gd name="connsiteX2" fmla="*/ 2895600 w 3668485"/>
              <a:gd name="connsiteY2" fmla="*/ 2253573 h 2253573"/>
              <a:gd name="connsiteX3" fmla="*/ 3331028 w 3668485"/>
              <a:gd name="connsiteY3" fmla="*/ 1633087 h 2253573"/>
              <a:gd name="connsiteX4" fmla="*/ 3668485 w 3668485"/>
              <a:gd name="connsiteY4" fmla="*/ 2231801 h 2253573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09861 h 2253404"/>
              <a:gd name="connsiteX1" fmla="*/ 1741714 w 3668485"/>
              <a:gd name="connsiteY1" fmla="*/ 61 h 2253404"/>
              <a:gd name="connsiteX2" fmla="*/ 2895600 w 3668485"/>
              <a:gd name="connsiteY2" fmla="*/ 2253404 h 2253404"/>
              <a:gd name="connsiteX3" fmla="*/ 3331028 w 3668485"/>
              <a:gd name="connsiteY3" fmla="*/ 1632918 h 2253404"/>
              <a:gd name="connsiteX4" fmla="*/ 3668485 w 3668485"/>
              <a:gd name="connsiteY4" fmla="*/ 2231632 h 2253404"/>
              <a:gd name="connsiteX0" fmla="*/ 0 w 3668485"/>
              <a:gd name="connsiteY0" fmla="*/ 2264286 h 2307829"/>
              <a:gd name="connsiteX1" fmla="*/ 1567542 w 3668485"/>
              <a:gd name="connsiteY1" fmla="*/ 58 h 2307829"/>
              <a:gd name="connsiteX2" fmla="*/ 2895600 w 3668485"/>
              <a:gd name="connsiteY2" fmla="*/ 2307829 h 2307829"/>
              <a:gd name="connsiteX3" fmla="*/ 3331028 w 3668485"/>
              <a:gd name="connsiteY3" fmla="*/ 1687343 h 2307829"/>
              <a:gd name="connsiteX4" fmla="*/ 3668485 w 3668485"/>
              <a:gd name="connsiteY4" fmla="*/ 2286057 h 2307829"/>
              <a:gd name="connsiteX0" fmla="*/ 0 w 3331028"/>
              <a:gd name="connsiteY0" fmla="*/ 2264286 h 2307829"/>
              <a:gd name="connsiteX1" fmla="*/ 1567542 w 3331028"/>
              <a:gd name="connsiteY1" fmla="*/ 58 h 2307829"/>
              <a:gd name="connsiteX2" fmla="*/ 2895600 w 3331028"/>
              <a:gd name="connsiteY2" fmla="*/ 2307829 h 2307829"/>
              <a:gd name="connsiteX3" fmla="*/ 3331028 w 3331028"/>
              <a:gd name="connsiteY3" fmla="*/ 1687343 h 2307829"/>
              <a:gd name="connsiteX0" fmla="*/ 0 w 2895600"/>
              <a:gd name="connsiteY0" fmla="*/ 2264286 h 2307829"/>
              <a:gd name="connsiteX1" fmla="*/ 1567542 w 2895600"/>
              <a:gd name="connsiteY1" fmla="*/ 58 h 2307829"/>
              <a:gd name="connsiteX2" fmla="*/ 2895600 w 2895600"/>
              <a:gd name="connsiteY2" fmla="*/ 2307829 h 2307829"/>
              <a:gd name="connsiteX0" fmla="*/ 0 w 2895600"/>
              <a:gd name="connsiteY0" fmla="*/ 2264286 h 2307829"/>
              <a:gd name="connsiteX1" fmla="*/ 1510451 w 2895600"/>
              <a:gd name="connsiteY1" fmla="*/ 59 h 2307829"/>
              <a:gd name="connsiteX2" fmla="*/ 2895600 w 2895600"/>
              <a:gd name="connsiteY2" fmla="*/ 2307829 h 2307829"/>
              <a:gd name="connsiteX0" fmla="*/ 0 w 2895600"/>
              <a:gd name="connsiteY0" fmla="*/ 2264286 h 2307829"/>
              <a:gd name="connsiteX1" fmla="*/ 1510451 w 2895600"/>
              <a:gd name="connsiteY1" fmla="*/ 59 h 2307829"/>
              <a:gd name="connsiteX2" fmla="*/ 2895600 w 2895600"/>
              <a:gd name="connsiteY2" fmla="*/ 2307829 h 2307829"/>
              <a:gd name="connsiteX0" fmla="*/ 0 w 2895600"/>
              <a:gd name="connsiteY0" fmla="*/ 2264289 h 2307832"/>
              <a:gd name="connsiteX1" fmla="*/ 1510451 w 2895600"/>
              <a:gd name="connsiteY1" fmla="*/ 62 h 2307832"/>
              <a:gd name="connsiteX2" fmla="*/ 2895600 w 2895600"/>
              <a:gd name="connsiteY2" fmla="*/ 2307832 h 230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5600" h="2307832">
                <a:moveTo>
                  <a:pt x="0" y="2264289"/>
                </a:moveTo>
                <a:cubicBezTo>
                  <a:pt x="330200" y="1440603"/>
                  <a:pt x="842794" y="10948"/>
                  <a:pt x="1510451" y="62"/>
                </a:cubicBezTo>
                <a:cubicBezTo>
                  <a:pt x="2178108" y="-10824"/>
                  <a:pt x="2614503" y="1383460"/>
                  <a:pt x="2895600" y="2307832"/>
                </a:cubicBezTo>
              </a:path>
            </a:pathLst>
          </a:custGeom>
          <a:noFill/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345BCB-0234-55CD-79F6-C9B16DE8A1E8}"/>
              </a:ext>
            </a:extLst>
          </p:cNvPr>
          <p:cNvSpPr txBox="1"/>
          <p:nvPr/>
        </p:nvSpPr>
        <p:spPr>
          <a:xfrm>
            <a:off x="1974087" y="2709527"/>
            <a:ext cx="474456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25" b="1" dirty="0" err="1"/>
              <a:t>Nadúr</a:t>
            </a:r>
            <a:r>
              <a:rPr lang="en-GB" sz="2025" b="1" dirty="0"/>
              <a:t> </a:t>
            </a:r>
            <a:r>
              <a:rPr lang="en-GB" sz="2025" b="1" dirty="0" err="1"/>
              <a:t>veicteoireach</a:t>
            </a:r>
            <a:r>
              <a:rPr lang="en-GB" sz="2025" b="1" dirty="0"/>
              <a:t> an </a:t>
            </a:r>
            <a:r>
              <a:rPr lang="en-GB" sz="2025" b="1" dirty="0" err="1"/>
              <a:t>treoluas</a:t>
            </a:r>
            <a:endParaRPr lang="en-GB" sz="2025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9" grpId="0"/>
      <p:bldP spid="13" grpId="0"/>
      <p:bldP spid="15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17">
            <a:extLst>
              <a:ext uri="{FF2B5EF4-FFF2-40B4-BE49-F238E27FC236}">
                <a16:creationId xmlns:a16="http://schemas.microsoft.com/office/drawing/2014/main" id="{D65F8CDB-CE0E-6AB5-378C-DD478BC22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715" y="1542119"/>
            <a:ext cx="4309230" cy="41549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/>
              <a:t>méadar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sa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soicind</a:t>
            </a:r>
            <a:r>
              <a:rPr lang="en-US" altLang="en-US" sz="2100" b="1" dirty="0"/>
              <a:t> (m s</a:t>
            </a:r>
            <a:r>
              <a:rPr lang="en-US" altLang="en-US" sz="2100" b="1" baseline="30000" dirty="0"/>
              <a:t>-1</a:t>
            </a:r>
            <a:r>
              <a:rPr lang="en-US" altLang="en-US" sz="2100" b="1" dirty="0"/>
              <a:t>).</a:t>
            </a:r>
            <a:endParaRPr lang="en-GB" altLang="en-US" sz="21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7CC55-3C77-369F-FA4B-F6B9930F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306" y="718602"/>
            <a:ext cx="6543675" cy="445603"/>
          </a:xfrm>
        </p:spPr>
        <p:txBody>
          <a:bodyPr>
            <a:normAutofit fontScale="90000"/>
          </a:bodyPr>
          <a:lstStyle/>
          <a:p>
            <a:r>
              <a:rPr lang="ga-IE" dirty="0">
                <a:effectLst/>
                <a:latin typeface="Segoe UI Web (West European)"/>
              </a:rPr>
              <a:t>Cad é aonad SI </a:t>
            </a:r>
            <a:r>
              <a:rPr lang="en-US" dirty="0" err="1">
                <a:effectLst/>
                <a:latin typeface="Segoe UI Web (West European)"/>
              </a:rPr>
              <a:t>treoluas</a:t>
            </a:r>
            <a:r>
              <a:rPr lang="ga-IE" dirty="0">
                <a:effectLst/>
                <a:latin typeface="Segoe UI Web (West European)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1B0DD-B01B-3901-751E-29E8734D7801}"/>
              </a:ext>
            </a:extLst>
          </p:cNvPr>
          <p:cNvSpPr txBox="1"/>
          <p:nvPr/>
        </p:nvSpPr>
        <p:spPr>
          <a:xfrm>
            <a:off x="3462247" y="2740869"/>
            <a:ext cx="24742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700" b="1" dirty="0" err="1"/>
              <a:t>Cén</a:t>
            </a:r>
            <a:r>
              <a:rPr lang="en-IE" sz="2700" b="1" dirty="0"/>
              <a:t> </a:t>
            </a:r>
            <a:r>
              <a:rPr lang="en-IE" sz="2700" b="1" dirty="0" err="1"/>
              <a:t>fáth</a:t>
            </a:r>
            <a:r>
              <a:rPr lang="en-IE" sz="2700" b="1" dirty="0"/>
              <a:t> </a:t>
            </a:r>
            <a:r>
              <a:rPr lang="en-US" altLang="en-US" sz="2700" b="1" dirty="0"/>
              <a:t>m s</a:t>
            </a:r>
            <a:r>
              <a:rPr lang="en-US" altLang="en-US" sz="2700" b="1" baseline="30000" dirty="0"/>
              <a:t>-1</a:t>
            </a:r>
            <a:r>
              <a:rPr lang="en-IE" sz="2700" b="1" dirty="0"/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6E5F28-BD95-DE97-4834-85B8F27E6793}"/>
                  </a:ext>
                </a:extLst>
              </p:cNvPr>
              <p:cNvSpPr txBox="1"/>
              <p:nvPr/>
            </p:nvSpPr>
            <p:spPr>
              <a:xfrm>
                <a:off x="4116024" y="3279751"/>
                <a:ext cx="1166666" cy="699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1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1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1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1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6E5F28-BD95-DE97-4834-85B8F27E6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024" y="3279751"/>
                <a:ext cx="1166666" cy="699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566386-A3C4-6915-01EE-6D51571F03AF}"/>
                  </a:ext>
                </a:extLst>
              </p:cNvPr>
              <p:cNvSpPr txBox="1"/>
              <p:nvPr/>
            </p:nvSpPr>
            <p:spPr>
              <a:xfrm>
                <a:off x="2105118" y="3974495"/>
                <a:ext cx="229921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700" dirty="0"/>
                  <a:t>Mar sin</a:t>
                </a:r>
                <a14:m>
                  <m:oMath xmlns:m="http://schemas.openxmlformats.org/officeDocument/2006/math">
                    <m:r>
                      <a:rPr lang="en-GB" sz="2700" i="1"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GB" sz="27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7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7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7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566386-A3C4-6915-01EE-6D51571F0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118" y="3974495"/>
                <a:ext cx="2299219" cy="507831"/>
              </a:xfrm>
              <a:prstGeom prst="rect">
                <a:avLst/>
              </a:prstGeom>
              <a:blipFill>
                <a:blip r:embed="rId4"/>
                <a:stretch>
                  <a:fillRect l="-4945" t="-9756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5A7965-ABBF-A1C9-D8B0-1C612469D00F}"/>
                  </a:ext>
                </a:extLst>
              </p:cNvPr>
              <p:cNvSpPr txBox="1"/>
              <p:nvPr/>
            </p:nvSpPr>
            <p:spPr>
              <a:xfrm>
                <a:off x="4299144" y="3996049"/>
                <a:ext cx="150374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7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7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7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5A7965-ABBF-A1C9-D8B0-1C612469D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144" y="3996049"/>
                <a:ext cx="1503745" cy="507831"/>
              </a:xfrm>
              <a:prstGeom prst="rect">
                <a:avLst/>
              </a:prstGeom>
              <a:blipFill>
                <a:blip r:embed="rId5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E1DE-FEEA-AC3B-B5BD-0760F85D106D}"/>
                  </a:ext>
                </a:extLst>
              </p:cNvPr>
              <p:cNvSpPr txBox="1"/>
              <p:nvPr/>
            </p:nvSpPr>
            <p:spPr>
              <a:xfrm>
                <a:off x="582745" y="2327742"/>
                <a:ext cx="823322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ga-IE" sz="2100" dirty="0"/>
                  <a:t>Is féidir é a scríobh freisin mar </a:t>
                </a:r>
                <a14:m>
                  <m:oMath xmlns:m="http://schemas.openxmlformats.org/officeDocument/2006/math">
                    <m:r>
                      <a:rPr lang="en-GB" sz="21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1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1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100" dirty="0"/>
                  <a:t> ach </a:t>
                </a:r>
                <a:r>
                  <a:rPr lang="en-GB" sz="2100" dirty="0" err="1"/>
                  <a:t>tá</a:t>
                </a:r>
                <a:r>
                  <a:rPr lang="en-GB" sz="2100" dirty="0"/>
                  <a:t> 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100" dirty="0"/>
                  <a:t> </a:t>
                </a:r>
                <a:r>
                  <a:rPr lang="ga-IE" sz="2100" dirty="0"/>
                  <a:t>níos coitianta san </a:t>
                </a:r>
                <a:r>
                  <a:rPr lang="ga-IE" sz="2100" dirty="0" err="1"/>
                  <a:t>fhisic</a:t>
                </a:r>
                <a:endParaRPr lang="en-GB" sz="21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E1DE-FEEA-AC3B-B5BD-0760F85D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45" y="2327742"/>
                <a:ext cx="8233223" cy="415498"/>
              </a:xfrm>
              <a:prstGeom prst="rect">
                <a:avLst/>
              </a:prstGeom>
              <a:blipFill>
                <a:blip r:embed="rId6"/>
                <a:stretch>
                  <a:fillRect l="-889" t="-8824" b="-2794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3" grpId="1" animBg="1"/>
      <p:bldP spid="7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818991BE-4095-2ED9-E1C1-BBA95AAD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1" y="1223782"/>
            <a:ext cx="513040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700" b="1" dirty="0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F9701A78-CFD3-722A-7DA8-0505AFE93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518" y="1569453"/>
            <a:ext cx="48317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ga-IE" sz="2100" dirty="0">
                <a:latin typeface="Segoe UI Web (West European)"/>
              </a:rPr>
              <a:t>Nuair nach n-athraíonn an luas agus an treo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B7D0C2-A80B-051A-36F4-3316C90BF1CD}"/>
              </a:ext>
            </a:extLst>
          </p:cNvPr>
          <p:cNvGrpSpPr/>
          <p:nvPr/>
        </p:nvGrpSpPr>
        <p:grpSpPr>
          <a:xfrm>
            <a:off x="1891507" y="2581110"/>
            <a:ext cx="4586928" cy="2521138"/>
            <a:chOff x="1567543" y="3755651"/>
            <a:chExt cx="5228112" cy="2873556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03C7AE5-48BA-6329-6CFE-DBD3E6A03F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7" b="11592"/>
            <a:stretch>
              <a:fillRect/>
            </a:stretch>
          </p:blipFill>
          <p:spPr bwMode="auto">
            <a:xfrm>
              <a:off x="1567543" y="3755651"/>
              <a:ext cx="5192486" cy="286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hlinkClick r:id="rId4"/>
              <a:extLst>
                <a:ext uri="{FF2B5EF4-FFF2-40B4-BE49-F238E27FC236}">
                  <a16:creationId xmlns:a16="http://schemas.microsoft.com/office/drawing/2014/main" id="{F8AB6AA2-89C0-EBDF-FFC9-53D97C79A89D}"/>
                </a:ext>
              </a:extLst>
            </p:cNvPr>
            <p:cNvSpPr txBox="1"/>
            <p:nvPr/>
          </p:nvSpPr>
          <p:spPr>
            <a:xfrm>
              <a:off x="6206093" y="6287178"/>
              <a:ext cx="589562" cy="342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350" dirty="0"/>
                <a:t>CC0</a:t>
              </a:r>
              <a:endParaRPr lang="en-GB" sz="1500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303D34D-664E-5064-7409-7799B907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973686"/>
            <a:ext cx="6543675" cy="445603"/>
          </a:xfrm>
        </p:spPr>
        <p:txBody>
          <a:bodyPr>
            <a:normAutofit fontScale="90000"/>
          </a:bodyPr>
          <a:lstStyle/>
          <a:p>
            <a:r>
              <a:rPr lang="en-IE" altLang="en-US" dirty="0"/>
              <a:t>Cad is </a:t>
            </a:r>
            <a:r>
              <a:rPr lang="en-IE" altLang="en-US" dirty="0" err="1"/>
              <a:t>treoluas</a:t>
            </a:r>
            <a:r>
              <a:rPr lang="en-IE" altLang="en-US" dirty="0"/>
              <a:t> </a:t>
            </a:r>
            <a:r>
              <a:rPr lang="en-IE" altLang="en-US" dirty="0" err="1"/>
              <a:t>tairiseach</a:t>
            </a:r>
            <a:r>
              <a:rPr lang="en-IE" altLang="en-US" dirty="0"/>
              <a:t> </a:t>
            </a:r>
            <a:r>
              <a:rPr lang="en-IE" altLang="en-US" dirty="0" err="1"/>
              <a:t>ann</a:t>
            </a:r>
            <a:r>
              <a:rPr lang="en-IE" altLang="en-US" dirty="0"/>
              <a:t>?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B6B31CE-E29A-DBD9-4F40-F8B138A92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576" y="2390253"/>
            <a:ext cx="583287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ga-IE" sz="2700" dirty="0"/>
              <a:t>Dul chun cinn na n-imeachtaí</a:t>
            </a:r>
          </a:p>
          <a:p>
            <a:r>
              <a:rPr lang="ga-IE" sz="2700" dirty="0"/>
              <a:t>Tomhas an athraithe</a:t>
            </a:r>
          </a:p>
          <a:p>
            <a:r>
              <a:rPr lang="ga-IE" sz="2700" dirty="0"/>
              <a:t>4ú toise</a:t>
            </a:r>
          </a:p>
        </p:txBody>
      </p:sp>
      <p:pic>
        <p:nvPicPr>
          <p:cNvPr id="4" name="Graphic 3" descr="Clock outline">
            <a:extLst>
              <a:ext uri="{FF2B5EF4-FFF2-40B4-BE49-F238E27FC236}">
                <a16:creationId xmlns:a16="http://schemas.microsoft.com/office/drawing/2014/main" id="{F33EF35B-107A-9232-1131-0B95436CE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4378" y="2133125"/>
            <a:ext cx="685800" cy="685800"/>
          </a:xfrm>
          <a:prstGeom prst="rect">
            <a:avLst/>
          </a:prstGeom>
        </p:spPr>
      </p:pic>
      <p:pic>
        <p:nvPicPr>
          <p:cNvPr id="6" name="Graphic 5" descr="Hourglass 90% outline">
            <a:extLst>
              <a:ext uri="{FF2B5EF4-FFF2-40B4-BE49-F238E27FC236}">
                <a16:creationId xmlns:a16="http://schemas.microsoft.com/office/drawing/2014/main" id="{B74E94A8-B682-9259-A054-693D23B8F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7262" y="3338010"/>
            <a:ext cx="685800" cy="685800"/>
          </a:xfrm>
          <a:prstGeom prst="rect">
            <a:avLst/>
          </a:prstGeom>
        </p:spPr>
      </p:pic>
      <p:pic>
        <p:nvPicPr>
          <p:cNvPr id="8" name="Graphic 7" descr="Stopwatch 33% with solid fill">
            <a:extLst>
              <a:ext uri="{FF2B5EF4-FFF2-40B4-BE49-F238E27FC236}">
                <a16:creationId xmlns:a16="http://schemas.microsoft.com/office/drawing/2014/main" id="{1823BEEB-164D-F330-E04A-8116FF421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4378" y="4376180"/>
            <a:ext cx="685800" cy="685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B6411E-5380-00E1-C230-E3AE43CF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Cad is am </a:t>
            </a:r>
            <a:r>
              <a:rPr lang="en-IE" altLang="en-US" dirty="0" err="1"/>
              <a:t>ann</a:t>
            </a:r>
            <a:r>
              <a:rPr lang="en-IE" altLang="en-US" dirty="0"/>
              <a:t>?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80CA1-79D7-A796-DA53-08136BE67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8DCB16A6-5ECE-AE00-31D6-1256F14A3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776" y="1027160"/>
            <a:ext cx="513040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ga-IE" sz="2700" b="1" dirty="0">
                <a:latin typeface="Segoe UI Web (West European)"/>
              </a:rPr>
              <a:t>An Treoluas Tairiseach é seo?</a:t>
            </a:r>
          </a:p>
        </p:txBody>
      </p:sp>
      <p:sp>
        <p:nvSpPr>
          <p:cNvPr id="13315" name="Text Box 8">
            <a:extLst>
              <a:ext uri="{FF2B5EF4-FFF2-40B4-BE49-F238E27FC236}">
                <a16:creationId xmlns:a16="http://schemas.microsoft.com/office/drawing/2014/main" id="{ED306BE6-39F7-1529-B900-7C5978214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486" y="2494188"/>
            <a:ext cx="37664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ga-IE" sz="2100" dirty="0"/>
              <a:t>Titeann an liathróid níos tapúla agus níos tapúla.</a:t>
            </a:r>
          </a:p>
          <a:p>
            <a:r>
              <a:rPr lang="en-US" sz="2100" dirty="0"/>
              <a:t>D</a:t>
            </a:r>
            <a:r>
              <a:rPr lang="ga-IE" sz="2100" dirty="0"/>
              <a:t>á bhrí sin ní treoluas tairiseach é.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5DD72-4003-BC0B-5D19-412C9E255116}"/>
              </a:ext>
            </a:extLst>
          </p:cNvPr>
          <p:cNvSpPr txBox="1"/>
          <p:nvPr/>
        </p:nvSpPr>
        <p:spPr>
          <a:xfrm>
            <a:off x="4024993" y="1808389"/>
            <a:ext cx="1181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700" b="1" dirty="0" err="1"/>
              <a:t>Ní</a:t>
            </a:r>
            <a:r>
              <a:rPr lang="en-IE" sz="2700" b="1" dirty="0"/>
              <a:t> </a:t>
            </a:r>
            <a:r>
              <a:rPr lang="en-IE" sz="2700" b="1" dirty="0" err="1"/>
              <a:t>hea</a:t>
            </a:r>
            <a:endParaRPr lang="en-IE" sz="27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FE755F-1A9F-2BD1-BE5C-C7DB0D2B6CA7}"/>
              </a:ext>
            </a:extLst>
          </p:cNvPr>
          <p:cNvSpPr/>
          <p:nvPr/>
        </p:nvSpPr>
        <p:spPr>
          <a:xfrm>
            <a:off x="1853294" y="2392136"/>
            <a:ext cx="326572" cy="359229"/>
          </a:xfrm>
          <a:prstGeom prst="ellips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E264E91-EBF4-D3F6-3DDA-FB80A47E97D9}"/>
              </a:ext>
            </a:extLst>
          </p:cNvPr>
          <p:cNvSpPr/>
          <p:nvPr/>
        </p:nvSpPr>
        <p:spPr>
          <a:xfrm>
            <a:off x="2008414" y="2792186"/>
            <a:ext cx="163286" cy="1845129"/>
          </a:xfrm>
          <a:custGeom>
            <a:avLst/>
            <a:gdLst>
              <a:gd name="connsiteX0" fmla="*/ 0 w 217714"/>
              <a:gd name="connsiteY0" fmla="*/ 0 h 2928257"/>
              <a:gd name="connsiteX1" fmla="*/ 10885 w 217714"/>
              <a:gd name="connsiteY1" fmla="*/ 1349829 h 2928257"/>
              <a:gd name="connsiteX2" fmla="*/ 217714 w 217714"/>
              <a:gd name="connsiteY2" fmla="*/ 2928257 h 292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714" h="2928257">
                <a:moveTo>
                  <a:pt x="0" y="0"/>
                </a:moveTo>
                <a:cubicBezTo>
                  <a:pt x="3628" y="449943"/>
                  <a:pt x="7257" y="899886"/>
                  <a:pt x="10885" y="1349829"/>
                </a:cubicBezTo>
                <a:lnTo>
                  <a:pt x="217714" y="2928257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7FDAC8B-18A1-2FC1-3401-4DF825F79D08}"/>
              </a:ext>
            </a:extLst>
          </p:cNvPr>
          <p:cNvSpPr/>
          <p:nvPr/>
        </p:nvSpPr>
        <p:spPr>
          <a:xfrm>
            <a:off x="1902278" y="3714751"/>
            <a:ext cx="114300" cy="922565"/>
          </a:xfrm>
          <a:custGeom>
            <a:avLst/>
            <a:gdLst>
              <a:gd name="connsiteX0" fmla="*/ 152400 w 152400"/>
              <a:gd name="connsiteY0" fmla="*/ 0 h 1230086"/>
              <a:gd name="connsiteX1" fmla="*/ 141514 w 152400"/>
              <a:gd name="connsiteY1" fmla="*/ 729343 h 1230086"/>
              <a:gd name="connsiteX2" fmla="*/ 0 w 152400"/>
              <a:gd name="connsiteY2" fmla="*/ 1230086 h 123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1230086">
                <a:moveTo>
                  <a:pt x="152400" y="0"/>
                </a:moveTo>
                <a:lnTo>
                  <a:pt x="141514" y="729343"/>
                </a:lnTo>
                <a:lnTo>
                  <a:pt x="0" y="1230086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1D8368A-FE29-0C44-E5E7-7D28FA092CA3}"/>
              </a:ext>
            </a:extLst>
          </p:cNvPr>
          <p:cNvSpPr/>
          <p:nvPr/>
        </p:nvSpPr>
        <p:spPr>
          <a:xfrm>
            <a:off x="1943101" y="2808516"/>
            <a:ext cx="40822" cy="644978"/>
          </a:xfrm>
          <a:custGeom>
            <a:avLst/>
            <a:gdLst>
              <a:gd name="connsiteX0" fmla="*/ 54429 w 54429"/>
              <a:gd name="connsiteY0" fmla="*/ 0 h 859971"/>
              <a:gd name="connsiteX1" fmla="*/ 0 w 54429"/>
              <a:gd name="connsiteY1" fmla="*/ 859971 h 85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429" h="859971">
                <a:moveTo>
                  <a:pt x="54429" y="0"/>
                </a:moveTo>
                <a:lnTo>
                  <a:pt x="0" y="859971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2C51C4C-382A-366B-5561-294EC68946F8}"/>
              </a:ext>
            </a:extLst>
          </p:cNvPr>
          <p:cNvSpPr/>
          <p:nvPr/>
        </p:nvSpPr>
        <p:spPr>
          <a:xfrm>
            <a:off x="1983923" y="2676848"/>
            <a:ext cx="712862" cy="213311"/>
          </a:xfrm>
          <a:custGeom>
            <a:avLst/>
            <a:gdLst>
              <a:gd name="connsiteX0" fmla="*/ 0 w 1012371"/>
              <a:gd name="connsiteY0" fmla="*/ 0 h 283029"/>
              <a:gd name="connsiteX1" fmla="*/ 533400 w 1012371"/>
              <a:gd name="connsiteY1" fmla="*/ 283029 h 283029"/>
              <a:gd name="connsiteX2" fmla="*/ 1012371 w 1012371"/>
              <a:gd name="connsiteY2" fmla="*/ 76200 h 283029"/>
              <a:gd name="connsiteX0" fmla="*/ 0 w 1024717"/>
              <a:gd name="connsiteY0" fmla="*/ 219133 h 502162"/>
              <a:gd name="connsiteX1" fmla="*/ 533400 w 1024717"/>
              <a:gd name="connsiteY1" fmla="*/ 502162 h 502162"/>
              <a:gd name="connsiteX2" fmla="*/ 1024717 w 1024717"/>
              <a:gd name="connsiteY2" fmla="*/ 0 h 502162"/>
              <a:gd name="connsiteX0" fmla="*/ 0 w 1024717"/>
              <a:gd name="connsiteY0" fmla="*/ 219133 h 317580"/>
              <a:gd name="connsiteX1" fmla="*/ 471671 w 1024717"/>
              <a:gd name="connsiteY1" fmla="*/ 317580 h 317580"/>
              <a:gd name="connsiteX2" fmla="*/ 1024717 w 1024717"/>
              <a:gd name="connsiteY2" fmla="*/ 0 h 317580"/>
              <a:gd name="connsiteX0" fmla="*/ 0 w 1024717"/>
              <a:gd name="connsiteY0" fmla="*/ 219133 h 317580"/>
              <a:gd name="connsiteX1" fmla="*/ 533401 w 1024717"/>
              <a:gd name="connsiteY1" fmla="*/ 317580 h 317580"/>
              <a:gd name="connsiteX2" fmla="*/ 1024717 w 1024717"/>
              <a:gd name="connsiteY2" fmla="*/ 0 h 317580"/>
              <a:gd name="connsiteX0" fmla="*/ 0 w 1024717"/>
              <a:gd name="connsiteY0" fmla="*/ 219133 h 317580"/>
              <a:gd name="connsiteX1" fmla="*/ 533401 w 1024717"/>
              <a:gd name="connsiteY1" fmla="*/ 317580 h 317580"/>
              <a:gd name="connsiteX2" fmla="*/ 835237 w 1024717"/>
              <a:gd name="connsiteY2" fmla="*/ 38955 h 317580"/>
              <a:gd name="connsiteX3" fmla="*/ 1024717 w 1024717"/>
              <a:gd name="connsiteY3" fmla="*/ 0 h 317580"/>
              <a:gd name="connsiteX0" fmla="*/ 0 w 1046549"/>
              <a:gd name="connsiteY0" fmla="*/ 193758 h 292205"/>
              <a:gd name="connsiteX1" fmla="*/ 533401 w 1046549"/>
              <a:gd name="connsiteY1" fmla="*/ 292205 h 292205"/>
              <a:gd name="connsiteX2" fmla="*/ 835237 w 1046549"/>
              <a:gd name="connsiteY2" fmla="*/ 13580 h 292205"/>
              <a:gd name="connsiteX3" fmla="*/ 1046549 w 1046549"/>
              <a:gd name="connsiteY3" fmla="*/ 61670 h 292205"/>
              <a:gd name="connsiteX0" fmla="*/ 0 w 1068382"/>
              <a:gd name="connsiteY0" fmla="*/ 251776 h 350223"/>
              <a:gd name="connsiteX1" fmla="*/ 533401 w 1068382"/>
              <a:gd name="connsiteY1" fmla="*/ 350223 h 350223"/>
              <a:gd name="connsiteX2" fmla="*/ 835237 w 1068382"/>
              <a:gd name="connsiteY2" fmla="*/ 71598 h 350223"/>
              <a:gd name="connsiteX3" fmla="*/ 1068382 w 1068382"/>
              <a:gd name="connsiteY3" fmla="*/ 0 h 350223"/>
              <a:gd name="connsiteX0" fmla="*/ 0 w 1077985"/>
              <a:gd name="connsiteY0" fmla="*/ 223063 h 321510"/>
              <a:gd name="connsiteX1" fmla="*/ 533401 w 1077985"/>
              <a:gd name="connsiteY1" fmla="*/ 321510 h 321510"/>
              <a:gd name="connsiteX2" fmla="*/ 835237 w 1077985"/>
              <a:gd name="connsiteY2" fmla="*/ 42885 h 321510"/>
              <a:gd name="connsiteX3" fmla="*/ 1077985 w 1077985"/>
              <a:gd name="connsiteY3" fmla="*/ 0 h 32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985" h="321510">
                <a:moveTo>
                  <a:pt x="0" y="223063"/>
                </a:moveTo>
                <a:lnTo>
                  <a:pt x="533401" y="321510"/>
                </a:lnTo>
                <a:cubicBezTo>
                  <a:pt x="670788" y="304175"/>
                  <a:pt x="753351" y="95815"/>
                  <a:pt x="835237" y="42885"/>
                </a:cubicBezTo>
                <a:cubicBezTo>
                  <a:pt x="917123" y="-10045"/>
                  <a:pt x="1044586" y="19187"/>
                  <a:pt x="1077985" y="0"/>
                </a:cubicBez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B1D135-8F3E-0756-E4BD-455388C15692}"/>
              </a:ext>
            </a:extLst>
          </p:cNvPr>
          <p:cNvSpPr/>
          <p:nvPr/>
        </p:nvSpPr>
        <p:spPr>
          <a:xfrm>
            <a:off x="2539186" y="3169430"/>
            <a:ext cx="163286" cy="163286"/>
          </a:xfrm>
          <a:prstGeom prst="ellips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6512122-5A64-6909-EAD6-3045496FE4A1}"/>
              </a:ext>
            </a:extLst>
          </p:cNvPr>
          <p:cNvSpPr/>
          <p:nvPr/>
        </p:nvSpPr>
        <p:spPr>
          <a:xfrm>
            <a:off x="2540207" y="3039590"/>
            <a:ext cx="161244" cy="34802"/>
          </a:xfrm>
          <a:custGeom>
            <a:avLst/>
            <a:gdLst>
              <a:gd name="connsiteX0" fmla="*/ 0 w 195942"/>
              <a:gd name="connsiteY0" fmla="*/ 0 h 65315"/>
              <a:gd name="connsiteX1" fmla="*/ 97971 w 195942"/>
              <a:gd name="connsiteY1" fmla="*/ 0 h 65315"/>
              <a:gd name="connsiteX2" fmla="*/ 195942 w 195942"/>
              <a:gd name="connsiteY2" fmla="*/ 65315 h 65315"/>
              <a:gd name="connsiteX0" fmla="*/ 0 w 195942"/>
              <a:gd name="connsiteY0" fmla="*/ 1209 h 66524"/>
              <a:gd name="connsiteX1" fmla="*/ 97971 w 195942"/>
              <a:gd name="connsiteY1" fmla="*/ 1209 h 66524"/>
              <a:gd name="connsiteX2" fmla="*/ 195942 w 195942"/>
              <a:gd name="connsiteY2" fmla="*/ 66524 h 66524"/>
              <a:gd name="connsiteX0" fmla="*/ 0 w 211817"/>
              <a:gd name="connsiteY0" fmla="*/ 35369 h 65759"/>
              <a:gd name="connsiteX1" fmla="*/ 113846 w 211817"/>
              <a:gd name="connsiteY1" fmla="*/ 444 h 65759"/>
              <a:gd name="connsiteX2" fmla="*/ 211817 w 211817"/>
              <a:gd name="connsiteY2" fmla="*/ 65759 h 65759"/>
              <a:gd name="connsiteX0" fmla="*/ 0 w 211817"/>
              <a:gd name="connsiteY0" fmla="*/ 34996 h 65386"/>
              <a:gd name="connsiteX1" fmla="*/ 113846 w 211817"/>
              <a:gd name="connsiteY1" fmla="*/ 71 h 65386"/>
              <a:gd name="connsiteX2" fmla="*/ 211817 w 211817"/>
              <a:gd name="connsiteY2" fmla="*/ 65386 h 65386"/>
              <a:gd name="connsiteX0" fmla="*/ 0 w 211817"/>
              <a:gd name="connsiteY0" fmla="*/ 34996 h 65386"/>
              <a:gd name="connsiteX1" fmla="*/ 113846 w 211817"/>
              <a:gd name="connsiteY1" fmla="*/ 71 h 65386"/>
              <a:gd name="connsiteX2" fmla="*/ 211817 w 211817"/>
              <a:gd name="connsiteY2" fmla="*/ 65386 h 65386"/>
              <a:gd name="connsiteX0" fmla="*/ 0 w 211817"/>
              <a:gd name="connsiteY0" fmla="*/ 35063 h 65453"/>
              <a:gd name="connsiteX1" fmla="*/ 113846 w 211817"/>
              <a:gd name="connsiteY1" fmla="*/ 138 h 65453"/>
              <a:gd name="connsiteX2" fmla="*/ 211817 w 211817"/>
              <a:gd name="connsiteY2" fmla="*/ 65453 h 65453"/>
              <a:gd name="connsiteX0" fmla="*/ 0 w 211817"/>
              <a:gd name="connsiteY0" fmla="*/ 35063 h 65453"/>
              <a:gd name="connsiteX1" fmla="*/ 113846 w 211817"/>
              <a:gd name="connsiteY1" fmla="*/ 138 h 65453"/>
              <a:gd name="connsiteX2" fmla="*/ 211817 w 211817"/>
              <a:gd name="connsiteY2" fmla="*/ 65453 h 65453"/>
              <a:gd name="connsiteX0" fmla="*/ 0 w 214992"/>
              <a:gd name="connsiteY0" fmla="*/ 35063 h 46403"/>
              <a:gd name="connsiteX1" fmla="*/ 113846 w 214992"/>
              <a:gd name="connsiteY1" fmla="*/ 138 h 46403"/>
              <a:gd name="connsiteX2" fmla="*/ 214992 w 214992"/>
              <a:gd name="connsiteY2" fmla="*/ 46403 h 4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992" h="46403">
                <a:moveTo>
                  <a:pt x="0" y="35063"/>
                </a:moveTo>
                <a:cubicBezTo>
                  <a:pt x="16782" y="16013"/>
                  <a:pt x="78014" y="-1752"/>
                  <a:pt x="113846" y="138"/>
                </a:cubicBezTo>
                <a:cubicBezTo>
                  <a:pt x="149678" y="2028"/>
                  <a:pt x="188685" y="11931"/>
                  <a:pt x="214992" y="46403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7C40A65-205E-AC57-0922-84C71C8C9AE0}"/>
              </a:ext>
            </a:extLst>
          </p:cNvPr>
          <p:cNvSpPr/>
          <p:nvPr/>
        </p:nvSpPr>
        <p:spPr>
          <a:xfrm>
            <a:off x="2540207" y="2900508"/>
            <a:ext cx="161244" cy="34802"/>
          </a:xfrm>
          <a:custGeom>
            <a:avLst/>
            <a:gdLst>
              <a:gd name="connsiteX0" fmla="*/ 0 w 195942"/>
              <a:gd name="connsiteY0" fmla="*/ 0 h 65315"/>
              <a:gd name="connsiteX1" fmla="*/ 97971 w 195942"/>
              <a:gd name="connsiteY1" fmla="*/ 0 h 65315"/>
              <a:gd name="connsiteX2" fmla="*/ 195942 w 195942"/>
              <a:gd name="connsiteY2" fmla="*/ 65315 h 65315"/>
              <a:gd name="connsiteX0" fmla="*/ 0 w 195942"/>
              <a:gd name="connsiteY0" fmla="*/ 1209 h 66524"/>
              <a:gd name="connsiteX1" fmla="*/ 97971 w 195942"/>
              <a:gd name="connsiteY1" fmla="*/ 1209 h 66524"/>
              <a:gd name="connsiteX2" fmla="*/ 195942 w 195942"/>
              <a:gd name="connsiteY2" fmla="*/ 66524 h 66524"/>
              <a:gd name="connsiteX0" fmla="*/ 0 w 211817"/>
              <a:gd name="connsiteY0" fmla="*/ 35369 h 65759"/>
              <a:gd name="connsiteX1" fmla="*/ 113846 w 211817"/>
              <a:gd name="connsiteY1" fmla="*/ 444 h 65759"/>
              <a:gd name="connsiteX2" fmla="*/ 211817 w 211817"/>
              <a:gd name="connsiteY2" fmla="*/ 65759 h 65759"/>
              <a:gd name="connsiteX0" fmla="*/ 0 w 211817"/>
              <a:gd name="connsiteY0" fmla="*/ 34996 h 65386"/>
              <a:gd name="connsiteX1" fmla="*/ 113846 w 211817"/>
              <a:gd name="connsiteY1" fmla="*/ 71 h 65386"/>
              <a:gd name="connsiteX2" fmla="*/ 211817 w 211817"/>
              <a:gd name="connsiteY2" fmla="*/ 65386 h 65386"/>
              <a:gd name="connsiteX0" fmla="*/ 0 w 211817"/>
              <a:gd name="connsiteY0" fmla="*/ 34996 h 65386"/>
              <a:gd name="connsiteX1" fmla="*/ 113846 w 211817"/>
              <a:gd name="connsiteY1" fmla="*/ 71 h 65386"/>
              <a:gd name="connsiteX2" fmla="*/ 211817 w 211817"/>
              <a:gd name="connsiteY2" fmla="*/ 65386 h 65386"/>
              <a:gd name="connsiteX0" fmla="*/ 0 w 211817"/>
              <a:gd name="connsiteY0" fmla="*/ 35063 h 65453"/>
              <a:gd name="connsiteX1" fmla="*/ 113846 w 211817"/>
              <a:gd name="connsiteY1" fmla="*/ 138 h 65453"/>
              <a:gd name="connsiteX2" fmla="*/ 211817 w 211817"/>
              <a:gd name="connsiteY2" fmla="*/ 65453 h 65453"/>
              <a:gd name="connsiteX0" fmla="*/ 0 w 211817"/>
              <a:gd name="connsiteY0" fmla="*/ 35063 h 65453"/>
              <a:gd name="connsiteX1" fmla="*/ 113846 w 211817"/>
              <a:gd name="connsiteY1" fmla="*/ 138 h 65453"/>
              <a:gd name="connsiteX2" fmla="*/ 211817 w 211817"/>
              <a:gd name="connsiteY2" fmla="*/ 65453 h 65453"/>
              <a:gd name="connsiteX0" fmla="*/ 0 w 214992"/>
              <a:gd name="connsiteY0" fmla="*/ 35063 h 46403"/>
              <a:gd name="connsiteX1" fmla="*/ 113846 w 214992"/>
              <a:gd name="connsiteY1" fmla="*/ 138 h 46403"/>
              <a:gd name="connsiteX2" fmla="*/ 214992 w 214992"/>
              <a:gd name="connsiteY2" fmla="*/ 46403 h 4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992" h="46403">
                <a:moveTo>
                  <a:pt x="0" y="35063"/>
                </a:moveTo>
                <a:cubicBezTo>
                  <a:pt x="16782" y="16013"/>
                  <a:pt x="78014" y="-1752"/>
                  <a:pt x="113846" y="138"/>
                </a:cubicBezTo>
                <a:cubicBezTo>
                  <a:pt x="149678" y="2028"/>
                  <a:pt x="188685" y="11931"/>
                  <a:pt x="214992" y="46403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793D47-2250-56C8-D1DD-BBF104DDAFE5}"/>
              </a:ext>
            </a:extLst>
          </p:cNvPr>
          <p:cNvSpPr txBox="1"/>
          <p:nvPr/>
        </p:nvSpPr>
        <p:spPr>
          <a:xfrm>
            <a:off x="5449786" y="5201285"/>
            <a:ext cx="220055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350">
                <a:hlinkClick r:id="rId3"/>
              </a:rPr>
              <a:t>https://www.youtube.com/watch?v=YJbKieEC49M</a:t>
            </a:r>
            <a:r>
              <a:rPr lang="en-IE" sz="135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09C959-3D91-6007-345C-53C580C66883}"/>
              </a:ext>
            </a:extLst>
          </p:cNvPr>
          <p:cNvSpPr txBox="1"/>
          <p:nvPr/>
        </p:nvSpPr>
        <p:spPr>
          <a:xfrm>
            <a:off x="5382091" y="4941168"/>
            <a:ext cx="21487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 dirty="0"/>
              <a:t>Video </a:t>
            </a:r>
            <a:r>
              <a:rPr lang="en-IE" sz="2100" dirty="0" err="1"/>
              <a:t>Veritasium</a:t>
            </a:r>
            <a:endParaRPr lang="en-IE" sz="210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8A9B75E-CC5F-1629-D354-34B2E4FC2CCC}"/>
              </a:ext>
            </a:extLst>
          </p:cNvPr>
          <p:cNvSpPr/>
          <p:nvPr/>
        </p:nvSpPr>
        <p:spPr>
          <a:xfrm>
            <a:off x="2571844" y="2642008"/>
            <a:ext cx="97971" cy="48986"/>
          </a:xfrm>
          <a:custGeom>
            <a:avLst/>
            <a:gdLst>
              <a:gd name="connsiteX0" fmla="*/ 0 w 130628"/>
              <a:gd name="connsiteY0" fmla="*/ 65314 h 65314"/>
              <a:gd name="connsiteX1" fmla="*/ 0 w 130628"/>
              <a:gd name="connsiteY1" fmla="*/ 65314 h 65314"/>
              <a:gd name="connsiteX2" fmla="*/ 130628 w 130628"/>
              <a:gd name="connsiteY2" fmla="*/ 0 h 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" h="65314">
                <a:moveTo>
                  <a:pt x="0" y="65314"/>
                </a:moveTo>
                <a:lnTo>
                  <a:pt x="0" y="65314"/>
                </a:lnTo>
                <a:lnTo>
                  <a:pt x="130628" y="0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AFA4C96-A8AF-3DD6-6524-00E2EF036339}"/>
              </a:ext>
            </a:extLst>
          </p:cNvPr>
          <p:cNvSpPr/>
          <p:nvPr/>
        </p:nvSpPr>
        <p:spPr>
          <a:xfrm flipV="1">
            <a:off x="2551442" y="2701341"/>
            <a:ext cx="75077" cy="48985"/>
          </a:xfrm>
          <a:custGeom>
            <a:avLst/>
            <a:gdLst>
              <a:gd name="connsiteX0" fmla="*/ 0 w 130628"/>
              <a:gd name="connsiteY0" fmla="*/ 65314 h 65314"/>
              <a:gd name="connsiteX1" fmla="*/ 0 w 130628"/>
              <a:gd name="connsiteY1" fmla="*/ 65314 h 65314"/>
              <a:gd name="connsiteX2" fmla="*/ 130628 w 130628"/>
              <a:gd name="connsiteY2" fmla="*/ 0 h 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" h="65314">
                <a:moveTo>
                  <a:pt x="0" y="65314"/>
                </a:moveTo>
                <a:lnTo>
                  <a:pt x="0" y="65314"/>
                </a:lnTo>
                <a:lnTo>
                  <a:pt x="130628" y="0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9084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723DD-F05A-4595-1744-7AAE661C2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0079EA-7508-3AE5-5383-BC62E0D1346F}"/>
              </a:ext>
            </a:extLst>
          </p:cNvPr>
          <p:cNvCxnSpPr>
            <a:cxnSpLocks/>
            <a:endCxn id="17" idx="4"/>
          </p:cNvCxnSpPr>
          <p:nvPr/>
        </p:nvCxnSpPr>
        <p:spPr>
          <a:xfrm>
            <a:off x="4180903" y="2241355"/>
            <a:ext cx="156710" cy="50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BEF429-27E8-1AB8-A8CC-8262A32C0549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4180903" y="2292151"/>
            <a:ext cx="156710" cy="530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1465151-6296-6799-5759-4F81B550B3EE}"/>
              </a:ext>
            </a:extLst>
          </p:cNvPr>
          <p:cNvSpPr/>
          <p:nvPr/>
        </p:nvSpPr>
        <p:spPr>
          <a:xfrm>
            <a:off x="4327748" y="2030038"/>
            <a:ext cx="55960" cy="34289"/>
          </a:xfrm>
          <a:prstGeom prst="ellipse">
            <a:avLst/>
          </a:prstGeom>
          <a:solidFill>
            <a:schemeClr val="tx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693E6D9-BBCD-E1EC-6DF0-6AB06D407BD7}"/>
              </a:ext>
            </a:extLst>
          </p:cNvPr>
          <p:cNvSpPr/>
          <p:nvPr/>
        </p:nvSpPr>
        <p:spPr>
          <a:xfrm>
            <a:off x="4230043" y="2184418"/>
            <a:ext cx="272288" cy="250754"/>
          </a:xfrm>
          <a:prstGeom prst="ellips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E0BABC-7597-3C5E-AE1D-861B33BE1F79}"/>
              </a:ext>
            </a:extLst>
          </p:cNvPr>
          <p:cNvSpPr/>
          <p:nvPr/>
        </p:nvSpPr>
        <p:spPr>
          <a:xfrm>
            <a:off x="4399978" y="2039742"/>
            <a:ext cx="291659" cy="469900"/>
          </a:xfrm>
          <a:custGeom>
            <a:avLst/>
            <a:gdLst>
              <a:gd name="connsiteX0" fmla="*/ 16934 w 550334"/>
              <a:gd name="connsiteY0" fmla="*/ 626533 h 626533"/>
              <a:gd name="connsiteX1" fmla="*/ 550334 w 550334"/>
              <a:gd name="connsiteY1" fmla="*/ 245533 h 626533"/>
              <a:gd name="connsiteX2" fmla="*/ 0 w 550334"/>
              <a:gd name="connsiteY2" fmla="*/ 0 h 626533"/>
              <a:gd name="connsiteX3" fmla="*/ 0 w 550334"/>
              <a:gd name="connsiteY3" fmla="*/ 0 h 62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334" h="626533">
                <a:moveTo>
                  <a:pt x="16934" y="626533"/>
                </a:moveTo>
                <a:lnTo>
                  <a:pt x="550334" y="24553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9D03F5-10AF-B848-83DD-143104A29B12}"/>
              </a:ext>
            </a:extLst>
          </p:cNvPr>
          <p:cNvSpPr/>
          <p:nvPr/>
        </p:nvSpPr>
        <p:spPr>
          <a:xfrm>
            <a:off x="4355528" y="2477891"/>
            <a:ext cx="6350" cy="692150"/>
          </a:xfrm>
          <a:custGeom>
            <a:avLst/>
            <a:gdLst>
              <a:gd name="connsiteX0" fmla="*/ 0 w 8466"/>
              <a:gd name="connsiteY0" fmla="*/ 0 h 922866"/>
              <a:gd name="connsiteX1" fmla="*/ 8466 w 8466"/>
              <a:gd name="connsiteY1" fmla="*/ 922866 h 9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66" h="922866">
                <a:moveTo>
                  <a:pt x="0" y="0"/>
                </a:moveTo>
                <a:lnTo>
                  <a:pt x="8466" y="922866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80295B-8126-BF25-A490-2D066F4D529C}"/>
              </a:ext>
            </a:extLst>
          </p:cNvPr>
          <p:cNvSpPr/>
          <p:nvPr/>
        </p:nvSpPr>
        <p:spPr>
          <a:xfrm>
            <a:off x="4355528" y="3189091"/>
            <a:ext cx="114300" cy="723900"/>
          </a:xfrm>
          <a:custGeom>
            <a:avLst/>
            <a:gdLst>
              <a:gd name="connsiteX0" fmla="*/ 0 w 152400"/>
              <a:gd name="connsiteY0" fmla="*/ 0 h 965200"/>
              <a:gd name="connsiteX1" fmla="*/ 135466 w 152400"/>
              <a:gd name="connsiteY1" fmla="*/ 567267 h 965200"/>
              <a:gd name="connsiteX2" fmla="*/ 152400 w 152400"/>
              <a:gd name="connsiteY2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965200">
                <a:moveTo>
                  <a:pt x="0" y="0"/>
                </a:moveTo>
                <a:lnTo>
                  <a:pt x="135466" y="567267"/>
                </a:lnTo>
                <a:lnTo>
                  <a:pt x="152400" y="965200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13436B2-4D59-DA79-A08F-8813984A7D15}"/>
              </a:ext>
            </a:extLst>
          </p:cNvPr>
          <p:cNvSpPr/>
          <p:nvPr/>
        </p:nvSpPr>
        <p:spPr>
          <a:xfrm>
            <a:off x="4301554" y="3189091"/>
            <a:ext cx="34289" cy="694182"/>
          </a:xfrm>
          <a:custGeom>
            <a:avLst/>
            <a:gdLst>
              <a:gd name="connsiteX0" fmla="*/ 84667 w 93133"/>
              <a:gd name="connsiteY0" fmla="*/ 0 h 838200"/>
              <a:gd name="connsiteX1" fmla="*/ 93133 w 93133"/>
              <a:gd name="connsiteY1" fmla="*/ 423333 h 838200"/>
              <a:gd name="connsiteX2" fmla="*/ 0 w 93133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33" h="838200">
                <a:moveTo>
                  <a:pt x="84667" y="0"/>
                </a:moveTo>
                <a:lnTo>
                  <a:pt x="93133" y="423333"/>
                </a:lnTo>
                <a:lnTo>
                  <a:pt x="0" y="838200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95C0BA8-43CA-DAEF-1C9B-6B9391931E8B}"/>
              </a:ext>
            </a:extLst>
          </p:cNvPr>
          <p:cNvSpPr/>
          <p:nvPr/>
        </p:nvSpPr>
        <p:spPr>
          <a:xfrm>
            <a:off x="4133278" y="2547742"/>
            <a:ext cx="203201" cy="374650"/>
          </a:xfrm>
          <a:custGeom>
            <a:avLst/>
            <a:gdLst>
              <a:gd name="connsiteX0" fmla="*/ 270934 w 270934"/>
              <a:gd name="connsiteY0" fmla="*/ 0 h 499533"/>
              <a:gd name="connsiteX1" fmla="*/ 0 w 270934"/>
              <a:gd name="connsiteY1" fmla="*/ 270933 h 499533"/>
              <a:gd name="connsiteX2" fmla="*/ 177800 w 270934"/>
              <a:gd name="connsiteY2" fmla="*/ 499533 h 49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34" h="499533">
                <a:moveTo>
                  <a:pt x="270934" y="0"/>
                </a:moveTo>
                <a:lnTo>
                  <a:pt x="0" y="270933"/>
                </a:lnTo>
                <a:lnTo>
                  <a:pt x="177800" y="49953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314" name="Text Box 4">
            <a:extLst>
              <a:ext uri="{FF2B5EF4-FFF2-40B4-BE49-F238E27FC236}">
                <a16:creationId xmlns:a16="http://schemas.microsoft.com/office/drawing/2014/main" id="{033F4A08-444C-CD12-909E-F6D0BF23D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776" y="1027160"/>
            <a:ext cx="513040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ga-IE" sz="2700" b="1" dirty="0">
                <a:latin typeface="Segoe UI Web (West European)"/>
              </a:rPr>
              <a:t>An Treoluas Tairiseach é seo?</a:t>
            </a:r>
          </a:p>
        </p:txBody>
      </p:sp>
      <p:sp>
        <p:nvSpPr>
          <p:cNvPr id="13315" name="Text Box 8">
            <a:extLst>
              <a:ext uri="{FF2B5EF4-FFF2-40B4-BE49-F238E27FC236}">
                <a16:creationId xmlns:a16="http://schemas.microsoft.com/office/drawing/2014/main" id="{32159120-B9CD-6912-16B0-78D841612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683" y="4308497"/>
            <a:ext cx="522896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ga-IE" sz="2100" dirty="0"/>
              <a:t>Tá treo na gluaisne ag athrú. </a:t>
            </a:r>
            <a:endParaRPr lang="en-US" sz="2100" dirty="0"/>
          </a:p>
          <a:p>
            <a:r>
              <a:rPr lang="ga-IE" sz="2100" dirty="0"/>
              <a:t>Is veicteoir é treoluas</a:t>
            </a:r>
            <a:r>
              <a:rPr lang="en-US" sz="2100" dirty="0"/>
              <a:t>. </a:t>
            </a:r>
          </a:p>
          <a:p>
            <a:r>
              <a:rPr lang="en-US" sz="2100" dirty="0"/>
              <a:t>D</a:t>
            </a:r>
            <a:r>
              <a:rPr lang="ga-IE" sz="2100" dirty="0"/>
              <a:t>á bhrí sin ní treoluas tairiseach é.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721D68-C5AA-C14B-9A30-0BA2E0A273A9}"/>
              </a:ext>
            </a:extLst>
          </p:cNvPr>
          <p:cNvSpPr txBox="1"/>
          <p:nvPr/>
        </p:nvSpPr>
        <p:spPr>
          <a:xfrm>
            <a:off x="1585857" y="3800083"/>
            <a:ext cx="1181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700" b="1" dirty="0" err="1"/>
              <a:t>Ní</a:t>
            </a:r>
            <a:r>
              <a:rPr lang="en-IE" sz="2700" b="1" dirty="0"/>
              <a:t> </a:t>
            </a:r>
            <a:r>
              <a:rPr lang="en-IE" sz="2700" b="1" dirty="0" err="1"/>
              <a:t>hea</a:t>
            </a:r>
            <a:endParaRPr lang="en-IE" sz="27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3EA2E7-B475-5484-E659-59B8B2221821}"/>
              </a:ext>
            </a:extLst>
          </p:cNvPr>
          <p:cNvSpPr/>
          <p:nvPr/>
        </p:nvSpPr>
        <p:spPr>
          <a:xfrm>
            <a:off x="2800686" y="2010940"/>
            <a:ext cx="138793" cy="146957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D7919E-27EC-3D71-FD49-0A9F640A1969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2939479" y="2047678"/>
            <a:ext cx="1398134" cy="36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6027216-B81D-BB9D-0FAA-340771D5B7CA}"/>
              </a:ext>
            </a:extLst>
          </p:cNvPr>
          <p:cNvSpPr/>
          <p:nvPr/>
        </p:nvSpPr>
        <p:spPr>
          <a:xfrm>
            <a:off x="2870083" y="1815903"/>
            <a:ext cx="2935061" cy="476249"/>
          </a:xfrm>
          <a:prstGeom prst="ellips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04EABB-3A2F-67AF-3D75-3C417FFA63AA}"/>
              </a:ext>
            </a:extLst>
          </p:cNvPr>
          <p:cNvCxnSpPr>
            <a:cxnSpLocks/>
          </p:cNvCxnSpPr>
          <p:nvPr/>
        </p:nvCxnSpPr>
        <p:spPr>
          <a:xfrm flipH="1">
            <a:off x="4209478" y="1769236"/>
            <a:ext cx="156710" cy="50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1F5B6E-D099-A7E9-4377-AA04E9D872E0}"/>
              </a:ext>
            </a:extLst>
          </p:cNvPr>
          <p:cNvCxnSpPr>
            <a:cxnSpLocks/>
          </p:cNvCxnSpPr>
          <p:nvPr/>
        </p:nvCxnSpPr>
        <p:spPr>
          <a:xfrm flipH="1" flipV="1">
            <a:off x="4209478" y="1820032"/>
            <a:ext cx="156710" cy="530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3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5AA8CD5-DD8D-9FD8-AAE2-63F7E7385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775" y="1027161"/>
            <a:ext cx="56854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ga-IE" sz="2700" b="1" dirty="0">
                <a:latin typeface="Segoe UI Web (West European)"/>
              </a:rPr>
              <a:t>Cad is treoluas </a:t>
            </a:r>
            <a:r>
              <a:rPr lang="ga-IE" sz="2700" b="1" dirty="0" err="1">
                <a:latin typeface="Segoe UI Web (West European)"/>
              </a:rPr>
              <a:t>mea</a:t>
            </a:r>
            <a:r>
              <a:rPr lang="en-US" sz="2700" b="1" dirty="0" err="1">
                <a:latin typeface="Segoe UI Web (West European)"/>
              </a:rPr>
              <a:t>ndrach</a:t>
            </a:r>
            <a:r>
              <a:rPr lang="ga-IE" sz="2700" b="1" dirty="0">
                <a:latin typeface="Segoe UI Web (West European)"/>
              </a:rPr>
              <a:t> ann?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16772-92E0-8265-E715-DBC5ED4BB003}"/>
              </a:ext>
            </a:extLst>
          </p:cNvPr>
          <p:cNvSpPr txBox="1"/>
          <p:nvPr/>
        </p:nvSpPr>
        <p:spPr>
          <a:xfrm>
            <a:off x="1736686" y="2046283"/>
            <a:ext cx="5118527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Is é an </a:t>
            </a:r>
            <a:r>
              <a:rPr lang="en-IE" sz="2400" dirty="0" err="1"/>
              <a:t>treoluas</a:t>
            </a:r>
            <a:r>
              <a:rPr lang="en-IE" sz="2400" dirty="0"/>
              <a:t> ag </a:t>
            </a:r>
            <a:r>
              <a:rPr lang="en-IE" sz="2400" dirty="0" err="1"/>
              <a:t>móimint</a:t>
            </a:r>
            <a:r>
              <a:rPr lang="en-IE" sz="2400" dirty="0"/>
              <a:t> </a:t>
            </a:r>
            <a:r>
              <a:rPr lang="en-IE" sz="2400" dirty="0" err="1"/>
              <a:t>faoi</a:t>
            </a:r>
            <a:r>
              <a:rPr lang="en-IE" sz="2400" dirty="0"/>
              <a:t> </a:t>
            </a:r>
            <a:r>
              <a:rPr lang="en-IE" sz="2400" dirty="0" err="1"/>
              <a:t>leith</a:t>
            </a:r>
            <a:endParaRPr lang="en-I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567B43-BD99-C8CC-56BF-2851CEF62561}"/>
                  </a:ext>
                </a:extLst>
              </p:cNvPr>
              <p:cNvSpPr txBox="1"/>
              <p:nvPr/>
            </p:nvSpPr>
            <p:spPr>
              <a:xfrm>
                <a:off x="1736686" y="2755426"/>
                <a:ext cx="5550815" cy="1018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GB" sz="27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𝑓𝑎𝑑</m:t>
                        </m:r>
                      </m:num>
                      <m:den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𝑎𝑚</m:t>
                        </m:r>
                      </m:den>
                    </m:f>
                  </m:oMath>
                </a14:m>
                <a:r>
                  <a:rPr lang="en-IE" sz="2700" dirty="0"/>
                  <a:t> </a:t>
                </a:r>
                <a:r>
                  <a:rPr lang="ga-IE" sz="2100" dirty="0"/>
                  <a:t>áit a bhfuil an </a:t>
                </a:r>
                <a:r>
                  <a:rPr lang="en-US" sz="2100" dirty="0"/>
                  <a:t>fad</a:t>
                </a:r>
                <a:r>
                  <a:rPr lang="ga-IE" sz="2100" dirty="0"/>
                  <a:t> nó an t-am an-ghearr</a:t>
                </a:r>
              </a:p>
              <a:p>
                <a:pPr algn="l"/>
                <a:endParaRPr lang="en-IE" sz="21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567B43-BD99-C8CC-56BF-2851CEF62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686" y="2755426"/>
                <a:ext cx="5550815" cy="1018036"/>
              </a:xfrm>
              <a:prstGeom prst="rect">
                <a:avLst/>
              </a:prstGeom>
              <a:blipFill>
                <a:blip r:embed="rId2"/>
                <a:stretch>
                  <a:fillRect r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4D3ED94-5961-E298-CB43-A98CC03E75A1}"/>
              </a:ext>
            </a:extLst>
          </p:cNvPr>
          <p:cNvSpPr txBox="1"/>
          <p:nvPr/>
        </p:nvSpPr>
        <p:spPr>
          <a:xfrm>
            <a:off x="1518385" y="3728382"/>
            <a:ext cx="64826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100" dirty="0"/>
              <a:t>[</a:t>
            </a:r>
            <a:r>
              <a:rPr lang="en-IE" sz="2100" dirty="0" err="1"/>
              <a:t>má</a:t>
            </a:r>
            <a:r>
              <a:rPr lang="en-IE" sz="2100" dirty="0"/>
              <a:t> </a:t>
            </a:r>
            <a:r>
              <a:rPr lang="en-IE" sz="2100" dirty="0" err="1"/>
              <a:t>thógtar</a:t>
            </a:r>
            <a:r>
              <a:rPr lang="en-IE" sz="2100" dirty="0"/>
              <a:t> fad </a:t>
            </a:r>
            <a:r>
              <a:rPr lang="en-IE" sz="2100" dirty="0" err="1"/>
              <a:t>níos</a:t>
            </a:r>
            <a:r>
              <a:rPr lang="en-IE" sz="2100" dirty="0"/>
              <a:t> </a:t>
            </a:r>
            <a:r>
              <a:rPr lang="en-IE" sz="2100" dirty="0" err="1"/>
              <a:t>lú</a:t>
            </a:r>
            <a:r>
              <a:rPr lang="en-IE" sz="2100" dirty="0"/>
              <a:t> -&gt; </a:t>
            </a:r>
            <a:r>
              <a:rPr lang="en-IE" sz="2100" dirty="0" err="1"/>
              <a:t>níos</a:t>
            </a:r>
            <a:r>
              <a:rPr lang="en-IE" sz="2100" dirty="0"/>
              <a:t> </a:t>
            </a:r>
            <a:r>
              <a:rPr lang="en-IE" sz="2100" dirty="0" err="1"/>
              <a:t>giorra</a:t>
            </a:r>
            <a:r>
              <a:rPr lang="en-IE" sz="2100" dirty="0"/>
              <a:t> le </a:t>
            </a:r>
            <a:r>
              <a:rPr lang="en-IE" sz="2100" dirty="0" err="1"/>
              <a:t>tomhas</a:t>
            </a:r>
            <a:r>
              <a:rPr lang="en-IE" sz="2100" dirty="0"/>
              <a:t> </a:t>
            </a:r>
            <a:r>
              <a:rPr lang="en-IE" sz="2100" dirty="0" err="1"/>
              <a:t>meandrach</a:t>
            </a:r>
            <a:endParaRPr lang="en-IE" sz="2100" dirty="0"/>
          </a:p>
          <a:p>
            <a:pPr algn="l"/>
            <a:endParaRPr lang="en-IE" sz="2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0A09EB-39C2-9D8B-70E6-A4F46A2D279B}"/>
              </a:ext>
            </a:extLst>
          </p:cNvPr>
          <p:cNvSpPr txBox="1"/>
          <p:nvPr/>
        </p:nvSpPr>
        <p:spPr>
          <a:xfrm>
            <a:off x="1518385" y="4466509"/>
            <a:ext cx="5130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100" dirty="0"/>
              <a:t>ACH… fad </a:t>
            </a:r>
            <a:r>
              <a:rPr lang="en-IE" sz="2100" dirty="0" err="1"/>
              <a:t>níos</a:t>
            </a:r>
            <a:r>
              <a:rPr lang="en-IE" sz="2100" dirty="0"/>
              <a:t> </a:t>
            </a:r>
            <a:r>
              <a:rPr lang="en-IE" sz="2100" dirty="0" err="1"/>
              <a:t>lú</a:t>
            </a:r>
            <a:r>
              <a:rPr lang="en-IE" sz="2100" dirty="0"/>
              <a:t> -&gt; </a:t>
            </a:r>
            <a:r>
              <a:rPr lang="en-IE" sz="2100" dirty="0" err="1"/>
              <a:t>tomhais</a:t>
            </a:r>
            <a:r>
              <a:rPr lang="en-IE" sz="2100" dirty="0"/>
              <a:t> </a:t>
            </a:r>
            <a:r>
              <a:rPr lang="en-IE" sz="2100" dirty="0" err="1"/>
              <a:t>ar</a:t>
            </a:r>
            <a:r>
              <a:rPr lang="en-IE" sz="2100" dirty="0"/>
              <a:t> an </a:t>
            </a:r>
            <a:r>
              <a:rPr lang="en-IE" sz="2100" dirty="0" err="1"/>
              <a:t>bhfad</a:t>
            </a:r>
            <a:r>
              <a:rPr lang="en-IE" sz="2100" dirty="0"/>
              <a:t> </a:t>
            </a:r>
            <a:r>
              <a:rPr lang="en-IE" sz="2100" dirty="0" err="1"/>
              <a:t>gan</a:t>
            </a:r>
            <a:r>
              <a:rPr lang="en-IE" sz="2100" dirty="0"/>
              <a:t> an </a:t>
            </a:r>
            <a:r>
              <a:rPr lang="en-IE" sz="2100" dirty="0" err="1"/>
              <a:t>méid</a:t>
            </a:r>
            <a:r>
              <a:rPr lang="en-IE" sz="2100" dirty="0"/>
              <a:t> </a:t>
            </a:r>
            <a:r>
              <a:rPr lang="en-IE" sz="2100" dirty="0" err="1"/>
              <a:t>cruinneas</a:t>
            </a:r>
            <a:r>
              <a:rPr lang="en-IE" sz="2100" dirty="0"/>
              <a:t> </a:t>
            </a:r>
            <a:r>
              <a:rPr lang="en-IE" sz="2100" dirty="0" err="1"/>
              <a:t>céanna</a:t>
            </a:r>
            <a:endParaRPr lang="en-IE" sz="2100" dirty="0"/>
          </a:p>
        </p:txBody>
      </p:sp>
    </p:spTree>
    <p:extLst>
      <p:ext uri="{BB962C8B-B14F-4D97-AF65-F5344CB8AC3E}">
        <p14:creationId xmlns:p14="http://schemas.microsoft.com/office/powerpoint/2010/main" val="2902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784FB0-DE7A-9ADE-5D3C-217D9D97AFBE}"/>
                  </a:ext>
                </a:extLst>
              </p:cNvPr>
              <p:cNvSpPr txBox="1"/>
              <p:nvPr/>
            </p:nvSpPr>
            <p:spPr>
              <a:xfrm>
                <a:off x="1600135" y="2585665"/>
                <a:ext cx="3866933" cy="1167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Meán-luas </a:t>
                </a:r>
                <a:r>
                  <a:rPr lang="en-GB" sz="21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𝑓𝑎𝑑</m:t>
                        </m:r>
                      </m:num>
                      <m:den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𝑎𝑚</m:t>
                        </m:r>
                      </m:den>
                    </m:f>
                  </m:oMath>
                </a14:m>
                <a:endParaRPr lang="en-GB" sz="210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100" i="1">
                          <a:latin typeface="Cambria Math" panose="02040503050406030204" pitchFamily="18" charset="0"/>
                        </a:rPr>
                        <m:t>=5.83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784FB0-DE7A-9ADE-5D3C-217D9D97A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35" y="2585665"/>
                <a:ext cx="3866933" cy="1167499"/>
              </a:xfrm>
              <a:prstGeom prst="rect">
                <a:avLst/>
              </a:prstGeom>
              <a:blipFill>
                <a:blip r:embed="rId2"/>
                <a:stretch>
                  <a:fillRect l="-2362" t="-52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467457-A761-C70E-D8FB-0AF8D9F0FA97}"/>
                  </a:ext>
                </a:extLst>
              </p:cNvPr>
              <p:cNvSpPr txBox="1"/>
              <p:nvPr/>
            </p:nvSpPr>
            <p:spPr>
              <a:xfrm>
                <a:off x="1372410" y="4217153"/>
                <a:ext cx="4640535" cy="1174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100" dirty="0"/>
                  <a:t>Meán </a:t>
                </a:r>
                <a:r>
                  <a:rPr lang="en-GB" sz="2100" dirty="0" err="1"/>
                  <a:t>treoluas</a:t>
                </a:r>
                <a:r>
                  <a:rPr lang="en-GB" sz="21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𝑖𝑡h𝑟𝑖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ú</m:t>
                        </m:r>
                      </m:num>
                      <m:den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𝑎𝑚</m:t>
                        </m:r>
                      </m:den>
                    </m:f>
                  </m:oMath>
                </a14:m>
                <a:endParaRPr lang="en-GB" sz="210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100" i="1">
                          <a:latin typeface="Cambria Math" panose="02040503050406030204" pitchFamily="18" charset="0"/>
                        </a:rPr>
                        <m:t>=4.17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𝑠𝑜𝑖𝑟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ó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𝑡h𝑢𝑎𝑖𝑑h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467457-A761-C70E-D8FB-0AF8D9F0F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410" y="4217153"/>
                <a:ext cx="4640535" cy="1174104"/>
              </a:xfrm>
              <a:prstGeom prst="rect">
                <a:avLst/>
              </a:prstGeom>
              <a:blipFill>
                <a:blip r:embed="rId3"/>
                <a:stretch>
                  <a:fillRect l="-15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5C95C76-676A-4FD8-5EC8-EFBC752C0BE9}"/>
              </a:ext>
            </a:extLst>
          </p:cNvPr>
          <p:cNvSpPr/>
          <p:nvPr/>
        </p:nvSpPr>
        <p:spPr>
          <a:xfrm rot="20780482">
            <a:off x="5794330" y="2674021"/>
            <a:ext cx="1524000" cy="925286"/>
          </a:xfrm>
          <a:custGeom>
            <a:avLst/>
            <a:gdLst>
              <a:gd name="connsiteX0" fmla="*/ 0 w 1799772"/>
              <a:gd name="connsiteY0" fmla="*/ 1233714 h 1233714"/>
              <a:gd name="connsiteX1" fmla="*/ 145143 w 1799772"/>
              <a:gd name="connsiteY1" fmla="*/ 420914 h 1233714"/>
              <a:gd name="connsiteX2" fmla="*/ 1364343 w 1799772"/>
              <a:gd name="connsiteY2" fmla="*/ 711200 h 1233714"/>
              <a:gd name="connsiteX3" fmla="*/ 1799772 w 1799772"/>
              <a:gd name="connsiteY3" fmla="*/ 0 h 1233714"/>
              <a:gd name="connsiteX0" fmla="*/ 0 w 1799772"/>
              <a:gd name="connsiteY0" fmla="*/ 1233714 h 1233714"/>
              <a:gd name="connsiteX1" fmla="*/ 145143 w 1799772"/>
              <a:gd name="connsiteY1" fmla="*/ 420914 h 1233714"/>
              <a:gd name="connsiteX2" fmla="*/ 1190172 w 1799772"/>
              <a:gd name="connsiteY2" fmla="*/ 348343 h 1233714"/>
              <a:gd name="connsiteX3" fmla="*/ 1799772 w 1799772"/>
              <a:gd name="connsiteY3" fmla="*/ 0 h 1233714"/>
              <a:gd name="connsiteX0" fmla="*/ 0 w 1799772"/>
              <a:gd name="connsiteY0" fmla="*/ 1233714 h 1233714"/>
              <a:gd name="connsiteX1" fmla="*/ 145143 w 1799772"/>
              <a:gd name="connsiteY1" fmla="*/ 420914 h 1233714"/>
              <a:gd name="connsiteX2" fmla="*/ 653143 w 1799772"/>
              <a:gd name="connsiteY2" fmla="*/ 261257 h 1233714"/>
              <a:gd name="connsiteX3" fmla="*/ 1190172 w 1799772"/>
              <a:gd name="connsiteY3" fmla="*/ 348343 h 1233714"/>
              <a:gd name="connsiteX4" fmla="*/ 1799772 w 1799772"/>
              <a:gd name="connsiteY4" fmla="*/ 0 h 1233714"/>
              <a:gd name="connsiteX0" fmla="*/ 232228 w 2032000"/>
              <a:gd name="connsiteY0" fmla="*/ 1233714 h 1233714"/>
              <a:gd name="connsiteX1" fmla="*/ 0 w 2032000"/>
              <a:gd name="connsiteY1" fmla="*/ 304800 h 1233714"/>
              <a:gd name="connsiteX2" fmla="*/ 885371 w 2032000"/>
              <a:gd name="connsiteY2" fmla="*/ 261257 h 1233714"/>
              <a:gd name="connsiteX3" fmla="*/ 1422400 w 2032000"/>
              <a:gd name="connsiteY3" fmla="*/ 348343 h 1233714"/>
              <a:gd name="connsiteX4" fmla="*/ 2032000 w 2032000"/>
              <a:gd name="connsiteY4" fmla="*/ 0 h 12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233714">
                <a:moveTo>
                  <a:pt x="232228" y="1233714"/>
                </a:moveTo>
                <a:lnTo>
                  <a:pt x="0" y="304800"/>
                </a:lnTo>
                <a:cubicBezTo>
                  <a:pt x="149981" y="304800"/>
                  <a:pt x="735390" y="261257"/>
                  <a:pt x="885371" y="261257"/>
                </a:cubicBezTo>
                <a:lnTo>
                  <a:pt x="1422400" y="348343"/>
                </a:lnTo>
                <a:cubicBezTo>
                  <a:pt x="1567543" y="111276"/>
                  <a:pt x="1886857" y="237067"/>
                  <a:pt x="2032000" y="0"/>
                </a:cubicBez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9AD1A-069A-7C3A-DE42-03CFADED61E4}"/>
              </a:ext>
            </a:extLst>
          </p:cNvPr>
          <p:cNvSpPr txBox="1"/>
          <p:nvPr/>
        </p:nvSpPr>
        <p:spPr>
          <a:xfrm>
            <a:off x="5924384" y="3670553"/>
            <a:ext cx="343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310489-53F9-0F40-B9EC-3F2FF4EDA026}"/>
              </a:ext>
            </a:extLst>
          </p:cNvPr>
          <p:cNvSpPr txBox="1"/>
          <p:nvPr/>
        </p:nvSpPr>
        <p:spPr>
          <a:xfrm>
            <a:off x="7296356" y="2172643"/>
            <a:ext cx="3465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/>
              <a:t>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E0D093-F096-4C00-A5C9-6FD5F3692912}"/>
              </a:ext>
            </a:extLst>
          </p:cNvPr>
          <p:cNvCxnSpPr>
            <a:cxnSpLocks/>
          </p:cNvCxnSpPr>
          <p:nvPr/>
        </p:nvCxnSpPr>
        <p:spPr>
          <a:xfrm flipV="1">
            <a:off x="6168570" y="2554327"/>
            <a:ext cx="1103921" cy="120110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E332FCB-7C30-426D-4F62-B2163F2EC2D7}"/>
              </a:ext>
            </a:extLst>
          </p:cNvPr>
          <p:cNvSpPr txBox="1"/>
          <p:nvPr/>
        </p:nvSpPr>
        <p:spPr>
          <a:xfrm rot="18706411">
            <a:off x="5698101" y="3045936"/>
            <a:ext cx="23262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50 m </a:t>
            </a:r>
            <a:r>
              <a:rPr lang="en-GB" sz="2100" dirty="0" err="1"/>
              <a:t>Soir</a:t>
            </a:r>
            <a:r>
              <a:rPr lang="en-GB" sz="2100" dirty="0"/>
              <a:t> ó </a:t>
            </a:r>
            <a:r>
              <a:rPr lang="en-GB" sz="2100" dirty="0" err="1"/>
              <a:t>thuaidh</a:t>
            </a:r>
            <a:endParaRPr lang="en-GB" sz="210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2C5F880-C836-7EC9-32F9-939DA3AB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r>
              <a:rPr lang="en-GB" dirty="0"/>
              <a:t> 5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B11A27-5B4D-34A6-4589-9C37CC65B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720" y="1203499"/>
            <a:ext cx="6674561" cy="1255728"/>
          </a:xfrm>
        </p:spPr>
        <p:txBody>
          <a:bodyPr/>
          <a:lstStyle/>
          <a:p>
            <a:r>
              <a:rPr lang="en-GB" dirty="0" err="1"/>
              <a:t>Ritheann</a:t>
            </a:r>
            <a:r>
              <a:rPr lang="en-GB" dirty="0"/>
              <a:t> </a:t>
            </a:r>
            <a:r>
              <a:rPr lang="en-GB" dirty="0" err="1"/>
              <a:t>madra</a:t>
            </a:r>
            <a:r>
              <a:rPr lang="en-GB" dirty="0"/>
              <a:t> ó </a:t>
            </a:r>
            <a:r>
              <a:rPr lang="en-GB" dirty="0" err="1"/>
              <a:t>phointe</a:t>
            </a:r>
            <a:r>
              <a:rPr lang="en-GB" dirty="0"/>
              <a:t> A go B ar </a:t>
            </a:r>
            <a:r>
              <a:rPr lang="en-GB" dirty="0" err="1"/>
              <a:t>chosán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12 </a:t>
            </a:r>
            <a:r>
              <a:rPr lang="en-GB" dirty="0" err="1"/>
              <a:t>soicind</a:t>
            </a:r>
            <a:r>
              <a:rPr lang="en-GB" dirty="0"/>
              <a:t>. </a:t>
            </a:r>
            <a:r>
              <a:rPr lang="en-GB" dirty="0" err="1"/>
              <a:t>Faigh</a:t>
            </a:r>
            <a:r>
              <a:rPr lang="en-GB" dirty="0"/>
              <a:t> a </a:t>
            </a:r>
            <a:r>
              <a:rPr lang="en-GB" dirty="0" err="1"/>
              <a:t>meán-luas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a </a:t>
            </a:r>
            <a:r>
              <a:rPr lang="en-GB" dirty="0" err="1"/>
              <a:t>meán-treoluas</a:t>
            </a:r>
            <a:r>
              <a:rPr lang="en-GB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C868C2-6B05-2A76-CE2C-606DF665445E}"/>
              </a:ext>
            </a:extLst>
          </p:cNvPr>
          <p:cNvSpPr txBox="1"/>
          <p:nvPr/>
        </p:nvSpPr>
        <p:spPr>
          <a:xfrm rot="21338674">
            <a:off x="5723694" y="2588053"/>
            <a:ext cx="8305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70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793ED6-37CA-E7DA-963E-EE5E9C4FB8A2}"/>
              </a:ext>
            </a:extLst>
          </p:cNvPr>
          <p:cNvSpPr txBox="1"/>
          <p:nvPr/>
        </p:nvSpPr>
        <p:spPr>
          <a:xfrm>
            <a:off x="6117144" y="2084353"/>
            <a:ext cx="7112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path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4A65D9-8CAA-28FB-9C5A-6874AC3FCFBB}"/>
              </a:ext>
            </a:extLst>
          </p:cNvPr>
          <p:cNvCxnSpPr>
            <a:stCxn id="17" idx="2"/>
          </p:cNvCxnSpPr>
          <p:nvPr/>
        </p:nvCxnSpPr>
        <p:spPr>
          <a:xfrm>
            <a:off x="6472787" y="2499851"/>
            <a:ext cx="83543" cy="3075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D224D-3588-CD7D-688B-5737164E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8D8D2-327D-5DA1-3385-204EE0816A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2679" y="1050391"/>
            <a:ext cx="6674561" cy="2544286"/>
          </a:xfrm>
        </p:spPr>
        <p:txBody>
          <a:bodyPr/>
          <a:lstStyle/>
          <a:p>
            <a:r>
              <a:rPr lang="en-GB" dirty="0" err="1"/>
              <a:t>Tá</a:t>
            </a:r>
            <a:r>
              <a:rPr lang="en-GB" dirty="0"/>
              <a:t> </a:t>
            </a:r>
            <a:r>
              <a:rPr lang="en-GB" dirty="0" err="1"/>
              <a:t>liathróid</a:t>
            </a:r>
            <a:r>
              <a:rPr lang="en-GB" dirty="0"/>
              <a:t> ag </a:t>
            </a:r>
            <a:r>
              <a:rPr lang="en-GB" dirty="0" err="1"/>
              <a:t>rothlú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gciorcal</a:t>
            </a:r>
            <a:r>
              <a:rPr lang="en-GB" dirty="0"/>
              <a:t> le ga 1.2 m.</a:t>
            </a:r>
          </a:p>
          <a:p>
            <a:r>
              <a:rPr lang="en-GB" dirty="0" err="1"/>
              <a:t>Cén</a:t>
            </a:r>
            <a:r>
              <a:rPr lang="en-GB" dirty="0"/>
              <a:t> </a:t>
            </a:r>
            <a:r>
              <a:rPr lang="en-GB" dirty="0" err="1"/>
              <a:t>díláithriú</a:t>
            </a:r>
            <a:r>
              <a:rPr lang="en-GB" dirty="0"/>
              <a:t> </a:t>
            </a:r>
            <a:r>
              <a:rPr lang="en-GB" dirty="0" err="1"/>
              <a:t>atá</a:t>
            </a:r>
            <a:r>
              <a:rPr lang="en-GB" dirty="0"/>
              <a:t> </a:t>
            </a:r>
            <a:r>
              <a:rPr lang="en-GB" dirty="0" err="1"/>
              <a:t>aige</a:t>
            </a:r>
            <a:r>
              <a:rPr lang="en-GB" dirty="0"/>
              <a:t> ó </a:t>
            </a:r>
            <a:r>
              <a:rPr lang="en-GB" dirty="0" err="1"/>
              <a:t>phointe</a:t>
            </a:r>
            <a:r>
              <a:rPr lang="en-GB" dirty="0"/>
              <a:t> P </a:t>
            </a:r>
          </a:p>
          <a:p>
            <a:r>
              <a:rPr lang="en-GB" dirty="0"/>
              <a:t>tar </a:t>
            </a:r>
            <a:r>
              <a:rPr lang="en-GB" dirty="0" err="1"/>
              <a:t>éis</a:t>
            </a:r>
            <a:r>
              <a:rPr lang="en-GB" dirty="0"/>
              <a:t>: </a:t>
            </a:r>
          </a:p>
          <a:p>
            <a:pPr marL="428625" indent="-428625">
              <a:buAutoNum type="romanLcParenBoth"/>
            </a:pPr>
            <a:r>
              <a:rPr lang="en-GB" dirty="0" err="1"/>
              <a:t>Leath-imrothlú</a:t>
            </a:r>
            <a:endParaRPr lang="en-GB" dirty="0"/>
          </a:p>
          <a:p>
            <a:pPr marL="428625" indent="-428625">
              <a:buAutoNum type="romanLcParenBoth"/>
            </a:pPr>
            <a:r>
              <a:rPr lang="en-GB" dirty="0" err="1"/>
              <a:t>Imrothlú</a:t>
            </a:r>
            <a:r>
              <a:rPr lang="en-GB" dirty="0"/>
              <a:t> </a:t>
            </a:r>
            <a:r>
              <a:rPr lang="en-GB" dirty="0" err="1"/>
              <a:t>amháin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5E0D5F-914B-9C98-41D0-0B5406E5BD57}"/>
              </a:ext>
            </a:extLst>
          </p:cNvPr>
          <p:cNvSpPr/>
          <p:nvPr/>
        </p:nvSpPr>
        <p:spPr>
          <a:xfrm>
            <a:off x="6372225" y="1531115"/>
            <a:ext cx="1095375" cy="10001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76FCE3-4239-0CF6-5BCC-2451AC4F72C2}"/>
              </a:ext>
            </a:extLst>
          </p:cNvPr>
          <p:cNvSpPr/>
          <p:nvPr/>
        </p:nvSpPr>
        <p:spPr>
          <a:xfrm>
            <a:off x="7386638" y="1902590"/>
            <a:ext cx="161925" cy="1619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FFDCF7-2E8B-1F0C-456D-E98608602E64}"/>
              </a:ext>
            </a:extLst>
          </p:cNvPr>
          <p:cNvCxnSpPr>
            <a:cxnSpLocks/>
          </p:cNvCxnSpPr>
          <p:nvPr/>
        </p:nvCxnSpPr>
        <p:spPr>
          <a:xfrm flipH="1" flipV="1">
            <a:off x="7415604" y="1696365"/>
            <a:ext cx="80963" cy="1309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843ADEF-741D-D89A-B246-E5FCA646EAB4}"/>
              </a:ext>
            </a:extLst>
          </p:cNvPr>
          <p:cNvSpPr txBox="1"/>
          <p:nvPr/>
        </p:nvSpPr>
        <p:spPr>
          <a:xfrm>
            <a:off x="7515139" y="1796344"/>
            <a:ext cx="3642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031009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5D4DB5-6719-F1B2-AF2D-89A6E73650C7}"/>
              </a:ext>
            </a:extLst>
          </p:cNvPr>
          <p:cNvSpPr txBox="1"/>
          <p:nvPr/>
        </p:nvSpPr>
        <p:spPr>
          <a:xfrm>
            <a:off x="1350445" y="1810306"/>
            <a:ext cx="656070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Tomhas</a:t>
            </a:r>
            <a:r>
              <a:rPr lang="en-I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fad, </a:t>
            </a:r>
            <a:r>
              <a:rPr lang="en-IE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tomhas</a:t>
            </a:r>
            <a:r>
              <a:rPr lang="en-I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t-am, </a:t>
            </a:r>
            <a:r>
              <a:rPr lang="en-IE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uaidh</a:t>
            </a:r>
            <a:r>
              <a:rPr lang="en-I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sin, </a:t>
            </a:r>
            <a:r>
              <a:rPr lang="en-IE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roinn</a:t>
            </a:r>
            <a:r>
              <a:rPr lang="en-I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I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Tomhaistear</a:t>
            </a:r>
            <a:r>
              <a:rPr lang="en-I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t-am le:</a:t>
            </a:r>
          </a:p>
          <a:p>
            <a:pPr lvl="1"/>
            <a:r>
              <a:rPr lang="en-I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Téip</a:t>
            </a:r>
            <a:r>
              <a:rPr lang="en-I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ticeála</a:t>
            </a:r>
            <a:endParaRPr lang="en-I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I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nó</a:t>
            </a:r>
            <a:endParaRPr lang="en-I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Geata</a:t>
            </a:r>
            <a:r>
              <a:rPr lang="en-I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solais</a:t>
            </a:r>
            <a:r>
              <a:rPr lang="en-I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I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amadóir</a:t>
            </a:r>
            <a:endParaRPr lang="en-I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I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nó</a:t>
            </a:r>
            <a:endParaRPr lang="en-I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Teagmhálaí</a:t>
            </a:r>
            <a:r>
              <a:rPr lang="en-I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leictreacha</a:t>
            </a:r>
            <a:r>
              <a:rPr lang="en-I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I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amadóir</a:t>
            </a:r>
            <a:endParaRPr lang="en-I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IE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84F86D-6020-D2B7-E777-C0A52955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973686"/>
            <a:ext cx="6543675" cy="443198"/>
          </a:xfrm>
        </p:spPr>
        <p:txBody>
          <a:bodyPr>
            <a:normAutofit fontScale="90000"/>
          </a:bodyPr>
          <a:lstStyle/>
          <a:p>
            <a:r>
              <a:rPr lang="en-IE" i="1" dirty="0" err="1"/>
              <a:t>Conas</a:t>
            </a:r>
            <a:r>
              <a:rPr lang="en-IE" i="1" dirty="0"/>
              <a:t> a </a:t>
            </a:r>
            <a:r>
              <a:rPr lang="en-IE" i="1" dirty="0" err="1"/>
              <a:t>thomhaistear</a:t>
            </a:r>
            <a:r>
              <a:rPr lang="en-IE" i="1" dirty="0"/>
              <a:t> </a:t>
            </a:r>
            <a:r>
              <a:rPr lang="en-IE" i="1" dirty="0" err="1"/>
              <a:t>treoluas</a:t>
            </a:r>
            <a:r>
              <a:rPr lang="en-IE" i="1" dirty="0"/>
              <a:t> </a:t>
            </a:r>
            <a:r>
              <a:rPr lang="en-IE" i="1" dirty="0" err="1"/>
              <a:t>sa</a:t>
            </a:r>
            <a:r>
              <a:rPr lang="en-IE" i="1" dirty="0"/>
              <a:t> </a:t>
            </a:r>
            <a:r>
              <a:rPr lang="en-IE" i="1" dirty="0" err="1"/>
              <a:t>slann</a:t>
            </a:r>
            <a:r>
              <a:rPr lang="en-IE" i="1" dirty="0"/>
              <a:t>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3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C32BD9-CA13-469D-B552-5BE4A8E27966}"/>
              </a:ext>
            </a:extLst>
          </p:cNvPr>
          <p:cNvSpPr/>
          <p:nvPr/>
        </p:nvSpPr>
        <p:spPr>
          <a:xfrm>
            <a:off x="1218785" y="4563126"/>
            <a:ext cx="6318702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5D7D4-E199-D717-A89B-0FB0BC9E62F8}"/>
              </a:ext>
            </a:extLst>
          </p:cNvPr>
          <p:cNvSpPr txBox="1"/>
          <p:nvPr/>
        </p:nvSpPr>
        <p:spPr>
          <a:xfrm>
            <a:off x="1172103" y="1945365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IE" sz="27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4B3400-ABBE-8752-94BC-093DEC7F8D56}"/>
              </a:ext>
            </a:extLst>
          </p:cNvPr>
          <p:cNvSpPr/>
          <p:nvPr/>
        </p:nvSpPr>
        <p:spPr>
          <a:xfrm>
            <a:off x="6457367" y="4670010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CEA411-3AAB-5583-AB06-69972A239EC5}"/>
              </a:ext>
            </a:extLst>
          </p:cNvPr>
          <p:cNvSpPr/>
          <p:nvPr/>
        </p:nvSpPr>
        <p:spPr>
          <a:xfrm>
            <a:off x="6403361" y="4670010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24F359-245B-EA27-35FB-CBAD5CB42F9D}"/>
              </a:ext>
            </a:extLst>
          </p:cNvPr>
          <p:cNvSpPr/>
          <p:nvPr/>
        </p:nvSpPr>
        <p:spPr>
          <a:xfrm>
            <a:off x="6349355" y="4670010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E261EE-FF6A-CBE8-CBE9-1142607E7A80}"/>
              </a:ext>
            </a:extLst>
          </p:cNvPr>
          <p:cNvSpPr/>
          <p:nvPr/>
        </p:nvSpPr>
        <p:spPr>
          <a:xfrm>
            <a:off x="6239369" y="4670010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DE0C0D-06F1-754D-6E09-780EDFD42A89}"/>
              </a:ext>
            </a:extLst>
          </p:cNvPr>
          <p:cNvSpPr/>
          <p:nvPr/>
        </p:nvSpPr>
        <p:spPr>
          <a:xfrm>
            <a:off x="6079325" y="4670010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CADF0D-8542-B1FB-65D5-72F5A6C1E862}"/>
              </a:ext>
            </a:extLst>
          </p:cNvPr>
          <p:cNvSpPr/>
          <p:nvPr/>
        </p:nvSpPr>
        <p:spPr>
          <a:xfrm>
            <a:off x="5809295" y="4670010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996FFF-2655-6308-FAF4-7684FE6EADCD}"/>
              </a:ext>
            </a:extLst>
          </p:cNvPr>
          <p:cNvSpPr/>
          <p:nvPr/>
        </p:nvSpPr>
        <p:spPr>
          <a:xfrm>
            <a:off x="5350244" y="4670010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275E69-7831-E838-7EFB-5DCCBA291D7F}"/>
              </a:ext>
            </a:extLst>
          </p:cNvPr>
          <p:cNvSpPr/>
          <p:nvPr/>
        </p:nvSpPr>
        <p:spPr>
          <a:xfrm>
            <a:off x="4891193" y="4670010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BB47E9-7F0D-A8FF-C0DB-DA8F7105007C}"/>
              </a:ext>
            </a:extLst>
          </p:cNvPr>
          <p:cNvSpPr/>
          <p:nvPr/>
        </p:nvSpPr>
        <p:spPr>
          <a:xfrm>
            <a:off x="4270124" y="4670010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AA5BEA-80BC-AA1F-6EFD-DC0017DE5819}"/>
              </a:ext>
            </a:extLst>
          </p:cNvPr>
          <p:cNvSpPr/>
          <p:nvPr/>
        </p:nvSpPr>
        <p:spPr>
          <a:xfrm>
            <a:off x="3649055" y="4670010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FBBE9B-A9C7-FF66-7723-42F43DF47040}"/>
              </a:ext>
            </a:extLst>
          </p:cNvPr>
          <p:cNvSpPr/>
          <p:nvPr/>
        </p:nvSpPr>
        <p:spPr>
          <a:xfrm>
            <a:off x="3027986" y="4670010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5B7C63-BFF1-80B7-A800-2CA67C69F9FB}"/>
              </a:ext>
            </a:extLst>
          </p:cNvPr>
          <p:cNvSpPr/>
          <p:nvPr/>
        </p:nvSpPr>
        <p:spPr>
          <a:xfrm>
            <a:off x="2406917" y="4670010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416FFE-F991-8493-4301-BCE5A42F2F0A}"/>
              </a:ext>
            </a:extLst>
          </p:cNvPr>
          <p:cNvSpPr/>
          <p:nvPr/>
        </p:nvSpPr>
        <p:spPr>
          <a:xfrm>
            <a:off x="1785848" y="4670010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10EDCD-33E5-8331-B093-1F222A9336BC}"/>
              </a:ext>
            </a:extLst>
          </p:cNvPr>
          <p:cNvSpPr/>
          <p:nvPr/>
        </p:nvSpPr>
        <p:spPr>
          <a:xfrm>
            <a:off x="5505575" y="2685527"/>
            <a:ext cx="1296144" cy="43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BB4024-4953-6699-62F5-70140A30FB5C}"/>
              </a:ext>
            </a:extLst>
          </p:cNvPr>
          <p:cNvSpPr/>
          <p:nvPr/>
        </p:nvSpPr>
        <p:spPr>
          <a:xfrm>
            <a:off x="5586584" y="3009562"/>
            <a:ext cx="243027" cy="21489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A8F3FD-FBA3-DCFA-E42F-CE7B9AF3B832}"/>
              </a:ext>
            </a:extLst>
          </p:cNvPr>
          <p:cNvSpPr/>
          <p:nvPr/>
        </p:nvSpPr>
        <p:spPr>
          <a:xfrm>
            <a:off x="6491185" y="3009562"/>
            <a:ext cx="243027" cy="21489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98EF9CB-5C93-8A03-33BF-24AFBF41F8F3}"/>
              </a:ext>
            </a:extLst>
          </p:cNvPr>
          <p:cNvSpPr/>
          <p:nvPr/>
        </p:nvSpPr>
        <p:spPr>
          <a:xfrm>
            <a:off x="7017743" y="2847545"/>
            <a:ext cx="324036" cy="1080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5FF1CE0-DCC0-330C-4EC0-9B7FE1C7D4BF}"/>
              </a:ext>
            </a:extLst>
          </p:cNvPr>
          <p:cNvSpPr/>
          <p:nvPr/>
        </p:nvSpPr>
        <p:spPr>
          <a:xfrm>
            <a:off x="1338832" y="2993690"/>
            <a:ext cx="4158462" cy="342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A7DF71A-7271-A996-37C7-81A3CCDFA9EB}"/>
              </a:ext>
            </a:extLst>
          </p:cNvPr>
          <p:cNvSpPr/>
          <p:nvPr/>
        </p:nvSpPr>
        <p:spPr>
          <a:xfrm>
            <a:off x="3418064" y="3033720"/>
            <a:ext cx="383453" cy="27517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3" name="Rectangle: Top Corners Snipped 22">
            <a:extLst>
              <a:ext uri="{FF2B5EF4-FFF2-40B4-BE49-F238E27FC236}">
                <a16:creationId xmlns:a16="http://schemas.microsoft.com/office/drawing/2014/main" id="{56FBDB03-DC83-0434-538B-49A84059B0EF}"/>
              </a:ext>
            </a:extLst>
          </p:cNvPr>
          <p:cNvSpPr/>
          <p:nvPr/>
        </p:nvSpPr>
        <p:spPr>
          <a:xfrm rot="10800000">
            <a:off x="3531487" y="2726052"/>
            <a:ext cx="132146" cy="240728"/>
          </a:xfrm>
          <a:prstGeom prst="snip2SameRect">
            <a:avLst>
              <a:gd name="adj1" fmla="val 36521"/>
              <a:gd name="adj2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F63F5E-CE8D-D89F-19DB-DDC8E728622D}"/>
              </a:ext>
            </a:extLst>
          </p:cNvPr>
          <p:cNvSpPr txBox="1"/>
          <p:nvPr/>
        </p:nvSpPr>
        <p:spPr>
          <a:xfrm>
            <a:off x="1458927" y="1616840"/>
            <a:ext cx="60141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 dirty="0" err="1"/>
              <a:t>Casúirín</a:t>
            </a:r>
            <a:r>
              <a:rPr lang="en-IE" sz="2100" dirty="0"/>
              <a:t> ag </a:t>
            </a:r>
            <a:r>
              <a:rPr lang="en-IE" sz="2100" dirty="0" err="1"/>
              <a:t>creathadh</a:t>
            </a:r>
            <a:r>
              <a:rPr lang="en-IE" sz="2100" dirty="0"/>
              <a:t> – 25/40/50 </a:t>
            </a:r>
            <a:r>
              <a:rPr lang="en-IE" sz="2100" dirty="0" err="1"/>
              <a:t>spota</a:t>
            </a:r>
            <a:r>
              <a:rPr lang="en-IE" sz="2100" dirty="0"/>
              <a:t> </a:t>
            </a:r>
            <a:r>
              <a:rPr lang="en-IE" sz="2100" dirty="0" err="1"/>
              <a:t>sa</a:t>
            </a:r>
            <a:r>
              <a:rPr lang="en-IE" sz="2100" dirty="0"/>
              <a:t> </a:t>
            </a:r>
            <a:r>
              <a:rPr lang="en-IE" sz="2100" dirty="0" err="1"/>
              <a:t>soicind</a:t>
            </a:r>
            <a:r>
              <a:rPr lang="en-IE" sz="2100" dirty="0"/>
              <a:t> </a:t>
            </a:r>
          </a:p>
          <a:p>
            <a:pPr algn="l"/>
            <a:endParaRPr lang="en-IE" sz="2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4E0883-B1F2-59B0-C8E4-7BA6D6FF29AC}"/>
              </a:ext>
            </a:extLst>
          </p:cNvPr>
          <p:cNvSpPr txBox="1"/>
          <p:nvPr/>
        </p:nvSpPr>
        <p:spPr>
          <a:xfrm>
            <a:off x="1209234" y="2623263"/>
            <a:ext cx="208012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dirty="0" err="1"/>
              <a:t>Téip</a:t>
            </a:r>
            <a:r>
              <a:rPr lang="en-US" sz="1650" dirty="0"/>
              <a:t> </a:t>
            </a:r>
            <a:r>
              <a:rPr lang="en-US" sz="1650" dirty="0" err="1"/>
              <a:t>ticeála</a:t>
            </a:r>
            <a:r>
              <a:rPr lang="en-US" sz="1650" dirty="0"/>
              <a:t> (</a:t>
            </a:r>
            <a:r>
              <a:rPr lang="en-US" sz="1650" dirty="0" err="1"/>
              <a:t>páipeár</a:t>
            </a:r>
            <a:r>
              <a:rPr lang="en-US" sz="1650" dirty="0"/>
              <a:t>)</a:t>
            </a:r>
            <a:endParaRPr lang="en-IE" sz="165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A55487-BCCB-563E-8E86-1534912282DD}"/>
              </a:ext>
            </a:extLst>
          </p:cNvPr>
          <p:cNvSpPr txBox="1"/>
          <p:nvPr/>
        </p:nvSpPr>
        <p:spPr>
          <a:xfrm>
            <a:off x="5659792" y="2258922"/>
            <a:ext cx="1595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100" dirty="0" err="1"/>
              <a:t>Tralaí</a:t>
            </a:r>
            <a:endParaRPr lang="en-IE" sz="2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948CC6-C609-4E18-6F6F-0C3DCBEDD45B}"/>
              </a:ext>
            </a:extLst>
          </p:cNvPr>
          <p:cNvSpPr txBox="1"/>
          <p:nvPr/>
        </p:nvSpPr>
        <p:spPr>
          <a:xfrm>
            <a:off x="2930498" y="3296832"/>
            <a:ext cx="21098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100" dirty="0" err="1"/>
              <a:t>Amadóir</a:t>
            </a:r>
            <a:r>
              <a:rPr lang="en-IE" sz="2100" dirty="0"/>
              <a:t> </a:t>
            </a:r>
            <a:r>
              <a:rPr lang="en-IE" sz="2100" dirty="0" err="1"/>
              <a:t>ticeála</a:t>
            </a:r>
            <a:endParaRPr lang="en-IE" sz="21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A79F8E-BFF2-1E57-71F4-5551E4920519}"/>
              </a:ext>
            </a:extLst>
          </p:cNvPr>
          <p:cNvSpPr txBox="1"/>
          <p:nvPr/>
        </p:nvSpPr>
        <p:spPr>
          <a:xfrm>
            <a:off x="2078117" y="5381512"/>
            <a:ext cx="50499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350">
                <a:hlinkClick r:id="rId2"/>
              </a:rPr>
              <a:t>https://www.youtube.com/watch?v=-xjHLFTQvjo</a:t>
            </a:r>
            <a:r>
              <a:rPr lang="en-IE" sz="1350"/>
              <a:t> 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CB21D753-FEDD-D0E3-E2F3-C94A22FF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973686"/>
            <a:ext cx="6543675" cy="445603"/>
          </a:xfrm>
        </p:spPr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IE" dirty="0" err="1"/>
              <a:t>éip</a:t>
            </a:r>
            <a:r>
              <a:rPr lang="en-IE" dirty="0"/>
              <a:t> </a:t>
            </a:r>
            <a:r>
              <a:rPr lang="en-IE" dirty="0" err="1"/>
              <a:t>Ticeála</a:t>
            </a:r>
            <a:endParaRPr lang="en-GB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155079-6C03-9128-EB45-A33461003925}"/>
              </a:ext>
            </a:extLst>
          </p:cNvPr>
          <p:cNvCxnSpPr>
            <a:cxnSpLocks/>
          </p:cNvCxnSpPr>
          <p:nvPr/>
        </p:nvCxnSpPr>
        <p:spPr>
          <a:xfrm>
            <a:off x="3440816" y="2318459"/>
            <a:ext cx="179738" cy="3670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9711FFB-F6FF-1EF9-77C6-8E2C45863F63}"/>
              </a:ext>
            </a:extLst>
          </p:cNvPr>
          <p:cNvSpPr txBox="1"/>
          <p:nvPr/>
        </p:nvSpPr>
        <p:spPr>
          <a:xfrm>
            <a:off x="1374417" y="4142536"/>
            <a:ext cx="14936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/>
              <a:t>T</a:t>
            </a:r>
            <a:r>
              <a:rPr lang="en-IE" sz="2100" dirty="0" err="1"/>
              <a:t>éip</a:t>
            </a:r>
            <a:r>
              <a:rPr lang="en-IE" sz="2100" dirty="0"/>
              <a:t> </a:t>
            </a:r>
            <a:r>
              <a:rPr lang="en-IE" sz="2100" dirty="0" err="1"/>
              <a:t>ticeála</a:t>
            </a:r>
            <a:endParaRPr lang="en-IE" sz="2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1ECFC9-13A2-7FD9-0175-4A47E1D5C8C2}"/>
              </a:ext>
            </a:extLst>
          </p:cNvPr>
          <p:cNvSpPr txBox="1"/>
          <p:nvPr/>
        </p:nvSpPr>
        <p:spPr>
          <a:xfrm>
            <a:off x="3494695" y="4156624"/>
            <a:ext cx="40427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Spotaí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déanta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ag an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gcasúirín</a:t>
            </a:r>
            <a:endParaRPr lang="en-US" sz="21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42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C32BD9-CA13-469D-B552-5BE4A8E27966}"/>
              </a:ext>
            </a:extLst>
          </p:cNvPr>
          <p:cNvSpPr/>
          <p:nvPr/>
        </p:nvSpPr>
        <p:spPr>
          <a:xfrm>
            <a:off x="1310650" y="3429000"/>
            <a:ext cx="6318702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5D7D4-E199-D717-A89B-0FB0BC9E62F8}"/>
              </a:ext>
            </a:extLst>
          </p:cNvPr>
          <p:cNvSpPr txBox="1"/>
          <p:nvPr/>
        </p:nvSpPr>
        <p:spPr>
          <a:xfrm>
            <a:off x="1172103" y="1945365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IE" sz="27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4B3400-ABBE-8752-94BC-093DEC7F8D56}"/>
              </a:ext>
            </a:extLst>
          </p:cNvPr>
          <p:cNvSpPr/>
          <p:nvPr/>
        </p:nvSpPr>
        <p:spPr>
          <a:xfrm>
            <a:off x="6549232" y="3535884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CEA411-3AAB-5583-AB06-69972A239EC5}"/>
              </a:ext>
            </a:extLst>
          </p:cNvPr>
          <p:cNvSpPr/>
          <p:nvPr/>
        </p:nvSpPr>
        <p:spPr>
          <a:xfrm>
            <a:off x="6495226" y="3535884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24F359-245B-EA27-35FB-CBAD5CB42F9D}"/>
              </a:ext>
            </a:extLst>
          </p:cNvPr>
          <p:cNvSpPr/>
          <p:nvPr/>
        </p:nvSpPr>
        <p:spPr>
          <a:xfrm>
            <a:off x="6441220" y="3535884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E261EE-FF6A-CBE8-CBE9-1142607E7A80}"/>
              </a:ext>
            </a:extLst>
          </p:cNvPr>
          <p:cNvSpPr/>
          <p:nvPr/>
        </p:nvSpPr>
        <p:spPr>
          <a:xfrm>
            <a:off x="6331235" y="3535884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DE0C0D-06F1-754D-6E09-780EDFD42A89}"/>
              </a:ext>
            </a:extLst>
          </p:cNvPr>
          <p:cNvSpPr/>
          <p:nvPr/>
        </p:nvSpPr>
        <p:spPr>
          <a:xfrm>
            <a:off x="6171190" y="3535884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CADF0D-8542-B1FB-65D5-72F5A6C1E862}"/>
              </a:ext>
            </a:extLst>
          </p:cNvPr>
          <p:cNvSpPr/>
          <p:nvPr/>
        </p:nvSpPr>
        <p:spPr>
          <a:xfrm>
            <a:off x="5901160" y="3535884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996FFF-2655-6308-FAF4-7684FE6EADCD}"/>
              </a:ext>
            </a:extLst>
          </p:cNvPr>
          <p:cNvSpPr/>
          <p:nvPr/>
        </p:nvSpPr>
        <p:spPr>
          <a:xfrm>
            <a:off x="5442109" y="3535884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275E69-7831-E838-7EFB-5DCCBA291D7F}"/>
              </a:ext>
            </a:extLst>
          </p:cNvPr>
          <p:cNvSpPr/>
          <p:nvPr/>
        </p:nvSpPr>
        <p:spPr>
          <a:xfrm>
            <a:off x="4983058" y="3535884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BB47E9-7F0D-A8FF-C0DB-DA8F7105007C}"/>
              </a:ext>
            </a:extLst>
          </p:cNvPr>
          <p:cNvSpPr/>
          <p:nvPr/>
        </p:nvSpPr>
        <p:spPr>
          <a:xfrm>
            <a:off x="4361989" y="3535884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AA5BEA-80BC-AA1F-6EFD-DC0017DE5819}"/>
              </a:ext>
            </a:extLst>
          </p:cNvPr>
          <p:cNvSpPr/>
          <p:nvPr/>
        </p:nvSpPr>
        <p:spPr>
          <a:xfrm>
            <a:off x="3740920" y="3535884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FBBE9B-A9C7-FF66-7723-42F43DF47040}"/>
              </a:ext>
            </a:extLst>
          </p:cNvPr>
          <p:cNvSpPr/>
          <p:nvPr/>
        </p:nvSpPr>
        <p:spPr>
          <a:xfrm>
            <a:off x="3119851" y="3535884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5B7C63-BFF1-80B7-A800-2CA67C69F9FB}"/>
              </a:ext>
            </a:extLst>
          </p:cNvPr>
          <p:cNvSpPr/>
          <p:nvPr/>
        </p:nvSpPr>
        <p:spPr>
          <a:xfrm>
            <a:off x="2498782" y="3535884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416FFE-F991-8493-4301-BCE5A42F2F0A}"/>
              </a:ext>
            </a:extLst>
          </p:cNvPr>
          <p:cNvSpPr/>
          <p:nvPr/>
        </p:nvSpPr>
        <p:spPr>
          <a:xfrm>
            <a:off x="1877713" y="3535884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711FFB-F6FF-1EF9-77C6-8E2C45863F63}"/>
              </a:ext>
            </a:extLst>
          </p:cNvPr>
          <p:cNvSpPr txBox="1"/>
          <p:nvPr/>
        </p:nvSpPr>
        <p:spPr>
          <a:xfrm>
            <a:off x="1466282" y="3008410"/>
            <a:ext cx="14936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/>
              <a:t>T</a:t>
            </a:r>
            <a:r>
              <a:rPr lang="en-IE" sz="2100" dirty="0" err="1"/>
              <a:t>éip</a:t>
            </a:r>
            <a:r>
              <a:rPr lang="en-IE" sz="2100" dirty="0"/>
              <a:t> </a:t>
            </a:r>
            <a:r>
              <a:rPr lang="en-IE" sz="2100" dirty="0" err="1"/>
              <a:t>ticeála</a:t>
            </a:r>
            <a:endParaRPr lang="en-IE" sz="2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F58298-C6B3-2B39-AF59-AC7B93C428E4}"/>
              </a:ext>
            </a:extLst>
          </p:cNvPr>
          <p:cNvSpPr txBox="1"/>
          <p:nvPr/>
        </p:nvSpPr>
        <p:spPr>
          <a:xfrm>
            <a:off x="1466281" y="1425990"/>
            <a:ext cx="653471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Ama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idir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spotaí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= 1/50 ú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soic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= 20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900"/>
              </a:spcAft>
            </a:pP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Tomhais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an t-am,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comhairigh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spásanna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821357CE-ADE4-CB02-E7CB-6F465C47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 </a:t>
            </a:r>
            <a:r>
              <a:rPr lang="en-IE" dirty="0" err="1"/>
              <a:t>Téip</a:t>
            </a:r>
            <a:r>
              <a:rPr lang="en-IE" dirty="0"/>
              <a:t> a </a:t>
            </a:r>
            <a:r>
              <a:rPr lang="en-IE" dirty="0" err="1"/>
              <a:t>Léamh</a:t>
            </a:r>
            <a:endParaRPr lang="en-GB" dirty="0"/>
          </a:p>
        </p:txBody>
      </p:sp>
      <p:pic>
        <p:nvPicPr>
          <p:cNvPr id="31" name="Picture 4" descr="Resultado de imagem para decimal ruler for dummies | Printable ruler ...">
            <a:extLst>
              <a:ext uri="{FF2B5EF4-FFF2-40B4-BE49-F238E27FC236}">
                <a16:creationId xmlns:a16="http://schemas.microsoft.com/office/drawing/2014/main" id="{E221CE0C-DF6D-29F2-6429-4395C8616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81233" r="53678" b="-555"/>
          <a:stretch>
            <a:fillRect/>
          </a:stretch>
        </p:blipFill>
        <p:spPr bwMode="auto">
          <a:xfrm>
            <a:off x="3561409" y="3535884"/>
            <a:ext cx="3869411" cy="108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7FC67FE-6A60-52DA-3B68-6D8BAAF6EE15}"/>
              </a:ext>
            </a:extLst>
          </p:cNvPr>
          <p:cNvCxnSpPr>
            <a:cxnSpLocks/>
          </p:cNvCxnSpPr>
          <p:nvPr/>
        </p:nvCxnSpPr>
        <p:spPr>
          <a:xfrm>
            <a:off x="3740920" y="3252853"/>
            <a:ext cx="1296144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3626F1F-896F-F48F-954F-E8C434547812}"/>
              </a:ext>
            </a:extLst>
          </p:cNvPr>
          <p:cNvSpPr txBox="1"/>
          <p:nvPr/>
        </p:nvSpPr>
        <p:spPr>
          <a:xfrm>
            <a:off x="3795163" y="2554453"/>
            <a:ext cx="19351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1.5 cm, 2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spás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B918C0-985E-0E47-7371-9FB2FFC7E719}"/>
              </a:ext>
            </a:extLst>
          </p:cNvPr>
          <p:cNvCxnSpPr/>
          <p:nvPr/>
        </p:nvCxnSpPr>
        <p:spPr>
          <a:xfrm flipV="1">
            <a:off x="3767923" y="3033298"/>
            <a:ext cx="0" cy="610598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D73CA5D-6110-5068-78D5-E49F3B0E5009}"/>
              </a:ext>
            </a:extLst>
          </p:cNvPr>
          <p:cNvCxnSpPr/>
          <p:nvPr/>
        </p:nvCxnSpPr>
        <p:spPr>
          <a:xfrm flipV="1">
            <a:off x="5037064" y="3008410"/>
            <a:ext cx="0" cy="610598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8F6A2D-4A11-8FC4-8248-4676CAB1DF84}"/>
                  </a:ext>
                </a:extLst>
              </p:cNvPr>
              <p:cNvSpPr txBox="1"/>
              <p:nvPr/>
            </p:nvSpPr>
            <p:spPr>
              <a:xfrm>
                <a:off x="1955290" y="5269855"/>
                <a:ext cx="4393895" cy="821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𝑇𝑟𝑒𝑜𝑙𝑢𝑎𝑠</m:t>
                      </m:r>
                      <m:r>
                        <a:rPr lang="en-GB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0.015 </m:t>
                          </m:r>
                          <m:r>
                            <a:rPr lang="en-GB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0.04 </m:t>
                          </m:r>
                          <m:r>
                            <a:rPr lang="en-GB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en-GB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=0.375 </m:t>
                      </m:r>
                      <m:r>
                        <a:rPr lang="en-GB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1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8F6A2D-4A11-8FC4-8248-4676CAB1D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90" y="5269855"/>
                <a:ext cx="4393895" cy="821635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5EB30FB-6171-CEB9-6948-6D2569C2C651}"/>
                  </a:ext>
                </a:extLst>
              </p:cNvPr>
              <p:cNvSpPr txBox="1"/>
              <p:nvPr/>
            </p:nvSpPr>
            <p:spPr>
              <a:xfrm>
                <a:off x="1955291" y="4690215"/>
                <a:ext cx="4176593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𝐴𝑚</m:t>
                      </m:r>
                      <m:r>
                        <a:rPr lang="en-GB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=2×20 </m:t>
                      </m:r>
                      <m:r>
                        <a:rPr lang="en-GB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𝑚𝑠</m:t>
                      </m:r>
                      <m:r>
                        <a:rPr lang="en-GB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=40 </m:t>
                      </m:r>
                      <m:r>
                        <a:rPr lang="en-GB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𝑚𝑠</m:t>
                      </m:r>
                      <m:r>
                        <a:rPr lang="en-GB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=0.04 </m:t>
                      </m:r>
                      <m:r>
                        <a:rPr lang="en-GB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en-GB" sz="21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5EB30FB-6171-CEB9-6948-6D2569C2C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91" y="4690215"/>
                <a:ext cx="4176593" cy="530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520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A457C-3DF9-6532-60F0-D2DF7D4110D5}"/>
                  </a:ext>
                </a:extLst>
              </p:cNvPr>
              <p:cNvSpPr txBox="1"/>
              <p:nvPr/>
            </p:nvSpPr>
            <p:spPr>
              <a:xfrm>
                <a:off x="1394448" y="2976615"/>
                <a:ext cx="2776401" cy="707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𝑡𝑟𝑒𝑜𝑙𝑢𝑎𝑠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𝑖𝑡h𝑟𝑖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𝑎𝑚</m:t>
                          </m:r>
                        </m:den>
                      </m:f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A457C-3DF9-6532-60F0-D2DF7D411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48" y="2976615"/>
                <a:ext cx="2776401" cy="7075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4447A90-57B0-C546-1E5E-83EE7782DB38}"/>
              </a:ext>
            </a:extLst>
          </p:cNvPr>
          <p:cNvSpPr txBox="1"/>
          <p:nvPr/>
        </p:nvSpPr>
        <p:spPr>
          <a:xfrm>
            <a:off x="1615257" y="3861048"/>
            <a:ext cx="61430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/>
              <a:t>díláithriú</a:t>
            </a:r>
            <a:r>
              <a:rPr lang="en-GB" sz="2100" dirty="0"/>
              <a:t> ó A go B:  0.023 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DAC7EF-C5F6-2E13-486B-1C2F3FB899AB}"/>
                  </a:ext>
                </a:extLst>
              </p:cNvPr>
              <p:cNvSpPr txBox="1"/>
              <p:nvPr/>
            </p:nvSpPr>
            <p:spPr>
              <a:xfrm>
                <a:off x="1631433" y="4335501"/>
                <a:ext cx="614309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100" dirty="0"/>
                  <a:t>Tá 3 </a:t>
                </a:r>
                <a:r>
                  <a:rPr lang="en-GB" sz="2100" dirty="0" err="1"/>
                  <a:t>spota</a:t>
                </a:r>
                <a:r>
                  <a:rPr lang="en-GB" sz="2100" dirty="0"/>
                  <a:t> </a:t>
                </a:r>
                <a:r>
                  <a:rPr lang="en-GB" sz="2100" dirty="0" err="1"/>
                  <a:t>idir</a:t>
                </a:r>
                <a:r>
                  <a:rPr lang="en-GB" sz="2100" dirty="0"/>
                  <a:t> A </a:t>
                </a:r>
                <a:r>
                  <a:rPr lang="en-GB" sz="2100" dirty="0" err="1"/>
                  <a:t>agus</a:t>
                </a:r>
                <a:r>
                  <a:rPr lang="en-GB" sz="2100" dirty="0"/>
                  <a:t> B, </a:t>
                </a:r>
                <a:r>
                  <a:rPr lang="en-GB" sz="2100" dirty="0" err="1"/>
                  <a:t>tógann</a:t>
                </a:r>
                <a:r>
                  <a:rPr lang="en-GB" sz="2100" dirty="0"/>
                  <a:t> </a:t>
                </a:r>
                <a:r>
                  <a:rPr lang="en-GB" sz="2100" dirty="0" err="1"/>
                  <a:t>gach</a:t>
                </a:r>
                <a:r>
                  <a:rPr lang="en-GB" sz="2100" dirty="0"/>
                  <a:t> </a:t>
                </a:r>
                <a:r>
                  <a:rPr lang="en-GB" sz="2100" dirty="0" err="1"/>
                  <a:t>spás</a:t>
                </a:r>
                <a:r>
                  <a:rPr lang="en-GB" sz="2100" dirty="0"/>
                  <a:t> 20 </a:t>
                </a:r>
                <a:r>
                  <a:rPr lang="en-GB" sz="2100" dirty="0" err="1"/>
                  <a:t>ms</a:t>
                </a:r>
                <a:r>
                  <a:rPr lang="en-GB" sz="2100" dirty="0"/>
                  <a:t>.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/>
                  <a:t>am = 3x20 m s = 0.06 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DAC7EF-C5F6-2E13-486B-1C2F3FB89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433" y="4335501"/>
                <a:ext cx="6143098" cy="738664"/>
              </a:xfrm>
              <a:prstGeom prst="rect">
                <a:avLst/>
              </a:prstGeom>
              <a:blipFill>
                <a:blip r:embed="rId3"/>
                <a:stretch>
                  <a:fillRect l="-1192" t="-4959" b="-1652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8FE662-5318-7CC3-17F6-20F6D7AFA0BD}"/>
                  </a:ext>
                </a:extLst>
              </p:cNvPr>
              <p:cNvSpPr txBox="1"/>
              <p:nvPr/>
            </p:nvSpPr>
            <p:spPr>
              <a:xfrm>
                <a:off x="2099294" y="5113203"/>
                <a:ext cx="4035015" cy="699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𝑡𝑟𝑒𝑜𝑙𝑢𝑎𝑠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0.023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0.06</m:t>
                          </m:r>
                        </m:den>
                      </m:f>
                      <m:r>
                        <a:rPr lang="en-GB" sz="2100" i="1">
                          <a:latin typeface="Cambria Math" panose="02040503050406030204" pitchFamily="18" charset="0"/>
                        </a:rPr>
                        <m:t>=0.383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8FE662-5318-7CC3-17F6-20F6D7AFA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294" y="5113203"/>
                <a:ext cx="4035015" cy="6994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87BB032-748E-12FF-29BB-B5C604B33F3C}"/>
              </a:ext>
            </a:extLst>
          </p:cNvPr>
          <p:cNvSpPr/>
          <p:nvPr/>
        </p:nvSpPr>
        <p:spPr>
          <a:xfrm>
            <a:off x="1210042" y="1699511"/>
            <a:ext cx="6318702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AC85F4-A3C5-766E-53E2-241D62A2E35F}"/>
              </a:ext>
            </a:extLst>
          </p:cNvPr>
          <p:cNvSpPr/>
          <p:nvPr/>
        </p:nvSpPr>
        <p:spPr>
          <a:xfrm>
            <a:off x="7150702" y="180639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B3FB36-E351-4E77-D04A-98870EEFA864}"/>
              </a:ext>
            </a:extLst>
          </p:cNvPr>
          <p:cNvSpPr/>
          <p:nvPr/>
        </p:nvSpPr>
        <p:spPr>
          <a:xfrm>
            <a:off x="6696976" y="180639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A29EA4-9B26-12F8-FD48-DA9295909F40}"/>
              </a:ext>
            </a:extLst>
          </p:cNvPr>
          <p:cNvSpPr/>
          <p:nvPr/>
        </p:nvSpPr>
        <p:spPr>
          <a:xfrm>
            <a:off x="6243251" y="180639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489D2E-7FEB-51E2-2B73-33C243FA0B6A}"/>
              </a:ext>
            </a:extLst>
          </p:cNvPr>
          <p:cNvSpPr/>
          <p:nvPr/>
        </p:nvSpPr>
        <p:spPr>
          <a:xfrm>
            <a:off x="5789525" y="180639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5AB117-2F05-DB87-FA21-008FF61ECA66}"/>
              </a:ext>
            </a:extLst>
          </p:cNvPr>
          <p:cNvSpPr/>
          <p:nvPr/>
        </p:nvSpPr>
        <p:spPr>
          <a:xfrm>
            <a:off x="5335800" y="180639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219E66-E2FA-7FE6-B895-DCD40645ACB9}"/>
              </a:ext>
            </a:extLst>
          </p:cNvPr>
          <p:cNvSpPr/>
          <p:nvPr/>
        </p:nvSpPr>
        <p:spPr>
          <a:xfrm>
            <a:off x="4882075" y="180639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03B3AE-86C8-B17B-10D3-63D9B978BEE5}"/>
              </a:ext>
            </a:extLst>
          </p:cNvPr>
          <p:cNvSpPr/>
          <p:nvPr/>
        </p:nvSpPr>
        <p:spPr>
          <a:xfrm>
            <a:off x="4428350" y="180639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34F379-72C2-7826-7D0B-62C605AEDA51}"/>
              </a:ext>
            </a:extLst>
          </p:cNvPr>
          <p:cNvSpPr/>
          <p:nvPr/>
        </p:nvSpPr>
        <p:spPr>
          <a:xfrm>
            <a:off x="3974624" y="180639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EEFA7D-108F-ECAE-C018-007E13EE0FB9}"/>
              </a:ext>
            </a:extLst>
          </p:cNvPr>
          <p:cNvSpPr/>
          <p:nvPr/>
        </p:nvSpPr>
        <p:spPr>
          <a:xfrm>
            <a:off x="3520899" y="180639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5DB8855-82BE-3B21-0DE9-B52681287B6A}"/>
              </a:ext>
            </a:extLst>
          </p:cNvPr>
          <p:cNvSpPr/>
          <p:nvPr/>
        </p:nvSpPr>
        <p:spPr>
          <a:xfrm>
            <a:off x="3067174" y="180639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C8F48F8-F802-ADC2-4848-5E1EF5B16655}"/>
              </a:ext>
            </a:extLst>
          </p:cNvPr>
          <p:cNvSpPr/>
          <p:nvPr/>
        </p:nvSpPr>
        <p:spPr>
          <a:xfrm>
            <a:off x="2613449" y="180639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479393-347C-0530-F6EC-76669FF5626F}"/>
              </a:ext>
            </a:extLst>
          </p:cNvPr>
          <p:cNvSpPr/>
          <p:nvPr/>
        </p:nvSpPr>
        <p:spPr>
          <a:xfrm>
            <a:off x="2159723" y="180639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26" name="Picture 4" descr="Resultado de imagem para decimal ruler for dummies | Printable ruler ...">
            <a:extLst>
              <a:ext uri="{FF2B5EF4-FFF2-40B4-BE49-F238E27FC236}">
                <a16:creationId xmlns:a16="http://schemas.microsoft.com/office/drawing/2014/main" id="{667B6113-D46B-18B6-42AE-E1678E9A6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81234" r="21613" b="-835"/>
          <a:stretch>
            <a:fillRect/>
          </a:stretch>
        </p:blipFill>
        <p:spPr bwMode="auto">
          <a:xfrm>
            <a:off x="2973334" y="1781550"/>
            <a:ext cx="4778939" cy="75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275DF70C-C1E0-5C3F-A4D8-F898272C0AA4}"/>
              </a:ext>
            </a:extLst>
          </p:cNvPr>
          <p:cNvSpPr/>
          <p:nvPr/>
        </p:nvSpPr>
        <p:spPr>
          <a:xfrm>
            <a:off x="1705998" y="1828293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0B415A4-A1E4-97F6-DA45-E2D025BA3AC2}"/>
              </a:ext>
            </a:extLst>
          </p:cNvPr>
          <p:cNvCxnSpPr/>
          <p:nvPr/>
        </p:nvCxnSpPr>
        <p:spPr>
          <a:xfrm>
            <a:off x="3092978" y="1395063"/>
            <a:ext cx="0" cy="304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290CFBA-A408-A761-3957-463D250F7083}"/>
              </a:ext>
            </a:extLst>
          </p:cNvPr>
          <p:cNvCxnSpPr/>
          <p:nvPr/>
        </p:nvCxnSpPr>
        <p:spPr>
          <a:xfrm>
            <a:off x="4451581" y="1395063"/>
            <a:ext cx="0" cy="304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34">
            <a:extLst>
              <a:ext uri="{FF2B5EF4-FFF2-40B4-BE49-F238E27FC236}">
                <a16:creationId xmlns:a16="http://schemas.microsoft.com/office/drawing/2014/main" id="{F2410E32-A5A9-90F8-F8D7-88FFA682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r>
              <a:rPr lang="en-GB" dirty="0"/>
              <a:t> 6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87353ED-F8D8-9EE2-3F05-47BEC326A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5997" y="499594"/>
            <a:ext cx="5822745" cy="480131"/>
          </a:xfrm>
        </p:spPr>
        <p:txBody>
          <a:bodyPr wrap="square">
            <a:spAutoFit/>
          </a:bodyPr>
          <a:lstStyle/>
          <a:p>
            <a:r>
              <a:rPr lang="en-GB" dirty="0" err="1"/>
              <a:t>Faigh</a:t>
            </a:r>
            <a:r>
              <a:rPr lang="en-GB" dirty="0"/>
              <a:t> an </a:t>
            </a:r>
            <a:r>
              <a:rPr lang="en-GB" dirty="0" err="1"/>
              <a:t>treoluas</a:t>
            </a:r>
            <a:r>
              <a:rPr lang="en-GB" dirty="0"/>
              <a:t> </a:t>
            </a:r>
            <a:r>
              <a:rPr lang="en-GB" dirty="0" err="1"/>
              <a:t>ón</a:t>
            </a:r>
            <a:r>
              <a:rPr lang="en-GB" dirty="0"/>
              <a:t> </a:t>
            </a:r>
            <a:r>
              <a:rPr lang="en-GB" dirty="0" err="1"/>
              <a:t>dtéip</a:t>
            </a:r>
            <a:r>
              <a:rPr lang="en-GB" dirty="0"/>
              <a:t> </a:t>
            </a:r>
            <a:r>
              <a:rPr lang="en-GB" dirty="0" err="1"/>
              <a:t>ticeála</a:t>
            </a:r>
            <a:r>
              <a:rPr lang="en-GB" dirty="0"/>
              <a:t> </a:t>
            </a:r>
            <a:r>
              <a:rPr lang="en-GB" dirty="0" err="1"/>
              <a:t>seo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8C4FF-F5EA-7182-C0A8-16D0225398DF}"/>
              </a:ext>
            </a:extLst>
          </p:cNvPr>
          <p:cNvSpPr txBox="1"/>
          <p:nvPr/>
        </p:nvSpPr>
        <p:spPr>
          <a:xfrm>
            <a:off x="2734047" y="1294189"/>
            <a:ext cx="3642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AD54E-D47D-C3E1-3F39-009D0C89752A}"/>
              </a:ext>
            </a:extLst>
          </p:cNvPr>
          <p:cNvSpPr txBox="1"/>
          <p:nvPr/>
        </p:nvSpPr>
        <p:spPr>
          <a:xfrm>
            <a:off x="4051757" y="1284608"/>
            <a:ext cx="3642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594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25792C-9DEC-B4AB-1FCE-A28FCF217AC2}"/>
              </a:ext>
            </a:extLst>
          </p:cNvPr>
          <p:cNvSpPr/>
          <p:nvPr/>
        </p:nvSpPr>
        <p:spPr>
          <a:xfrm>
            <a:off x="1400373" y="3034778"/>
            <a:ext cx="6318702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7483FD-CB76-B16C-F2FD-AC4E932226C4}"/>
              </a:ext>
            </a:extLst>
          </p:cNvPr>
          <p:cNvSpPr/>
          <p:nvPr/>
        </p:nvSpPr>
        <p:spPr>
          <a:xfrm>
            <a:off x="7341033" y="3141662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94978B-0C52-68BD-D420-AFC9216115B7}"/>
              </a:ext>
            </a:extLst>
          </p:cNvPr>
          <p:cNvSpPr/>
          <p:nvPr/>
        </p:nvSpPr>
        <p:spPr>
          <a:xfrm>
            <a:off x="7287027" y="3141662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7E1816-02E9-B112-1062-7E3A70B0571A}"/>
              </a:ext>
            </a:extLst>
          </p:cNvPr>
          <p:cNvSpPr/>
          <p:nvPr/>
        </p:nvSpPr>
        <p:spPr>
          <a:xfrm>
            <a:off x="7179015" y="3141662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D89C5D-609F-ECC8-E3FC-0842ECF746FA}"/>
              </a:ext>
            </a:extLst>
          </p:cNvPr>
          <p:cNvSpPr/>
          <p:nvPr/>
        </p:nvSpPr>
        <p:spPr>
          <a:xfrm>
            <a:off x="7016997" y="3141662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69056A-E874-1942-EBA0-863828432015}"/>
              </a:ext>
            </a:extLst>
          </p:cNvPr>
          <p:cNvSpPr/>
          <p:nvPr/>
        </p:nvSpPr>
        <p:spPr>
          <a:xfrm>
            <a:off x="6800973" y="3141662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5BBF4F-923B-0CD5-285C-C6618FE19A09}"/>
              </a:ext>
            </a:extLst>
          </p:cNvPr>
          <p:cNvSpPr/>
          <p:nvPr/>
        </p:nvSpPr>
        <p:spPr>
          <a:xfrm>
            <a:off x="6476937" y="3141662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9C5E99-5723-0739-78AB-8C10E4B82B5E}"/>
              </a:ext>
            </a:extLst>
          </p:cNvPr>
          <p:cNvSpPr/>
          <p:nvPr/>
        </p:nvSpPr>
        <p:spPr>
          <a:xfrm>
            <a:off x="6098895" y="3141662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0169DC-5DB8-C8C0-5C59-AE9CDD064BF1}"/>
              </a:ext>
            </a:extLst>
          </p:cNvPr>
          <p:cNvSpPr/>
          <p:nvPr/>
        </p:nvSpPr>
        <p:spPr>
          <a:xfrm>
            <a:off x="5666847" y="3141662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15605B-BC48-6277-9762-46D020DD4F84}"/>
              </a:ext>
            </a:extLst>
          </p:cNvPr>
          <p:cNvSpPr/>
          <p:nvPr/>
        </p:nvSpPr>
        <p:spPr>
          <a:xfrm>
            <a:off x="5126787" y="3141662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38B741-EA7B-FB57-424D-920091710405}"/>
              </a:ext>
            </a:extLst>
          </p:cNvPr>
          <p:cNvSpPr/>
          <p:nvPr/>
        </p:nvSpPr>
        <p:spPr>
          <a:xfrm>
            <a:off x="4559724" y="3141662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3CECF4-FBE2-A1B8-729D-8DC56550ABAB}"/>
              </a:ext>
            </a:extLst>
          </p:cNvPr>
          <p:cNvSpPr/>
          <p:nvPr/>
        </p:nvSpPr>
        <p:spPr>
          <a:xfrm>
            <a:off x="3884649" y="3141662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5F3CB6-DE08-045B-41A4-42A6886439AB}"/>
              </a:ext>
            </a:extLst>
          </p:cNvPr>
          <p:cNvSpPr/>
          <p:nvPr/>
        </p:nvSpPr>
        <p:spPr>
          <a:xfrm>
            <a:off x="3020553" y="3141662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19" name="Picture 4" descr="Resultado de imagem para decimal ruler for dummies | Printable ruler ...">
            <a:extLst>
              <a:ext uri="{FF2B5EF4-FFF2-40B4-BE49-F238E27FC236}">
                <a16:creationId xmlns:a16="http://schemas.microsoft.com/office/drawing/2014/main" id="{B82582A9-C9E9-80C6-A73A-3A000EB93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34"/>
          <a:stretch/>
        </p:blipFill>
        <p:spPr bwMode="auto">
          <a:xfrm>
            <a:off x="1042748" y="3319498"/>
            <a:ext cx="6588732" cy="7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D2A687A-C3AA-A133-51C0-90E527258A0E}"/>
              </a:ext>
            </a:extLst>
          </p:cNvPr>
          <p:cNvSpPr/>
          <p:nvPr/>
        </p:nvSpPr>
        <p:spPr>
          <a:xfrm>
            <a:off x="1896329" y="3163560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51330E-7B5A-28D9-3E94-E0A61FD3113B}"/>
              </a:ext>
            </a:extLst>
          </p:cNvPr>
          <p:cNvSpPr txBox="1"/>
          <p:nvPr/>
        </p:nvSpPr>
        <p:spPr>
          <a:xfrm>
            <a:off x="2910182" y="2708752"/>
            <a:ext cx="3465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4CD1C2-F154-91FD-BFBC-0777B623CEF2}"/>
              </a:ext>
            </a:extLst>
          </p:cNvPr>
          <p:cNvSpPr txBox="1"/>
          <p:nvPr/>
        </p:nvSpPr>
        <p:spPr>
          <a:xfrm>
            <a:off x="6667808" y="2638968"/>
            <a:ext cx="343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B224FE-C83E-CA23-C2FF-0007A7613157}"/>
              </a:ext>
            </a:extLst>
          </p:cNvPr>
          <p:cNvSpPr txBox="1"/>
          <p:nvPr/>
        </p:nvSpPr>
        <p:spPr>
          <a:xfrm>
            <a:off x="1530545" y="1806880"/>
            <a:ext cx="3456459" cy="41549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/>
            <a:r>
              <a:rPr lang="en-IE" sz="2100" dirty="0"/>
              <a:t>What is an speed at point B?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964BA7-DF6F-0A88-8DA7-313F9482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DDD2728-E79B-B496-D3F3-7689E2B66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720" y="1203499"/>
            <a:ext cx="6674561" cy="1512209"/>
          </a:xfrm>
        </p:spPr>
        <p:txBody>
          <a:bodyPr/>
          <a:lstStyle/>
          <a:p>
            <a:r>
              <a:rPr lang="en-IE" dirty="0" err="1"/>
              <a:t>Céard</a:t>
            </a:r>
            <a:r>
              <a:rPr lang="en-IE" dirty="0"/>
              <a:t> é an </a:t>
            </a:r>
            <a:r>
              <a:rPr lang="en-IE" dirty="0" err="1"/>
              <a:t>luas</a:t>
            </a:r>
            <a:r>
              <a:rPr lang="en-IE" dirty="0"/>
              <a:t> ag pointe A?</a:t>
            </a:r>
          </a:p>
          <a:p>
            <a:r>
              <a:rPr lang="en-IE" dirty="0" err="1"/>
              <a:t>Céard</a:t>
            </a:r>
            <a:r>
              <a:rPr lang="en-IE" dirty="0"/>
              <a:t> é an </a:t>
            </a:r>
            <a:r>
              <a:rPr lang="en-IE" dirty="0" err="1"/>
              <a:t>luas</a:t>
            </a:r>
            <a:r>
              <a:rPr lang="en-IE" dirty="0"/>
              <a:t> ag pointe B?</a:t>
            </a:r>
          </a:p>
          <a:p>
            <a:r>
              <a:rPr lang="en-IE" dirty="0" err="1"/>
              <a:t>Ráta</a:t>
            </a:r>
            <a:r>
              <a:rPr lang="en-IE" dirty="0"/>
              <a:t>: 50 </a:t>
            </a:r>
            <a:r>
              <a:rPr lang="en-IE" dirty="0" err="1"/>
              <a:t>spota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soicind</a:t>
            </a:r>
            <a:endParaRPr lang="en-I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E3FD05-76E9-3463-66B0-68B6E6DDAF41}"/>
              </a:ext>
            </a:extLst>
          </p:cNvPr>
          <p:cNvSpPr txBox="1"/>
          <p:nvPr/>
        </p:nvSpPr>
        <p:spPr>
          <a:xfrm>
            <a:off x="1323000" y="4109945"/>
            <a:ext cx="618853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Leid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fháil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ag pointe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faoi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leith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mar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shampla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tomhas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ó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spota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amháin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ar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chlé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dtí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spota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amháin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dheis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4A49080-F84F-472A-A84F-1526477667AE}"/>
                  </a:ext>
                </a:extLst>
              </p14:cNvPr>
              <p14:cNvContentPartPr/>
              <p14:nvPr/>
            </p14:nvContentPartPr>
            <p14:xfrm>
              <a:off x="1912680" y="2971800"/>
              <a:ext cx="5158800" cy="312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4A49080-F84F-472A-A84F-1526477667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3320" y="2962440"/>
                <a:ext cx="5177520" cy="3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88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4">
            <a:extLst>
              <a:ext uri="{FF2B5EF4-FFF2-40B4-BE49-F238E27FC236}">
                <a16:creationId xmlns:a16="http://schemas.microsoft.com/office/drawing/2014/main" id="{9CBDE1D1-6920-8871-661B-54446AF8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321" y="2129315"/>
            <a:ext cx="2808684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soicind</a:t>
            </a:r>
            <a:r>
              <a:rPr lang="en-US" altLang="en-US" sz="2400" dirty="0"/>
              <a:t> </a:t>
            </a:r>
            <a:r>
              <a:rPr lang="en-US" altLang="en-US" sz="2400" b="1" dirty="0"/>
              <a:t>(s).</a:t>
            </a:r>
          </a:p>
        </p:txBody>
      </p:sp>
      <p:sp>
        <p:nvSpPr>
          <p:cNvPr id="3079" name="Text Box 8">
            <a:extLst>
              <a:ext uri="{FF2B5EF4-FFF2-40B4-BE49-F238E27FC236}">
                <a16:creationId xmlns:a16="http://schemas.microsoft.com/office/drawing/2014/main" id="{1B77B40B-8A0C-6719-B34D-B4D9D7CEC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317" y="1107282"/>
            <a:ext cx="59845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3300" b="1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0B6B31CE-E29A-DBD9-4F40-F8B138A92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792" y="3304313"/>
            <a:ext cx="45343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ga-IE" dirty="0"/>
              <a:t>San </a:t>
            </a:r>
            <a:r>
              <a:rPr lang="ga-IE" dirty="0" err="1"/>
              <a:t>fhisic</a:t>
            </a:r>
            <a:r>
              <a:rPr lang="ga-IE" dirty="0"/>
              <a:t>, </a:t>
            </a:r>
            <a:r>
              <a:rPr lang="en-US" dirty="0" err="1"/>
              <a:t>tíontaítear</a:t>
            </a:r>
            <a:r>
              <a:rPr lang="en-US" dirty="0"/>
              <a:t> an t-am </a:t>
            </a:r>
            <a:r>
              <a:rPr lang="ga-IE" dirty="0"/>
              <a:t>go soicind </a:t>
            </a:r>
            <a:r>
              <a:rPr lang="ga-IE" b="1" dirty="0"/>
              <a:t>sula ndéanann tú </a:t>
            </a:r>
            <a:r>
              <a:rPr lang="ga-IE" b="1" dirty="0" err="1"/>
              <a:t>ríomhanna</a:t>
            </a:r>
            <a:r>
              <a:rPr lang="ga-IE" b="1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D47FEA-333D-4C16-9D62-23FF86F7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973686"/>
            <a:ext cx="6543675" cy="445603"/>
          </a:xfrm>
        </p:spPr>
        <p:txBody>
          <a:bodyPr>
            <a:normAutofit fontScale="90000"/>
          </a:bodyPr>
          <a:lstStyle/>
          <a:p>
            <a:r>
              <a:rPr lang="ga-IE" dirty="0">
                <a:effectLst/>
                <a:latin typeface="Segoe UI Web (West European)"/>
              </a:rPr>
              <a:t>Cad é an t-aonad SI Ama?</a:t>
            </a:r>
          </a:p>
        </p:txBody>
      </p:sp>
    </p:spTree>
    <p:extLst>
      <p:ext uri="{BB962C8B-B14F-4D97-AF65-F5344CB8AC3E}">
        <p14:creationId xmlns:p14="http://schemas.microsoft.com/office/powerpoint/2010/main" val="33951182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C6F664B6-A7B0-AFA2-927A-2F8766F40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489" y="1943101"/>
            <a:ext cx="238563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dirty="0"/>
              <a:t>Fad </a:t>
            </a:r>
            <a:r>
              <a:rPr lang="en-IE" altLang="en-US" sz="2100" dirty="0" err="1"/>
              <a:t>ar</a:t>
            </a:r>
            <a:r>
              <a:rPr lang="en-IE" altLang="en-US" sz="2100" dirty="0"/>
              <a:t> y, am </a:t>
            </a:r>
            <a:r>
              <a:rPr lang="en-IE" altLang="en-US" sz="2100" dirty="0" err="1"/>
              <a:t>ar</a:t>
            </a:r>
            <a:r>
              <a:rPr lang="en-IE" altLang="en-US" sz="2100" dirty="0"/>
              <a:t> x</a:t>
            </a:r>
          </a:p>
          <a:p>
            <a:pPr eaLnBrk="1" hangingPunct="1">
              <a:spcBef>
                <a:spcPct val="50000"/>
              </a:spcBef>
            </a:pPr>
            <a:endParaRPr lang="en-IE" altLang="en-US" sz="2100" dirty="0"/>
          </a:p>
          <a:p>
            <a:pPr eaLnBrk="1" hangingPunct="1">
              <a:spcBef>
                <a:spcPct val="50000"/>
              </a:spcBef>
            </a:pPr>
            <a:r>
              <a:rPr lang="en-IE" altLang="en-US" sz="2100" dirty="0" err="1"/>
              <a:t>Léirítear</a:t>
            </a:r>
            <a:r>
              <a:rPr lang="en-IE" altLang="en-US" sz="2100" dirty="0"/>
              <a:t> </a:t>
            </a:r>
            <a:r>
              <a:rPr lang="en-IE" altLang="en-US" sz="2100" dirty="0" err="1"/>
              <a:t>luas</a:t>
            </a:r>
            <a:r>
              <a:rPr lang="en-IE" altLang="en-US" sz="2100" dirty="0"/>
              <a:t> </a:t>
            </a:r>
            <a:r>
              <a:rPr lang="en-IE" altLang="en-US" sz="2100" dirty="0" err="1"/>
              <a:t>tairiseach</a:t>
            </a:r>
            <a:r>
              <a:rPr lang="en-IE" altLang="en-US" sz="2100" dirty="0"/>
              <a:t> leis </a:t>
            </a:r>
            <a:r>
              <a:rPr lang="en-IE" altLang="en-US" sz="2100" dirty="0" err="1"/>
              <a:t>seo</a:t>
            </a:r>
            <a:endParaRPr lang="en-GB" altLang="en-US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F26AAC-ADCD-ABCF-2EDF-80EFD769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973686"/>
            <a:ext cx="6543675" cy="443198"/>
          </a:xfrm>
        </p:spPr>
        <p:txBody>
          <a:bodyPr>
            <a:normAutofit fontScale="90000"/>
          </a:bodyPr>
          <a:lstStyle/>
          <a:p>
            <a:r>
              <a:rPr lang="en-IE" altLang="en-US" b="1" dirty="0"/>
              <a:t>Graf fad is ama</a:t>
            </a:r>
            <a:endParaRPr lang="en-GB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E9928-D9DE-CB49-CF98-4B87FCA8D3DB}"/>
              </a:ext>
            </a:extLst>
          </p:cNvPr>
          <p:cNvSpPr/>
          <p:nvPr/>
        </p:nvSpPr>
        <p:spPr>
          <a:xfrm>
            <a:off x="3944506" y="1714501"/>
            <a:ext cx="3961244" cy="2865512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D1FA6-8B72-57F7-3960-A8276427ED23}"/>
              </a:ext>
            </a:extLst>
          </p:cNvPr>
          <p:cNvSpPr txBox="1"/>
          <p:nvPr/>
        </p:nvSpPr>
        <p:spPr>
          <a:xfrm>
            <a:off x="4105275" y="2200275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Fad (m)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2C2FD-20B6-14F4-07C6-4A33BD07CA4E}"/>
              </a:ext>
            </a:extLst>
          </p:cNvPr>
          <p:cNvSpPr txBox="1"/>
          <p:nvPr/>
        </p:nvSpPr>
        <p:spPr>
          <a:xfrm>
            <a:off x="6219825" y="4095750"/>
            <a:ext cx="8996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am (s)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2AAF1ED-9A3C-9689-884B-B32712047A22}"/>
              </a:ext>
            </a:extLst>
          </p:cNvPr>
          <p:cNvSpPr/>
          <p:nvPr/>
        </p:nvSpPr>
        <p:spPr>
          <a:xfrm>
            <a:off x="5400675" y="1943100"/>
            <a:ext cx="2276475" cy="211455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7B8826-E120-D602-C788-65191F21B917}"/>
              </a:ext>
            </a:extLst>
          </p:cNvPr>
          <p:cNvCxnSpPr>
            <a:stCxn id="8" idx="1"/>
          </p:cNvCxnSpPr>
          <p:nvPr/>
        </p:nvCxnSpPr>
        <p:spPr>
          <a:xfrm flipV="1">
            <a:off x="5400675" y="2286000"/>
            <a:ext cx="1914525" cy="177165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5" grpId="0" animBg="1"/>
      <p:bldP spid="6" grpId="0"/>
      <p:bldP spid="7" grpId="0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A4DD7-4B89-F55C-7CEB-68FAADB05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F7E6EB5B-06D3-F2D5-DBC0-A50BF4207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062" y="2436650"/>
            <a:ext cx="152188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700" b="1" dirty="0"/>
              <a:t>Luas</a:t>
            </a:r>
            <a:endParaRPr lang="en-GB" altLang="en-US" sz="27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B55293-942E-9560-7053-F66C062E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90" y="1227302"/>
            <a:ext cx="6543675" cy="432811"/>
          </a:xfrm>
        </p:spPr>
        <p:txBody>
          <a:bodyPr>
            <a:normAutofit fontScale="90000"/>
          </a:bodyPr>
          <a:lstStyle/>
          <a:p>
            <a:r>
              <a:rPr lang="en-GB" altLang="en-US" sz="2625" dirty="0"/>
              <a:t>Cad a </a:t>
            </a:r>
            <a:r>
              <a:rPr lang="en-GB" altLang="en-US" sz="2625" dirty="0" err="1"/>
              <a:t>insíonn</a:t>
            </a:r>
            <a:r>
              <a:rPr lang="en-GB" altLang="en-US" sz="2625" dirty="0"/>
              <a:t> an </a:t>
            </a:r>
            <a:r>
              <a:rPr lang="en-GB" altLang="en-US" sz="2625" u="sng" dirty="0" err="1"/>
              <a:t>fána</a:t>
            </a:r>
            <a:r>
              <a:rPr lang="en-GB" altLang="en-US" sz="2625" dirty="0"/>
              <a:t> den </a:t>
            </a:r>
            <a:r>
              <a:rPr lang="en-GB" altLang="en-US" sz="2625" dirty="0" err="1"/>
              <a:t>ghraf</a:t>
            </a:r>
            <a:r>
              <a:rPr lang="en-GB" altLang="en-US" sz="2625" dirty="0"/>
              <a:t> </a:t>
            </a:r>
            <a:r>
              <a:rPr lang="en-GB" altLang="en-US" sz="2625" dirty="0" err="1"/>
              <a:t>dúinn</a:t>
            </a:r>
            <a:r>
              <a:rPr lang="en-GB" altLang="en-US" sz="2625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7F7BB1-1282-5D45-CD6D-3A3CEC61B2F5}"/>
              </a:ext>
            </a:extLst>
          </p:cNvPr>
          <p:cNvSpPr/>
          <p:nvPr/>
        </p:nvSpPr>
        <p:spPr>
          <a:xfrm>
            <a:off x="3944506" y="2028826"/>
            <a:ext cx="3961244" cy="2865512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9599F-67B6-AB17-6E30-2842A4F137FF}"/>
              </a:ext>
            </a:extLst>
          </p:cNvPr>
          <p:cNvSpPr txBox="1"/>
          <p:nvPr/>
        </p:nvSpPr>
        <p:spPr>
          <a:xfrm>
            <a:off x="4105275" y="25146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Fad (m)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0BFF2-A911-D208-9C6F-BA195830BDA5}"/>
              </a:ext>
            </a:extLst>
          </p:cNvPr>
          <p:cNvSpPr txBox="1"/>
          <p:nvPr/>
        </p:nvSpPr>
        <p:spPr>
          <a:xfrm>
            <a:off x="6219826" y="4410075"/>
            <a:ext cx="9156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Am (s)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F5FB39-E375-5870-4A13-DAABC3F0930A}"/>
              </a:ext>
            </a:extLst>
          </p:cNvPr>
          <p:cNvSpPr/>
          <p:nvPr/>
        </p:nvSpPr>
        <p:spPr>
          <a:xfrm>
            <a:off x="5400675" y="2257425"/>
            <a:ext cx="2276475" cy="211455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487CFC-C36B-11A9-CCDA-76089B04E637}"/>
              </a:ext>
            </a:extLst>
          </p:cNvPr>
          <p:cNvCxnSpPr>
            <a:stCxn id="8" idx="1"/>
          </p:cNvCxnSpPr>
          <p:nvPr/>
        </p:nvCxnSpPr>
        <p:spPr>
          <a:xfrm flipV="1">
            <a:off x="5400675" y="2600325"/>
            <a:ext cx="1914525" cy="177165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BC3592-A897-BD9F-0278-B9A8AA162BE3}"/>
                  </a:ext>
                </a:extLst>
              </p:cNvPr>
              <p:cNvSpPr txBox="1"/>
              <p:nvPr/>
            </p:nvSpPr>
            <p:spPr>
              <a:xfrm>
                <a:off x="1289191" y="3755867"/>
                <a:ext cx="1562223" cy="70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i="0" smtClean="0">
                          <a:latin typeface="Cambria Math" panose="02040503050406030204" pitchFamily="18" charset="0"/>
                        </a:rPr>
                        <m:t>Luas</m:t>
                      </m:r>
                      <m:r>
                        <a:rPr lang="en-GB" sz="21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 panose="02040503050406030204" pitchFamily="18" charset="0"/>
                            </a:rPr>
                            <m:t>Fad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100" i="0">
                              <a:latin typeface="Cambria Math" panose="02040503050406030204" pitchFamily="18" charset="0"/>
                            </a:rPr>
                            <m:t>Am</m:t>
                          </m:r>
                        </m:den>
                      </m:f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BC3592-A897-BD9F-0278-B9A8AA162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91" y="3755867"/>
                <a:ext cx="1562223" cy="703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419839C-DC12-467F-8A23-AF36EC3E58D9}"/>
              </a:ext>
            </a:extLst>
          </p:cNvPr>
          <p:cNvSpPr txBox="1"/>
          <p:nvPr/>
        </p:nvSpPr>
        <p:spPr>
          <a:xfrm rot="18998801">
            <a:off x="5455234" y="2823933"/>
            <a:ext cx="20583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/>
              <a:t>Fána</a:t>
            </a:r>
            <a:r>
              <a:rPr lang="en-GB" sz="2100" dirty="0"/>
              <a:t> = Luas</a:t>
            </a:r>
          </a:p>
        </p:txBody>
      </p:sp>
    </p:spTree>
    <p:extLst>
      <p:ext uri="{BB962C8B-B14F-4D97-AF65-F5344CB8AC3E}">
        <p14:creationId xmlns:p14="http://schemas.microsoft.com/office/powerpoint/2010/main" val="23669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>
            <a:extLst>
              <a:ext uri="{FF2B5EF4-FFF2-40B4-BE49-F238E27FC236}">
                <a16:creationId xmlns:a16="http://schemas.microsoft.com/office/drawing/2014/main" id="{74419F71-E2DD-6FF6-A66E-3EB7B6D7A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3118225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E" altLang="en-US" sz="1350"/>
          </a:p>
        </p:txBody>
      </p:sp>
      <p:sp>
        <p:nvSpPr>
          <p:cNvPr id="15367" name="Text Box 20">
            <a:extLst>
              <a:ext uri="{FF2B5EF4-FFF2-40B4-BE49-F238E27FC236}">
                <a16:creationId xmlns:a16="http://schemas.microsoft.com/office/drawing/2014/main" id="{619C5415-4559-F29E-6DB9-BE6DCB9B5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238625"/>
            <a:ext cx="52520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dirty="0">
                <a:latin typeface="+mj-lt"/>
              </a:rPr>
              <a:t>Luas an </a:t>
            </a:r>
            <a:r>
              <a:rPr lang="en-IE" altLang="en-US" sz="2100" dirty="0" err="1">
                <a:latin typeface="+mj-lt"/>
              </a:rPr>
              <a:t>réada</a:t>
            </a:r>
            <a:r>
              <a:rPr lang="en-IE" altLang="en-US" sz="2100" dirty="0">
                <a:latin typeface="+mj-lt"/>
              </a:rPr>
              <a:t>   =  </a:t>
            </a:r>
            <a:r>
              <a:rPr lang="en-IE" altLang="en-US" sz="2100" dirty="0" err="1">
                <a:latin typeface="+mj-lt"/>
              </a:rPr>
              <a:t>Fána</a:t>
            </a:r>
            <a:r>
              <a:rPr lang="en-IE" altLang="en-US" sz="2100" dirty="0">
                <a:latin typeface="+mj-lt"/>
              </a:rPr>
              <a:t> an </a:t>
            </a:r>
            <a:r>
              <a:rPr lang="en-IE" altLang="en-US" sz="2100" dirty="0" err="1">
                <a:latin typeface="+mj-lt"/>
              </a:rPr>
              <a:t>ghraif</a:t>
            </a:r>
            <a:r>
              <a:rPr lang="en-IE" altLang="en-US" sz="2100" dirty="0">
                <a:latin typeface="+mj-lt"/>
              </a:rPr>
              <a:t>  </a:t>
            </a:r>
            <a:endParaRPr lang="en-GB" altLang="en-US" sz="21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8" name="Object 13">
                <a:extLst>
                  <a:ext uri="{FF2B5EF4-FFF2-40B4-BE49-F238E27FC236}">
                    <a16:creationId xmlns:a16="http://schemas.microsoft.com/office/drawing/2014/main" id="{B7D297B2-FD80-1FAB-DF93-A52E37E15ADE}"/>
                  </a:ext>
                </a:extLst>
              </p:cNvPr>
              <p:cNvSpPr txBox="1"/>
              <p:nvPr/>
            </p:nvSpPr>
            <p:spPr bwMode="auto">
              <a:xfrm>
                <a:off x="3275670" y="4710305"/>
                <a:ext cx="4630080" cy="814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20−0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5−0</m:t>
                          </m:r>
                        </m:den>
                      </m:f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 =4 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368" name="Object 13">
                <a:extLst>
                  <a:ext uri="{FF2B5EF4-FFF2-40B4-BE49-F238E27FC236}">
                    <a16:creationId xmlns:a16="http://schemas.microsoft.com/office/drawing/2014/main" id="{B7D297B2-FD80-1FAB-DF93-A52E37E15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670" y="4710305"/>
                <a:ext cx="4630080" cy="814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1BDBC97-FF01-4B1F-BF8B-766F126F0D72}"/>
              </a:ext>
            </a:extLst>
          </p:cNvPr>
          <p:cNvSpPr/>
          <p:nvPr/>
        </p:nvSpPr>
        <p:spPr>
          <a:xfrm>
            <a:off x="4039756" y="1042347"/>
            <a:ext cx="3961244" cy="2865512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294B8-D6BC-C63E-316D-888A720622F0}"/>
              </a:ext>
            </a:extLst>
          </p:cNvPr>
          <p:cNvSpPr txBox="1"/>
          <p:nvPr/>
        </p:nvSpPr>
        <p:spPr>
          <a:xfrm>
            <a:off x="4096202" y="1649471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Fad (m)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EFF37-0447-10FB-1E3A-0786B32F3B8E}"/>
              </a:ext>
            </a:extLst>
          </p:cNvPr>
          <p:cNvSpPr txBox="1"/>
          <p:nvPr/>
        </p:nvSpPr>
        <p:spPr>
          <a:xfrm>
            <a:off x="6075187" y="3472504"/>
            <a:ext cx="9156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Am (s)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3AF305B-FD21-E267-1992-40E946F9BF38}"/>
              </a:ext>
            </a:extLst>
          </p:cNvPr>
          <p:cNvSpPr/>
          <p:nvPr/>
        </p:nvSpPr>
        <p:spPr>
          <a:xfrm>
            <a:off x="5495925" y="1270946"/>
            <a:ext cx="2276475" cy="211455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3FAA51-4315-6EDC-D8D9-D1720C00C449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5495925" y="1439619"/>
            <a:ext cx="1919883" cy="1945879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4879859-5776-FA3B-69C6-3B8635E9BD1A}"/>
              </a:ext>
            </a:extLst>
          </p:cNvPr>
          <p:cNvSpPr txBox="1"/>
          <p:nvPr/>
        </p:nvSpPr>
        <p:spPr>
          <a:xfrm>
            <a:off x="5018307" y="1243410"/>
            <a:ext cx="4732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69548-B277-C493-557D-2341A5AAADEF}"/>
              </a:ext>
            </a:extLst>
          </p:cNvPr>
          <p:cNvSpPr txBox="1"/>
          <p:nvPr/>
        </p:nvSpPr>
        <p:spPr>
          <a:xfrm>
            <a:off x="7248795" y="3325590"/>
            <a:ext cx="3289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EC63C3-61F3-58CD-3295-8B296245E7F8}"/>
              </a:ext>
            </a:extLst>
          </p:cNvPr>
          <p:cNvCxnSpPr/>
          <p:nvPr/>
        </p:nvCxnSpPr>
        <p:spPr>
          <a:xfrm>
            <a:off x="5495925" y="1439618"/>
            <a:ext cx="1919883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AD167-9B6B-7A8A-63B0-13F19451AC4A}"/>
              </a:ext>
            </a:extLst>
          </p:cNvPr>
          <p:cNvCxnSpPr>
            <a:cxnSpLocks/>
          </p:cNvCxnSpPr>
          <p:nvPr/>
        </p:nvCxnSpPr>
        <p:spPr>
          <a:xfrm flipV="1">
            <a:off x="7393187" y="1439619"/>
            <a:ext cx="22622" cy="1874147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EB368805-42F2-2CDA-9495-FE8E3EFC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4497855-FB13-6293-B037-00746DDD7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720" y="1203498"/>
            <a:ext cx="2683269" cy="867930"/>
          </a:xfrm>
        </p:spPr>
        <p:txBody>
          <a:bodyPr/>
          <a:lstStyle/>
          <a:p>
            <a:r>
              <a:rPr lang="en-IE" altLang="en-US" dirty="0" err="1"/>
              <a:t>Faigh</a:t>
            </a:r>
            <a:r>
              <a:rPr lang="en-IE" altLang="en-US" dirty="0"/>
              <a:t> an </a:t>
            </a:r>
            <a:r>
              <a:rPr lang="en-IE" altLang="en-US" dirty="0" err="1"/>
              <a:t>luas</a:t>
            </a:r>
            <a:r>
              <a:rPr lang="en-IE" altLang="en-US" dirty="0"/>
              <a:t> ag </a:t>
            </a:r>
            <a:r>
              <a:rPr lang="en-IE" altLang="en-US" dirty="0" err="1"/>
              <a:t>úsáid</a:t>
            </a:r>
            <a:r>
              <a:rPr lang="en-IE" altLang="en-US" dirty="0"/>
              <a:t> an </a:t>
            </a:r>
            <a:r>
              <a:rPr lang="en-IE" altLang="en-US" dirty="0" err="1"/>
              <a:t>graf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884A22-1E93-1BFB-1C19-5A908679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16AC8-5E77-4904-5252-8CAEF8AE18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720" y="1203499"/>
            <a:ext cx="6674561" cy="383182"/>
          </a:xfrm>
        </p:spPr>
        <p:txBody>
          <a:bodyPr/>
          <a:lstStyle/>
          <a:p>
            <a:r>
              <a:rPr lang="en-GB" dirty="0" err="1"/>
              <a:t>Déan</a:t>
            </a:r>
            <a:r>
              <a:rPr lang="en-GB" dirty="0"/>
              <a:t> cur </a:t>
            </a:r>
            <a:r>
              <a:rPr lang="en-GB" dirty="0" err="1"/>
              <a:t>síos</a:t>
            </a:r>
            <a:r>
              <a:rPr lang="en-GB" dirty="0"/>
              <a:t> ar an </a:t>
            </a:r>
            <a:r>
              <a:rPr lang="en-GB" dirty="0" err="1"/>
              <a:t>ngluaise</a:t>
            </a:r>
            <a:r>
              <a:rPr lang="en-GB" dirty="0"/>
              <a:t> le </a:t>
            </a:r>
            <a:r>
              <a:rPr lang="en-GB" dirty="0" err="1"/>
              <a:t>feiceáíl</a:t>
            </a:r>
            <a:r>
              <a:rPr lang="en-GB" dirty="0"/>
              <a:t> </a:t>
            </a:r>
            <a:r>
              <a:rPr lang="en-GB" dirty="0" err="1"/>
              <a:t>thíos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61DA4-4617-8BA2-CCE9-52CBBB53B8E5}"/>
              </a:ext>
            </a:extLst>
          </p:cNvPr>
          <p:cNvSpPr txBox="1"/>
          <p:nvPr/>
        </p:nvSpPr>
        <p:spPr>
          <a:xfrm rot="16200000">
            <a:off x="1049627" y="2195123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Fad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AE9167-2627-1E9D-EA7D-B3853BBDA85A}"/>
              </a:ext>
            </a:extLst>
          </p:cNvPr>
          <p:cNvSpPr txBox="1"/>
          <p:nvPr/>
        </p:nvSpPr>
        <p:spPr>
          <a:xfrm>
            <a:off x="2058315" y="2998040"/>
            <a:ext cx="888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EF412D-9499-17F4-7D42-17B5B0785BF0}"/>
              </a:ext>
            </a:extLst>
          </p:cNvPr>
          <p:cNvSpPr/>
          <p:nvPr/>
        </p:nvSpPr>
        <p:spPr>
          <a:xfrm>
            <a:off x="1841004" y="1807703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4FCC0A-E671-873C-859B-FA7FED51E77D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1841003" y="1960105"/>
            <a:ext cx="915105" cy="1037936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C87F1B2-E49D-DF38-89F3-31D4037ACDC4}"/>
              </a:ext>
            </a:extLst>
          </p:cNvPr>
          <p:cNvSpPr/>
          <p:nvPr/>
        </p:nvSpPr>
        <p:spPr>
          <a:xfrm>
            <a:off x="3848053" y="1911722"/>
            <a:ext cx="1115113" cy="1076300"/>
          </a:xfrm>
          <a:custGeom>
            <a:avLst/>
            <a:gdLst>
              <a:gd name="connsiteX0" fmla="*/ 0 w 2108200"/>
              <a:gd name="connsiteY0" fmla="*/ 1447800 h 1447800"/>
              <a:gd name="connsiteX1" fmla="*/ 850900 w 2108200"/>
              <a:gd name="connsiteY1" fmla="*/ 1358900 h 1447800"/>
              <a:gd name="connsiteX2" fmla="*/ 2108200 w 2108200"/>
              <a:gd name="connsiteY2" fmla="*/ 0 h 1447800"/>
              <a:gd name="connsiteX0" fmla="*/ 0 w 2108200"/>
              <a:gd name="connsiteY0" fmla="*/ 1447800 h 1555949"/>
              <a:gd name="connsiteX1" fmla="*/ 850900 w 2108200"/>
              <a:gd name="connsiteY1" fmla="*/ 1358900 h 1555949"/>
              <a:gd name="connsiteX2" fmla="*/ 2108200 w 2108200"/>
              <a:gd name="connsiteY2" fmla="*/ 0 h 1555949"/>
              <a:gd name="connsiteX0" fmla="*/ 0 w 2108200"/>
              <a:gd name="connsiteY0" fmla="*/ 1447800 h 1447800"/>
              <a:gd name="connsiteX1" fmla="*/ 876300 w 2108200"/>
              <a:gd name="connsiteY1" fmla="*/ 1092200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162404 w 2108200"/>
              <a:gd name="connsiteY1" fmla="*/ 1101788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162404 w 2108200"/>
              <a:gd name="connsiteY1" fmla="*/ 1101788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00" h="1447800">
                <a:moveTo>
                  <a:pt x="0" y="1447800"/>
                </a:moveTo>
                <a:cubicBezTo>
                  <a:pt x="283633" y="1418167"/>
                  <a:pt x="626468" y="1369722"/>
                  <a:pt x="1067036" y="1120964"/>
                </a:cubicBezTo>
                <a:cubicBezTo>
                  <a:pt x="1507604" y="872206"/>
                  <a:pt x="1961580" y="318735"/>
                  <a:pt x="210820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41DA0B6-B0EF-85A0-7D3A-47ABF51AA7DD}"/>
              </a:ext>
            </a:extLst>
          </p:cNvPr>
          <p:cNvSpPr/>
          <p:nvPr/>
        </p:nvSpPr>
        <p:spPr>
          <a:xfrm>
            <a:off x="6241841" y="2091366"/>
            <a:ext cx="1145803" cy="896656"/>
          </a:xfrm>
          <a:custGeom>
            <a:avLst/>
            <a:gdLst>
              <a:gd name="connsiteX0" fmla="*/ 0 w 2108200"/>
              <a:gd name="connsiteY0" fmla="*/ 1447800 h 1447800"/>
              <a:gd name="connsiteX1" fmla="*/ 850900 w 2108200"/>
              <a:gd name="connsiteY1" fmla="*/ 1358900 h 1447800"/>
              <a:gd name="connsiteX2" fmla="*/ 2108200 w 2108200"/>
              <a:gd name="connsiteY2" fmla="*/ 0 h 1447800"/>
              <a:gd name="connsiteX0" fmla="*/ 0 w 2108200"/>
              <a:gd name="connsiteY0" fmla="*/ 1447800 h 1555949"/>
              <a:gd name="connsiteX1" fmla="*/ 850900 w 2108200"/>
              <a:gd name="connsiteY1" fmla="*/ 1358900 h 1555949"/>
              <a:gd name="connsiteX2" fmla="*/ 2108200 w 2108200"/>
              <a:gd name="connsiteY2" fmla="*/ 0 h 1555949"/>
              <a:gd name="connsiteX0" fmla="*/ 0 w 2108200"/>
              <a:gd name="connsiteY0" fmla="*/ 1447800 h 1447800"/>
              <a:gd name="connsiteX1" fmla="*/ 876300 w 2108200"/>
              <a:gd name="connsiteY1" fmla="*/ 1092200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162404 w 2108200"/>
              <a:gd name="connsiteY1" fmla="*/ 1101788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162404 w 2108200"/>
              <a:gd name="connsiteY1" fmla="*/ 1101788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21805 w 2108200"/>
              <a:gd name="connsiteY1" fmla="*/ 296389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21805 w 2108200"/>
              <a:gd name="connsiteY1" fmla="*/ 296389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21805 w 2108200"/>
              <a:gd name="connsiteY1" fmla="*/ 296389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08181 w 2108200"/>
              <a:gd name="connsiteY1" fmla="*/ 440210 h 1447800"/>
              <a:gd name="connsiteX2" fmla="*/ 2108200 w 2108200"/>
              <a:gd name="connsiteY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00" h="1447800">
                <a:moveTo>
                  <a:pt x="0" y="1447800"/>
                </a:moveTo>
                <a:cubicBezTo>
                  <a:pt x="256385" y="1044232"/>
                  <a:pt x="367613" y="688968"/>
                  <a:pt x="808181" y="440210"/>
                </a:cubicBezTo>
                <a:cubicBezTo>
                  <a:pt x="1248749" y="191452"/>
                  <a:pt x="1539236" y="50269"/>
                  <a:pt x="210820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DE6B20-CBE3-D5BE-09A8-F6F752F22378}"/>
              </a:ext>
            </a:extLst>
          </p:cNvPr>
          <p:cNvCxnSpPr>
            <a:cxnSpLocks/>
          </p:cNvCxnSpPr>
          <p:nvPr/>
        </p:nvCxnSpPr>
        <p:spPr>
          <a:xfrm>
            <a:off x="1841004" y="4435041"/>
            <a:ext cx="1117951" cy="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3B788F7-1293-7C09-4545-CBDBB567406C}"/>
              </a:ext>
            </a:extLst>
          </p:cNvPr>
          <p:cNvCxnSpPr>
            <a:cxnSpLocks/>
          </p:cNvCxnSpPr>
          <p:nvPr/>
        </p:nvCxnSpPr>
        <p:spPr>
          <a:xfrm>
            <a:off x="3867217" y="4251132"/>
            <a:ext cx="931090" cy="183909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7B6BD17-8841-B8E8-83A6-92B2019F2D7F}"/>
              </a:ext>
            </a:extLst>
          </p:cNvPr>
          <p:cNvSpPr txBox="1"/>
          <p:nvPr/>
        </p:nvSpPr>
        <p:spPr>
          <a:xfrm rot="16200000">
            <a:off x="3030659" y="2187621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Fad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345455-8331-1CE6-C8C1-0E9C1351093E}"/>
              </a:ext>
            </a:extLst>
          </p:cNvPr>
          <p:cNvSpPr txBox="1"/>
          <p:nvPr/>
        </p:nvSpPr>
        <p:spPr>
          <a:xfrm>
            <a:off x="4039346" y="2990538"/>
            <a:ext cx="888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C640807-8B8F-E5DC-699D-459DB8FDD537}"/>
              </a:ext>
            </a:extLst>
          </p:cNvPr>
          <p:cNvSpPr/>
          <p:nvPr/>
        </p:nvSpPr>
        <p:spPr>
          <a:xfrm>
            <a:off x="3822036" y="1800200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DEBE3E-6165-EB5A-9ACA-CA22E171783A}"/>
              </a:ext>
            </a:extLst>
          </p:cNvPr>
          <p:cNvSpPr txBox="1"/>
          <p:nvPr/>
        </p:nvSpPr>
        <p:spPr>
          <a:xfrm rot="16200000">
            <a:off x="5427284" y="2187621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Fad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1E227A-360B-C137-30FB-3AAB52F6926B}"/>
              </a:ext>
            </a:extLst>
          </p:cNvPr>
          <p:cNvSpPr txBox="1"/>
          <p:nvPr/>
        </p:nvSpPr>
        <p:spPr>
          <a:xfrm>
            <a:off x="6435972" y="2990538"/>
            <a:ext cx="888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5D5567E-5B9A-D4FC-BF9E-9013451D0A32}"/>
              </a:ext>
            </a:extLst>
          </p:cNvPr>
          <p:cNvSpPr/>
          <p:nvPr/>
        </p:nvSpPr>
        <p:spPr>
          <a:xfrm>
            <a:off x="6218661" y="1800200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7E1C5F-4BF4-061A-7124-327F9A59EE3B}"/>
              </a:ext>
            </a:extLst>
          </p:cNvPr>
          <p:cNvSpPr txBox="1"/>
          <p:nvPr/>
        </p:nvSpPr>
        <p:spPr>
          <a:xfrm rot="16200000">
            <a:off x="1049627" y="4269026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Fad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07A055-4F35-8E2C-89A9-5543A76D16E7}"/>
              </a:ext>
            </a:extLst>
          </p:cNvPr>
          <p:cNvSpPr txBox="1"/>
          <p:nvPr/>
        </p:nvSpPr>
        <p:spPr>
          <a:xfrm>
            <a:off x="2058315" y="5071943"/>
            <a:ext cx="888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7749673-20D0-55F4-A67A-13112BB7F9C6}"/>
              </a:ext>
            </a:extLst>
          </p:cNvPr>
          <p:cNvSpPr/>
          <p:nvPr/>
        </p:nvSpPr>
        <p:spPr>
          <a:xfrm>
            <a:off x="1841004" y="3881606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14BFBD-4755-550E-44C4-211F52B6E85C}"/>
              </a:ext>
            </a:extLst>
          </p:cNvPr>
          <p:cNvSpPr txBox="1"/>
          <p:nvPr/>
        </p:nvSpPr>
        <p:spPr>
          <a:xfrm rot="16200000">
            <a:off x="3087262" y="4269026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Fad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E99C28-95DC-E759-CE99-7E0628D0E503}"/>
              </a:ext>
            </a:extLst>
          </p:cNvPr>
          <p:cNvSpPr txBox="1"/>
          <p:nvPr/>
        </p:nvSpPr>
        <p:spPr>
          <a:xfrm>
            <a:off x="4095949" y="5071943"/>
            <a:ext cx="888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DC89DF1-6B41-B765-7080-A5827CF7B4B6}"/>
              </a:ext>
            </a:extLst>
          </p:cNvPr>
          <p:cNvSpPr/>
          <p:nvPr/>
        </p:nvSpPr>
        <p:spPr>
          <a:xfrm>
            <a:off x="3878639" y="3881606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5385911-E280-D652-CDC0-6C7C42DC5965}"/>
              </a:ext>
            </a:extLst>
          </p:cNvPr>
          <p:cNvSpPr txBox="1"/>
          <p:nvPr/>
        </p:nvSpPr>
        <p:spPr>
          <a:xfrm rot="16200000">
            <a:off x="5439433" y="4320786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Fad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6F21F6-94C9-34DD-AEB8-7A0073CB5B47}"/>
              </a:ext>
            </a:extLst>
          </p:cNvPr>
          <p:cNvSpPr txBox="1"/>
          <p:nvPr/>
        </p:nvSpPr>
        <p:spPr>
          <a:xfrm>
            <a:off x="6448120" y="5123704"/>
            <a:ext cx="888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186F87C-4BEE-6421-F052-B665D82476A2}"/>
              </a:ext>
            </a:extLst>
          </p:cNvPr>
          <p:cNvSpPr/>
          <p:nvPr/>
        </p:nvSpPr>
        <p:spPr>
          <a:xfrm>
            <a:off x="6230810" y="3933366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6651601-70E4-DD60-ABA0-72CF57A2227A}"/>
              </a:ext>
            </a:extLst>
          </p:cNvPr>
          <p:cNvSpPr/>
          <p:nvPr/>
        </p:nvSpPr>
        <p:spPr>
          <a:xfrm>
            <a:off x="6229464" y="4143400"/>
            <a:ext cx="1276350" cy="847725"/>
          </a:xfrm>
          <a:custGeom>
            <a:avLst/>
            <a:gdLst>
              <a:gd name="connsiteX0" fmla="*/ 0 w 1701800"/>
              <a:gd name="connsiteY0" fmla="*/ 749300 h 1130300"/>
              <a:gd name="connsiteX1" fmla="*/ 393700 w 1701800"/>
              <a:gd name="connsiteY1" fmla="*/ 0 h 1130300"/>
              <a:gd name="connsiteX2" fmla="*/ 863600 w 1701800"/>
              <a:gd name="connsiteY2" fmla="*/ 1130300 h 1130300"/>
              <a:gd name="connsiteX3" fmla="*/ 1371600 w 1701800"/>
              <a:gd name="connsiteY3" fmla="*/ 63500 h 1130300"/>
              <a:gd name="connsiteX4" fmla="*/ 1701800 w 1701800"/>
              <a:gd name="connsiteY4" fmla="*/ 9144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130300">
                <a:moveTo>
                  <a:pt x="0" y="749300"/>
                </a:moveTo>
                <a:lnTo>
                  <a:pt x="393700" y="0"/>
                </a:lnTo>
                <a:lnTo>
                  <a:pt x="863600" y="1130300"/>
                </a:lnTo>
                <a:lnTo>
                  <a:pt x="1371600" y="63500"/>
                </a:lnTo>
                <a:lnTo>
                  <a:pt x="1701800" y="9144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2469D4-10F3-90A3-2536-F13E354E69A9}"/>
              </a:ext>
            </a:extLst>
          </p:cNvPr>
          <p:cNvSpPr txBox="1"/>
          <p:nvPr/>
        </p:nvSpPr>
        <p:spPr>
          <a:xfrm>
            <a:off x="1240588" y="1603993"/>
            <a:ext cx="333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3CEB6F1-8BA5-7427-2F75-8CF52C01456D}"/>
              </a:ext>
            </a:extLst>
          </p:cNvPr>
          <p:cNvSpPr txBox="1"/>
          <p:nvPr/>
        </p:nvSpPr>
        <p:spPr>
          <a:xfrm>
            <a:off x="3328631" y="1549747"/>
            <a:ext cx="343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ECC155E-D62C-FAD5-FB5C-687CF4A4585D}"/>
              </a:ext>
            </a:extLst>
          </p:cNvPr>
          <p:cNvSpPr txBox="1"/>
          <p:nvPr/>
        </p:nvSpPr>
        <p:spPr>
          <a:xfrm>
            <a:off x="5600028" y="1538089"/>
            <a:ext cx="3321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093413-371A-5F94-F212-4DEB89F55D61}"/>
              </a:ext>
            </a:extLst>
          </p:cNvPr>
          <p:cNvSpPr txBox="1"/>
          <p:nvPr/>
        </p:nvSpPr>
        <p:spPr>
          <a:xfrm>
            <a:off x="1251677" y="3685398"/>
            <a:ext cx="3417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BDE0E5-6931-36A1-2E8D-92FF44FED9AF}"/>
              </a:ext>
            </a:extLst>
          </p:cNvPr>
          <p:cNvSpPr txBox="1"/>
          <p:nvPr/>
        </p:nvSpPr>
        <p:spPr>
          <a:xfrm>
            <a:off x="3278867" y="3737158"/>
            <a:ext cx="333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ADA4498-3CDF-58B3-3E17-DF4A4535650A}"/>
              </a:ext>
            </a:extLst>
          </p:cNvPr>
          <p:cNvSpPr txBox="1"/>
          <p:nvPr/>
        </p:nvSpPr>
        <p:spPr>
          <a:xfrm>
            <a:off x="5621082" y="3671255"/>
            <a:ext cx="2744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325579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6CA69-66B5-26A8-501F-15627709E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B6C1D4-3329-2907-7FA5-C798BD20335F}"/>
              </a:ext>
            </a:extLst>
          </p:cNvPr>
          <p:cNvSpPr txBox="1"/>
          <p:nvPr/>
        </p:nvSpPr>
        <p:spPr>
          <a:xfrm rot="16200000">
            <a:off x="5640083" y="2589990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Fad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67011-C5E9-4E4D-223A-D37F4DBE5A7A}"/>
              </a:ext>
            </a:extLst>
          </p:cNvPr>
          <p:cNvSpPr txBox="1"/>
          <p:nvPr/>
        </p:nvSpPr>
        <p:spPr>
          <a:xfrm>
            <a:off x="6648771" y="3392908"/>
            <a:ext cx="876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AEB7D5-21AA-5C69-6D5F-4706EB59C3BB}"/>
              </a:ext>
            </a:extLst>
          </p:cNvPr>
          <p:cNvSpPr/>
          <p:nvPr/>
        </p:nvSpPr>
        <p:spPr>
          <a:xfrm>
            <a:off x="6431460" y="2202570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F4A53F-A4FB-AAFF-F219-BF7DAC563989}"/>
              </a:ext>
            </a:extLst>
          </p:cNvPr>
          <p:cNvCxnSpPr>
            <a:cxnSpLocks/>
            <a:stCxn id="11" idx="1"/>
          </p:cNvCxnSpPr>
          <p:nvPr/>
        </p:nvCxnSpPr>
        <p:spPr>
          <a:xfrm flipV="1">
            <a:off x="6431461" y="2912038"/>
            <a:ext cx="522689" cy="480869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2399E6-D345-8EF1-A265-8B908B0C1175}"/>
              </a:ext>
            </a:extLst>
          </p:cNvPr>
          <p:cNvCxnSpPr>
            <a:cxnSpLocks/>
          </p:cNvCxnSpPr>
          <p:nvPr/>
        </p:nvCxnSpPr>
        <p:spPr>
          <a:xfrm>
            <a:off x="6431461" y="2354972"/>
            <a:ext cx="522689" cy="5189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9B9B95-2E86-9242-B10C-A77B4BE85AB9}"/>
              </a:ext>
            </a:extLst>
          </p:cNvPr>
          <p:cNvCxnSpPr>
            <a:cxnSpLocks/>
          </p:cNvCxnSpPr>
          <p:nvPr/>
        </p:nvCxnSpPr>
        <p:spPr>
          <a:xfrm flipV="1">
            <a:off x="6954149" y="2708999"/>
            <a:ext cx="900639" cy="1649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C77BFC-E67F-FF07-D423-B971BA071487}"/>
              </a:ext>
            </a:extLst>
          </p:cNvPr>
          <p:cNvCxnSpPr>
            <a:cxnSpLocks/>
          </p:cNvCxnSpPr>
          <p:nvPr/>
        </p:nvCxnSpPr>
        <p:spPr>
          <a:xfrm flipV="1">
            <a:off x="6936638" y="2743200"/>
            <a:ext cx="940538" cy="168839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010CFC2E-E344-4E71-F106-8A9C1618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B3DBA37-C199-66F4-179D-A0B437BDC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720" y="1203498"/>
            <a:ext cx="6674561" cy="674031"/>
          </a:xfrm>
        </p:spPr>
        <p:txBody>
          <a:bodyPr/>
          <a:lstStyle/>
          <a:p>
            <a:r>
              <a:rPr lang="en-GB" dirty="0" err="1"/>
              <a:t>Sna</a:t>
            </a:r>
            <a:r>
              <a:rPr lang="en-GB" dirty="0"/>
              <a:t> </a:t>
            </a:r>
            <a:r>
              <a:rPr lang="en-GB" dirty="0" err="1"/>
              <a:t>graif</a:t>
            </a:r>
            <a:r>
              <a:rPr lang="en-GB" dirty="0"/>
              <a:t> </a:t>
            </a:r>
            <a:r>
              <a:rPr lang="en-GB" dirty="0" err="1"/>
              <a:t>thíos</a:t>
            </a:r>
            <a:r>
              <a:rPr lang="en-GB" dirty="0"/>
              <a:t>, </a:t>
            </a:r>
            <a:r>
              <a:rPr lang="en-GB" dirty="0" err="1"/>
              <a:t>léirítear</a:t>
            </a:r>
            <a:r>
              <a:rPr lang="en-GB" dirty="0"/>
              <a:t> </a:t>
            </a:r>
            <a:r>
              <a:rPr lang="en-GB" dirty="0" err="1"/>
              <a:t>dhá</a:t>
            </a:r>
            <a:r>
              <a:rPr lang="en-GB" dirty="0"/>
              <a:t> </a:t>
            </a:r>
            <a:r>
              <a:rPr lang="en-GB" dirty="0" err="1"/>
              <a:t>chorp</a:t>
            </a:r>
            <a:r>
              <a:rPr lang="en-GB" dirty="0"/>
              <a:t> A </a:t>
            </a:r>
            <a:r>
              <a:rPr lang="en-GB" dirty="0" err="1"/>
              <a:t>agus</a:t>
            </a:r>
            <a:r>
              <a:rPr lang="en-GB" dirty="0"/>
              <a:t> B. </a:t>
            </a:r>
            <a:r>
              <a:rPr lang="en-GB" dirty="0" err="1"/>
              <a:t>Meatseáil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graif</a:t>
            </a:r>
            <a:r>
              <a:rPr lang="en-GB" dirty="0"/>
              <a:t> leis an </a:t>
            </a:r>
            <a:r>
              <a:rPr lang="en-GB" dirty="0" err="1"/>
              <a:t>gcur</a:t>
            </a:r>
            <a:r>
              <a:rPr lang="en-GB" dirty="0"/>
              <a:t> </a:t>
            </a:r>
            <a:r>
              <a:rPr lang="en-GB" dirty="0" err="1"/>
              <a:t>síos</a:t>
            </a:r>
            <a:r>
              <a:rPr lang="en-GB" dirty="0"/>
              <a:t> </a:t>
            </a:r>
            <a:r>
              <a:rPr lang="en-GB" dirty="0" err="1"/>
              <a:t>cuí</a:t>
            </a:r>
            <a:r>
              <a:rPr lang="en-GB" dirty="0"/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F37A5-99A0-5E60-73C2-EE314316DE7A}"/>
              </a:ext>
            </a:extLst>
          </p:cNvPr>
          <p:cNvSpPr txBox="1"/>
          <p:nvPr/>
        </p:nvSpPr>
        <p:spPr>
          <a:xfrm rot="16200000">
            <a:off x="3218289" y="2539350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Fad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DF9AEB-66E6-5E65-F13A-EA46773F2363}"/>
              </a:ext>
            </a:extLst>
          </p:cNvPr>
          <p:cNvSpPr txBox="1"/>
          <p:nvPr/>
        </p:nvSpPr>
        <p:spPr>
          <a:xfrm>
            <a:off x="4226977" y="3342267"/>
            <a:ext cx="876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6A1A9A1-66CA-6EEE-19A0-BF12981448EF}"/>
              </a:ext>
            </a:extLst>
          </p:cNvPr>
          <p:cNvSpPr/>
          <p:nvPr/>
        </p:nvSpPr>
        <p:spPr>
          <a:xfrm>
            <a:off x="4009666" y="2151929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B0F0D9-8020-E76E-FD43-14919033F879}"/>
              </a:ext>
            </a:extLst>
          </p:cNvPr>
          <p:cNvCxnSpPr>
            <a:cxnSpLocks/>
            <a:stCxn id="26" idx="1"/>
          </p:cNvCxnSpPr>
          <p:nvPr/>
        </p:nvCxnSpPr>
        <p:spPr>
          <a:xfrm flipV="1">
            <a:off x="4009666" y="2861398"/>
            <a:ext cx="522689" cy="480869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86098E-3576-19EB-4C58-5B5FC7BFBB21}"/>
              </a:ext>
            </a:extLst>
          </p:cNvPr>
          <p:cNvCxnSpPr>
            <a:cxnSpLocks/>
          </p:cNvCxnSpPr>
          <p:nvPr/>
        </p:nvCxnSpPr>
        <p:spPr>
          <a:xfrm>
            <a:off x="4000272" y="2304331"/>
            <a:ext cx="522689" cy="5189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508FB1-5718-BD4A-0371-BC0BBEC37466}"/>
              </a:ext>
            </a:extLst>
          </p:cNvPr>
          <p:cNvCxnSpPr>
            <a:cxnSpLocks/>
          </p:cNvCxnSpPr>
          <p:nvPr/>
        </p:nvCxnSpPr>
        <p:spPr>
          <a:xfrm flipV="1">
            <a:off x="4522961" y="2556838"/>
            <a:ext cx="768541" cy="2664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5A9C5D-CE4C-0BBD-EF8F-296CCCDF6082}"/>
              </a:ext>
            </a:extLst>
          </p:cNvPr>
          <p:cNvCxnSpPr>
            <a:cxnSpLocks/>
          </p:cNvCxnSpPr>
          <p:nvPr/>
        </p:nvCxnSpPr>
        <p:spPr>
          <a:xfrm>
            <a:off x="4514842" y="2861398"/>
            <a:ext cx="786053" cy="315927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7198FE0-5635-C0E2-3A6E-3E8885D01341}"/>
              </a:ext>
            </a:extLst>
          </p:cNvPr>
          <p:cNvSpPr txBox="1"/>
          <p:nvPr/>
        </p:nvSpPr>
        <p:spPr>
          <a:xfrm>
            <a:off x="1369771" y="1939160"/>
            <a:ext cx="333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98AA36-DFD8-3D11-3B28-7D21EF711BB8}"/>
              </a:ext>
            </a:extLst>
          </p:cNvPr>
          <p:cNvSpPr txBox="1"/>
          <p:nvPr/>
        </p:nvSpPr>
        <p:spPr>
          <a:xfrm>
            <a:off x="3457814" y="1884914"/>
            <a:ext cx="343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D50573-2165-AADB-1532-7DABD8C09689}"/>
              </a:ext>
            </a:extLst>
          </p:cNvPr>
          <p:cNvSpPr txBox="1"/>
          <p:nvPr/>
        </p:nvSpPr>
        <p:spPr>
          <a:xfrm>
            <a:off x="5729212" y="1873256"/>
            <a:ext cx="3321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DC6992-59CA-1082-6411-2DAA78A5A68F}"/>
              </a:ext>
            </a:extLst>
          </p:cNvPr>
          <p:cNvSpPr txBox="1"/>
          <p:nvPr/>
        </p:nvSpPr>
        <p:spPr>
          <a:xfrm>
            <a:off x="5012727" y="2277329"/>
            <a:ext cx="3465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8C9FC9-31DF-DE7B-D675-CF41D50D42C1}"/>
              </a:ext>
            </a:extLst>
          </p:cNvPr>
          <p:cNvSpPr txBox="1"/>
          <p:nvPr/>
        </p:nvSpPr>
        <p:spPr>
          <a:xfrm>
            <a:off x="7525369" y="2341457"/>
            <a:ext cx="3465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B67627-A81A-9E83-CDD2-41FF01CA87A2}"/>
              </a:ext>
            </a:extLst>
          </p:cNvPr>
          <p:cNvSpPr txBox="1"/>
          <p:nvPr/>
        </p:nvSpPr>
        <p:spPr>
          <a:xfrm>
            <a:off x="4763573" y="2968901"/>
            <a:ext cx="343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A7C3A7-EC81-FB7F-7331-EA5F8A9F5391}"/>
              </a:ext>
            </a:extLst>
          </p:cNvPr>
          <p:cNvSpPr txBox="1"/>
          <p:nvPr/>
        </p:nvSpPr>
        <p:spPr>
          <a:xfrm>
            <a:off x="7551470" y="2715831"/>
            <a:ext cx="343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5A601-6EA2-3255-E81C-2A0289E0FC99}"/>
              </a:ext>
            </a:extLst>
          </p:cNvPr>
          <p:cNvSpPr txBox="1"/>
          <p:nvPr/>
        </p:nvSpPr>
        <p:spPr>
          <a:xfrm rot="16200000">
            <a:off x="1208704" y="2607033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Fad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02890A-6045-5BD6-1698-6DDDDDC82D95}"/>
              </a:ext>
            </a:extLst>
          </p:cNvPr>
          <p:cNvSpPr txBox="1"/>
          <p:nvPr/>
        </p:nvSpPr>
        <p:spPr>
          <a:xfrm>
            <a:off x="2451187" y="3429000"/>
            <a:ext cx="876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E3C309E-B020-473B-368B-9489D1C67934}"/>
              </a:ext>
            </a:extLst>
          </p:cNvPr>
          <p:cNvSpPr/>
          <p:nvPr/>
        </p:nvSpPr>
        <p:spPr>
          <a:xfrm>
            <a:off x="2000081" y="2219613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38063D2-5C46-924D-200A-A8CEAE140F4C}"/>
              </a:ext>
            </a:extLst>
          </p:cNvPr>
          <p:cNvCxnSpPr>
            <a:cxnSpLocks/>
            <a:stCxn id="31" idx="1"/>
          </p:cNvCxnSpPr>
          <p:nvPr/>
        </p:nvCxnSpPr>
        <p:spPr>
          <a:xfrm flipV="1">
            <a:off x="2000081" y="2929081"/>
            <a:ext cx="522689" cy="480869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50EE4E-9420-3510-4C75-E2E88A1B0809}"/>
              </a:ext>
            </a:extLst>
          </p:cNvPr>
          <p:cNvCxnSpPr>
            <a:cxnSpLocks/>
          </p:cNvCxnSpPr>
          <p:nvPr/>
        </p:nvCxnSpPr>
        <p:spPr>
          <a:xfrm>
            <a:off x="1990687" y="2372015"/>
            <a:ext cx="522689" cy="5189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AC4D575-DE30-0B39-B219-77A28A58AC2E}"/>
              </a:ext>
            </a:extLst>
          </p:cNvPr>
          <p:cNvCxnSpPr>
            <a:cxnSpLocks/>
          </p:cNvCxnSpPr>
          <p:nvPr/>
        </p:nvCxnSpPr>
        <p:spPr>
          <a:xfrm>
            <a:off x="2513376" y="2890982"/>
            <a:ext cx="6762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004B92-9A0C-756D-8067-8C0B6568D6A0}"/>
              </a:ext>
            </a:extLst>
          </p:cNvPr>
          <p:cNvCxnSpPr>
            <a:cxnSpLocks/>
          </p:cNvCxnSpPr>
          <p:nvPr/>
        </p:nvCxnSpPr>
        <p:spPr>
          <a:xfrm>
            <a:off x="2505257" y="2929082"/>
            <a:ext cx="662358" cy="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0BAE648-4268-6081-A98B-59DB5B1870C2}"/>
              </a:ext>
            </a:extLst>
          </p:cNvPr>
          <p:cNvSpPr txBox="1"/>
          <p:nvPr/>
        </p:nvSpPr>
        <p:spPr>
          <a:xfrm>
            <a:off x="2910184" y="2522350"/>
            <a:ext cx="3465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6F0672-5E82-DD79-079E-E3424C6C7210}"/>
              </a:ext>
            </a:extLst>
          </p:cNvPr>
          <p:cNvSpPr txBox="1"/>
          <p:nvPr/>
        </p:nvSpPr>
        <p:spPr>
          <a:xfrm>
            <a:off x="2892746" y="2871931"/>
            <a:ext cx="343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F9879E-939E-A8EB-5EF0-9C184F84962B}"/>
              </a:ext>
            </a:extLst>
          </p:cNvPr>
          <p:cNvSpPr txBox="1"/>
          <p:nvPr/>
        </p:nvSpPr>
        <p:spPr>
          <a:xfrm>
            <a:off x="1234720" y="4047424"/>
            <a:ext cx="424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Bogann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agus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dtreo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chéile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imbhuaileann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siad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agus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bogann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siad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aghaigh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chéile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2F3235-184C-9F32-0968-2EBA06EDC53C}"/>
              </a:ext>
            </a:extLst>
          </p:cNvPr>
          <p:cNvSpPr txBox="1"/>
          <p:nvPr/>
        </p:nvSpPr>
        <p:spPr>
          <a:xfrm>
            <a:off x="1234719" y="5000005"/>
            <a:ext cx="424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Bogann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agus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dtreo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chéile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imbhuaileann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siad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agus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preabann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siad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 ais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6F743-01B7-8D02-5675-7E85A65FF951}"/>
              </a:ext>
            </a:extLst>
          </p:cNvPr>
          <p:cNvSpPr txBox="1"/>
          <p:nvPr/>
        </p:nvSpPr>
        <p:spPr>
          <a:xfrm>
            <a:off x="5576878" y="4257622"/>
            <a:ext cx="2300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Bogann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agus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dtreo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chéile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imbhuaileann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siad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agus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stopann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siad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60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85FCE-41CE-2F1C-EEAC-D33E39020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99A26898-42C1-DE93-63C2-A1BC49508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489" y="1943100"/>
            <a:ext cx="238563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dirty="0" err="1"/>
              <a:t>Treoluas</a:t>
            </a:r>
            <a:r>
              <a:rPr lang="en-IE" altLang="en-US" sz="2100" dirty="0"/>
              <a:t> </a:t>
            </a:r>
            <a:r>
              <a:rPr lang="en-IE" altLang="en-US" sz="2100" dirty="0" err="1"/>
              <a:t>ar</a:t>
            </a:r>
            <a:r>
              <a:rPr lang="en-IE" altLang="en-US" sz="2100" dirty="0"/>
              <a:t> y, am </a:t>
            </a:r>
            <a:r>
              <a:rPr lang="en-IE" altLang="en-US" sz="2100" dirty="0" err="1"/>
              <a:t>ar</a:t>
            </a:r>
            <a:r>
              <a:rPr lang="en-IE" altLang="en-US" sz="2100" dirty="0"/>
              <a:t> x</a:t>
            </a:r>
          </a:p>
          <a:p>
            <a:pPr eaLnBrk="1" hangingPunct="1">
              <a:spcBef>
                <a:spcPct val="50000"/>
              </a:spcBef>
            </a:pPr>
            <a:endParaRPr lang="en-IE" altLang="en-US" sz="2100" dirty="0"/>
          </a:p>
          <a:p>
            <a:pPr eaLnBrk="1" hangingPunct="1">
              <a:spcBef>
                <a:spcPct val="50000"/>
              </a:spcBef>
            </a:pPr>
            <a:r>
              <a:rPr lang="en-IE" altLang="en-US" sz="2100" dirty="0" err="1"/>
              <a:t>Léirítear</a:t>
            </a:r>
            <a:r>
              <a:rPr lang="en-IE" altLang="en-US" sz="2100" dirty="0"/>
              <a:t> </a:t>
            </a:r>
            <a:r>
              <a:rPr lang="en-IE" altLang="en-US" sz="2100" dirty="0" err="1"/>
              <a:t>treoluas</a:t>
            </a:r>
            <a:r>
              <a:rPr lang="en-IE" altLang="en-US" sz="2100" dirty="0"/>
              <a:t> </a:t>
            </a:r>
            <a:r>
              <a:rPr lang="en-IE" altLang="en-US" sz="2100" dirty="0" err="1"/>
              <a:t>tairiseach</a:t>
            </a:r>
            <a:r>
              <a:rPr lang="en-IE" altLang="en-US" sz="2100" dirty="0"/>
              <a:t> </a:t>
            </a:r>
            <a:r>
              <a:rPr lang="en-IE" altLang="en-US" sz="2100" dirty="0" err="1"/>
              <a:t>anseo</a:t>
            </a:r>
            <a:endParaRPr lang="en-GB" altLang="en-US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29420F-6306-BBA9-978C-2EE46BDA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973686"/>
            <a:ext cx="6543675" cy="443198"/>
          </a:xfrm>
        </p:spPr>
        <p:txBody>
          <a:bodyPr>
            <a:normAutofit fontScale="90000"/>
          </a:bodyPr>
          <a:lstStyle/>
          <a:p>
            <a:r>
              <a:rPr lang="en-IE" altLang="en-US" b="1" dirty="0" err="1">
                <a:solidFill>
                  <a:schemeClr val="tx1"/>
                </a:solidFill>
              </a:rPr>
              <a:t>Graif</a:t>
            </a:r>
            <a:r>
              <a:rPr lang="en-IE" altLang="en-US" b="1" dirty="0">
                <a:solidFill>
                  <a:schemeClr val="tx1"/>
                </a:solidFill>
              </a:rPr>
              <a:t> </a:t>
            </a:r>
            <a:r>
              <a:rPr lang="en-IE" altLang="en-US" b="1" dirty="0" err="1">
                <a:solidFill>
                  <a:schemeClr val="tx1"/>
                </a:solidFill>
              </a:rPr>
              <a:t>treoluas</a:t>
            </a:r>
            <a:r>
              <a:rPr lang="en-IE" altLang="en-US" b="1" dirty="0">
                <a:solidFill>
                  <a:schemeClr val="tx1"/>
                </a:solidFill>
              </a:rPr>
              <a:t> is ama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8BDB8-4446-2B5B-9157-DF39ADA25B56}"/>
              </a:ext>
            </a:extLst>
          </p:cNvPr>
          <p:cNvSpPr/>
          <p:nvPr/>
        </p:nvSpPr>
        <p:spPr>
          <a:xfrm>
            <a:off x="3944506" y="1714501"/>
            <a:ext cx="3961244" cy="2865512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BE5D2E-3D39-EBAA-E1B5-F8B849BE8E76}"/>
                  </a:ext>
                </a:extLst>
              </p:cNvPr>
              <p:cNvSpPr txBox="1"/>
              <p:nvPr/>
            </p:nvSpPr>
            <p:spPr>
              <a:xfrm>
                <a:off x="4105275" y="2200276"/>
                <a:ext cx="140017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100" dirty="0" err="1"/>
                  <a:t>Treoluas</a:t>
                </a:r>
                <a:r>
                  <a:rPr lang="en-GB" sz="2100" dirty="0"/>
                  <a:t> (</a:t>
                </a:r>
                <a14:m>
                  <m:oMath xmlns:m="http://schemas.openxmlformats.org/officeDocument/2006/math">
                    <m:r>
                      <a:rPr lang="en-GB" sz="21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100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1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1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BE5D2E-3D39-EBAA-E1B5-F8B849BE8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275" y="2200276"/>
                <a:ext cx="1400175" cy="738664"/>
              </a:xfrm>
              <a:prstGeom prst="rect">
                <a:avLst/>
              </a:prstGeom>
              <a:blipFill>
                <a:blip r:embed="rId2"/>
                <a:stretch>
                  <a:fillRect l="-5405" t="-508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A39405-8D9B-161D-8BA9-5277DF5B971E}"/>
              </a:ext>
            </a:extLst>
          </p:cNvPr>
          <p:cNvSpPr txBox="1"/>
          <p:nvPr/>
        </p:nvSpPr>
        <p:spPr>
          <a:xfrm>
            <a:off x="6219826" y="4095750"/>
            <a:ext cx="9156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Am (s)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0BDFD2-5929-4030-8E6D-9F27FA970058}"/>
              </a:ext>
            </a:extLst>
          </p:cNvPr>
          <p:cNvSpPr/>
          <p:nvPr/>
        </p:nvSpPr>
        <p:spPr>
          <a:xfrm>
            <a:off x="5400675" y="1943100"/>
            <a:ext cx="2276475" cy="211455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FFA4D4-546D-25F3-7E39-A81CED97C323}"/>
              </a:ext>
            </a:extLst>
          </p:cNvPr>
          <p:cNvCxnSpPr>
            <a:cxnSpLocks/>
          </p:cNvCxnSpPr>
          <p:nvPr/>
        </p:nvCxnSpPr>
        <p:spPr>
          <a:xfrm>
            <a:off x="5400675" y="3076575"/>
            <a:ext cx="2114550" cy="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7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5" grpId="0" animBg="1"/>
      <p:bldP spid="6" grpId="0"/>
      <p:bldP spid="7" grpId="0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2CB2-0D18-BD7E-98DE-E527AEEAA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7DBA74-2875-411F-BFD7-A44BD2DA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3192C-9E0B-1C26-05BC-5851BF1AF3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1677" y="701788"/>
            <a:ext cx="7122889" cy="867930"/>
          </a:xfrm>
        </p:spPr>
        <p:txBody>
          <a:bodyPr/>
          <a:lstStyle/>
          <a:p>
            <a:r>
              <a:rPr lang="en-GB" dirty="0" err="1"/>
              <a:t>Déan</a:t>
            </a:r>
            <a:r>
              <a:rPr lang="en-GB" dirty="0"/>
              <a:t> cur </a:t>
            </a:r>
            <a:r>
              <a:rPr lang="en-GB" dirty="0" err="1"/>
              <a:t>síos</a:t>
            </a:r>
            <a:r>
              <a:rPr lang="en-GB" dirty="0"/>
              <a:t> ar an </a:t>
            </a:r>
            <a:r>
              <a:rPr lang="en-GB" dirty="0" err="1"/>
              <a:t>ngluaise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ngach</a:t>
            </a:r>
            <a:r>
              <a:rPr lang="en-GB" dirty="0"/>
              <a:t> </a:t>
            </a:r>
            <a:r>
              <a:rPr lang="en-GB" dirty="0" err="1"/>
              <a:t>cás</a:t>
            </a:r>
            <a:r>
              <a:rPr lang="en-GB" dirty="0"/>
              <a:t>. </a:t>
            </a:r>
            <a:r>
              <a:rPr lang="en-GB" dirty="0" err="1"/>
              <a:t>Cuir</a:t>
            </a:r>
            <a:r>
              <a:rPr lang="en-GB" dirty="0"/>
              <a:t> in </a:t>
            </a:r>
            <a:r>
              <a:rPr lang="en-GB" dirty="0" err="1"/>
              <a:t>iúl</a:t>
            </a:r>
            <a:r>
              <a:rPr lang="en-GB" dirty="0"/>
              <a:t> </a:t>
            </a:r>
            <a:r>
              <a:rPr lang="en-GB" dirty="0" err="1"/>
              <a:t>aon</a:t>
            </a:r>
            <a:r>
              <a:rPr lang="en-GB" dirty="0"/>
              <a:t> </a:t>
            </a:r>
            <a:r>
              <a:rPr lang="en-GB" dirty="0" err="1"/>
              <a:t>chás</a:t>
            </a:r>
            <a:r>
              <a:rPr lang="en-GB" dirty="0"/>
              <a:t>(anna) </a:t>
            </a:r>
            <a:r>
              <a:rPr lang="en-GB" dirty="0" err="1"/>
              <a:t>ina</a:t>
            </a:r>
            <a:r>
              <a:rPr lang="en-GB" dirty="0"/>
              <a:t> </a:t>
            </a:r>
            <a:r>
              <a:rPr lang="en-GB" dirty="0" err="1"/>
              <a:t>mbíonn</a:t>
            </a:r>
            <a:r>
              <a:rPr lang="en-GB" dirty="0"/>
              <a:t> an </a:t>
            </a:r>
            <a:r>
              <a:rPr lang="en-GB" dirty="0" err="1"/>
              <a:t>treo</a:t>
            </a:r>
            <a:r>
              <a:rPr lang="en-GB" dirty="0"/>
              <a:t> ag </a:t>
            </a:r>
            <a:r>
              <a:rPr lang="en-GB" dirty="0" err="1"/>
              <a:t>athrú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97B63-24A0-060E-81DF-FBA91F8205FF}"/>
              </a:ext>
            </a:extLst>
          </p:cNvPr>
          <p:cNvSpPr txBox="1"/>
          <p:nvPr/>
        </p:nvSpPr>
        <p:spPr>
          <a:xfrm rot="16200000">
            <a:off x="1049627" y="2376098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/>
              <a:t>Treoluas</a:t>
            </a:r>
            <a:r>
              <a:rPr lang="en-GB" sz="2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BF3CF-3E0F-7FF7-0EE5-676C6CFA9BD5}"/>
              </a:ext>
            </a:extLst>
          </p:cNvPr>
          <p:cNvSpPr txBox="1"/>
          <p:nvPr/>
        </p:nvSpPr>
        <p:spPr>
          <a:xfrm>
            <a:off x="2058315" y="3179015"/>
            <a:ext cx="9006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B23BE42-4D0E-9429-9E30-B11A97E90C4D}"/>
              </a:ext>
            </a:extLst>
          </p:cNvPr>
          <p:cNvSpPr/>
          <p:nvPr/>
        </p:nvSpPr>
        <p:spPr>
          <a:xfrm>
            <a:off x="1841004" y="1988678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4CC213-1EDB-4AC2-A1B0-CAEAE362CBFC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1841003" y="2141080"/>
            <a:ext cx="915105" cy="1037936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23FF31D-4526-0E6E-841F-780D9B6D6E13}"/>
              </a:ext>
            </a:extLst>
          </p:cNvPr>
          <p:cNvSpPr/>
          <p:nvPr/>
        </p:nvSpPr>
        <p:spPr>
          <a:xfrm>
            <a:off x="6241841" y="2400134"/>
            <a:ext cx="1126753" cy="768863"/>
          </a:xfrm>
          <a:custGeom>
            <a:avLst/>
            <a:gdLst>
              <a:gd name="connsiteX0" fmla="*/ 0 w 2108200"/>
              <a:gd name="connsiteY0" fmla="*/ 1447800 h 1447800"/>
              <a:gd name="connsiteX1" fmla="*/ 850900 w 2108200"/>
              <a:gd name="connsiteY1" fmla="*/ 1358900 h 1447800"/>
              <a:gd name="connsiteX2" fmla="*/ 2108200 w 2108200"/>
              <a:gd name="connsiteY2" fmla="*/ 0 h 1447800"/>
              <a:gd name="connsiteX0" fmla="*/ 0 w 2108200"/>
              <a:gd name="connsiteY0" fmla="*/ 1447800 h 1555949"/>
              <a:gd name="connsiteX1" fmla="*/ 850900 w 2108200"/>
              <a:gd name="connsiteY1" fmla="*/ 1358900 h 1555949"/>
              <a:gd name="connsiteX2" fmla="*/ 2108200 w 2108200"/>
              <a:gd name="connsiteY2" fmla="*/ 0 h 1555949"/>
              <a:gd name="connsiteX0" fmla="*/ 0 w 2108200"/>
              <a:gd name="connsiteY0" fmla="*/ 1447800 h 1447800"/>
              <a:gd name="connsiteX1" fmla="*/ 876300 w 2108200"/>
              <a:gd name="connsiteY1" fmla="*/ 1092200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162404 w 2108200"/>
              <a:gd name="connsiteY1" fmla="*/ 1101788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162404 w 2108200"/>
              <a:gd name="connsiteY1" fmla="*/ 1101788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21805 w 2108200"/>
              <a:gd name="connsiteY1" fmla="*/ 296389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21805 w 2108200"/>
              <a:gd name="connsiteY1" fmla="*/ 296389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21805 w 2108200"/>
              <a:gd name="connsiteY1" fmla="*/ 296389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08181 w 2108200"/>
              <a:gd name="connsiteY1" fmla="*/ 440210 h 1447800"/>
              <a:gd name="connsiteX2" fmla="*/ 2108200 w 2108200"/>
              <a:gd name="connsiteY2" fmla="*/ 0 h 1447800"/>
              <a:gd name="connsiteX0" fmla="*/ 0 w 2195827"/>
              <a:gd name="connsiteY0" fmla="*/ 1046489 h 1046489"/>
              <a:gd name="connsiteX1" fmla="*/ 808181 w 2195827"/>
              <a:gd name="connsiteY1" fmla="*/ 38899 h 1046489"/>
              <a:gd name="connsiteX2" fmla="*/ 2195827 w 2195827"/>
              <a:gd name="connsiteY2" fmla="*/ 767546 h 1046489"/>
              <a:gd name="connsiteX0" fmla="*/ 0 w 2195827"/>
              <a:gd name="connsiteY0" fmla="*/ 1270880 h 1270880"/>
              <a:gd name="connsiteX1" fmla="*/ 948384 w 2195827"/>
              <a:gd name="connsiteY1" fmla="*/ 32594 h 1270880"/>
              <a:gd name="connsiteX2" fmla="*/ 2195827 w 2195827"/>
              <a:gd name="connsiteY2" fmla="*/ 991937 h 1270880"/>
              <a:gd name="connsiteX0" fmla="*/ 0 w 2195827"/>
              <a:gd name="connsiteY0" fmla="*/ 1241055 h 1241055"/>
              <a:gd name="connsiteX1" fmla="*/ 948384 w 2195827"/>
              <a:gd name="connsiteY1" fmla="*/ 2769 h 1241055"/>
              <a:gd name="connsiteX2" fmla="*/ 2195827 w 2195827"/>
              <a:gd name="connsiteY2" fmla="*/ 962112 h 1241055"/>
              <a:gd name="connsiteX0" fmla="*/ 0 w 2195827"/>
              <a:gd name="connsiteY0" fmla="*/ 1243974 h 1243974"/>
              <a:gd name="connsiteX1" fmla="*/ 948384 w 2195827"/>
              <a:gd name="connsiteY1" fmla="*/ 5688 h 1243974"/>
              <a:gd name="connsiteX2" fmla="*/ 2195827 w 2195827"/>
              <a:gd name="connsiteY2" fmla="*/ 965031 h 1243974"/>
              <a:gd name="connsiteX0" fmla="*/ 0 w 2073149"/>
              <a:gd name="connsiteY0" fmla="*/ 1241458 h 1241458"/>
              <a:gd name="connsiteX1" fmla="*/ 948384 w 2073149"/>
              <a:gd name="connsiteY1" fmla="*/ 3172 h 1241458"/>
              <a:gd name="connsiteX2" fmla="*/ 2073149 w 2073149"/>
              <a:gd name="connsiteY2" fmla="*/ 962515 h 124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3149" h="1241458">
                <a:moveTo>
                  <a:pt x="0" y="1241458"/>
                </a:moveTo>
                <a:cubicBezTo>
                  <a:pt x="256385" y="837890"/>
                  <a:pt x="602859" y="49662"/>
                  <a:pt x="948384" y="3172"/>
                </a:cubicBezTo>
                <a:cubicBezTo>
                  <a:pt x="1293909" y="-43318"/>
                  <a:pt x="1416558" y="428356"/>
                  <a:pt x="2073149" y="96251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AF7791-2D47-3391-CFC3-12DC064D1DF1}"/>
              </a:ext>
            </a:extLst>
          </p:cNvPr>
          <p:cNvCxnSpPr>
            <a:cxnSpLocks/>
          </p:cNvCxnSpPr>
          <p:nvPr/>
        </p:nvCxnSpPr>
        <p:spPr>
          <a:xfrm>
            <a:off x="1841004" y="4616017"/>
            <a:ext cx="1117951" cy="88487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3B67C0-D02C-7DA5-83C2-31ECBAE21378}"/>
              </a:ext>
            </a:extLst>
          </p:cNvPr>
          <p:cNvCxnSpPr>
            <a:cxnSpLocks/>
          </p:cNvCxnSpPr>
          <p:nvPr/>
        </p:nvCxnSpPr>
        <p:spPr>
          <a:xfrm>
            <a:off x="3878639" y="4565794"/>
            <a:ext cx="1040072" cy="91955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5EB582E-E678-99E5-AE88-8C4378A84CFE}"/>
              </a:ext>
            </a:extLst>
          </p:cNvPr>
          <p:cNvSpPr txBox="1"/>
          <p:nvPr/>
        </p:nvSpPr>
        <p:spPr>
          <a:xfrm rot="16200000">
            <a:off x="3030659" y="2368596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err="1"/>
              <a:t>Treoluas</a:t>
            </a:r>
            <a:r>
              <a:rPr lang="en-GB" sz="2100" dirty="0"/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BBB7E2-829D-AB50-B843-B21A338ADD93}"/>
              </a:ext>
            </a:extLst>
          </p:cNvPr>
          <p:cNvSpPr txBox="1"/>
          <p:nvPr/>
        </p:nvSpPr>
        <p:spPr>
          <a:xfrm>
            <a:off x="3905480" y="3179015"/>
            <a:ext cx="9006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68FB040-0C07-3221-CE95-699F639FACC3}"/>
              </a:ext>
            </a:extLst>
          </p:cNvPr>
          <p:cNvSpPr/>
          <p:nvPr/>
        </p:nvSpPr>
        <p:spPr>
          <a:xfrm>
            <a:off x="3822036" y="1981175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75A17F-8D38-A211-915A-35D455827AB3}"/>
              </a:ext>
            </a:extLst>
          </p:cNvPr>
          <p:cNvSpPr txBox="1"/>
          <p:nvPr/>
        </p:nvSpPr>
        <p:spPr>
          <a:xfrm rot="16200000">
            <a:off x="5427284" y="2368596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err="1"/>
              <a:t>Treoluas</a:t>
            </a:r>
            <a:r>
              <a:rPr lang="en-GB" sz="21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56FC65-95D9-BF12-8405-8AF643D02366}"/>
              </a:ext>
            </a:extLst>
          </p:cNvPr>
          <p:cNvSpPr txBox="1"/>
          <p:nvPr/>
        </p:nvSpPr>
        <p:spPr>
          <a:xfrm>
            <a:off x="6435972" y="3171513"/>
            <a:ext cx="9006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78B5830-E359-E6E8-C933-8171A728361E}"/>
              </a:ext>
            </a:extLst>
          </p:cNvPr>
          <p:cNvSpPr/>
          <p:nvPr/>
        </p:nvSpPr>
        <p:spPr>
          <a:xfrm>
            <a:off x="6218661" y="1981175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F53722-C7AB-C329-084D-BCF3938C13ED}"/>
              </a:ext>
            </a:extLst>
          </p:cNvPr>
          <p:cNvSpPr txBox="1"/>
          <p:nvPr/>
        </p:nvSpPr>
        <p:spPr>
          <a:xfrm rot="16200000">
            <a:off x="1049627" y="4450001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err="1"/>
              <a:t>Treoluas</a:t>
            </a:r>
            <a:r>
              <a:rPr lang="en-GB" sz="2100" dirty="0"/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38DD75-2EBD-E5E2-36B9-407E2A086864}"/>
              </a:ext>
            </a:extLst>
          </p:cNvPr>
          <p:cNvSpPr txBox="1"/>
          <p:nvPr/>
        </p:nvSpPr>
        <p:spPr>
          <a:xfrm>
            <a:off x="2058315" y="5252918"/>
            <a:ext cx="9006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60C615E-888A-BB19-5C93-E784F3BFF97C}"/>
              </a:ext>
            </a:extLst>
          </p:cNvPr>
          <p:cNvSpPr/>
          <p:nvPr/>
        </p:nvSpPr>
        <p:spPr>
          <a:xfrm>
            <a:off x="1841004" y="4062581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E39907-EFC1-91D3-1C9F-20D3F861B73E}"/>
              </a:ext>
            </a:extLst>
          </p:cNvPr>
          <p:cNvSpPr txBox="1"/>
          <p:nvPr/>
        </p:nvSpPr>
        <p:spPr>
          <a:xfrm rot="16200000">
            <a:off x="3087262" y="4450001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err="1"/>
              <a:t>Treoluas</a:t>
            </a:r>
            <a:r>
              <a:rPr lang="en-GB" sz="2100" dirty="0"/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F64177-7AE6-0795-BA8E-26CFDB161A1D}"/>
              </a:ext>
            </a:extLst>
          </p:cNvPr>
          <p:cNvSpPr txBox="1"/>
          <p:nvPr/>
        </p:nvSpPr>
        <p:spPr>
          <a:xfrm>
            <a:off x="4095950" y="5252918"/>
            <a:ext cx="9006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D60EBA4-42F9-E4CD-DDD2-01523D01135F}"/>
              </a:ext>
            </a:extLst>
          </p:cNvPr>
          <p:cNvSpPr/>
          <p:nvPr/>
        </p:nvSpPr>
        <p:spPr>
          <a:xfrm>
            <a:off x="3878639" y="4062581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A9C0B4-6438-FE83-32A1-24511DA0313D}"/>
              </a:ext>
            </a:extLst>
          </p:cNvPr>
          <p:cNvSpPr txBox="1"/>
          <p:nvPr/>
        </p:nvSpPr>
        <p:spPr>
          <a:xfrm rot="16200000">
            <a:off x="5439433" y="4501761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err="1"/>
              <a:t>Treoluas</a:t>
            </a:r>
            <a:r>
              <a:rPr lang="en-GB" sz="2100" dirty="0"/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9CA7F1-2FAC-4CBB-D21E-22AF6FC5FCCA}"/>
              </a:ext>
            </a:extLst>
          </p:cNvPr>
          <p:cNvSpPr txBox="1"/>
          <p:nvPr/>
        </p:nvSpPr>
        <p:spPr>
          <a:xfrm>
            <a:off x="6448121" y="5304679"/>
            <a:ext cx="9006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ED7EA884-53DE-AC3D-2151-7E09E0D0EA45}"/>
              </a:ext>
            </a:extLst>
          </p:cNvPr>
          <p:cNvSpPr/>
          <p:nvPr/>
        </p:nvSpPr>
        <p:spPr>
          <a:xfrm>
            <a:off x="6230810" y="4114341"/>
            <a:ext cx="1117951" cy="1190337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0D0C331-214C-5559-D948-7A99A67B782B}"/>
              </a:ext>
            </a:extLst>
          </p:cNvPr>
          <p:cNvSpPr/>
          <p:nvPr/>
        </p:nvSpPr>
        <p:spPr>
          <a:xfrm>
            <a:off x="6229464" y="4324375"/>
            <a:ext cx="1276350" cy="847725"/>
          </a:xfrm>
          <a:custGeom>
            <a:avLst/>
            <a:gdLst>
              <a:gd name="connsiteX0" fmla="*/ 0 w 1701800"/>
              <a:gd name="connsiteY0" fmla="*/ 749300 h 1130300"/>
              <a:gd name="connsiteX1" fmla="*/ 393700 w 1701800"/>
              <a:gd name="connsiteY1" fmla="*/ 0 h 1130300"/>
              <a:gd name="connsiteX2" fmla="*/ 863600 w 1701800"/>
              <a:gd name="connsiteY2" fmla="*/ 1130300 h 1130300"/>
              <a:gd name="connsiteX3" fmla="*/ 1371600 w 1701800"/>
              <a:gd name="connsiteY3" fmla="*/ 63500 h 1130300"/>
              <a:gd name="connsiteX4" fmla="*/ 1701800 w 1701800"/>
              <a:gd name="connsiteY4" fmla="*/ 9144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130300">
                <a:moveTo>
                  <a:pt x="0" y="749300"/>
                </a:moveTo>
                <a:lnTo>
                  <a:pt x="393700" y="0"/>
                </a:lnTo>
                <a:lnTo>
                  <a:pt x="863600" y="1130300"/>
                </a:lnTo>
                <a:lnTo>
                  <a:pt x="1371600" y="63500"/>
                </a:lnTo>
                <a:lnTo>
                  <a:pt x="1701800" y="9144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600D719-00BF-ACEE-FB40-6EDCF673B2BB}"/>
              </a:ext>
            </a:extLst>
          </p:cNvPr>
          <p:cNvSpPr txBox="1"/>
          <p:nvPr/>
        </p:nvSpPr>
        <p:spPr>
          <a:xfrm>
            <a:off x="1240588" y="1784968"/>
            <a:ext cx="333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DA70C7-8706-88C0-BB6D-5186DCF8E28F}"/>
              </a:ext>
            </a:extLst>
          </p:cNvPr>
          <p:cNvSpPr txBox="1"/>
          <p:nvPr/>
        </p:nvSpPr>
        <p:spPr>
          <a:xfrm>
            <a:off x="3328631" y="1730722"/>
            <a:ext cx="343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B717856-718A-E00A-ADDF-7CC525F506B6}"/>
              </a:ext>
            </a:extLst>
          </p:cNvPr>
          <p:cNvSpPr txBox="1"/>
          <p:nvPr/>
        </p:nvSpPr>
        <p:spPr>
          <a:xfrm>
            <a:off x="5600028" y="1719064"/>
            <a:ext cx="3321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25598D3-0C68-66E1-723A-4A7697E528D2}"/>
              </a:ext>
            </a:extLst>
          </p:cNvPr>
          <p:cNvSpPr txBox="1"/>
          <p:nvPr/>
        </p:nvSpPr>
        <p:spPr>
          <a:xfrm>
            <a:off x="1251677" y="3866373"/>
            <a:ext cx="3417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78CD757-231B-2FF2-5651-15F9AC0A4133}"/>
              </a:ext>
            </a:extLst>
          </p:cNvPr>
          <p:cNvSpPr txBox="1"/>
          <p:nvPr/>
        </p:nvSpPr>
        <p:spPr>
          <a:xfrm>
            <a:off x="3278867" y="3918133"/>
            <a:ext cx="333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83FAAA5-1FEE-D5B0-3F1D-260E2033FEF0}"/>
              </a:ext>
            </a:extLst>
          </p:cNvPr>
          <p:cNvSpPr txBox="1"/>
          <p:nvPr/>
        </p:nvSpPr>
        <p:spPr>
          <a:xfrm>
            <a:off x="5621082" y="3852230"/>
            <a:ext cx="2744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b="1" dirty="0"/>
              <a:t>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480065-E6E4-ACF1-F781-89796B817DB9}"/>
              </a:ext>
            </a:extLst>
          </p:cNvPr>
          <p:cNvSpPr txBox="1"/>
          <p:nvPr/>
        </p:nvSpPr>
        <p:spPr>
          <a:xfrm rot="16200000">
            <a:off x="1163927" y="2490398"/>
            <a:ext cx="119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114DCC-E2A8-51B8-87D3-697C5360C667}"/>
              </a:ext>
            </a:extLst>
          </p:cNvPr>
          <p:cNvCxnSpPr>
            <a:cxnSpLocks/>
          </p:cNvCxnSpPr>
          <p:nvPr/>
        </p:nvCxnSpPr>
        <p:spPr>
          <a:xfrm>
            <a:off x="3822034" y="2296743"/>
            <a:ext cx="932312" cy="872254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679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CD37-7D95-7090-334C-E18DE5400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3CF01-7A4F-A996-4D7E-D8395541EC5E}"/>
              </a:ext>
            </a:extLst>
          </p:cNvPr>
          <p:cNvSpPr txBox="1"/>
          <p:nvPr/>
        </p:nvSpPr>
        <p:spPr>
          <a:xfrm>
            <a:off x="1332745" y="1355128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GB" sz="27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D19F4-DB96-BC70-29C7-28D7191EE9E8}"/>
              </a:ext>
            </a:extLst>
          </p:cNvPr>
          <p:cNvSpPr/>
          <p:nvPr/>
        </p:nvSpPr>
        <p:spPr>
          <a:xfrm rot="60000">
            <a:off x="2871928" y="2682172"/>
            <a:ext cx="517228" cy="3588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2B54D-46E9-AD75-6427-EDCBD9F811F0}"/>
              </a:ext>
            </a:extLst>
          </p:cNvPr>
          <p:cNvSpPr/>
          <p:nvPr/>
        </p:nvSpPr>
        <p:spPr>
          <a:xfrm rot="60000">
            <a:off x="2132332" y="3471196"/>
            <a:ext cx="3441785" cy="96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18636-9E86-6B31-5A8B-64BCD54A55E3}"/>
              </a:ext>
            </a:extLst>
          </p:cNvPr>
          <p:cNvSpPr/>
          <p:nvPr/>
        </p:nvSpPr>
        <p:spPr>
          <a:xfrm>
            <a:off x="3768890" y="2462863"/>
            <a:ext cx="170435" cy="1152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CE288A-0C4B-B394-576C-997D185C26A0}"/>
              </a:ext>
            </a:extLst>
          </p:cNvPr>
          <p:cNvSpPr txBox="1"/>
          <p:nvPr/>
        </p:nvSpPr>
        <p:spPr>
          <a:xfrm>
            <a:off x="4180782" y="1779870"/>
            <a:ext cx="137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dirty="0" err="1"/>
              <a:t>geata</a:t>
            </a:r>
            <a:r>
              <a:rPr lang="en-IE" dirty="0"/>
              <a:t> </a:t>
            </a:r>
            <a:r>
              <a:rPr lang="en-IE" dirty="0" err="1"/>
              <a:t>solais</a:t>
            </a:r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8F0F1-4F1F-E0AF-21BF-871052B19E46}"/>
              </a:ext>
            </a:extLst>
          </p:cNvPr>
          <p:cNvSpPr txBox="1"/>
          <p:nvPr/>
        </p:nvSpPr>
        <p:spPr>
          <a:xfrm>
            <a:off x="4600575" y="3719305"/>
            <a:ext cx="253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/>
              <a:t>Aer-</a:t>
            </a:r>
            <a:r>
              <a:rPr lang="en-IE" dirty="0" err="1"/>
              <a:t>chónair</a:t>
            </a:r>
            <a:r>
              <a:rPr lang="en-IE" dirty="0"/>
              <a:t> </a:t>
            </a:r>
            <a:r>
              <a:rPr lang="en-IE" dirty="0" err="1"/>
              <a:t>líneach</a:t>
            </a:r>
            <a:r>
              <a:rPr lang="en-IE" dirty="0"/>
              <a:t> (</a:t>
            </a:r>
            <a:r>
              <a:rPr lang="en-IE" dirty="0" err="1"/>
              <a:t>frithchuimilt</a:t>
            </a:r>
            <a:r>
              <a:rPr lang="en-IE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F044B1-FF55-C583-F6BF-C7EAA65C4847}"/>
              </a:ext>
            </a:extLst>
          </p:cNvPr>
          <p:cNvSpPr txBox="1"/>
          <p:nvPr/>
        </p:nvSpPr>
        <p:spPr>
          <a:xfrm>
            <a:off x="1756712" y="3879696"/>
            <a:ext cx="8025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 dirty="0" err="1"/>
              <a:t>Trálaí</a:t>
            </a:r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32544-4976-323F-54C7-F942E5F0F8E2}"/>
              </a:ext>
            </a:extLst>
          </p:cNvPr>
          <p:cNvSpPr txBox="1"/>
          <p:nvPr/>
        </p:nvSpPr>
        <p:spPr>
          <a:xfrm>
            <a:off x="1756711" y="1760505"/>
            <a:ext cx="1767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 err="1"/>
              <a:t>Cárta</a:t>
            </a:r>
            <a:r>
              <a:rPr lang="en-IE" dirty="0"/>
              <a:t> le </a:t>
            </a:r>
            <a:r>
              <a:rPr lang="en-IE" dirty="0" err="1"/>
              <a:t>cuir</a:t>
            </a:r>
            <a:r>
              <a:rPr lang="en-IE" dirty="0"/>
              <a:t> </a:t>
            </a:r>
            <a:r>
              <a:rPr lang="en-IE" dirty="0" err="1"/>
              <a:t>isteach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ngeata</a:t>
            </a:r>
            <a:r>
              <a:rPr lang="en-IE" dirty="0"/>
              <a:t> </a:t>
            </a:r>
            <a:r>
              <a:rPr lang="en-IE" dirty="0" err="1"/>
              <a:t>solais</a:t>
            </a:r>
            <a:endParaRPr lang="en-IE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F33A77-C6C8-48CC-3F72-F475F562F948}"/>
              </a:ext>
            </a:extLst>
          </p:cNvPr>
          <p:cNvCxnSpPr>
            <a:cxnSpLocks/>
          </p:cNvCxnSpPr>
          <p:nvPr/>
        </p:nvCxnSpPr>
        <p:spPr>
          <a:xfrm>
            <a:off x="2390890" y="2599539"/>
            <a:ext cx="353447" cy="194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023201-6177-DEAE-D275-0F6D4740D37C}"/>
              </a:ext>
            </a:extLst>
          </p:cNvPr>
          <p:cNvCxnSpPr>
            <a:cxnSpLocks/>
          </p:cNvCxnSpPr>
          <p:nvPr/>
        </p:nvCxnSpPr>
        <p:spPr>
          <a:xfrm flipV="1">
            <a:off x="2400611" y="3401283"/>
            <a:ext cx="289349" cy="427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175771-7C53-E8FC-1ABC-A0D6317356D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854107" y="1964536"/>
            <a:ext cx="326675" cy="403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53AE4-CEC2-8327-1D1A-CCE4F917F4FC}"/>
              </a:ext>
            </a:extLst>
          </p:cNvPr>
          <p:cNvSpPr/>
          <p:nvPr/>
        </p:nvSpPr>
        <p:spPr>
          <a:xfrm>
            <a:off x="2191038" y="3563036"/>
            <a:ext cx="133311" cy="1658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52C29D-48EB-CF9B-FF39-118A053A8B69}"/>
              </a:ext>
            </a:extLst>
          </p:cNvPr>
          <p:cNvSpPr/>
          <p:nvPr/>
        </p:nvSpPr>
        <p:spPr>
          <a:xfrm>
            <a:off x="5400925" y="3595517"/>
            <a:ext cx="172084" cy="83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699B9E-D4EF-B30A-7873-D0381750C9FB}"/>
              </a:ext>
            </a:extLst>
          </p:cNvPr>
          <p:cNvSpPr/>
          <p:nvPr/>
        </p:nvSpPr>
        <p:spPr>
          <a:xfrm rot="60000">
            <a:off x="2703355" y="3043087"/>
            <a:ext cx="861237" cy="3588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8D15FE-EC3C-85D0-9768-BD8466A0DAA6}"/>
              </a:ext>
            </a:extLst>
          </p:cNvPr>
          <p:cNvSpPr/>
          <p:nvPr/>
        </p:nvSpPr>
        <p:spPr>
          <a:xfrm>
            <a:off x="2739215" y="3266521"/>
            <a:ext cx="170435" cy="1792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7E5C091-BFE7-B584-2B61-DC2059D13627}"/>
              </a:ext>
            </a:extLst>
          </p:cNvPr>
          <p:cNvSpPr/>
          <p:nvPr/>
        </p:nvSpPr>
        <p:spPr>
          <a:xfrm>
            <a:off x="3349035" y="3285532"/>
            <a:ext cx="170435" cy="1792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7E197-501C-0EBB-5871-704413F30040}"/>
              </a:ext>
            </a:extLst>
          </p:cNvPr>
          <p:cNvSpPr/>
          <p:nvPr/>
        </p:nvSpPr>
        <p:spPr>
          <a:xfrm>
            <a:off x="4005697" y="4411658"/>
            <a:ext cx="1094567" cy="8037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762DEA-FA76-AD96-5F0D-43A015D2FF9B}"/>
              </a:ext>
            </a:extLst>
          </p:cNvPr>
          <p:cNvSpPr/>
          <p:nvPr/>
        </p:nvSpPr>
        <p:spPr>
          <a:xfrm>
            <a:off x="4137828" y="4938057"/>
            <a:ext cx="380403" cy="1179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3BEC5F-3D0B-083A-EEE7-F1746354C104}"/>
              </a:ext>
            </a:extLst>
          </p:cNvPr>
          <p:cNvSpPr txBox="1"/>
          <p:nvPr/>
        </p:nvSpPr>
        <p:spPr>
          <a:xfrm>
            <a:off x="4254946" y="4522700"/>
            <a:ext cx="82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/>
              <a:t>Am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CA9F39-5AAD-4AF2-1E7F-4CA835F3A597}"/>
              </a:ext>
            </a:extLst>
          </p:cNvPr>
          <p:cNvGrpSpPr/>
          <p:nvPr/>
        </p:nvGrpSpPr>
        <p:grpSpPr>
          <a:xfrm rot="20123161">
            <a:off x="3628705" y="3567971"/>
            <a:ext cx="493106" cy="1041321"/>
            <a:chOff x="2930779" y="3030200"/>
            <a:chExt cx="608229" cy="217218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D21864-02C6-8A79-7632-C82CCBCD571D}"/>
                </a:ext>
              </a:extLst>
            </p:cNvPr>
            <p:cNvSpPr/>
            <p:nvPr/>
          </p:nvSpPr>
          <p:spPr>
            <a:xfrm>
              <a:off x="2930779" y="3030200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40EE3-4E9D-895F-5776-2A1833B3F45D}"/>
                </a:ext>
              </a:extLst>
            </p:cNvPr>
            <p:cNvSpPr/>
            <p:nvPr/>
          </p:nvSpPr>
          <p:spPr>
            <a:xfrm>
              <a:off x="3008109" y="3051849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2ED63A7F-3190-602F-E34D-0C6FDF4BE356}"/>
              </a:ext>
            </a:extLst>
          </p:cNvPr>
          <p:cNvSpPr/>
          <p:nvPr/>
        </p:nvSpPr>
        <p:spPr>
          <a:xfrm>
            <a:off x="1697796" y="5323916"/>
            <a:ext cx="1984326" cy="1050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852DA6-4C3A-E841-749E-377C5460A064}"/>
              </a:ext>
            </a:extLst>
          </p:cNvPr>
          <p:cNvSpPr txBox="1"/>
          <p:nvPr/>
        </p:nvSpPr>
        <p:spPr>
          <a:xfrm>
            <a:off x="1617090" y="4323958"/>
            <a:ext cx="2117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 err="1"/>
              <a:t>Méadar</a:t>
            </a:r>
            <a:r>
              <a:rPr lang="en-IE" dirty="0"/>
              <a:t> </a:t>
            </a:r>
            <a:r>
              <a:rPr lang="en-IE" dirty="0" err="1"/>
              <a:t>shlat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an </a:t>
            </a:r>
            <a:r>
              <a:rPr lang="en-IE" dirty="0" err="1"/>
              <a:t>an</a:t>
            </a:r>
            <a:r>
              <a:rPr lang="en-IE" dirty="0"/>
              <a:t> </a:t>
            </a:r>
            <a:r>
              <a:rPr lang="en-IE" dirty="0" err="1"/>
              <a:t>cárta</a:t>
            </a:r>
            <a:r>
              <a:rPr lang="en-IE" dirty="0"/>
              <a:t> a </a:t>
            </a:r>
            <a:r>
              <a:rPr lang="en-IE" dirty="0" err="1"/>
              <a:t>thomhas</a:t>
            </a:r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B8DC9-DC32-F4ED-F9CB-D296EF9AA960}"/>
              </a:ext>
            </a:extLst>
          </p:cNvPr>
          <p:cNvSpPr txBox="1"/>
          <p:nvPr/>
        </p:nvSpPr>
        <p:spPr>
          <a:xfrm>
            <a:off x="5840730" y="1694328"/>
            <a:ext cx="2081606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100" b="1" dirty="0"/>
              <a:t>Fad</a:t>
            </a:r>
            <a:r>
              <a:rPr lang="en-GB" sz="2100" dirty="0"/>
              <a:t>: </a:t>
            </a:r>
            <a:r>
              <a:rPr lang="en-GB" sz="2100" dirty="0" err="1"/>
              <a:t>leiteadh</a:t>
            </a:r>
            <a:r>
              <a:rPr lang="en-GB" sz="2100" dirty="0"/>
              <a:t> an </a:t>
            </a:r>
            <a:r>
              <a:rPr lang="en-GB" sz="2100" dirty="0" err="1"/>
              <a:t>cárta</a:t>
            </a:r>
            <a:r>
              <a:rPr lang="en-GB" sz="2100" dirty="0"/>
              <a:t> of card</a:t>
            </a:r>
          </a:p>
          <a:p>
            <a:pPr algn="l"/>
            <a:r>
              <a:rPr lang="en-GB" sz="2100" b="1" dirty="0"/>
              <a:t>Am</a:t>
            </a:r>
            <a:r>
              <a:rPr lang="en-GB" sz="2100" dirty="0"/>
              <a:t>: am </a:t>
            </a:r>
            <a:r>
              <a:rPr lang="en-GB" sz="2100" dirty="0" err="1"/>
              <a:t>ina</a:t>
            </a:r>
            <a:r>
              <a:rPr lang="en-GB" sz="2100" dirty="0"/>
              <a:t> </a:t>
            </a:r>
            <a:r>
              <a:rPr lang="en-GB" sz="2100" dirty="0" err="1"/>
              <a:t>gcuirtear</a:t>
            </a:r>
            <a:r>
              <a:rPr lang="en-GB" sz="2100" dirty="0"/>
              <a:t> </a:t>
            </a:r>
            <a:r>
              <a:rPr lang="en-GB" sz="2100" dirty="0" err="1"/>
              <a:t>isteach</a:t>
            </a:r>
            <a:r>
              <a:rPr lang="en-GB" sz="2100" dirty="0"/>
              <a:t> ar an </a:t>
            </a:r>
            <a:r>
              <a:rPr lang="en-GB" sz="2100" dirty="0" err="1"/>
              <a:t>ngeata</a:t>
            </a:r>
            <a:r>
              <a:rPr lang="en-GB" sz="2100" dirty="0"/>
              <a:t> </a:t>
            </a:r>
            <a:r>
              <a:rPr lang="en-GB" sz="2100" dirty="0" err="1"/>
              <a:t>solais</a:t>
            </a:r>
            <a:endParaRPr lang="en-GB" sz="21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471E0-7FB3-6B81-A60D-588B08EB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14" y="376327"/>
            <a:ext cx="7650430" cy="1006429"/>
          </a:xfrm>
        </p:spPr>
        <p:txBody>
          <a:bodyPr/>
          <a:lstStyle/>
          <a:p>
            <a:r>
              <a:rPr lang="en-GB" dirty="0" err="1"/>
              <a:t>Treoluas</a:t>
            </a:r>
            <a:r>
              <a:rPr lang="en-GB" dirty="0"/>
              <a:t> a </a:t>
            </a:r>
            <a:r>
              <a:rPr lang="en-GB" dirty="0" err="1"/>
              <a:t>thomhas</a:t>
            </a:r>
            <a:r>
              <a:rPr lang="en-GB" dirty="0"/>
              <a:t> le </a:t>
            </a:r>
            <a:r>
              <a:rPr lang="en-GB" dirty="0" err="1"/>
              <a:t>geata</a:t>
            </a:r>
            <a:r>
              <a:rPr lang="en-GB" dirty="0"/>
              <a:t> </a:t>
            </a:r>
            <a:r>
              <a:rPr lang="en-GB" dirty="0" err="1"/>
              <a:t>solais</a:t>
            </a:r>
            <a:r>
              <a:rPr lang="en-GB" dirty="0"/>
              <a:t> &amp; </a:t>
            </a:r>
            <a:r>
              <a:rPr lang="en-GB" dirty="0" err="1"/>
              <a:t>amadóir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01388-A931-E2E6-225F-3954FF5FF706}"/>
              </a:ext>
            </a:extLst>
          </p:cNvPr>
          <p:cNvSpPr txBox="1"/>
          <p:nvPr/>
        </p:nvSpPr>
        <p:spPr>
          <a:xfrm>
            <a:off x="6175268" y="4486780"/>
            <a:ext cx="1616648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100" b="1" dirty="0" err="1"/>
              <a:t>Treoluas</a:t>
            </a:r>
            <a:r>
              <a:rPr lang="en-GB" sz="2100" dirty="0"/>
              <a:t>: Fad/am</a:t>
            </a:r>
          </a:p>
        </p:txBody>
      </p:sp>
    </p:spTree>
    <p:extLst>
      <p:ext uri="{BB962C8B-B14F-4D97-AF65-F5344CB8AC3E}">
        <p14:creationId xmlns:p14="http://schemas.microsoft.com/office/powerpoint/2010/main" val="3863910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3B16-1703-19EB-B4CB-7A1CAFDC7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AD2601-ADA0-233E-9DCF-51796B40014F}"/>
              </a:ext>
            </a:extLst>
          </p:cNvPr>
          <p:cNvSpPr txBox="1"/>
          <p:nvPr/>
        </p:nvSpPr>
        <p:spPr>
          <a:xfrm>
            <a:off x="906454" y="1423618"/>
            <a:ext cx="6508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27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77EE2C-E00D-25BB-9AC9-5ACC4FB0EAFE}"/>
              </a:ext>
            </a:extLst>
          </p:cNvPr>
          <p:cNvSpPr/>
          <p:nvPr/>
        </p:nvSpPr>
        <p:spPr>
          <a:xfrm rot="346999">
            <a:off x="2593119" y="3346150"/>
            <a:ext cx="3441785" cy="96938"/>
          </a:xfrm>
          <a:prstGeom prst="rect">
            <a:avLst/>
          </a:prstGeom>
          <a:solidFill>
            <a:schemeClr val="bg1"/>
          </a:solidFill>
          <a:ln w="19050">
            <a:solidFill>
              <a:srgbClr val="1001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AE768D-B39B-2E37-0A79-FC1E2BDAF64C}"/>
              </a:ext>
            </a:extLst>
          </p:cNvPr>
          <p:cNvSpPr txBox="1"/>
          <p:nvPr/>
        </p:nvSpPr>
        <p:spPr>
          <a:xfrm>
            <a:off x="3996981" y="3552137"/>
            <a:ext cx="194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 err="1">
                <a:solidFill>
                  <a:srgbClr val="1001D9"/>
                </a:solidFill>
              </a:rPr>
              <a:t>Cónair</a:t>
            </a:r>
            <a:r>
              <a:rPr lang="en-IE" dirty="0">
                <a:solidFill>
                  <a:srgbClr val="1001D9"/>
                </a:solidFill>
              </a:rPr>
              <a:t> </a:t>
            </a:r>
            <a:r>
              <a:rPr lang="en-IE" dirty="0" err="1">
                <a:solidFill>
                  <a:srgbClr val="1001D9"/>
                </a:solidFill>
              </a:rPr>
              <a:t>íseal</a:t>
            </a:r>
            <a:r>
              <a:rPr lang="en-IE" dirty="0">
                <a:solidFill>
                  <a:srgbClr val="1001D9"/>
                </a:solidFill>
              </a:rPr>
              <a:t> </a:t>
            </a:r>
            <a:r>
              <a:rPr lang="en-IE" dirty="0" err="1">
                <a:solidFill>
                  <a:srgbClr val="1001D9"/>
                </a:solidFill>
              </a:rPr>
              <a:t>fhríotaíochta</a:t>
            </a:r>
            <a:endParaRPr lang="en-IE" dirty="0">
              <a:solidFill>
                <a:srgbClr val="1001D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876EE7-4EE2-CE02-3A62-7D3424DC997A}"/>
              </a:ext>
            </a:extLst>
          </p:cNvPr>
          <p:cNvSpPr txBox="1"/>
          <p:nvPr/>
        </p:nvSpPr>
        <p:spPr>
          <a:xfrm>
            <a:off x="3277403" y="1839758"/>
            <a:ext cx="7700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 dirty="0" err="1">
                <a:solidFill>
                  <a:srgbClr val="1001D9"/>
                </a:solidFill>
              </a:rPr>
              <a:t>Tralaí</a:t>
            </a:r>
            <a:endParaRPr lang="en-IE" dirty="0">
              <a:solidFill>
                <a:srgbClr val="1001D9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9D2271-944C-572A-A87B-8FED8784F9F4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3416922" y="2255256"/>
            <a:ext cx="245491" cy="473955"/>
          </a:xfrm>
          <a:prstGeom prst="straightConnector1">
            <a:avLst/>
          </a:prstGeom>
          <a:ln>
            <a:solidFill>
              <a:srgbClr val="1001D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3F640C7-9063-BB0C-84B3-7FC2941A3B27}"/>
              </a:ext>
            </a:extLst>
          </p:cNvPr>
          <p:cNvSpPr/>
          <p:nvPr/>
        </p:nvSpPr>
        <p:spPr>
          <a:xfrm>
            <a:off x="2651824" y="3233639"/>
            <a:ext cx="148253" cy="3702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4187B8-EB99-C189-EEB5-7D3FB38C7CDF}"/>
              </a:ext>
            </a:extLst>
          </p:cNvPr>
          <p:cNvSpPr/>
          <p:nvPr/>
        </p:nvSpPr>
        <p:spPr>
          <a:xfrm>
            <a:off x="5858946" y="3603843"/>
            <a:ext cx="172084" cy="83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5C0DA0-FF2B-7D3D-1498-8CA517D66970}"/>
              </a:ext>
            </a:extLst>
          </p:cNvPr>
          <p:cNvGrpSpPr/>
          <p:nvPr/>
        </p:nvGrpSpPr>
        <p:grpSpPr>
          <a:xfrm rot="307588">
            <a:off x="2790936" y="2814327"/>
            <a:ext cx="861237" cy="421673"/>
            <a:chOff x="2080473" y="2914450"/>
            <a:chExt cx="1148316" cy="56223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83DA167-3E0F-A1BB-148E-F3C3FBF3760D}"/>
                </a:ext>
              </a:extLst>
            </p:cNvPr>
            <p:cNvSpPr/>
            <p:nvPr/>
          </p:nvSpPr>
          <p:spPr>
            <a:xfrm rot="60000">
              <a:off x="2080473" y="2914450"/>
              <a:ext cx="1148316" cy="478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001D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38F813C-C7F2-C94A-CD67-D69A58FA84FF}"/>
                </a:ext>
              </a:extLst>
            </p:cNvPr>
            <p:cNvSpPr/>
            <p:nvPr/>
          </p:nvSpPr>
          <p:spPr>
            <a:xfrm>
              <a:off x="2128285" y="3212360"/>
              <a:ext cx="227247" cy="238973"/>
            </a:xfrm>
            <a:prstGeom prst="ellipse">
              <a:avLst/>
            </a:prstGeom>
            <a:ln>
              <a:solidFill>
                <a:srgbClr val="1001D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4BD8453-691E-8AAD-DA01-3B5FEF653E70}"/>
                </a:ext>
              </a:extLst>
            </p:cNvPr>
            <p:cNvSpPr/>
            <p:nvPr/>
          </p:nvSpPr>
          <p:spPr>
            <a:xfrm>
              <a:off x="2941378" y="3237708"/>
              <a:ext cx="227247" cy="238973"/>
            </a:xfrm>
            <a:prstGeom prst="ellipse">
              <a:avLst/>
            </a:prstGeom>
            <a:ln>
              <a:solidFill>
                <a:srgbClr val="1001D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F1EA2152-E71B-6D73-A216-36B29CD241A9}"/>
              </a:ext>
            </a:extLst>
          </p:cNvPr>
          <p:cNvSpPr/>
          <p:nvPr/>
        </p:nvSpPr>
        <p:spPr>
          <a:xfrm rot="60000">
            <a:off x="3856658" y="4179527"/>
            <a:ext cx="1984326" cy="105021"/>
          </a:xfrm>
          <a:prstGeom prst="rect">
            <a:avLst/>
          </a:prstGeom>
          <a:solidFill>
            <a:schemeClr val="bg1"/>
          </a:solidFill>
          <a:ln w="19050">
            <a:solidFill>
              <a:srgbClr val="1001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D62255-E20A-A711-2A6F-FD3C6764B969}"/>
              </a:ext>
            </a:extLst>
          </p:cNvPr>
          <p:cNvSpPr txBox="1"/>
          <p:nvPr/>
        </p:nvSpPr>
        <p:spPr>
          <a:xfrm>
            <a:off x="2042765" y="4067133"/>
            <a:ext cx="211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 err="1">
                <a:solidFill>
                  <a:srgbClr val="1001D9"/>
                </a:solidFill>
              </a:rPr>
              <a:t>Méadarhshlat</a:t>
            </a:r>
            <a:endParaRPr lang="en-IE" dirty="0">
              <a:solidFill>
                <a:srgbClr val="1001D9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488EA7-97ED-60D4-426C-30F7244BA5BA}"/>
              </a:ext>
            </a:extLst>
          </p:cNvPr>
          <p:cNvSpPr/>
          <p:nvPr/>
        </p:nvSpPr>
        <p:spPr>
          <a:xfrm rot="487562">
            <a:off x="2130819" y="2909318"/>
            <a:ext cx="430676" cy="29104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057DC0-023F-1819-A2D1-DF2590FC6B0C}"/>
              </a:ext>
            </a:extLst>
          </p:cNvPr>
          <p:cNvSpPr txBox="1"/>
          <p:nvPr/>
        </p:nvSpPr>
        <p:spPr>
          <a:xfrm>
            <a:off x="1177046" y="3514050"/>
            <a:ext cx="163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1001D9"/>
                </a:solidFill>
              </a:rPr>
              <a:t>A</a:t>
            </a:r>
            <a:r>
              <a:rPr lang="en-IE" dirty="0" err="1">
                <a:solidFill>
                  <a:srgbClr val="1001D9"/>
                </a:solidFill>
              </a:rPr>
              <a:t>madóir</a:t>
            </a:r>
            <a:r>
              <a:rPr lang="en-IE" dirty="0">
                <a:solidFill>
                  <a:srgbClr val="1001D9"/>
                </a:solidFill>
              </a:rPr>
              <a:t> </a:t>
            </a:r>
            <a:r>
              <a:rPr lang="en-IE" dirty="0" err="1">
                <a:solidFill>
                  <a:srgbClr val="1001D9"/>
                </a:solidFill>
              </a:rPr>
              <a:t>ticeála</a:t>
            </a:r>
            <a:endParaRPr lang="en-IE" dirty="0">
              <a:solidFill>
                <a:srgbClr val="1001D9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6A131F-0BE7-D17B-B9C0-9ADD5E0EA1D4}"/>
              </a:ext>
            </a:extLst>
          </p:cNvPr>
          <p:cNvCxnSpPr>
            <a:cxnSpLocks/>
          </p:cNvCxnSpPr>
          <p:nvPr/>
        </p:nvCxnSpPr>
        <p:spPr>
          <a:xfrm flipV="1">
            <a:off x="1677266" y="3053374"/>
            <a:ext cx="590989" cy="390395"/>
          </a:xfrm>
          <a:prstGeom prst="straightConnector1">
            <a:avLst/>
          </a:prstGeom>
          <a:ln>
            <a:solidFill>
              <a:srgbClr val="1001D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A9D72A-0BCD-9649-FD7E-98B6F3E300B3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1911190" y="2831654"/>
            <a:ext cx="885012" cy="116267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CD915F0-099C-46B8-A1BF-4A1BBA224DC8}"/>
              </a:ext>
            </a:extLst>
          </p:cNvPr>
          <p:cNvSpPr txBox="1"/>
          <p:nvPr/>
        </p:nvSpPr>
        <p:spPr>
          <a:xfrm>
            <a:off x="1601169" y="1819958"/>
            <a:ext cx="115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 err="1">
                <a:solidFill>
                  <a:srgbClr val="1001D9"/>
                </a:solidFill>
              </a:rPr>
              <a:t>Téip</a:t>
            </a:r>
            <a:r>
              <a:rPr lang="en-IE" dirty="0">
                <a:solidFill>
                  <a:srgbClr val="1001D9"/>
                </a:solidFill>
              </a:rPr>
              <a:t> </a:t>
            </a:r>
            <a:r>
              <a:rPr lang="en-IE" dirty="0" err="1">
                <a:solidFill>
                  <a:srgbClr val="1001D9"/>
                </a:solidFill>
              </a:rPr>
              <a:t>ticeála</a:t>
            </a:r>
            <a:endParaRPr lang="en-IE" dirty="0">
              <a:solidFill>
                <a:srgbClr val="1001D9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909CBB-0260-FD8F-BB76-0E6A11C757AB}"/>
              </a:ext>
            </a:extLst>
          </p:cNvPr>
          <p:cNvCxnSpPr>
            <a:cxnSpLocks/>
          </p:cNvCxnSpPr>
          <p:nvPr/>
        </p:nvCxnSpPr>
        <p:spPr>
          <a:xfrm>
            <a:off x="2088316" y="2440887"/>
            <a:ext cx="49700" cy="345361"/>
          </a:xfrm>
          <a:prstGeom prst="straightConnector1">
            <a:avLst/>
          </a:prstGeom>
          <a:ln>
            <a:solidFill>
              <a:srgbClr val="1001D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1285B58-5546-01B7-209B-07FEF9D20B8E}"/>
              </a:ext>
            </a:extLst>
          </p:cNvPr>
          <p:cNvSpPr/>
          <p:nvPr/>
        </p:nvSpPr>
        <p:spPr>
          <a:xfrm>
            <a:off x="1386512" y="5077653"/>
            <a:ext cx="6318702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ED2677E-32C6-18A8-7352-37AAE94EA428}"/>
              </a:ext>
            </a:extLst>
          </p:cNvPr>
          <p:cNvSpPr/>
          <p:nvPr/>
        </p:nvSpPr>
        <p:spPr>
          <a:xfrm>
            <a:off x="6625094" y="5184537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DA23B46-DDCD-326C-8235-59620F15C0BE}"/>
              </a:ext>
            </a:extLst>
          </p:cNvPr>
          <p:cNvSpPr/>
          <p:nvPr/>
        </p:nvSpPr>
        <p:spPr>
          <a:xfrm>
            <a:off x="6571088" y="5184537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ABFF1CF-9020-03ED-C1E8-506854A185DE}"/>
              </a:ext>
            </a:extLst>
          </p:cNvPr>
          <p:cNvSpPr/>
          <p:nvPr/>
        </p:nvSpPr>
        <p:spPr>
          <a:xfrm>
            <a:off x="6517082" y="5184537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79D2DF-BC94-4F7C-5F0D-9D77FBB3C240}"/>
              </a:ext>
            </a:extLst>
          </p:cNvPr>
          <p:cNvSpPr/>
          <p:nvPr/>
        </p:nvSpPr>
        <p:spPr>
          <a:xfrm>
            <a:off x="6407097" y="5184537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EA668E-2E27-3A8B-4C2E-42B390DB76A5}"/>
              </a:ext>
            </a:extLst>
          </p:cNvPr>
          <p:cNvSpPr/>
          <p:nvPr/>
        </p:nvSpPr>
        <p:spPr>
          <a:xfrm>
            <a:off x="6247052" y="5184537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FAF68D5-D38C-C2A7-B53E-A2C6964DF5E6}"/>
              </a:ext>
            </a:extLst>
          </p:cNvPr>
          <p:cNvSpPr/>
          <p:nvPr/>
        </p:nvSpPr>
        <p:spPr>
          <a:xfrm>
            <a:off x="5977022" y="5184537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BCEADB2-7670-A5FA-D6B2-D9FF438A37E3}"/>
              </a:ext>
            </a:extLst>
          </p:cNvPr>
          <p:cNvSpPr/>
          <p:nvPr/>
        </p:nvSpPr>
        <p:spPr>
          <a:xfrm>
            <a:off x="5517971" y="5184537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3688F1A-697B-929F-A430-88F2BAF03586}"/>
              </a:ext>
            </a:extLst>
          </p:cNvPr>
          <p:cNvSpPr/>
          <p:nvPr/>
        </p:nvSpPr>
        <p:spPr>
          <a:xfrm>
            <a:off x="5058920" y="5184537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FCAF7F1-A106-DAC3-1191-06CB411C438F}"/>
              </a:ext>
            </a:extLst>
          </p:cNvPr>
          <p:cNvSpPr/>
          <p:nvPr/>
        </p:nvSpPr>
        <p:spPr>
          <a:xfrm>
            <a:off x="4437851" y="5184537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9B9C29C-B396-9EA4-165E-EFFB5E35D9A2}"/>
              </a:ext>
            </a:extLst>
          </p:cNvPr>
          <p:cNvSpPr/>
          <p:nvPr/>
        </p:nvSpPr>
        <p:spPr>
          <a:xfrm>
            <a:off x="3816782" y="5184537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90BB1C2-7AE2-E8FB-18DB-B798BAF22024}"/>
              </a:ext>
            </a:extLst>
          </p:cNvPr>
          <p:cNvSpPr/>
          <p:nvPr/>
        </p:nvSpPr>
        <p:spPr>
          <a:xfrm>
            <a:off x="3195713" y="5184537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E6C2CA-FD22-D0E5-4CA2-F5D2F911A709}"/>
              </a:ext>
            </a:extLst>
          </p:cNvPr>
          <p:cNvSpPr/>
          <p:nvPr/>
        </p:nvSpPr>
        <p:spPr>
          <a:xfrm>
            <a:off x="2574644" y="5184537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1AA9741-AC6D-A246-35C9-C848FB9C590F}"/>
              </a:ext>
            </a:extLst>
          </p:cNvPr>
          <p:cNvSpPr/>
          <p:nvPr/>
        </p:nvSpPr>
        <p:spPr>
          <a:xfrm>
            <a:off x="1953575" y="5184537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424AD4-EC93-D444-3DA5-C486932E5937}"/>
              </a:ext>
            </a:extLst>
          </p:cNvPr>
          <p:cNvSpPr txBox="1"/>
          <p:nvPr/>
        </p:nvSpPr>
        <p:spPr>
          <a:xfrm>
            <a:off x="2458582" y="4542472"/>
            <a:ext cx="8883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20 </a:t>
            </a:r>
            <a:r>
              <a:rPr lang="en-GB" sz="2100" dirty="0" err="1"/>
              <a:t>ms</a:t>
            </a:r>
            <a:endParaRPr lang="en-GB" sz="2100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7692F08-EE2B-43DB-6039-9A3E62DA34B5}"/>
              </a:ext>
            </a:extLst>
          </p:cNvPr>
          <p:cNvCxnSpPr/>
          <p:nvPr/>
        </p:nvCxnSpPr>
        <p:spPr>
          <a:xfrm>
            <a:off x="2601647" y="4999448"/>
            <a:ext cx="610467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FF71332-2BD1-6DC7-13BB-471B2DD97B34}"/>
              </a:ext>
            </a:extLst>
          </p:cNvPr>
          <p:cNvSpPr txBox="1"/>
          <p:nvPr/>
        </p:nvSpPr>
        <p:spPr>
          <a:xfrm>
            <a:off x="5678898" y="4534531"/>
            <a:ext cx="8883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20 </a:t>
            </a:r>
            <a:r>
              <a:rPr lang="en-GB" sz="2100" dirty="0" err="1"/>
              <a:t>ms</a:t>
            </a:r>
            <a:endParaRPr lang="en-GB" sz="2100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10C961A-BDBB-D4C3-11CA-E4E58B591109}"/>
              </a:ext>
            </a:extLst>
          </p:cNvPr>
          <p:cNvCxnSpPr>
            <a:cxnSpLocks/>
          </p:cNvCxnSpPr>
          <p:nvPr/>
        </p:nvCxnSpPr>
        <p:spPr>
          <a:xfrm>
            <a:off x="5977022" y="4999448"/>
            <a:ext cx="276827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DD6D08B-74FB-AFA1-7784-45E4B434FF9A}"/>
              </a:ext>
            </a:extLst>
          </p:cNvPr>
          <p:cNvSpPr txBox="1"/>
          <p:nvPr/>
        </p:nvSpPr>
        <p:spPr>
          <a:xfrm>
            <a:off x="4639205" y="1694329"/>
            <a:ext cx="328313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100" b="1" dirty="0"/>
              <a:t>Fad</a:t>
            </a:r>
            <a:r>
              <a:rPr lang="en-GB" sz="2100" dirty="0"/>
              <a:t>: </a:t>
            </a:r>
            <a:r>
              <a:rPr lang="en-GB" sz="2100" dirty="0" err="1"/>
              <a:t>idir</a:t>
            </a:r>
            <a:r>
              <a:rPr lang="en-GB" sz="2100" dirty="0"/>
              <a:t> N </a:t>
            </a:r>
            <a:r>
              <a:rPr lang="en-GB" sz="2100" dirty="0" err="1"/>
              <a:t>spotaí</a:t>
            </a:r>
            <a:endParaRPr lang="en-GB" sz="2100" dirty="0"/>
          </a:p>
          <a:p>
            <a:pPr algn="l"/>
            <a:r>
              <a:rPr lang="en-GB" sz="2100" b="1" dirty="0"/>
              <a:t>Am</a:t>
            </a:r>
            <a:r>
              <a:rPr lang="en-GB" sz="2100" dirty="0"/>
              <a:t>: 20 </a:t>
            </a:r>
            <a:r>
              <a:rPr lang="en-GB" sz="2100" dirty="0" err="1"/>
              <a:t>ms</a:t>
            </a:r>
            <a:r>
              <a:rPr lang="en-GB" sz="2100" dirty="0"/>
              <a:t> x (N-1)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166378-462B-3894-4F40-0900C2A9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86" y="299594"/>
            <a:ext cx="5915025" cy="1311128"/>
          </a:xfrm>
        </p:spPr>
        <p:txBody>
          <a:bodyPr/>
          <a:lstStyle/>
          <a:p>
            <a:r>
              <a:rPr lang="en-GB" dirty="0" err="1"/>
              <a:t>Tomhas</a:t>
            </a:r>
            <a:r>
              <a:rPr lang="en-GB" dirty="0"/>
              <a:t> an t-am </a:t>
            </a:r>
            <a:r>
              <a:rPr lang="en-GB" dirty="0" err="1"/>
              <a:t>agus</a:t>
            </a:r>
            <a:r>
              <a:rPr lang="en-GB" dirty="0"/>
              <a:t> fad leis an </a:t>
            </a:r>
            <a:r>
              <a:rPr lang="en-GB" dirty="0" err="1"/>
              <a:t>amadóir</a:t>
            </a:r>
            <a:r>
              <a:rPr lang="en-GB" dirty="0"/>
              <a:t> </a:t>
            </a:r>
            <a:r>
              <a:rPr lang="en-GB" dirty="0" err="1"/>
              <a:t>ticeála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09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7D5940-6CA5-A88F-E63E-4F0BB4C54461}"/>
              </a:ext>
            </a:extLst>
          </p:cNvPr>
          <p:cNvGrpSpPr/>
          <p:nvPr/>
        </p:nvGrpSpPr>
        <p:grpSpPr>
          <a:xfrm>
            <a:off x="1143000" y="857250"/>
            <a:ext cx="6858000" cy="5143500"/>
            <a:chOff x="0" y="0"/>
            <a:chExt cx="9144000" cy="68580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B312449-D218-D5C8-6536-4033E940F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hlinkClick r:id="rId3"/>
              <a:extLst>
                <a:ext uri="{FF2B5EF4-FFF2-40B4-BE49-F238E27FC236}">
                  <a16:creationId xmlns:a16="http://schemas.microsoft.com/office/drawing/2014/main" id="{575406D9-E617-5EF1-5455-58B32D1206BE}"/>
                </a:ext>
              </a:extLst>
            </p:cNvPr>
            <p:cNvSpPr txBox="1"/>
            <p:nvPr/>
          </p:nvSpPr>
          <p:spPr>
            <a:xfrm>
              <a:off x="8424363" y="6469648"/>
              <a:ext cx="636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CC0</a:t>
              </a:r>
            </a:p>
          </p:txBody>
        </p:sp>
      </p:grpSp>
      <p:sp>
        <p:nvSpPr>
          <p:cNvPr id="2051" name="Text Box 7">
            <a:extLst>
              <a:ext uri="{FF2B5EF4-FFF2-40B4-BE49-F238E27FC236}">
                <a16:creationId xmlns:a16="http://schemas.microsoft.com/office/drawing/2014/main" id="{BE9BDE47-D89E-664D-1F30-EA61F0549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174" y="2048251"/>
            <a:ext cx="313253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300" b="1" dirty="0" err="1"/>
              <a:t>Luasghéarú</a:t>
            </a:r>
            <a:endParaRPr lang="en-GB" altLang="en-US" sz="33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C8D4DFF6-7167-D4AA-27F5-1042C5755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96" y="1613468"/>
            <a:ext cx="62103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dirty="0"/>
              <a:t>1 </a:t>
            </a:r>
            <a:r>
              <a:rPr lang="en-IE" altLang="en-US" sz="2100" dirty="0" err="1"/>
              <a:t>ms</a:t>
            </a:r>
            <a:r>
              <a:rPr lang="en-IE" altLang="en-US" sz="2100" dirty="0"/>
              <a:t>   =   1 </a:t>
            </a:r>
            <a:r>
              <a:rPr lang="ga-IE" sz="2100" dirty="0">
                <a:latin typeface="Segoe UI Web (West European)"/>
              </a:rPr>
              <a:t>milleasoicind</a:t>
            </a:r>
            <a:r>
              <a:rPr lang="en-IE" altLang="en-US" sz="2100" dirty="0"/>
              <a:t>      =   1 </a:t>
            </a:r>
            <a:r>
              <a:rPr lang="en-US" altLang="en-US" sz="2100" dirty="0"/>
              <a:t>× 10</a:t>
            </a:r>
            <a:r>
              <a:rPr lang="en-US" altLang="en-US" sz="2100" baseline="30000" dirty="0"/>
              <a:t>-3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soicind</a:t>
            </a:r>
            <a:endParaRPr lang="en-US" altLang="en-US" sz="21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1 </a:t>
            </a:r>
            <a:r>
              <a:rPr lang="el-GR" altLang="en-US" sz="2100" dirty="0"/>
              <a:t>μ</a:t>
            </a:r>
            <a:r>
              <a:rPr lang="en-IE" altLang="en-US" sz="2100" dirty="0"/>
              <a:t>s    =   1 </a:t>
            </a:r>
            <a:r>
              <a:rPr lang="ga-IE" sz="2100" dirty="0" err="1">
                <a:latin typeface="Segoe UI Web (West European)"/>
              </a:rPr>
              <a:t>micreasoicind</a:t>
            </a:r>
            <a:r>
              <a:rPr lang="en-IE" altLang="en-US" sz="2100" dirty="0"/>
              <a:t>   =   1 </a:t>
            </a:r>
            <a:r>
              <a:rPr lang="en-US" altLang="en-US" sz="2100" dirty="0"/>
              <a:t>× 10</a:t>
            </a:r>
            <a:r>
              <a:rPr lang="en-US" altLang="en-US" sz="2100" baseline="30000" dirty="0"/>
              <a:t>-6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soicind</a:t>
            </a:r>
            <a:endParaRPr lang="en-US" altLang="en-US" sz="21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1 ns    =    1 </a:t>
            </a:r>
            <a:r>
              <a:rPr lang="en-US" altLang="en-US" sz="2100" dirty="0" err="1"/>
              <a:t>nanaisoicind</a:t>
            </a:r>
            <a:r>
              <a:rPr lang="en-US" altLang="en-US" sz="2100" dirty="0"/>
              <a:t>  =   </a:t>
            </a:r>
            <a:r>
              <a:rPr lang="en-IE" altLang="en-US" sz="2100" dirty="0"/>
              <a:t>1 </a:t>
            </a:r>
            <a:r>
              <a:rPr lang="en-US" altLang="en-US" sz="2100" dirty="0"/>
              <a:t>× 10</a:t>
            </a:r>
            <a:r>
              <a:rPr lang="en-US" altLang="en-US" sz="2100" baseline="30000" dirty="0"/>
              <a:t>-9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soicind</a:t>
            </a:r>
            <a:endParaRPr lang="en-US" altLang="en-US" sz="2100" dirty="0"/>
          </a:p>
        </p:txBody>
      </p:sp>
      <p:sp>
        <p:nvSpPr>
          <p:cNvPr id="5125" name="Text Box 6">
            <a:extLst>
              <a:ext uri="{FF2B5EF4-FFF2-40B4-BE49-F238E27FC236}">
                <a16:creationId xmlns:a16="http://schemas.microsoft.com/office/drawing/2014/main" id="{88BC9DBD-BF7D-490A-CC89-781BC50F6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36" y="1107282"/>
            <a:ext cx="4968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392DA-C49A-9AA2-3850-F2E8BDE2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973686"/>
            <a:ext cx="6543675" cy="445603"/>
          </a:xfrm>
        </p:spPr>
        <p:txBody>
          <a:bodyPr>
            <a:normAutofit fontScale="90000"/>
          </a:bodyPr>
          <a:lstStyle/>
          <a:p>
            <a:r>
              <a:rPr lang="ga-IE" dirty="0">
                <a:effectLst/>
                <a:latin typeface="Segoe UI Web (West European)"/>
              </a:rPr>
              <a:t>aonaid ama níos lú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1D5AC-B96C-95F1-9496-12182B60362D}"/>
              </a:ext>
            </a:extLst>
          </p:cNvPr>
          <p:cNvSpPr txBox="1"/>
          <p:nvPr/>
        </p:nvSpPr>
        <p:spPr>
          <a:xfrm>
            <a:off x="1425337" y="3882622"/>
            <a:ext cx="62499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100" dirty="0">
                <a:latin typeface="Segoe UI Web (West European)"/>
              </a:rPr>
              <a:t>I </a:t>
            </a:r>
            <a:r>
              <a:rPr lang="en-US" sz="2100" dirty="0" err="1">
                <a:latin typeface="Segoe UI Web (West European)"/>
              </a:rPr>
              <a:t>nanaisoicind</a:t>
            </a:r>
            <a:r>
              <a:rPr lang="ga-IE" sz="2100" dirty="0">
                <a:latin typeface="Segoe UI Web (West European)"/>
              </a:rPr>
              <a:t> amháin beidh solas ag taisteal 30 </a:t>
            </a:r>
            <a:r>
              <a:rPr lang="ga-IE" sz="2100" dirty="0" err="1">
                <a:latin typeface="Segoe UI Web (West European)"/>
              </a:rPr>
              <a:t>cm</a:t>
            </a:r>
            <a:endParaRPr lang="ga-IE" sz="2100" dirty="0">
              <a:latin typeface="Segoe UI Web (West European)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>
            <a:extLst>
              <a:ext uri="{FF2B5EF4-FFF2-40B4-BE49-F238E27FC236}">
                <a16:creationId xmlns:a16="http://schemas.microsoft.com/office/drawing/2014/main" id="{310B1F21-7ED7-3761-EF17-B40BC2ABD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4450" y="954206"/>
            <a:ext cx="6515100" cy="779014"/>
          </a:xfrm>
        </p:spPr>
        <p:txBody>
          <a:bodyPr/>
          <a:lstStyle/>
          <a:p>
            <a:r>
              <a:rPr lang="en-IE" altLang="en-US" b="1" dirty="0"/>
              <a:t>Cad is </a:t>
            </a:r>
            <a:r>
              <a:rPr lang="en-IE" altLang="en-US" b="1" dirty="0" err="1"/>
              <a:t>luasghéarú</a:t>
            </a:r>
            <a:r>
              <a:rPr lang="en-IE" altLang="en-US" b="1" dirty="0"/>
              <a:t> </a:t>
            </a:r>
            <a:r>
              <a:rPr lang="en-IE" altLang="en-US" b="1" dirty="0" err="1"/>
              <a:t>ann</a:t>
            </a:r>
            <a:r>
              <a:rPr lang="en-IE" altLang="en-US" b="1" dirty="0"/>
              <a:t>?</a:t>
            </a:r>
            <a:endParaRPr lang="en-GB" altLang="en-US" b="1" dirty="0"/>
          </a:p>
        </p:txBody>
      </p:sp>
      <p:sp>
        <p:nvSpPr>
          <p:cNvPr id="3078" name="Text Box 8">
            <a:extLst>
              <a:ext uri="{FF2B5EF4-FFF2-40B4-BE49-F238E27FC236}">
                <a16:creationId xmlns:a16="http://schemas.microsoft.com/office/drawing/2014/main" id="{294E33C3-7294-0707-5AAA-72613B4B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767" y="2008841"/>
            <a:ext cx="4139984" cy="41549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dirty="0" err="1"/>
              <a:t>Ráta</a:t>
            </a:r>
            <a:r>
              <a:rPr lang="en-IE" altLang="en-US" sz="2100" dirty="0"/>
              <a:t> </a:t>
            </a:r>
            <a:r>
              <a:rPr lang="en-IE" altLang="en-US" sz="2100" dirty="0" err="1"/>
              <a:t>athraithe</a:t>
            </a:r>
            <a:r>
              <a:rPr lang="en-IE" altLang="en-US" sz="2100" dirty="0"/>
              <a:t> an </a:t>
            </a:r>
            <a:r>
              <a:rPr lang="en-IE" altLang="en-US" sz="2100" dirty="0" err="1"/>
              <a:t>treoluas</a:t>
            </a:r>
            <a:endParaRPr lang="en-GB" altLang="en-US" sz="2100" dirty="0"/>
          </a:p>
        </p:txBody>
      </p:sp>
      <p:sp>
        <p:nvSpPr>
          <p:cNvPr id="3081" name="Rectangle 11">
            <a:extLst>
              <a:ext uri="{FF2B5EF4-FFF2-40B4-BE49-F238E27FC236}">
                <a16:creationId xmlns:a16="http://schemas.microsoft.com/office/drawing/2014/main" id="{E98BB7B5-C6AD-F6B9-E76D-6444F1F92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 sz="1350"/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E36CCF32-5F72-1950-7D90-CBBB40E4B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46" y="3282365"/>
            <a:ext cx="13166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/>
              <a:t>Veicteoir</a:t>
            </a:r>
            <a:endParaRPr lang="en-GB" altLang="en-US" sz="21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D7BC1-5CF6-3295-BE47-DB51838F0D0D}"/>
              </a:ext>
            </a:extLst>
          </p:cNvPr>
          <p:cNvSpPr txBox="1"/>
          <p:nvPr/>
        </p:nvSpPr>
        <p:spPr>
          <a:xfrm>
            <a:off x="1860767" y="2595742"/>
            <a:ext cx="4935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100" dirty="0" err="1"/>
              <a:t>Cainníocht</a:t>
            </a:r>
            <a:r>
              <a:rPr lang="en-IE" sz="2100" dirty="0"/>
              <a:t> </a:t>
            </a:r>
            <a:r>
              <a:rPr lang="en-IE" sz="2100" dirty="0" err="1"/>
              <a:t>veicteoireach</a:t>
            </a:r>
            <a:r>
              <a:rPr lang="en-IE" sz="2100" dirty="0"/>
              <a:t> </a:t>
            </a:r>
            <a:r>
              <a:rPr lang="en-IE" sz="2100" dirty="0" err="1"/>
              <a:t>nó</a:t>
            </a:r>
            <a:r>
              <a:rPr lang="en-IE" sz="2100" dirty="0"/>
              <a:t> </a:t>
            </a:r>
            <a:r>
              <a:rPr lang="en-IE" sz="2100" dirty="0" err="1"/>
              <a:t>Scálach</a:t>
            </a:r>
            <a:r>
              <a:rPr lang="en-IE" sz="21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81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B9979-93A4-DCAB-D3D6-1AE6C734B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7">
                <a:extLst>
                  <a:ext uri="{FF2B5EF4-FFF2-40B4-BE49-F238E27FC236}">
                    <a16:creationId xmlns:a16="http://schemas.microsoft.com/office/drawing/2014/main" id="{71E862AE-EDA5-09F1-C634-19C88D2913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7274" y="1811259"/>
                <a:ext cx="6290377" cy="706732"/>
              </a:xfrm>
              <a:prstGeom prst="rect">
                <a:avLst/>
              </a:prstGeom>
              <a:solidFill>
                <a:srgbClr val="CEFA8E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𝑀𝑒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𝑙𝑢𝑎𝑠𝑔h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ú =</m:t>
                      </m:r>
                      <m:f>
                        <m:fPr>
                          <m:ctrlPr>
                            <a:rPr lang="en-GB" altLang="en-US" sz="21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𝑎𝑡h𝑟</m:t>
                          </m:r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ú </m:t>
                          </m:r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𝑡𝑟𝑒𝑜𝑙𝑢𝑎𝑠</m:t>
                          </m:r>
                        </m:num>
                        <m:den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𝑎𝑚</m:t>
                          </m:r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𝑖𝑚𝑖𝑡h𝑒</m:t>
                          </m:r>
                        </m:den>
                      </m:f>
                    </m:oMath>
                  </m:oMathPara>
                </a14:m>
                <a:endParaRPr lang="en-GB" altLang="en-US" sz="2100" b="1" dirty="0"/>
              </a:p>
            </p:txBody>
          </p:sp>
        </mc:Choice>
        <mc:Fallback xmlns="">
          <p:sp>
            <p:nvSpPr>
              <p:cNvPr id="5" name="Text Box 17">
                <a:extLst>
                  <a:ext uri="{FF2B5EF4-FFF2-40B4-BE49-F238E27FC236}">
                    <a16:creationId xmlns:a16="http://schemas.microsoft.com/office/drawing/2014/main" id="{71E862AE-EDA5-09F1-C634-19C88D291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7274" y="1811259"/>
                <a:ext cx="6290377" cy="706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3">
            <a:extLst>
              <a:ext uri="{FF2B5EF4-FFF2-40B4-BE49-F238E27FC236}">
                <a16:creationId xmlns:a16="http://schemas.microsoft.com/office/drawing/2014/main" id="{53F089BC-1B95-CDDD-83CD-EAF46AF8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92" y="567923"/>
            <a:ext cx="7555416" cy="928635"/>
          </a:xfrm>
        </p:spPr>
        <p:txBody>
          <a:bodyPr>
            <a:normAutofit fontScale="90000"/>
          </a:bodyPr>
          <a:lstStyle/>
          <a:p>
            <a:r>
              <a:rPr lang="en-IE" dirty="0" err="1"/>
              <a:t>Scríobh</a:t>
            </a:r>
            <a:r>
              <a:rPr lang="en-IE" dirty="0"/>
              <a:t> </a:t>
            </a:r>
            <a:r>
              <a:rPr lang="en-IE" dirty="0" err="1"/>
              <a:t>síos</a:t>
            </a:r>
            <a:r>
              <a:rPr lang="en-IE" dirty="0"/>
              <a:t> </a:t>
            </a:r>
            <a:r>
              <a:rPr lang="en-IE" dirty="0" err="1"/>
              <a:t>foirmle</a:t>
            </a:r>
            <a:r>
              <a:rPr lang="en-IE" dirty="0"/>
              <a:t> le </a:t>
            </a:r>
            <a:r>
              <a:rPr lang="en-IE" dirty="0" err="1"/>
              <a:t>haghaigh</a:t>
            </a:r>
            <a:r>
              <a:rPr lang="en-IE" dirty="0"/>
              <a:t> an </a:t>
            </a:r>
            <a:r>
              <a:rPr lang="en-IE" dirty="0" err="1"/>
              <a:t>luashgéarú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7">
                <a:extLst>
                  <a:ext uri="{FF2B5EF4-FFF2-40B4-BE49-F238E27FC236}">
                    <a16:creationId xmlns:a16="http://schemas.microsoft.com/office/drawing/2014/main" id="{97BDF2A0-7B6E-5662-9707-FB810BA45C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5213" y="3004076"/>
                <a:ext cx="1981200" cy="872868"/>
              </a:xfrm>
              <a:prstGeom prst="rect">
                <a:avLst/>
              </a:prstGeom>
              <a:solidFill>
                <a:srgbClr val="CEFA8E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7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7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7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altLang="en-US" sz="2700" dirty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altLang="en-US" sz="27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altLang="en-US" sz="2700" dirty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altLang="en-US" sz="27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altLang="en-US" sz="2700" b="1" dirty="0"/>
              </a:p>
            </p:txBody>
          </p:sp>
        </mc:Choice>
        <mc:Fallback xmlns="">
          <p:sp>
            <p:nvSpPr>
              <p:cNvPr id="7" name="Text Box 17">
                <a:extLst>
                  <a:ext uri="{FF2B5EF4-FFF2-40B4-BE49-F238E27FC236}">
                    <a16:creationId xmlns:a16="http://schemas.microsoft.com/office/drawing/2014/main" id="{97BDF2A0-7B6E-5662-9707-FB810BA45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5213" y="3004076"/>
                <a:ext cx="1981200" cy="872868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7">
                <a:extLst>
                  <a:ext uri="{FF2B5EF4-FFF2-40B4-BE49-F238E27FC236}">
                    <a16:creationId xmlns:a16="http://schemas.microsoft.com/office/drawing/2014/main" id="{172AD10F-7EEA-51D1-108E-801249F51A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5012" y="4655962"/>
                <a:ext cx="1981200" cy="804579"/>
              </a:xfrm>
              <a:prstGeom prst="rect">
                <a:avLst/>
              </a:prstGeom>
              <a:solidFill>
                <a:srgbClr val="CEFA8E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7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7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7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altLang="en-US" sz="27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altLang="en-US" sz="27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altLang="en-US" sz="27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altLang="en-US" sz="2700" b="1" dirty="0"/>
              </a:p>
            </p:txBody>
          </p:sp>
        </mc:Choice>
        <mc:Fallback xmlns="">
          <p:sp>
            <p:nvSpPr>
              <p:cNvPr id="2" name="Text Box 17">
                <a:extLst>
                  <a:ext uri="{FF2B5EF4-FFF2-40B4-BE49-F238E27FC236}">
                    <a16:creationId xmlns:a16="http://schemas.microsoft.com/office/drawing/2014/main" id="{172AD10F-7EEA-51D1-108E-801249F51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5012" y="4655962"/>
                <a:ext cx="1981200" cy="804579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50DE89E-2FFD-CCB6-77A7-BCCF259B7134}"/>
              </a:ext>
            </a:extLst>
          </p:cNvPr>
          <p:cNvSpPr txBox="1"/>
          <p:nvPr/>
        </p:nvSpPr>
        <p:spPr>
          <a:xfrm>
            <a:off x="4376738" y="2568199"/>
            <a:ext cx="4828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 err="1"/>
              <a:t>nó</a:t>
            </a:r>
            <a:endParaRPr lang="en-GB" sz="2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EA107-6EE6-B03E-0CF1-9107B897BEA2}"/>
              </a:ext>
            </a:extLst>
          </p:cNvPr>
          <p:cNvSpPr txBox="1"/>
          <p:nvPr/>
        </p:nvSpPr>
        <p:spPr>
          <a:xfrm>
            <a:off x="4433888" y="3971543"/>
            <a:ext cx="4828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 err="1"/>
              <a:t>nó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3785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2" grpId="0" animBg="1"/>
      <p:bldP spid="2" grpId="1" animBg="1"/>
      <p:bldP spid="4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AFB1D-DD57-18CF-F519-E9AFD6E9E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>
            <a:extLst>
              <a:ext uri="{FF2B5EF4-FFF2-40B4-BE49-F238E27FC236}">
                <a16:creationId xmlns:a16="http://schemas.microsoft.com/office/drawing/2014/main" id="{ECF334D8-B9FF-1C0F-78FE-3D85204D4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973686"/>
            <a:ext cx="6543675" cy="445603"/>
          </a:xfrm>
        </p:spPr>
        <p:txBody>
          <a:bodyPr>
            <a:normAutofit fontScale="90000"/>
          </a:bodyPr>
          <a:lstStyle/>
          <a:p>
            <a:r>
              <a:rPr lang="en-IE" dirty="0" err="1"/>
              <a:t>Céard</a:t>
            </a:r>
            <a:r>
              <a:rPr lang="en-IE" dirty="0"/>
              <a:t> é an </a:t>
            </a:r>
            <a:r>
              <a:rPr lang="en-IE" dirty="0" err="1"/>
              <a:t>aonad</a:t>
            </a:r>
            <a:r>
              <a:rPr lang="en-IE" dirty="0"/>
              <a:t> </a:t>
            </a:r>
            <a:r>
              <a:rPr lang="en-IE" dirty="0" err="1"/>
              <a:t>luashgéarú</a:t>
            </a:r>
            <a:r>
              <a:rPr lang="en-IE" dirty="0"/>
              <a:t>?</a:t>
            </a:r>
          </a:p>
        </p:txBody>
      </p:sp>
      <p:sp>
        <p:nvSpPr>
          <p:cNvPr id="3081" name="Rectangle 11">
            <a:extLst>
              <a:ext uri="{FF2B5EF4-FFF2-40B4-BE49-F238E27FC236}">
                <a16:creationId xmlns:a16="http://schemas.microsoft.com/office/drawing/2014/main" id="{40E427AD-2E19-6327-4B32-9BB83A77C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 sz="1350"/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6154CD1E-EA6E-C4D2-6C87-FCA27E2AB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1976560"/>
            <a:ext cx="5406251" cy="41549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an </a:t>
            </a:r>
            <a:r>
              <a:rPr lang="en-US" altLang="en-US" sz="2100" b="1" dirty="0" err="1"/>
              <a:t>méadar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sa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soicind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cearnaithe</a:t>
            </a:r>
            <a:r>
              <a:rPr lang="en-US" altLang="en-US" sz="2100" b="1" dirty="0"/>
              <a:t> (m s</a:t>
            </a:r>
            <a:r>
              <a:rPr lang="en-US" altLang="en-US" sz="2100" b="1" baseline="30000" dirty="0"/>
              <a:t>-2</a:t>
            </a:r>
            <a:r>
              <a:rPr lang="en-US" altLang="en-US" sz="2100" b="1" dirty="0"/>
              <a:t>)</a:t>
            </a:r>
            <a:r>
              <a:rPr lang="en-US" altLang="en-US" sz="2100" dirty="0"/>
              <a:t>.</a:t>
            </a:r>
            <a:endParaRPr lang="en-GB" altLang="en-U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2E5586-F950-820B-F0D0-659C3435FBAE}"/>
                  </a:ext>
                </a:extLst>
              </p:cNvPr>
              <p:cNvSpPr txBox="1"/>
              <p:nvPr/>
            </p:nvSpPr>
            <p:spPr>
              <a:xfrm>
                <a:off x="2318340" y="3067051"/>
                <a:ext cx="3815468" cy="1731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900"/>
                  </a:spcAft>
                </a:pPr>
                <a:r>
                  <a:rPr lang="en-GB" sz="2100" dirty="0" err="1"/>
                  <a:t>Ráta</a:t>
                </a:r>
                <a:r>
                  <a:rPr lang="en-GB" sz="2100" dirty="0"/>
                  <a:t> </a:t>
                </a:r>
                <a:r>
                  <a:rPr lang="en-GB" sz="2100" dirty="0" err="1"/>
                  <a:t>athraithe</a:t>
                </a:r>
                <a:r>
                  <a:rPr lang="en-GB" sz="2100" dirty="0"/>
                  <a:t> an </a:t>
                </a:r>
                <a:r>
                  <a:rPr lang="en-GB" sz="2100" dirty="0" err="1"/>
                  <a:t>treoluas</a:t>
                </a:r>
                <a:endParaRPr lang="en-GB" sz="2100" dirty="0"/>
              </a:p>
              <a:p>
                <a:pPr algn="ctr">
                  <a:spcAft>
                    <a:spcPts val="900"/>
                  </a:spcAft>
                </a:pPr>
                <a:r>
                  <a:rPr lang="en-GB" sz="2100" dirty="0"/>
                  <a:t>I.e. </a:t>
                </a:r>
                <a:r>
                  <a:rPr lang="en-GB" sz="2100" dirty="0" err="1"/>
                  <a:t>méadar</a:t>
                </a:r>
                <a:r>
                  <a:rPr lang="en-GB" sz="2100" dirty="0"/>
                  <a:t> </a:t>
                </a:r>
                <a:r>
                  <a:rPr lang="en-GB" sz="2100" dirty="0" err="1"/>
                  <a:t>sa</a:t>
                </a:r>
                <a:r>
                  <a:rPr lang="en-GB" sz="2100" dirty="0"/>
                  <a:t> </a:t>
                </a:r>
                <a:r>
                  <a:rPr lang="en-GB" sz="2100" dirty="0" err="1"/>
                  <a:t>soicind</a:t>
                </a:r>
                <a:r>
                  <a:rPr lang="en-GB" sz="2100" dirty="0"/>
                  <a:t> </a:t>
                </a:r>
                <a:r>
                  <a:rPr lang="en-GB" sz="2100" dirty="0" err="1"/>
                  <a:t>sa</a:t>
                </a:r>
                <a:r>
                  <a:rPr lang="en-GB" sz="2100" dirty="0"/>
                  <a:t> </a:t>
                </a:r>
                <a:r>
                  <a:rPr lang="en-GB" sz="2100" dirty="0" err="1"/>
                  <a:t>soicind</a:t>
                </a:r>
                <a:endParaRPr lang="en-GB" sz="2100" dirty="0"/>
              </a:p>
              <a:p>
                <a:pPr algn="ctr">
                  <a:spcAft>
                    <a:spcPts val="900"/>
                  </a:spcAft>
                </a:pPr>
                <a:r>
                  <a:rPr lang="en-GB" sz="2100" dirty="0"/>
                  <a:t>m / s / s</a:t>
                </a:r>
              </a:p>
              <a:p>
                <a:pPr algn="ctr">
                  <a:spcAft>
                    <a:spcPts val="900"/>
                  </a:spcAft>
                </a:pPr>
                <a:r>
                  <a:rPr lang="en-GB" sz="2100" dirty="0"/>
                  <a:t>Sin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2E5586-F950-820B-F0D0-659C3435F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340" y="3067051"/>
                <a:ext cx="3815468" cy="1731243"/>
              </a:xfrm>
              <a:prstGeom prst="rect">
                <a:avLst/>
              </a:prstGeom>
              <a:blipFill>
                <a:blip r:embed="rId2"/>
                <a:stretch>
                  <a:fillRect t="-2113" b="-633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3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2" grpId="1" animBg="1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26E0-088D-C61E-9D12-DC47AF8B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2" y="996045"/>
            <a:ext cx="6172200" cy="443198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Síombailí</a:t>
            </a:r>
            <a:r>
              <a:rPr lang="en-GB" b="1" dirty="0"/>
              <a:t> do </a:t>
            </a:r>
            <a:r>
              <a:rPr lang="en-GB" b="1" dirty="0" err="1"/>
              <a:t>chothromóidí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8DD30E-457C-0CB2-270A-F49DC5FFB97D}"/>
                  </a:ext>
                </a:extLst>
              </p:cNvPr>
              <p:cNvSpPr txBox="1"/>
              <p:nvPr/>
            </p:nvSpPr>
            <p:spPr>
              <a:xfrm>
                <a:off x="2152808" y="1567210"/>
                <a:ext cx="4348529" cy="2119296"/>
              </a:xfrm>
              <a:prstGeom prst="rect">
                <a:avLst/>
              </a:prstGeom>
              <a:solidFill>
                <a:srgbClr val="FFFF99"/>
              </a:solidFill>
              <a:ln w="76200" cmpd="thickThin">
                <a:solidFill>
                  <a:srgbClr val="C00000"/>
                </a:solidFill>
              </a:ln>
            </p:spPr>
            <p:txBody>
              <a:bodyPr wrap="square" lIns="135000" tIns="135000" rIns="135000" bIns="13500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GB" sz="2400" dirty="0"/>
                  <a:t>= </a:t>
                </a:r>
                <a:r>
                  <a:rPr lang="en-GB" sz="2400" dirty="0" err="1"/>
                  <a:t>díláithriú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nó</a:t>
                </a:r>
                <a:r>
                  <a:rPr lang="en-GB" sz="2400" dirty="0"/>
                  <a:t> fad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GB" sz="2400" dirty="0"/>
                  <a:t>= am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2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400" dirty="0"/>
                  <a:t> = </a:t>
                </a:r>
                <a:r>
                  <a:rPr lang="en-GB" sz="2400" dirty="0" err="1"/>
                  <a:t>luashgéarú</a:t>
                </a:r>
                <a:endParaRPr lang="en-GB" sz="2400" dirty="0"/>
              </a:p>
              <a:p>
                <a:pPr algn="l"/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dirty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GB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dirty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</a:t>
                </a:r>
                <a:r>
                  <a:rPr lang="en-GB" sz="2400" dirty="0" err="1"/>
                  <a:t>treoluas</a:t>
                </a:r>
                <a:endParaRPr lang="en-GB" sz="2400" dirty="0"/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sz="2400" dirty="0"/>
                  <a:t> = </a:t>
                </a:r>
                <a:r>
                  <a:rPr lang="en-GB" sz="2400" dirty="0" err="1"/>
                  <a:t>athrú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8DD30E-457C-0CB2-270A-F49DC5FFB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808" y="1567210"/>
                <a:ext cx="4348529" cy="21192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 cmpd="thickThin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57F51C-25B6-E06C-0E63-FBA98B04B00F}"/>
                  </a:ext>
                </a:extLst>
              </p:cNvPr>
              <p:cNvSpPr txBox="1"/>
              <p:nvPr/>
            </p:nvSpPr>
            <p:spPr>
              <a:xfrm>
                <a:off x="2114550" y="4086638"/>
                <a:ext cx="49149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100" dirty="0"/>
                  <a:t>Is é </a:t>
                </a:r>
                <a14:m>
                  <m:oMath xmlns:m="http://schemas.openxmlformats.org/officeDocument/2006/math">
                    <m:r>
                      <a:rPr lang="en-GB" sz="21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1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/>
                  <a:t>an </a:t>
                </a:r>
                <a:r>
                  <a:rPr lang="en-GB" sz="2100" dirty="0" err="1"/>
                  <a:t>gnáthshiombail</a:t>
                </a:r>
                <a:r>
                  <a:rPr lang="en-GB" sz="2100" dirty="0"/>
                  <a:t> don </a:t>
                </a:r>
                <a:r>
                  <a:rPr lang="en-GB" sz="2100" dirty="0" err="1"/>
                  <a:t>treoluas</a:t>
                </a:r>
                <a:endParaRPr lang="en-GB" sz="2100" dirty="0"/>
              </a:p>
              <a:p>
                <a:pPr algn="l"/>
                <a:r>
                  <a:rPr lang="en-GB" sz="2100" dirty="0" err="1"/>
                  <a:t>Úsáidtear</a:t>
                </a:r>
                <a:r>
                  <a:rPr lang="en-GB" sz="2100" dirty="0"/>
                  <a:t>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100" dirty="0"/>
                  <a:t> </a:t>
                </a:r>
                <a:r>
                  <a:rPr lang="en-GB" sz="2100" dirty="0" err="1"/>
                  <a:t>nuair</a:t>
                </a:r>
                <a:r>
                  <a:rPr lang="en-GB" sz="2100" dirty="0"/>
                  <a:t> a </a:t>
                </a:r>
                <a:r>
                  <a:rPr lang="en-GB" sz="2100" dirty="0" err="1"/>
                  <a:t>theastaíonn</a:t>
                </a:r>
                <a:r>
                  <a:rPr lang="en-GB" sz="2100" dirty="0"/>
                  <a:t> </a:t>
                </a:r>
                <a:r>
                  <a:rPr lang="en-GB" sz="2100" dirty="0" err="1"/>
                  <a:t>uainn</a:t>
                </a:r>
                <a:r>
                  <a:rPr lang="en-GB" sz="2100" dirty="0"/>
                  <a:t> </a:t>
                </a:r>
                <a:r>
                  <a:rPr lang="en-GB" sz="2100" dirty="0" err="1"/>
                  <a:t>idirdhealú</a:t>
                </a:r>
                <a:r>
                  <a:rPr lang="en-GB" sz="2100" dirty="0"/>
                  <a:t> a </a:t>
                </a:r>
                <a:r>
                  <a:rPr lang="en-GB" sz="2100" dirty="0" err="1"/>
                  <a:t>dhéanamh</a:t>
                </a:r>
                <a:r>
                  <a:rPr lang="en-GB" sz="2100" dirty="0"/>
                  <a:t> </a:t>
                </a:r>
                <a:r>
                  <a:rPr lang="en-GB" sz="2100" dirty="0" err="1"/>
                  <a:t>idir</a:t>
                </a:r>
                <a:r>
                  <a:rPr lang="en-GB" sz="2100" dirty="0"/>
                  <a:t> </a:t>
                </a:r>
                <a:r>
                  <a:rPr lang="en-GB" sz="2100" dirty="0" err="1"/>
                  <a:t>treoluas</a:t>
                </a:r>
                <a:r>
                  <a:rPr lang="en-GB" sz="2100" dirty="0"/>
                  <a:t> </a:t>
                </a:r>
                <a:r>
                  <a:rPr lang="en-GB" sz="2100" dirty="0" err="1"/>
                  <a:t>tosaigh</a:t>
                </a:r>
                <a:r>
                  <a:rPr lang="en-GB" sz="2100" dirty="0"/>
                  <a:t> ó </a:t>
                </a:r>
                <a:r>
                  <a:rPr lang="en-GB" sz="2100" dirty="0" err="1"/>
                  <a:t>treoluas</a:t>
                </a:r>
                <a:r>
                  <a:rPr lang="en-GB" sz="2100" dirty="0"/>
                  <a:t> </a:t>
                </a:r>
                <a:r>
                  <a:rPr lang="en-GB" sz="2100" dirty="0" err="1"/>
                  <a:t>deireadh</a:t>
                </a:r>
                <a:endParaRPr lang="en-GB" sz="21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57F51C-25B6-E06C-0E63-FBA98B04B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0" y="4086638"/>
                <a:ext cx="4914900" cy="1384995"/>
              </a:xfrm>
              <a:prstGeom prst="rect">
                <a:avLst/>
              </a:prstGeom>
              <a:blipFill>
                <a:blip r:embed="rId3"/>
                <a:stretch>
                  <a:fillRect l="-1546" t="-1802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977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68F49-DDEA-492C-2BAC-0E1C1C09D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BABB55-F79A-52BB-C6C1-B58580BAC7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91513" y="1188403"/>
                <a:ext cx="6172200" cy="44560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dirty="0"/>
                  <a:t>Cén </a:t>
                </a:r>
                <a:r>
                  <a:rPr lang="en-GB" dirty="0" err="1"/>
                  <a:t>fáth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𝒂𝒈𝒖𝒔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BABB55-F79A-52BB-C6C1-B58580BAC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91513" y="1188403"/>
                <a:ext cx="6172200" cy="445603"/>
              </a:xfrm>
              <a:blipFill>
                <a:blip r:embed="rId2"/>
                <a:stretch>
                  <a:fillRect l="-3491" t="-58333" b="-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F6263-2A72-891B-2224-AE46485E75A9}"/>
                  </a:ext>
                </a:extLst>
              </p:cNvPr>
              <p:cNvSpPr txBox="1"/>
              <p:nvPr/>
            </p:nvSpPr>
            <p:spPr>
              <a:xfrm>
                <a:off x="1783011" y="2012865"/>
                <a:ext cx="585836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Is é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an </a:t>
                </a:r>
                <a:r>
                  <a:rPr lang="en-GB" sz="2400" dirty="0" err="1"/>
                  <a:t>gnáthshiombail</a:t>
                </a:r>
                <a:r>
                  <a:rPr lang="en-GB" sz="2400" dirty="0"/>
                  <a:t> don </a:t>
                </a:r>
                <a:r>
                  <a:rPr lang="en-GB" sz="2400" dirty="0" err="1"/>
                  <a:t>treoluas</a:t>
                </a:r>
                <a:endParaRPr lang="en-GB" sz="2400" dirty="0"/>
              </a:p>
              <a:p>
                <a:r>
                  <a:rPr lang="en-GB" sz="2400" dirty="0" err="1"/>
                  <a:t>Úsáidtear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nuair</a:t>
                </a:r>
                <a:r>
                  <a:rPr lang="en-GB" sz="2400" dirty="0"/>
                  <a:t> a </a:t>
                </a:r>
                <a:r>
                  <a:rPr lang="en-GB" sz="2400" dirty="0" err="1"/>
                  <a:t>theastaíonn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uainn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idirdhealú</a:t>
                </a:r>
                <a:r>
                  <a:rPr lang="en-GB" sz="2400" dirty="0"/>
                  <a:t> a </a:t>
                </a:r>
                <a:r>
                  <a:rPr lang="en-GB" sz="2400" dirty="0" err="1"/>
                  <a:t>dhéanamh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idir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treoluas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tosaigh</a:t>
                </a:r>
                <a:r>
                  <a:rPr lang="en-GB" sz="2400" dirty="0"/>
                  <a:t> ó </a:t>
                </a:r>
                <a:r>
                  <a:rPr lang="en-GB" sz="2400" dirty="0" err="1"/>
                  <a:t>treoluas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deiridh</a:t>
                </a:r>
                <a:endParaRPr lang="en-GB" sz="2400" dirty="0"/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roimh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san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aibítear</a:t>
                </a:r>
                <a:r>
                  <a:rPr lang="en-GB" sz="2400" dirty="0"/>
                  <a:t> (</a:t>
                </a:r>
                <a:r>
                  <a:rPr lang="en-GB" sz="2400" dirty="0" err="1"/>
                  <a:t>tosaigh</a:t>
                </a:r>
                <a:r>
                  <a:rPr lang="en-GB" sz="2400" dirty="0"/>
                  <a:t>, </a:t>
                </a:r>
                <a:r>
                  <a:rPr lang="en-GB" sz="2400" dirty="0" err="1"/>
                  <a:t>deireadh</a:t>
                </a:r>
                <a:r>
                  <a:rPr lang="en-GB" sz="2400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F6263-2A72-891B-2224-AE46485E7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11" y="2012865"/>
                <a:ext cx="5858363" cy="2308324"/>
              </a:xfrm>
              <a:prstGeom prst="rect">
                <a:avLst/>
              </a:prstGeom>
              <a:blipFill>
                <a:blip r:embed="rId3"/>
                <a:stretch>
                  <a:fillRect l="-1732" t="-2186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2475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788CB-238E-30CB-CF6E-F55DF1F63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40C3-37AA-ECE7-679A-04E330DA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3A5882D-2D73-A9CB-DDF8-695761EF72D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34720" y="1203498"/>
                <a:ext cx="6674561" cy="1255728"/>
              </a:xfrm>
            </p:spPr>
            <p:txBody>
              <a:bodyPr/>
              <a:lstStyle/>
              <a:p>
                <a:r>
                  <a:rPr lang="en-GB" dirty="0" err="1"/>
                  <a:t>Méadaíonn</a:t>
                </a:r>
                <a:r>
                  <a:rPr lang="en-GB" dirty="0"/>
                  <a:t> </a:t>
                </a:r>
                <a:r>
                  <a:rPr lang="en-GB" dirty="0" err="1"/>
                  <a:t>treoluas</a:t>
                </a:r>
                <a:r>
                  <a:rPr lang="en-GB" dirty="0"/>
                  <a:t> </a:t>
                </a:r>
                <a:r>
                  <a:rPr lang="en-GB" dirty="0" err="1"/>
                  <a:t>gluaisteán</a:t>
                </a:r>
                <a:r>
                  <a:rPr lang="en-GB" dirty="0"/>
                  <a:t> ó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go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laistigh</a:t>
                </a:r>
                <a:r>
                  <a:rPr lang="en-GB" dirty="0"/>
                  <a:t> de 2 s. </a:t>
                </a:r>
                <a:r>
                  <a:rPr lang="en-GB" dirty="0" err="1"/>
                  <a:t>Oibrigh</a:t>
                </a:r>
                <a:r>
                  <a:rPr lang="en-GB" dirty="0"/>
                  <a:t> </a:t>
                </a:r>
                <a:r>
                  <a:rPr lang="en-GB" dirty="0" err="1"/>
                  <a:t>amach</a:t>
                </a:r>
                <a:r>
                  <a:rPr lang="en-GB" dirty="0"/>
                  <a:t> an </a:t>
                </a:r>
                <a:r>
                  <a:rPr lang="en-GB" dirty="0" err="1"/>
                  <a:t>meán</a:t>
                </a:r>
                <a:r>
                  <a:rPr lang="en-GB" dirty="0"/>
                  <a:t> </a:t>
                </a:r>
                <a:r>
                  <a:rPr lang="en-GB" dirty="0" err="1"/>
                  <a:t>luasghéarú</a:t>
                </a:r>
                <a:r>
                  <a:rPr lang="en-GB" dirty="0"/>
                  <a:t> </a:t>
                </a:r>
                <a:r>
                  <a:rPr lang="en-GB" dirty="0" err="1"/>
                  <a:t>san</a:t>
                </a:r>
                <a:r>
                  <a:rPr lang="en-GB" dirty="0"/>
                  <a:t> achar ama </a:t>
                </a:r>
                <a:r>
                  <a:rPr lang="en-GB" dirty="0" err="1"/>
                  <a:t>seo</a:t>
                </a:r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3A5882D-2D73-A9CB-DDF8-695761EF7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34720" y="1203498"/>
                <a:ext cx="6674561" cy="1255728"/>
              </a:xfrm>
              <a:blipFill>
                <a:blip r:embed="rId2"/>
                <a:stretch>
                  <a:fillRect l="-1920" t="-7767" b="-1310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B26E0B-749D-EBFF-EE6A-67D950B46338}"/>
                  </a:ext>
                </a:extLst>
              </p:cNvPr>
              <p:cNvSpPr txBox="1"/>
              <p:nvPr/>
            </p:nvSpPr>
            <p:spPr>
              <a:xfrm>
                <a:off x="3352801" y="2493420"/>
                <a:ext cx="1062150" cy="814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1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1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B26E0B-749D-EBFF-EE6A-67D950B46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1" y="2493420"/>
                <a:ext cx="1062150" cy="8149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9815F6-9577-E1B1-3856-551111A525AA}"/>
                  </a:ext>
                </a:extLst>
              </p:cNvPr>
              <p:cNvSpPr txBox="1"/>
              <p:nvPr/>
            </p:nvSpPr>
            <p:spPr>
              <a:xfrm>
                <a:off x="2990850" y="3311045"/>
                <a:ext cx="2032608" cy="819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15−10</m:t>
                          </m:r>
                        </m:num>
                        <m:den>
                          <m:r>
                            <a:rPr lang="en-GB" sz="21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9815F6-9577-E1B1-3856-551111A52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3311045"/>
                <a:ext cx="2032608" cy="8193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BFB1C5-18A6-B71C-DC32-ED57FC76B94D}"/>
                  </a:ext>
                </a:extLst>
              </p:cNvPr>
              <p:cNvSpPr txBox="1"/>
              <p:nvPr/>
            </p:nvSpPr>
            <p:spPr>
              <a:xfrm>
                <a:off x="3619501" y="4135499"/>
                <a:ext cx="2124043" cy="819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100" i="1">
                          <a:latin typeface="Cambria Math" panose="02040503050406030204" pitchFamily="18" charset="0"/>
                        </a:rPr>
                        <m:t>=2.5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BFB1C5-18A6-B71C-DC32-ED57FC76B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1" y="4135499"/>
                <a:ext cx="2124043" cy="819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16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0">
            <a:extLst>
              <a:ext uri="{FF2B5EF4-FFF2-40B4-BE49-F238E27FC236}">
                <a16:creationId xmlns:a16="http://schemas.microsoft.com/office/drawing/2014/main" id="{DD3141DC-B704-DA26-1C72-7F90571EA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778" y="2292790"/>
            <a:ext cx="2510076" cy="1923604"/>
          </a:xfrm>
          <a:prstGeom prst="rect">
            <a:avLst/>
          </a:prstGeom>
          <a:solidFill>
            <a:srgbClr val="B9D8F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350"/>
              </a:spcAft>
            </a:pPr>
            <a:r>
              <a:rPr lang="en-GB" altLang="en-US" sz="2100" b="1" dirty="0"/>
              <a:t>Ag </a:t>
            </a:r>
            <a:r>
              <a:rPr lang="en-GB" altLang="en-US" sz="2100" b="1" dirty="0" err="1"/>
              <a:t>éirí</a:t>
            </a:r>
            <a:r>
              <a:rPr lang="en-GB" altLang="en-US" sz="2100" b="1" dirty="0"/>
              <a:t> </a:t>
            </a:r>
            <a:r>
              <a:rPr lang="en-GB" altLang="en-US" sz="2100" b="1" dirty="0" err="1"/>
              <a:t>níos</a:t>
            </a:r>
            <a:r>
              <a:rPr lang="en-GB" altLang="en-US" sz="2100" b="1" dirty="0"/>
              <a:t> </a:t>
            </a:r>
            <a:r>
              <a:rPr lang="en-GB" altLang="en-US" sz="2100" b="1" dirty="0" err="1"/>
              <a:t>tapúla</a:t>
            </a:r>
            <a:endParaRPr lang="en-GB" altLang="en-US" sz="2100" b="1" dirty="0"/>
          </a:p>
          <a:p>
            <a:pPr eaLnBrk="1" hangingPunct="1">
              <a:spcAft>
                <a:spcPts val="1350"/>
              </a:spcAft>
            </a:pPr>
            <a:r>
              <a:rPr lang="en-GB" altLang="en-US" sz="2100" b="1" dirty="0"/>
              <a:t>Ag </a:t>
            </a:r>
            <a:r>
              <a:rPr lang="en-GB" altLang="en-US" sz="2100" b="1" dirty="0" err="1"/>
              <a:t>moilleadh</a:t>
            </a:r>
            <a:r>
              <a:rPr lang="en-GB" altLang="en-US" sz="2100" b="1" dirty="0"/>
              <a:t> </a:t>
            </a:r>
            <a:r>
              <a:rPr lang="en-GB" altLang="en-US" sz="2100" b="1" dirty="0" err="1"/>
              <a:t>síos</a:t>
            </a:r>
            <a:endParaRPr lang="en-GB" altLang="en-US" sz="2100" b="1" dirty="0"/>
          </a:p>
          <a:p>
            <a:pPr eaLnBrk="1" hangingPunct="1">
              <a:spcAft>
                <a:spcPts val="1350"/>
              </a:spcAft>
            </a:pPr>
            <a:r>
              <a:rPr lang="en-GB" altLang="en-US" sz="2100" b="1" dirty="0"/>
              <a:t>Ag </a:t>
            </a:r>
            <a:r>
              <a:rPr lang="en-GB" altLang="en-US" sz="2100" b="1" dirty="0" err="1"/>
              <a:t>athrú</a:t>
            </a:r>
            <a:r>
              <a:rPr lang="en-GB" altLang="en-US" sz="2100" b="1" dirty="0"/>
              <a:t> </a:t>
            </a:r>
            <a:r>
              <a:rPr lang="en-GB" altLang="en-US" sz="2100" b="1" dirty="0" err="1"/>
              <a:t>treo</a:t>
            </a:r>
            <a:endParaRPr lang="en-GB" altLang="en-US" sz="2100" b="1" dirty="0"/>
          </a:p>
          <a:p>
            <a:pPr eaLnBrk="1" hangingPunct="1">
              <a:spcAft>
                <a:spcPts val="1350"/>
              </a:spcAft>
            </a:pPr>
            <a:r>
              <a:rPr lang="en-GB" altLang="en-US" sz="2100" dirty="0"/>
              <a:t>(</a:t>
            </a:r>
            <a:r>
              <a:rPr lang="en-GB" altLang="en-US" sz="2100" dirty="0" err="1"/>
              <a:t>nó</a:t>
            </a:r>
            <a:r>
              <a:rPr lang="en-GB" altLang="en-US" sz="2100" dirty="0"/>
              <a:t> </a:t>
            </a:r>
            <a:r>
              <a:rPr lang="en-GB" altLang="en-US" sz="2100" dirty="0" err="1"/>
              <a:t>meascán</a:t>
            </a:r>
            <a:r>
              <a:rPr lang="en-GB" altLang="en-US" sz="2100" dirty="0"/>
              <a:t>)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EB43A-6DDB-1277-1C4F-FBD851D7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53" y="1062896"/>
            <a:ext cx="7530093" cy="431368"/>
          </a:xfrm>
        </p:spPr>
        <p:txBody>
          <a:bodyPr>
            <a:normAutofit fontScale="90000"/>
          </a:bodyPr>
          <a:lstStyle/>
          <a:p>
            <a:pPr algn="ctr"/>
            <a:r>
              <a:rPr lang="en-IE" altLang="en-US" u="sng" dirty="0" err="1"/>
              <a:t>Trí</a:t>
            </a:r>
            <a:r>
              <a:rPr lang="en-IE" altLang="en-US" u="sng" dirty="0"/>
              <a:t> </a:t>
            </a:r>
            <a:r>
              <a:rPr lang="en-IE" altLang="en-US" u="sng" dirty="0" err="1"/>
              <a:t>shlí</a:t>
            </a:r>
            <a:r>
              <a:rPr lang="en-IE" altLang="en-US" u="sng" dirty="0"/>
              <a:t> </a:t>
            </a:r>
            <a:r>
              <a:rPr lang="en-IE" altLang="en-US" u="sng" dirty="0" err="1"/>
              <a:t>inár</a:t>
            </a:r>
            <a:r>
              <a:rPr lang="en-IE" altLang="en-US" u="sng" dirty="0"/>
              <a:t> </a:t>
            </a:r>
            <a:r>
              <a:rPr lang="en-IE" altLang="en-US" u="sng" dirty="0" err="1"/>
              <a:t>féidir</a:t>
            </a:r>
            <a:r>
              <a:rPr lang="en-IE" altLang="en-US" u="sng" dirty="0"/>
              <a:t> </a:t>
            </a:r>
            <a:r>
              <a:rPr lang="en-IE" altLang="en-US" u="sng" dirty="0" err="1"/>
              <a:t>réad</a:t>
            </a:r>
            <a:r>
              <a:rPr lang="en-IE" altLang="en-US" u="sng" dirty="0"/>
              <a:t> </a:t>
            </a:r>
            <a:r>
              <a:rPr lang="en-IE" altLang="en-US" u="sng" dirty="0" err="1"/>
              <a:t>luasghearú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A9F8C8-4A97-A1B2-FC53-C9097F18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997" y="1228123"/>
            <a:ext cx="7435308" cy="3578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Samplaí</a:t>
            </a:r>
            <a:r>
              <a:rPr lang="en-GB" dirty="0"/>
              <a:t> de </a:t>
            </a:r>
            <a:r>
              <a:rPr lang="en-GB" dirty="0" err="1"/>
              <a:t>luasghéarú</a:t>
            </a:r>
            <a:r>
              <a:rPr lang="en-GB" dirty="0"/>
              <a:t> </a:t>
            </a:r>
            <a:r>
              <a:rPr lang="en-GB" dirty="0" err="1"/>
              <a:t>tairiseach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ABD683-100C-74CD-DE7A-26E6E123DB89}"/>
                  </a:ext>
                </a:extLst>
              </p:cNvPr>
              <p:cNvSpPr txBox="1"/>
              <p:nvPr/>
            </p:nvSpPr>
            <p:spPr>
              <a:xfrm>
                <a:off x="1282390" y="2280286"/>
                <a:ext cx="3537261" cy="3439403"/>
              </a:xfrm>
              <a:prstGeom prst="rect">
                <a:avLst/>
              </a:prstGeom>
              <a:solidFill>
                <a:srgbClr val="CEFA8E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Réad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atá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ag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titim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luashgéarú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tairiseach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9.8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(ag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déanamh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neamhaird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ar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fhriotaíocht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aeir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>
                  <a:spcAft>
                    <a:spcPts val="900"/>
                  </a:spcAft>
                </a:pP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Sa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shlí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céanna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tralaí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ag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taisteal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feadh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rúidbhealach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líneach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fána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íseál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air –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taistealóidh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seo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nach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mór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ag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luasghéarú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tairiseach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ABD683-100C-74CD-DE7A-26E6E123D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390" y="2280286"/>
                <a:ext cx="3537261" cy="3439403"/>
              </a:xfrm>
              <a:prstGeom prst="rect">
                <a:avLst/>
              </a:prstGeom>
              <a:blipFill>
                <a:blip r:embed="rId2"/>
                <a:stretch>
                  <a:fillRect l="-2065" t="-1064" r="-3614" b="-266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F379C99-5A96-81E6-734C-1B022825F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998" y="2071062"/>
            <a:ext cx="540618" cy="140560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04C0B73-7049-3268-71CE-BEA377E4DCD9}"/>
              </a:ext>
            </a:extLst>
          </p:cNvPr>
          <p:cNvGrpSpPr/>
          <p:nvPr/>
        </p:nvGrpSpPr>
        <p:grpSpPr>
          <a:xfrm rot="200379">
            <a:off x="4829721" y="4117965"/>
            <a:ext cx="2711786" cy="424748"/>
            <a:chOff x="5689605" y="4354202"/>
            <a:chExt cx="5837955" cy="9144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1EE9DA-3F1E-AFDC-D206-B3881EC21BE6}"/>
                </a:ext>
              </a:extLst>
            </p:cNvPr>
            <p:cNvSpPr/>
            <p:nvPr/>
          </p:nvSpPr>
          <p:spPr>
            <a:xfrm rot="60000">
              <a:off x="5689605" y="4935907"/>
              <a:ext cx="5837955" cy="1738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7DB522-C120-80E5-41A4-DDFB2667B73D}"/>
                </a:ext>
              </a:extLst>
            </p:cNvPr>
            <p:cNvSpPr/>
            <p:nvPr/>
          </p:nvSpPr>
          <p:spPr>
            <a:xfrm>
              <a:off x="11296153" y="5157495"/>
              <a:ext cx="229445" cy="1111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C51613-E9B6-6FC0-16E3-F24BA42F42F5}"/>
                </a:ext>
              </a:extLst>
            </p:cNvPr>
            <p:cNvSpPr/>
            <p:nvPr/>
          </p:nvSpPr>
          <p:spPr>
            <a:xfrm rot="60000">
              <a:off x="6451454" y="4354202"/>
              <a:ext cx="1148316" cy="478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E5EFBF-E180-5007-F957-02348239C0DE}"/>
                </a:ext>
              </a:extLst>
            </p:cNvPr>
            <p:cNvSpPr/>
            <p:nvPr/>
          </p:nvSpPr>
          <p:spPr>
            <a:xfrm>
              <a:off x="6499266" y="4652112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A6F622E-5C78-110A-E338-D968D5069ADD}"/>
                </a:ext>
              </a:extLst>
            </p:cNvPr>
            <p:cNvSpPr/>
            <p:nvPr/>
          </p:nvSpPr>
          <p:spPr>
            <a:xfrm>
              <a:off x="7312359" y="4677460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</p:grpSp>
    </p:spTree>
    <p:extLst>
      <p:ext uri="{BB962C8B-B14F-4D97-AF65-F5344CB8AC3E}">
        <p14:creationId xmlns:p14="http://schemas.microsoft.com/office/powerpoint/2010/main" val="20253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DBFC0-30C4-DE97-C7E4-A9AB8CC70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E53A0A-A49C-919A-B202-B7C566B9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14" y="905132"/>
            <a:ext cx="8694972" cy="81714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Réad</a:t>
            </a:r>
            <a:r>
              <a:rPr lang="en-GB" dirty="0"/>
              <a:t> ag </a:t>
            </a:r>
            <a:r>
              <a:rPr lang="en-GB" dirty="0" err="1"/>
              <a:t>luashgéarú</a:t>
            </a:r>
            <a:r>
              <a:rPr lang="en-GB" dirty="0"/>
              <a:t>, le </a:t>
            </a:r>
            <a:r>
              <a:rPr lang="en-GB" dirty="0" err="1"/>
              <a:t>treoluas</a:t>
            </a:r>
            <a:r>
              <a:rPr lang="en-GB" dirty="0"/>
              <a:t> </a:t>
            </a:r>
            <a:r>
              <a:rPr lang="en-GB" dirty="0" err="1"/>
              <a:t>nialasach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AF8F7-3D9E-16F1-7E9A-A19B0B4DCFAB}"/>
                  </a:ext>
                </a:extLst>
              </p:cNvPr>
              <p:cNvSpPr txBox="1"/>
              <p:nvPr/>
            </p:nvSpPr>
            <p:spPr>
              <a:xfrm>
                <a:off x="905896" y="2102778"/>
                <a:ext cx="3666104" cy="2031325"/>
              </a:xfrm>
              <a:prstGeom prst="rect">
                <a:avLst/>
              </a:prstGeom>
              <a:solidFill>
                <a:srgbClr val="CEFA8E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theilgtear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réad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suas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aer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beidh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treoluas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nialasach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aige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nuair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shroicheann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sé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uas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-aired, ach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beidh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luashgéarú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fós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cothrom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le 9.8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ag an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móimint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seo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AF8F7-3D9E-16F1-7E9A-A19B0B4DC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96" y="2102778"/>
                <a:ext cx="3666104" cy="2031325"/>
              </a:xfrm>
              <a:prstGeom prst="rect">
                <a:avLst/>
              </a:prstGeom>
              <a:blipFill>
                <a:blip r:embed="rId2"/>
                <a:stretch>
                  <a:fillRect l="-1997" t="-1802" r="-1331" b="-480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DD3EECF-601F-E4A8-0577-F720279B9980}"/>
              </a:ext>
            </a:extLst>
          </p:cNvPr>
          <p:cNvSpPr/>
          <p:nvPr/>
        </p:nvSpPr>
        <p:spPr>
          <a:xfrm>
            <a:off x="5342352" y="2002530"/>
            <a:ext cx="159707" cy="2208565"/>
          </a:xfrm>
          <a:custGeom>
            <a:avLst/>
            <a:gdLst>
              <a:gd name="connsiteX0" fmla="*/ 0 w 212943"/>
              <a:gd name="connsiteY0" fmla="*/ 1615858 h 2943617"/>
              <a:gd name="connsiteX1" fmla="*/ 87682 w 212943"/>
              <a:gd name="connsiteY1" fmla="*/ 0 h 2943617"/>
              <a:gd name="connsiteX2" fmla="*/ 212943 w 212943"/>
              <a:gd name="connsiteY2" fmla="*/ 2943617 h 2943617"/>
              <a:gd name="connsiteX0" fmla="*/ 0 w 212943"/>
              <a:gd name="connsiteY0" fmla="*/ 1616994 h 2944753"/>
              <a:gd name="connsiteX1" fmla="*/ 87682 w 212943"/>
              <a:gd name="connsiteY1" fmla="*/ 1136 h 2944753"/>
              <a:gd name="connsiteX2" fmla="*/ 212943 w 212943"/>
              <a:gd name="connsiteY2" fmla="*/ 2944753 h 294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943" h="2944753">
                <a:moveTo>
                  <a:pt x="0" y="1616994"/>
                </a:moveTo>
                <a:cubicBezTo>
                  <a:pt x="29227" y="1078375"/>
                  <a:pt x="-16702" y="-40618"/>
                  <a:pt x="87682" y="1136"/>
                </a:cubicBezTo>
                <a:cubicBezTo>
                  <a:pt x="192066" y="42890"/>
                  <a:pt x="171189" y="1963547"/>
                  <a:pt x="212943" y="294475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199E05-0CB0-0E54-1EFF-A5B5FCEA6C7B}"/>
              </a:ext>
            </a:extLst>
          </p:cNvPr>
          <p:cNvSpPr/>
          <p:nvPr/>
        </p:nvSpPr>
        <p:spPr>
          <a:xfrm>
            <a:off x="5403416" y="4013810"/>
            <a:ext cx="197285" cy="1972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B08D266-861D-D603-EE27-4520F6EDA6A1}"/>
              </a:ext>
            </a:extLst>
          </p:cNvPr>
          <p:cNvSpPr/>
          <p:nvPr/>
        </p:nvSpPr>
        <p:spPr>
          <a:xfrm>
            <a:off x="5300075" y="2662760"/>
            <a:ext cx="103340" cy="253652"/>
          </a:xfrm>
          <a:custGeom>
            <a:avLst/>
            <a:gdLst>
              <a:gd name="connsiteX0" fmla="*/ 0 w 137786"/>
              <a:gd name="connsiteY0" fmla="*/ 325677 h 338203"/>
              <a:gd name="connsiteX1" fmla="*/ 75156 w 137786"/>
              <a:gd name="connsiteY1" fmla="*/ 0 h 338203"/>
              <a:gd name="connsiteX2" fmla="*/ 137786 w 137786"/>
              <a:gd name="connsiteY2" fmla="*/ 338203 h 3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86" h="338203">
                <a:moveTo>
                  <a:pt x="0" y="325677"/>
                </a:moveTo>
                <a:lnTo>
                  <a:pt x="75156" y="0"/>
                </a:lnTo>
                <a:lnTo>
                  <a:pt x="137786" y="33820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7A89675-7DCD-A625-3496-425C75632CBC}"/>
              </a:ext>
            </a:extLst>
          </p:cNvPr>
          <p:cNvSpPr/>
          <p:nvPr/>
        </p:nvSpPr>
        <p:spPr>
          <a:xfrm rot="10645795">
            <a:off x="5433010" y="3185764"/>
            <a:ext cx="103340" cy="253652"/>
          </a:xfrm>
          <a:custGeom>
            <a:avLst/>
            <a:gdLst>
              <a:gd name="connsiteX0" fmla="*/ 0 w 137786"/>
              <a:gd name="connsiteY0" fmla="*/ 325677 h 338203"/>
              <a:gd name="connsiteX1" fmla="*/ 75156 w 137786"/>
              <a:gd name="connsiteY1" fmla="*/ 0 h 338203"/>
              <a:gd name="connsiteX2" fmla="*/ 137786 w 137786"/>
              <a:gd name="connsiteY2" fmla="*/ 338203 h 3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86" h="338203">
                <a:moveTo>
                  <a:pt x="0" y="325677"/>
                </a:moveTo>
                <a:lnTo>
                  <a:pt x="75156" y="0"/>
                </a:lnTo>
                <a:lnTo>
                  <a:pt x="137786" y="33820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6DFD4-56D1-C4F4-444B-10E0A042A0FA}"/>
              </a:ext>
            </a:extLst>
          </p:cNvPr>
          <p:cNvSpPr txBox="1"/>
          <p:nvPr/>
        </p:nvSpPr>
        <p:spPr>
          <a:xfrm>
            <a:off x="6073298" y="1995161"/>
            <a:ext cx="2323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Treoluas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nialasach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ach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tá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luasghéarú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fós</a:t>
            </a:r>
            <a:endParaRPr lang="en-GB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4C1BF3-B540-4ED9-E01C-B56AF6625903}"/>
              </a:ext>
            </a:extLst>
          </p:cNvPr>
          <p:cNvCxnSpPr/>
          <p:nvPr/>
        </p:nvCxnSpPr>
        <p:spPr>
          <a:xfrm flipH="1" flipV="1">
            <a:off x="5502057" y="2002530"/>
            <a:ext cx="526094" cy="188743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9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837FC7-7945-5AC3-7B1C-F0E665DD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r>
              <a:rPr lang="en-GB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8CFB131-6808-E4A3-E0E6-4C6AECB598A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34719" y="791231"/>
                <a:ext cx="6674561" cy="1255728"/>
              </a:xfrm>
            </p:spPr>
            <p:txBody>
              <a:bodyPr/>
              <a:lstStyle/>
              <a:p>
                <a:r>
                  <a:rPr lang="en-GB" dirty="0"/>
                  <a:t>Athraíonn </a:t>
                </a:r>
                <a:r>
                  <a:rPr lang="en-GB" dirty="0" err="1"/>
                  <a:t>treoluas</a:t>
                </a:r>
                <a:r>
                  <a:rPr lang="en-GB" dirty="0"/>
                  <a:t> </a:t>
                </a:r>
                <a:r>
                  <a:rPr lang="en-GB" dirty="0" err="1"/>
                  <a:t>coirp</a:t>
                </a:r>
                <a:r>
                  <a:rPr lang="en-GB" dirty="0"/>
                  <a:t> ó 8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Soir</m:t>
                    </m:r>
                  </m:oMath>
                </a14:m>
                <a:r>
                  <a:rPr lang="en-GB" dirty="0"/>
                  <a:t> go </a:t>
                </a:r>
                <a:r>
                  <a:rPr lang="en-GB" dirty="0" err="1"/>
                  <a:t>dtí</a:t>
                </a:r>
                <a:r>
                  <a:rPr lang="en-GB" dirty="0"/>
                  <a:t> 18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Soir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err="1"/>
                  <a:t>laistigh</a:t>
                </a:r>
                <a:r>
                  <a:rPr lang="en-GB" dirty="0"/>
                  <a:t> de 4 </a:t>
                </a:r>
                <a:r>
                  <a:rPr lang="en-GB" dirty="0" err="1"/>
                  <a:t>soicind</a:t>
                </a:r>
                <a:r>
                  <a:rPr lang="en-GB" dirty="0"/>
                  <a:t>. </a:t>
                </a:r>
                <a:r>
                  <a:rPr lang="en-GB" dirty="0" err="1"/>
                  <a:t>Faigh</a:t>
                </a:r>
                <a:r>
                  <a:rPr lang="en-GB" dirty="0"/>
                  <a:t> an </a:t>
                </a:r>
                <a:r>
                  <a:rPr lang="en-GB" dirty="0" err="1"/>
                  <a:t>meán</a:t>
                </a:r>
                <a:r>
                  <a:rPr lang="en-GB" dirty="0"/>
                  <a:t> </a:t>
                </a:r>
                <a:r>
                  <a:rPr lang="en-GB" dirty="0" err="1"/>
                  <a:t>luasghéarú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8CFB131-6808-E4A3-E0E6-4C6AECB598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34719" y="791231"/>
                <a:ext cx="6674561" cy="1255728"/>
              </a:xfrm>
              <a:blipFill>
                <a:blip r:embed="rId2"/>
                <a:stretch>
                  <a:fillRect l="-1920" t="-8252" b="-1310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5204A1-C2FB-1A0D-D6C5-06624D103E48}"/>
                  </a:ext>
                </a:extLst>
              </p:cNvPr>
              <p:cNvSpPr txBox="1"/>
              <p:nvPr/>
            </p:nvSpPr>
            <p:spPr>
              <a:xfrm>
                <a:off x="1828801" y="2275018"/>
                <a:ext cx="1384225" cy="646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1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5204A1-C2FB-1A0D-D6C5-06624D103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2275018"/>
                <a:ext cx="1384225" cy="646395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7E399-4F69-6710-54F4-DF96FAF5CB5B}"/>
                  </a:ext>
                </a:extLst>
              </p:cNvPr>
              <p:cNvSpPr txBox="1"/>
              <p:nvPr/>
            </p:nvSpPr>
            <p:spPr>
              <a:xfrm>
                <a:off x="2077402" y="3019351"/>
                <a:ext cx="1284839" cy="697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18−8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7E399-4F69-6710-54F4-DF96FAF5C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402" y="3019351"/>
                <a:ext cx="1284839" cy="697370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5C748E-6446-22EF-68E7-CFFA2DA53A50}"/>
                  </a:ext>
                </a:extLst>
              </p:cNvPr>
              <p:cNvSpPr txBox="1"/>
              <p:nvPr/>
            </p:nvSpPr>
            <p:spPr>
              <a:xfrm>
                <a:off x="2077403" y="3816823"/>
                <a:ext cx="213064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smtClean="0">
                          <a:latin typeface="Cambria Math" panose="02040503050406030204" pitchFamily="18" charset="0"/>
                        </a:rPr>
                        <m:t>=2.5 </m:t>
                      </m:r>
                      <m:r>
                        <m:rPr>
                          <m:sty m:val="p"/>
                        </m:rPr>
                        <a:rPr lang="en-GB" sz="21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1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1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1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1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 panose="02040503050406030204" pitchFamily="18" charset="0"/>
                        </a:rPr>
                        <m:t>Soir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5C748E-6446-22EF-68E7-CFFA2DA53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403" y="3816823"/>
                <a:ext cx="2130648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51AF6B-47F0-6030-9191-5BA3E25F06F4}"/>
              </a:ext>
            </a:extLst>
          </p:cNvPr>
          <p:cNvSpPr txBox="1"/>
          <p:nvPr/>
        </p:nvSpPr>
        <p:spPr>
          <a:xfrm>
            <a:off x="4233699" y="2325406"/>
            <a:ext cx="4347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/>
              <a:t>Foirmle</a:t>
            </a:r>
            <a:r>
              <a:rPr lang="en-GB" sz="2100" dirty="0"/>
              <a:t> do </a:t>
            </a:r>
            <a:r>
              <a:rPr lang="en-GB" sz="2100" dirty="0" err="1"/>
              <a:t>mheán</a:t>
            </a:r>
            <a:r>
              <a:rPr lang="en-GB" sz="2100" dirty="0"/>
              <a:t> </a:t>
            </a:r>
            <a:r>
              <a:rPr lang="en-GB" sz="2100" dirty="0" err="1"/>
              <a:t>luashgéarú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0180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9ADC1-5AED-4055-33D9-D11805F37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6">
            <a:extLst>
              <a:ext uri="{FF2B5EF4-FFF2-40B4-BE49-F238E27FC236}">
                <a16:creationId xmlns:a16="http://schemas.microsoft.com/office/drawing/2014/main" id="{17399D7A-3281-CF6D-773C-EB5C2E303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36" y="1107282"/>
            <a:ext cx="4968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400" b="1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B40C5E4-81D8-D2EA-3FEF-C3A757AD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840" y="4342457"/>
            <a:ext cx="5192647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dirty="0"/>
              <a:t>1 </a:t>
            </a:r>
            <a:r>
              <a:rPr lang="en-IE" altLang="en-US" sz="2100" dirty="0" err="1"/>
              <a:t>bhliain</a:t>
            </a:r>
            <a:r>
              <a:rPr lang="en-IE" altLang="en-US" sz="2100" dirty="0"/>
              <a:t>   	=   (365)(24)(60)(60) </a:t>
            </a:r>
            <a:r>
              <a:rPr lang="en-IE" altLang="en-US" sz="2100" dirty="0" err="1"/>
              <a:t>soicind</a:t>
            </a:r>
            <a:r>
              <a:rPr lang="en-IE" altLang="en-US" sz="2100" dirty="0"/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2100" dirty="0"/>
              <a:t>		   	=   3.1536 </a:t>
            </a:r>
            <a:r>
              <a:rPr lang="en-US" altLang="en-US" sz="2100" dirty="0"/>
              <a:t>× 10</a:t>
            </a:r>
            <a:r>
              <a:rPr lang="en-US" altLang="en-US" sz="2100" baseline="30000" dirty="0"/>
              <a:t>7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soicind</a:t>
            </a:r>
            <a:endParaRPr lang="en-US" altLang="en-US" sz="2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37388-07F9-7A1F-C332-4182AB58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973933"/>
            <a:ext cx="6677025" cy="401648"/>
          </a:xfrm>
        </p:spPr>
        <p:txBody>
          <a:bodyPr>
            <a:normAutofit fontScale="90000"/>
          </a:bodyPr>
          <a:lstStyle/>
          <a:p>
            <a:r>
              <a:rPr lang="ga-IE" sz="2400" dirty="0">
                <a:latin typeface="Segoe UI Web (West European)"/>
              </a:rPr>
              <a:t>Cé mhéad soicind </a:t>
            </a:r>
            <a:r>
              <a:rPr lang="en-US" sz="2400" dirty="0" err="1">
                <a:latin typeface="Segoe UI Web (West European)"/>
              </a:rPr>
              <a:t>atá</a:t>
            </a:r>
            <a:r>
              <a:rPr lang="en-US" sz="2400" dirty="0">
                <a:latin typeface="Segoe UI Web (West European)"/>
              </a:rPr>
              <a:t> in</a:t>
            </a:r>
            <a:r>
              <a:rPr lang="ga-IE" sz="2400" dirty="0">
                <a:latin typeface="Segoe UI Web (West European)"/>
              </a:rPr>
              <a:t> uair an chloig, lá, bliain?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AEB86753-7F43-A209-8C75-6A952BDBC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840" y="2776292"/>
            <a:ext cx="5192647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dirty="0"/>
              <a:t>1 </a:t>
            </a:r>
            <a:r>
              <a:rPr lang="en-IE" altLang="en-US" sz="2100" dirty="0" err="1"/>
              <a:t>lá</a:t>
            </a:r>
            <a:r>
              <a:rPr lang="en-IE" altLang="en-US" sz="2100" dirty="0"/>
              <a:t>   		=   (24)(60)(60) </a:t>
            </a:r>
            <a:r>
              <a:rPr lang="en-IE" altLang="en-US" sz="2100" dirty="0" err="1"/>
              <a:t>soicind</a:t>
            </a:r>
            <a:r>
              <a:rPr lang="en-IE" altLang="en-US" sz="2100" dirty="0"/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2100" dirty="0"/>
              <a:t>		   	=   </a:t>
            </a:r>
            <a:r>
              <a:rPr lang="en-GB" altLang="en-US" sz="2100" dirty="0"/>
              <a:t>86400 </a:t>
            </a:r>
            <a:r>
              <a:rPr lang="en-US" altLang="en-US" sz="2100" dirty="0" err="1"/>
              <a:t>soicind</a:t>
            </a:r>
            <a:endParaRPr lang="en-US" altLang="en-US" sz="2100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56C3E69-3517-4DFD-E818-5C710803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839" y="1565128"/>
            <a:ext cx="5192647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dirty="0"/>
              <a:t>1 </a:t>
            </a:r>
            <a:r>
              <a:rPr lang="en-IE" altLang="en-US" sz="2100" dirty="0" err="1"/>
              <a:t>uair</a:t>
            </a:r>
            <a:r>
              <a:rPr lang="en-IE" altLang="en-US" sz="2100" dirty="0"/>
              <a:t>   		=   (60)(60) </a:t>
            </a:r>
            <a:r>
              <a:rPr lang="en-IE" altLang="en-US" sz="2100" dirty="0" err="1"/>
              <a:t>soicind</a:t>
            </a:r>
            <a:r>
              <a:rPr lang="en-IE" altLang="en-US" sz="2100" dirty="0"/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2100" dirty="0"/>
              <a:t>		  	 =   </a:t>
            </a:r>
            <a:r>
              <a:rPr lang="en-GB" altLang="en-US" sz="2100" dirty="0"/>
              <a:t>3600 </a:t>
            </a:r>
            <a:r>
              <a:rPr lang="en-US" altLang="en-US" sz="2100" dirty="0" err="1"/>
              <a:t>soicind</a:t>
            </a: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1950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837FC7-7945-5AC3-7B1C-F0E665DD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1800" dirty="0" err="1"/>
              <a:t>Sampla</a:t>
            </a:r>
            <a:r>
              <a:rPr lang="en-GB" sz="1800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77B7D74-75CF-A2C3-CF2B-F50C0D32FCF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00905" y="870319"/>
                <a:ext cx="6674561" cy="1255728"/>
              </a:xfrm>
            </p:spPr>
            <p:txBody>
              <a:bodyPr/>
              <a:lstStyle/>
              <a:p>
                <a:r>
                  <a:rPr lang="en-GB" dirty="0" err="1"/>
                  <a:t>Íslíonn</a:t>
                </a:r>
                <a:r>
                  <a:rPr lang="en-GB" dirty="0"/>
                  <a:t> </a:t>
                </a:r>
                <a:r>
                  <a:rPr lang="en-GB" dirty="0" err="1"/>
                  <a:t>luas</a:t>
                </a:r>
                <a:r>
                  <a:rPr lang="en-GB" dirty="0"/>
                  <a:t> </a:t>
                </a:r>
                <a:r>
                  <a:rPr lang="en-GB" dirty="0" err="1"/>
                  <a:t>traenach</a:t>
                </a:r>
                <a:r>
                  <a:rPr lang="en-GB" dirty="0"/>
                  <a:t> ó 30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ó </a:t>
                </a:r>
                <a:r>
                  <a:rPr lang="en-GB" dirty="0" err="1"/>
                  <a:t>Thuaidh</a:t>
                </a:r>
                <a:r>
                  <a:rPr lang="en-GB" dirty="0"/>
                  <a:t> go 20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ó </a:t>
                </a:r>
                <a:r>
                  <a:rPr lang="en-GB" dirty="0" err="1"/>
                  <a:t>Thuaidh</a:t>
                </a:r>
                <a:r>
                  <a:rPr lang="en-GB" dirty="0"/>
                  <a:t>, </a:t>
                </a:r>
                <a:r>
                  <a:rPr lang="en-GB" dirty="0" err="1"/>
                  <a:t>laistigh</a:t>
                </a:r>
                <a:r>
                  <a:rPr lang="en-GB" dirty="0"/>
                  <a:t> de 20 </a:t>
                </a:r>
                <a:r>
                  <a:rPr lang="en-GB" dirty="0" err="1"/>
                  <a:t>soicind</a:t>
                </a:r>
                <a:r>
                  <a:rPr lang="en-GB" dirty="0"/>
                  <a:t>. </a:t>
                </a:r>
                <a:r>
                  <a:rPr lang="en-GB" dirty="0" err="1"/>
                  <a:t>Faigh</a:t>
                </a:r>
                <a:r>
                  <a:rPr lang="en-GB" dirty="0"/>
                  <a:t> an </a:t>
                </a:r>
                <a:r>
                  <a:rPr lang="en-GB" dirty="0" err="1"/>
                  <a:t>meán</a:t>
                </a:r>
                <a:r>
                  <a:rPr lang="en-GB" dirty="0"/>
                  <a:t> </a:t>
                </a:r>
                <a:r>
                  <a:rPr lang="en-GB" dirty="0" err="1"/>
                  <a:t>luashgéarú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77B7D74-75CF-A2C3-CF2B-F50C0D32FC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00905" y="870319"/>
                <a:ext cx="6674561" cy="1255728"/>
              </a:xfrm>
              <a:blipFill>
                <a:blip r:embed="rId2"/>
                <a:stretch>
                  <a:fillRect l="-1918" t="-8252" b="-1310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5204A1-C2FB-1A0D-D6C5-06624D103E48}"/>
                  </a:ext>
                </a:extLst>
              </p:cNvPr>
              <p:cNvSpPr txBox="1"/>
              <p:nvPr/>
            </p:nvSpPr>
            <p:spPr>
              <a:xfrm>
                <a:off x="1828801" y="2275018"/>
                <a:ext cx="1384225" cy="646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1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5204A1-C2FB-1A0D-D6C5-06624D103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2275018"/>
                <a:ext cx="1384225" cy="646395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7E399-4F69-6710-54F4-DF96FAF5CB5B}"/>
                  </a:ext>
                </a:extLst>
              </p:cNvPr>
              <p:cNvSpPr txBox="1"/>
              <p:nvPr/>
            </p:nvSpPr>
            <p:spPr>
              <a:xfrm>
                <a:off x="2077402" y="3019352"/>
                <a:ext cx="1433919" cy="699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20−30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7E399-4F69-6710-54F4-DF96FAF5C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402" y="3019352"/>
                <a:ext cx="1433919" cy="699487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5C748E-6446-22EF-68E7-CFFA2DA53A50}"/>
                  </a:ext>
                </a:extLst>
              </p:cNvPr>
              <p:cNvSpPr txBox="1"/>
              <p:nvPr/>
            </p:nvSpPr>
            <p:spPr>
              <a:xfrm>
                <a:off x="2077402" y="3816823"/>
                <a:ext cx="180523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=−0.5 </m:t>
                      </m:r>
                      <m:r>
                        <m:rPr>
                          <m:sty m:val="p"/>
                        </m:rPr>
                        <a:rPr lang="en-GB" sz="21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1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1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1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5C748E-6446-22EF-68E7-CFFA2DA53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402" y="3816823"/>
                <a:ext cx="1805238" cy="415498"/>
              </a:xfrm>
              <a:prstGeom prst="rect">
                <a:avLst/>
              </a:prstGeom>
              <a:blipFill>
                <a:blip r:embed="rId5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51AF6B-47F0-6030-9191-5BA3E25F06F4}"/>
              </a:ext>
            </a:extLst>
          </p:cNvPr>
          <p:cNvSpPr txBox="1"/>
          <p:nvPr/>
        </p:nvSpPr>
        <p:spPr>
          <a:xfrm>
            <a:off x="3784173" y="2376526"/>
            <a:ext cx="4347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2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23214-4668-CC9F-5E62-F26B8E7CC5F7}"/>
              </a:ext>
            </a:extLst>
          </p:cNvPr>
          <p:cNvSpPr txBox="1"/>
          <p:nvPr/>
        </p:nvSpPr>
        <p:spPr>
          <a:xfrm>
            <a:off x="1588771" y="4381292"/>
            <a:ext cx="4347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/>
              <a:t>Tugtar</a:t>
            </a:r>
            <a:r>
              <a:rPr lang="en-GB" sz="2100" dirty="0"/>
              <a:t> </a:t>
            </a:r>
            <a:r>
              <a:rPr lang="en-GB" sz="2100" dirty="0" err="1"/>
              <a:t>freagra</a:t>
            </a:r>
            <a:r>
              <a:rPr lang="en-GB" sz="2100" dirty="0"/>
              <a:t> </a:t>
            </a:r>
            <a:r>
              <a:rPr lang="en-GB" sz="2100" dirty="0" err="1"/>
              <a:t>diúltach</a:t>
            </a:r>
            <a:r>
              <a:rPr lang="en-GB" sz="2100" dirty="0"/>
              <a:t> – </a:t>
            </a:r>
            <a:r>
              <a:rPr lang="en-GB" sz="2100" dirty="0" err="1"/>
              <a:t>cuireann</a:t>
            </a:r>
            <a:r>
              <a:rPr lang="en-GB" sz="2100" dirty="0"/>
              <a:t> </a:t>
            </a:r>
            <a:r>
              <a:rPr lang="en-GB" sz="2100" dirty="0" err="1"/>
              <a:t>seo</a:t>
            </a:r>
            <a:r>
              <a:rPr lang="en-GB" sz="2100" dirty="0"/>
              <a:t> an </a:t>
            </a:r>
            <a:r>
              <a:rPr lang="en-GB" sz="2100" dirty="0" err="1"/>
              <a:t>mhalairt</a:t>
            </a:r>
            <a:r>
              <a:rPr lang="en-GB" sz="2100" dirty="0"/>
              <a:t> </a:t>
            </a:r>
            <a:r>
              <a:rPr lang="en-GB" sz="2100" dirty="0" err="1"/>
              <a:t>threo</a:t>
            </a:r>
            <a:r>
              <a:rPr lang="en-GB" sz="2100" dirty="0"/>
              <a:t> in </a:t>
            </a:r>
            <a:r>
              <a:rPr lang="en-GB" sz="2100" dirty="0" err="1"/>
              <a:t>iúl</a:t>
            </a:r>
            <a:endParaRPr lang="en-GB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435922-7D19-4682-6FA7-D8C5AC3361D8}"/>
                  </a:ext>
                </a:extLst>
              </p:cNvPr>
              <p:cNvSpPr txBox="1"/>
              <p:nvPr/>
            </p:nvSpPr>
            <p:spPr>
              <a:xfrm>
                <a:off x="1985816" y="5367219"/>
                <a:ext cx="229094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=0.5 </m:t>
                    </m:r>
                    <m:r>
                      <m:rPr>
                        <m:sty m:val="p"/>
                      </m:rPr>
                      <a:rPr lang="en-GB" sz="21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1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1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100" dirty="0"/>
                  <a:t> South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435922-7D19-4682-6FA7-D8C5AC336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16" y="5367219"/>
                <a:ext cx="2290948" cy="415498"/>
              </a:xfrm>
              <a:prstGeom prst="rect">
                <a:avLst/>
              </a:prstGeom>
              <a:blipFill>
                <a:blip r:embed="rId6"/>
                <a:stretch>
                  <a:fillRect t="-5882" r="-2210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7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6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8900FE-CC5B-7B6E-B23F-9D22A9A8ED4B}"/>
              </a:ext>
            </a:extLst>
          </p:cNvPr>
          <p:cNvSpPr txBox="1"/>
          <p:nvPr/>
        </p:nvSpPr>
        <p:spPr>
          <a:xfrm>
            <a:off x="1439652" y="1052736"/>
            <a:ext cx="513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b="1" dirty="0" err="1"/>
              <a:t>Tabhair</a:t>
            </a:r>
            <a:r>
              <a:rPr lang="en-IE" sz="2400" b="1" dirty="0"/>
              <a:t> </a:t>
            </a:r>
            <a:r>
              <a:rPr lang="en-IE" sz="2400" b="1" dirty="0" err="1"/>
              <a:t>sampla</a:t>
            </a:r>
            <a:r>
              <a:rPr lang="en-IE" sz="2400" b="1" dirty="0"/>
              <a:t> de: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B9F84-4D1F-8846-268D-EBC0C2DAB41E}"/>
              </a:ext>
            </a:extLst>
          </p:cNvPr>
          <p:cNvSpPr txBox="1"/>
          <p:nvPr/>
        </p:nvSpPr>
        <p:spPr>
          <a:xfrm>
            <a:off x="1386200" y="1592796"/>
            <a:ext cx="3289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25B28-E4A2-AE7D-D477-37B6E3A6AB91}"/>
              </a:ext>
            </a:extLst>
          </p:cNvPr>
          <p:cNvSpPr txBox="1"/>
          <p:nvPr/>
        </p:nvSpPr>
        <p:spPr>
          <a:xfrm>
            <a:off x="1685929" y="1568057"/>
            <a:ext cx="2233554" cy="85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b="1" dirty="0" err="1"/>
              <a:t>Luashgéarú</a:t>
            </a:r>
            <a:r>
              <a:rPr lang="en-IE" sz="2400" b="1" dirty="0"/>
              <a:t> </a:t>
            </a:r>
            <a:r>
              <a:rPr lang="en-IE" sz="2400" b="1" dirty="0" err="1"/>
              <a:t>tairiseach</a:t>
            </a:r>
            <a:endParaRPr lang="en-IE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2DC537-4366-F785-2DE8-91C64C6EC0FC}"/>
              </a:ext>
            </a:extLst>
          </p:cNvPr>
          <p:cNvSpPr txBox="1"/>
          <p:nvPr/>
        </p:nvSpPr>
        <p:spPr>
          <a:xfrm>
            <a:off x="4666298" y="1592796"/>
            <a:ext cx="3289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b="1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0FF53-4CE2-3645-DF63-F06A058FDB56}"/>
              </a:ext>
            </a:extLst>
          </p:cNvPr>
          <p:cNvSpPr txBox="1"/>
          <p:nvPr/>
        </p:nvSpPr>
        <p:spPr>
          <a:xfrm>
            <a:off x="5058054" y="1592797"/>
            <a:ext cx="2233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b="1" dirty="0" err="1"/>
              <a:t>Luashgéarú</a:t>
            </a:r>
            <a:r>
              <a:rPr lang="en-IE" sz="2400" b="1" dirty="0"/>
              <a:t> </a:t>
            </a:r>
            <a:r>
              <a:rPr lang="en-IE" sz="2400" b="1" dirty="0" err="1"/>
              <a:t>athraitheach</a:t>
            </a:r>
            <a:endParaRPr lang="en-IE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EF0D-9788-2112-2CFA-E246B44B2449}"/>
              </a:ext>
            </a:extLst>
          </p:cNvPr>
          <p:cNvSpPr txBox="1"/>
          <p:nvPr/>
        </p:nvSpPr>
        <p:spPr>
          <a:xfrm>
            <a:off x="1674981" y="2452041"/>
            <a:ext cx="2774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 err="1"/>
              <a:t>Réad</a:t>
            </a:r>
            <a:r>
              <a:rPr lang="en-IE" sz="2400" dirty="0"/>
              <a:t> ag </a:t>
            </a:r>
            <a:r>
              <a:rPr lang="en-IE" sz="2400" dirty="0" err="1"/>
              <a:t>titim</a:t>
            </a:r>
            <a:r>
              <a:rPr lang="en-IE" sz="2400" dirty="0"/>
              <a:t>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bhfolús</a:t>
            </a:r>
            <a:endParaRPr lang="en-I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9BFC7-E1BD-A06C-F20F-5B0AC7229562}"/>
              </a:ext>
            </a:extLst>
          </p:cNvPr>
          <p:cNvSpPr txBox="1"/>
          <p:nvPr/>
        </p:nvSpPr>
        <p:spPr>
          <a:xfrm>
            <a:off x="5058055" y="2502190"/>
            <a:ext cx="1245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dirty="0" err="1"/>
              <a:t>Reathaí</a:t>
            </a:r>
            <a:endParaRPr lang="en-IE" sz="2400" dirty="0"/>
          </a:p>
          <a:p>
            <a:pPr algn="l"/>
            <a:r>
              <a:rPr lang="en-IE" sz="2400" dirty="0" err="1"/>
              <a:t>Roiceád</a:t>
            </a:r>
            <a:endParaRPr lang="en-IE" sz="2400" dirty="0"/>
          </a:p>
          <a:p>
            <a:pPr algn="l"/>
            <a:r>
              <a:rPr lang="en-IE" sz="2400" dirty="0" err="1"/>
              <a:t>Spéirthu</a:t>
            </a:r>
            <a:endParaRPr lang="en-IE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2E24A-58EA-3B2B-AD13-96E25D813CEE}"/>
              </a:ext>
            </a:extLst>
          </p:cNvPr>
          <p:cNvSpPr txBox="1"/>
          <p:nvPr/>
        </p:nvSpPr>
        <p:spPr>
          <a:xfrm>
            <a:off x="1550668" y="3990462"/>
            <a:ext cx="5704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100" dirty="0" err="1"/>
              <a:t>Má</a:t>
            </a:r>
            <a:r>
              <a:rPr lang="en-IE" sz="2100" dirty="0"/>
              <a:t> </a:t>
            </a:r>
            <a:r>
              <a:rPr lang="en-IE" sz="2100" dirty="0" err="1"/>
              <a:t>chuirtear</a:t>
            </a:r>
            <a:r>
              <a:rPr lang="en-IE" sz="2100" dirty="0"/>
              <a:t> </a:t>
            </a:r>
            <a:r>
              <a:rPr lang="en-IE" sz="2100" dirty="0" err="1"/>
              <a:t>fórsa</a:t>
            </a:r>
            <a:r>
              <a:rPr lang="en-IE" sz="2100" dirty="0"/>
              <a:t> </a:t>
            </a:r>
            <a:r>
              <a:rPr lang="en-IE" sz="2100" dirty="0" err="1"/>
              <a:t>tairiseach</a:t>
            </a:r>
            <a:r>
              <a:rPr lang="en-IE" sz="2100" dirty="0"/>
              <a:t> </a:t>
            </a:r>
            <a:r>
              <a:rPr lang="en-IE" sz="2100" dirty="0" err="1"/>
              <a:t>i</a:t>
            </a:r>
            <a:r>
              <a:rPr lang="en-IE" sz="2100" dirty="0"/>
              <a:t> </a:t>
            </a:r>
            <a:r>
              <a:rPr lang="en-IE" sz="2100" dirty="0" err="1"/>
              <a:t>bhfeidh</a:t>
            </a:r>
            <a:r>
              <a:rPr lang="en-IE" sz="2100" dirty="0"/>
              <a:t> </a:t>
            </a:r>
            <a:r>
              <a:rPr lang="en-IE" sz="2100" dirty="0" err="1"/>
              <a:t>ar</a:t>
            </a:r>
            <a:r>
              <a:rPr lang="en-IE" sz="2100" dirty="0"/>
              <a:t> </a:t>
            </a:r>
            <a:r>
              <a:rPr lang="en-IE" sz="2100" dirty="0" err="1"/>
              <a:t>mhais</a:t>
            </a:r>
            <a:r>
              <a:rPr lang="en-IE" sz="2100" dirty="0"/>
              <a:t> </a:t>
            </a:r>
            <a:r>
              <a:rPr lang="en-IE" sz="2100" dirty="0" err="1"/>
              <a:t>cinnte</a:t>
            </a:r>
            <a:r>
              <a:rPr lang="en-IE" sz="2100" dirty="0"/>
              <a:t>, </a:t>
            </a:r>
            <a:r>
              <a:rPr lang="en-IE" sz="2100" dirty="0" err="1"/>
              <a:t>faightear</a:t>
            </a:r>
            <a:r>
              <a:rPr lang="en-IE" sz="2100" dirty="0"/>
              <a:t> </a:t>
            </a:r>
            <a:r>
              <a:rPr lang="en-IE" sz="2100" dirty="0" err="1"/>
              <a:t>luashgéarú</a:t>
            </a:r>
            <a:r>
              <a:rPr lang="en-IE" sz="2100" dirty="0"/>
              <a:t> </a:t>
            </a:r>
            <a:r>
              <a:rPr lang="en-IE" sz="2100" dirty="0" err="1"/>
              <a:t>tairiseach</a:t>
            </a:r>
            <a:endParaRPr lang="en-IE" sz="2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825564-B766-955C-51E7-665D5F92AC47}"/>
              </a:ext>
            </a:extLst>
          </p:cNvPr>
          <p:cNvSpPr txBox="1"/>
          <p:nvPr/>
        </p:nvSpPr>
        <p:spPr>
          <a:xfrm>
            <a:off x="1846175" y="5172871"/>
            <a:ext cx="5113370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IE" sz="2100" dirty="0"/>
              <a:t>Don </a:t>
            </a:r>
            <a:r>
              <a:rPr lang="en-IE" sz="2100" dirty="0" err="1"/>
              <a:t>Ardteist</a:t>
            </a:r>
            <a:r>
              <a:rPr lang="en-IE" sz="2100" dirty="0"/>
              <a:t> – </a:t>
            </a:r>
            <a:r>
              <a:rPr lang="en-IE" sz="2100" dirty="0" err="1"/>
              <a:t>ní</a:t>
            </a:r>
            <a:r>
              <a:rPr lang="en-IE" sz="2100" dirty="0"/>
              <a:t> </a:t>
            </a:r>
            <a:r>
              <a:rPr lang="en-IE" sz="2100" dirty="0" err="1"/>
              <a:t>bheidh</a:t>
            </a:r>
            <a:r>
              <a:rPr lang="en-IE" sz="2100" dirty="0"/>
              <a:t> </a:t>
            </a:r>
            <a:r>
              <a:rPr lang="en-IE" sz="2100" dirty="0" err="1"/>
              <a:t>orainn</a:t>
            </a:r>
            <a:r>
              <a:rPr lang="en-IE" sz="2100" dirty="0"/>
              <a:t> ach </a:t>
            </a:r>
            <a:r>
              <a:rPr lang="en-IE" sz="2100" dirty="0" err="1"/>
              <a:t>díriú</a:t>
            </a:r>
            <a:r>
              <a:rPr lang="en-IE" sz="2100" dirty="0"/>
              <a:t> </a:t>
            </a:r>
            <a:r>
              <a:rPr lang="en-IE" sz="2100" dirty="0" err="1"/>
              <a:t>ar</a:t>
            </a:r>
            <a:r>
              <a:rPr lang="en-IE" sz="2100" dirty="0"/>
              <a:t> </a:t>
            </a:r>
            <a:r>
              <a:rPr lang="en-IE" sz="2100" dirty="0" err="1"/>
              <a:t>chásanna</a:t>
            </a:r>
            <a:r>
              <a:rPr lang="en-IE" sz="2100" dirty="0"/>
              <a:t> in </a:t>
            </a:r>
            <a:r>
              <a:rPr lang="en-IE" sz="2100" dirty="0" err="1"/>
              <a:t>mbeidh</a:t>
            </a:r>
            <a:r>
              <a:rPr lang="en-IE" sz="2100" dirty="0"/>
              <a:t> an </a:t>
            </a:r>
            <a:r>
              <a:rPr lang="en-IE" sz="2100" dirty="0" err="1"/>
              <a:t>luasghéarú</a:t>
            </a:r>
            <a:r>
              <a:rPr lang="en-IE" sz="2100" dirty="0"/>
              <a:t> </a:t>
            </a:r>
            <a:r>
              <a:rPr lang="en-IE" sz="2100" dirty="0" err="1"/>
              <a:t>tairiseach</a:t>
            </a:r>
            <a:r>
              <a:rPr lang="en-IE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61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>
            <a:extLst>
              <a:ext uri="{FF2B5EF4-FFF2-40B4-BE49-F238E27FC236}">
                <a16:creationId xmlns:a16="http://schemas.microsoft.com/office/drawing/2014/main" id="{972A9FC2-1175-A4FF-201B-EB909F2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Object 8">
                <a:extLst>
                  <a:ext uri="{FF2B5EF4-FFF2-40B4-BE49-F238E27FC236}">
                    <a16:creationId xmlns:a16="http://schemas.microsoft.com/office/drawing/2014/main" id="{DB8974B6-9039-0F6B-6B1B-5CA12E487C55}"/>
                  </a:ext>
                </a:extLst>
              </p:cNvPr>
              <p:cNvSpPr txBox="1"/>
              <p:nvPr/>
            </p:nvSpPr>
            <p:spPr bwMode="auto">
              <a:xfrm>
                <a:off x="1746457" y="1997632"/>
                <a:ext cx="2268140" cy="5078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7176" name="Object 8">
                <a:extLst>
                  <a:ext uri="{FF2B5EF4-FFF2-40B4-BE49-F238E27FC236}">
                    <a16:creationId xmlns:a16="http://schemas.microsoft.com/office/drawing/2014/main" id="{DB8974B6-9039-0F6B-6B1B-5CA12E48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6457" y="1997632"/>
                <a:ext cx="2268140" cy="50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8" name="Object 10">
                <a:extLst>
                  <a:ext uri="{FF2B5EF4-FFF2-40B4-BE49-F238E27FC236}">
                    <a16:creationId xmlns:a16="http://schemas.microsoft.com/office/drawing/2014/main" id="{97B5643A-C40D-2AC8-162D-8598622E0A6C}"/>
                  </a:ext>
                </a:extLst>
              </p:cNvPr>
              <p:cNvSpPr txBox="1"/>
              <p:nvPr/>
            </p:nvSpPr>
            <p:spPr bwMode="auto">
              <a:xfrm>
                <a:off x="1541493" y="2675239"/>
                <a:ext cx="2593181" cy="87017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7178" name="Object 10">
                <a:extLst>
                  <a:ext uri="{FF2B5EF4-FFF2-40B4-BE49-F238E27FC236}">
                    <a16:creationId xmlns:a16="http://schemas.microsoft.com/office/drawing/2014/main" id="{97B5643A-C40D-2AC8-162D-8598622E0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1493" y="2675239"/>
                <a:ext cx="2593181" cy="870175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80" name="Object 12">
                <a:extLst>
                  <a:ext uri="{FF2B5EF4-FFF2-40B4-BE49-F238E27FC236}">
                    <a16:creationId xmlns:a16="http://schemas.microsoft.com/office/drawing/2014/main" id="{C49E6927-08F8-204E-E901-DC067AD0312F}"/>
                  </a:ext>
                </a:extLst>
              </p:cNvPr>
              <p:cNvSpPr txBox="1"/>
              <p:nvPr/>
            </p:nvSpPr>
            <p:spPr bwMode="auto">
              <a:xfrm>
                <a:off x="1517524" y="3710068"/>
                <a:ext cx="2593181" cy="5078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sSup>
                        <m:sSupPr>
                          <m:ctrlPr>
                            <a:rPr lang="en-GB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7180" name="Object 12">
                <a:extLst>
                  <a:ext uri="{FF2B5EF4-FFF2-40B4-BE49-F238E27FC236}">
                    <a16:creationId xmlns:a16="http://schemas.microsoft.com/office/drawing/2014/main" id="{C49E6927-08F8-204E-E901-DC067AD03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7524" y="3710068"/>
                <a:ext cx="2593181" cy="507831"/>
              </a:xfrm>
              <a:prstGeom prst="rect">
                <a:avLst/>
              </a:prstGeom>
              <a:blipFill>
                <a:blip r:embed="rId4"/>
                <a:stretch>
                  <a:fillRect b="-195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35F22E3-C714-780E-6B60-A60AAEC95997}"/>
              </a:ext>
            </a:extLst>
          </p:cNvPr>
          <p:cNvSpPr txBox="1"/>
          <p:nvPr/>
        </p:nvSpPr>
        <p:spPr>
          <a:xfrm>
            <a:off x="1517523" y="4349411"/>
            <a:ext cx="6332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950" dirty="0"/>
              <a:t>Is </a:t>
            </a:r>
            <a:r>
              <a:rPr lang="en-IE" sz="1950" dirty="0" err="1"/>
              <a:t>féidir</a:t>
            </a:r>
            <a:r>
              <a:rPr lang="en-IE" sz="1950" dirty="0"/>
              <a:t> </a:t>
            </a:r>
            <a:r>
              <a:rPr lang="en-IE" sz="1950" dirty="0" err="1"/>
              <a:t>na</a:t>
            </a:r>
            <a:r>
              <a:rPr lang="en-IE" sz="1950" dirty="0"/>
              <a:t> </a:t>
            </a:r>
            <a:r>
              <a:rPr lang="en-IE" sz="1950" dirty="0" err="1"/>
              <a:t>cothromóidí</a:t>
            </a:r>
            <a:r>
              <a:rPr lang="en-IE" sz="1950" dirty="0"/>
              <a:t> </a:t>
            </a:r>
            <a:r>
              <a:rPr lang="en-IE" sz="1950" dirty="0" err="1"/>
              <a:t>chinéimiteach</a:t>
            </a:r>
            <a:r>
              <a:rPr lang="en-IE" sz="1950" dirty="0"/>
              <a:t> a </a:t>
            </a:r>
            <a:r>
              <a:rPr lang="en-IE" sz="1950" dirty="0" err="1"/>
              <a:t>ghlaoch</a:t>
            </a:r>
            <a:r>
              <a:rPr lang="en-IE" sz="1950" dirty="0"/>
              <a:t> </a:t>
            </a:r>
            <a:r>
              <a:rPr lang="en-IE" sz="1950" dirty="0" err="1"/>
              <a:t>orthu</a:t>
            </a:r>
            <a:endParaRPr lang="en-IE" sz="1950" dirty="0"/>
          </a:p>
          <a:p>
            <a:endParaRPr lang="en-IE" sz="1950" dirty="0"/>
          </a:p>
          <a:p>
            <a:r>
              <a:rPr lang="en-IE" sz="1950" dirty="0"/>
              <a:t>Is </a:t>
            </a:r>
            <a:r>
              <a:rPr lang="en-IE" sz="1950" dirty="0" err="1"/>
              <a:t>féidir</a:t>
            </a:r>
            <a:r>
              <a:rPr lang="en-IE" sz="1950" dirty="0"/>
              <a:t> </a:t>
            </a:r>
            <a:r>
              <a:rPr lang="en-IE" sz="1950" dirty="0" err="1"/>
              <a:t>na</a:t>
            </a:r>
            <a:r>
              <a:rPr lang="en-IE" sz="1950" dirty="0"/>
              <a:t> </a:t>
            </a:r>
            <a:r>
              <a:rPr lang="en-IE" sz="1950" dirty="0" err="1"/>
              <a:t>cothromóidí</a:t>
            </a:r>
            <a:r>
              <a:rPr lang="en-IE" sz="1950" dirty="0"/>
              <a:t> “</a:t>
            </a:r>
            <a:r>
              <a:rPr lang="en-IE" sz="1950" dirty="0" err="1"/>
              <a:t>suvat</a:t>
            </a:r>
            <a:r>
              <a:rPr lang="en-IE" sz="1950" dirty="0"/>
              <a:t>” a </a:t>
            </a:r>
            <a:r>
              <a:rPr lang="en-IE" sz="1950" dirty="0" err="1"/>
              <a:t>ghlaoch</a:t>
            </a:r>
            <a:r>
              <a:rPr lang="en-IE" sz="1950" dirty="0"/>
              <a:t> </a:t>
            </a:r>
            <a:r>
              <a:rPr lang="en-IE" sz="1950" dirty="0" err="1"/>
              <a:t>orthu</a:t>
            </a:r>
            <a:r>
              <a:rPr lang="en-IE" sz="1950" dirty="0"/>
              <a:t> (ó </a:t>
            </a:r>
            <a:r>
              <a:rPr lang="en-IE" sz="1950" dirty="0" err="1"/>
              <a:t>na</a:t>
            </a:r>
            <a:r>
              <a:rPr lang="en-IE" sz="1950" dirty="0"/>
              <a:t> </a:t>
            </a:r>
            <a:r>
              <a:rPr lang="en-IE" sz="1950" dirty="0" err="1"/>
              <a:t>siombailí</a:t>
            </a:r>
            <a:r>
              <a:rPr lang="en-IE" sz="195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D9B54-6EE0-EB97-DEE8-C94652542A07}"/>
              </a:ext>
            </a:extLst>
          </p:cNvPr>
          <p:cNvSpPr txBox="1"/>
          <p:nvPr/>
        </p:nvSpPr>
        <p:spPr>
          <a:xfrm>
            <a:off x="1021157" y="647130"/>
            <a:ext cx="4996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600" b="1" dirty="0"/>
              <a:t>Na </a:t>
            </a:r>
            <a:r>
              <a:rPr lang="en-IE" sz="3600" b="1" dirty="0" err="1"/>
              <a:t>Cothromóidí</a:t>
            </a:r>
            <a:r>
              <a:rPr lang="en-IE" sz="3600" b="1" dirty="0"/>
              <a:t> </a:t>
            </a:r>
            <a:r>
              <a:rPr lang="en-IE" sz="3600" b="1" dirty="0" err="1"/>
              <a:t>Gluaisne</a:t>
            </a:r>
            <a:endParaRPr lang="en-IE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721EE4-B81C-D574-BC7A-415F0FE9BCA8}"/>
                  </a:ext>
                </a:extLst>
              </p:cNvPr>
              <p:cNvSpPr txBox="1"/>
              <p:nvPr/>
            </p:nvSpPr>
            <p:spPr>
              <a:xfrm>
                <a:off x="5409360" y="2207465"/>
                <a:ext cx="2481577" cy="1708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100" b="1" i="1" dirty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100" b="1" dirty="0"/>
                  <a:t> </a:t>
                </a:r>
                <a:r>
                  <a:rPr lang="en-GB" sz="2100" dirty="0"/>
                  <a:t>= </a:t>
                </a:r>
                <a:r>
                  <a:rPr lang="en-GB" sz="2100" dirty="0" err="1"/>
                  <a:t>díláithriú</a:t>
                </a:r>
                <a:endParaRPr lang="en-GB" sz="2100" dirty="0"/>
              </a:p>
              <a:p>
                <a:pPr algn="l"/>
                <a14:m>
                  <m:oMath xmlns:m="http://schemas.openxmlformats.org/officeDocument/2006/math">
                    <m:r>
                      <a:rPr lang="en-GB" sz="2100" b="1" i="1" dirty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100" b="1" dirty="0"/>
                  <a:t> </a:t>
                </a:r>
                <a:r>
                  <a:rPr lang="en-GB" sz="2100" dirty="0"/>
                  <a:t>= am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2100" b="1" i="1" dirty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1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/>
                  <a:t>= </a:t>
                </a:r>
                <a:r>
                  <a:rPr lang="en-GB" sz="2100" dirty="0" err="1"/>
                  <a:t>treoluas</a:t>
                </a:r>
                <a:r>
                  <a:rPr lang="en-GB" sz="2100" dirty="0"/>
                  <a:t> </a:t>
                </a:r>
                <a:r>
                  <a:rPr lang="en-GB" sz="2100" dirty="0" err="1"/>
                  <a:t>tosaigh</a:t>
                </a:r>
                <a:endParaRPr lang="en-GB" sz="2100" dirty="0"/>
              </a:p>
              <a:p>
                <a14:m>
                  <m:oMath xmlns:m="http://schemas.openxmlformats.org/officeDocument/2006/math">
                    <m:r>
                      <a:rPr lang="en-GB" sz="2100" b="1" i="1" dirty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1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/>
                  <a:t>= </a:t>
                </a:r>
                <a:r>
                  <a:rPr lang="en-GB" sz="2100" dirty="0" err="1"/>
                  <a:t>treoluas</a:t>
                </a:r>
                <a:r>
                  <a:rPr lang="en-GB" sz="2100" dirty="0"/>
                  <a:t> </a:t>
                </a:r>
                <a:r>
                  <a:rPr lang="en-GB" sz="2100" dirty="0" err="1"/>
                  <a:t>deiridh</a:t>
                </a:r>
                <a:endParaRPr lang="en-GB" sz="2100" dirty="0"/>
              </a:p>
              <a:p>
                <a:pPr algn="l"/>
                <a14:m>
                  <m:oMath xmlns:m="http://schemas.openxmlformats.org/officeDocument/2006/math">
                    <m:r>
                      <a:rPr lang="en-GB" sz="2100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100" dirty="0"/>
                  <a:t> = </a:t>
                </a:r>
                <a:r>
                  <a:rPr lang="en-GB" sz="2100" dirty="0" err="1"/>
                  <a:t>luashgéarú</a:t>
                </a:r>
                <a:endParaRPr lang="en-GB" sz="21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721EE4-B81C-D574-BC7A-415F0FE9B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360" y="2207465"/>
                <a:ext cx="2481577" cy="1708160"/>
              </a:xfrm>
              <a:prstGeom prst="rect">
                <a:avLst/>
              </a:prstGeom>
              <a:blipFill>
                <a:blip r:embed="rId5"/>
                <a:stretch>
                  <a:fillRect t="-1471" r="-152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78FFBFA-849A-3986-6315-08F61BF84C1D}"/>
              </a:ext>
            </a:extLst>
          </p:cNvPr>
          <p:cNvSpPr txBox="1"/>
          <p:nvPr/>
        </p:nvSpPr>
        <p:spPr>
          <a:xfrm>
            <a:off x="1603788" y="1542714"/>
            <a:ext cx="53256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 err="1"/>
              <a:t>Má</a:t>
            </a:r>
            <a:r>
              <a:rPr lang="en-GB" sz="2100" dirty="0"/>
              <a:t> </a:t>
            </a:r>
            <a:r>
              <a:rPr lang="en-GB" sz="2100" dirty="0" err="1"/>
              <a:t>bhíonn</a:t>
            </a:r>
            <a:r>
              <a:rPr lang="en-GB" sz="2100" dirty="0"/>
              <a:t> an </a:t>
            </a:r>
            <a:r>
              <a:rPr lang="en-GB" sz="2100" dirty="0" err="1"/>
              <a:t>luashgéarú</a:t>
            </a:r>
            <a:r>
              <a:rPr lang="en-GB" sz="2100" dirty="0"/>
              <a:t> </a:t>
            </a:r>
            <a:r>
              <a:rPr lang="en-GB" sz="2100" dirty="0" err="1"/>
              <a:t>tairiseach</a:t>
            </a:r>
            <a:r>
              <a:rPr lang="en-GB" sz="2100" dirty="0"/>
              <a:t>, </a:t>
            </a:r>
            <a:r>
              <a:rPr lang="en-GB" sz="2100" dirty="0" err="1"/>
              <a:t>bíonn</a:t>
            </a:r>
            <a:r>
              <a:rPr lang="en-GB" sz="210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8" grpId="0" animBg="1"/>
      <p:bldP spid="7180" grpId="0" animBg="1"/>
      <p:bldP spid="2" grpId="0"/>
      <p:bldP spid="4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40797-AA2F-9A92-BD6A-8F604E79B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>
            <a:extLst>
              <a:ext uri="{FF2B5EF4-FFF2-40B4-BE49-F238E27FC236}">
                <a16:creationId xmlns:a16="http://schemas.microsoft.com/office/drawing/2014/main" id="{5B81BCDE-5232-22B3-B24A-1106199EC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A5A64-4F17-5677-A15F-6955E53DBE6E}"/>
              </a:ext>
            </a:extLst>
          </p:cNvPr>
          <p:cNvSpPr txBox="1"/>
          <p:nvPr/>
        </p:nvSpPr>
        <p:spPr>
          <a:xfrm>
            <a:off x="3496739" y="3515856"/>
            <a:ext cx="2751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/>
              <a:t>(</a:t>
            </a:r>
            <a:r>
              <a:rPr lang="en-IE" sz="2100" dirty="0" err="1"/>
              <a:t>Ardleibhéal</a:t>
            </a:r>
            <a:r>
              <a:rPr lang="en-IE" sz="21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FB8D0-5870-2EA9-C1AB-BC7BC0ADE572}"/>
              </a:ext>
            </a:extLst>
          </p:cNvPr>
          <p:cNvSpPr txBox="1"/>
          <p:nvPr/>
        </p:nvSpPr>
        <p:spPr>
          <a:xfrm>
            <a:off x="1344610" y="2695813"/>
            <a:ext cx="6863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600" b="1" dirty="0"/>
              <a:t>Na </a:t>
            </a:r>
            <a:r>
              <a:rPr lang="en-IE" sz="3600" b="1" dirty="0" err="1"/>
              <a:t>Cothromóidí</a:t>
            </a:r>
            <a:r>
              <a:rPr lang="en-IE" sz="3600" b="1" dirty="0"/>
              <a:t> </a:t>
            </a:r>
            <a:r>
              <a:rPr lang="en-IE" sz="3600" b="1" dirty="0" err="1"/>
              <a:t>Gluaise</a:t>
            </a:r>
            <a:r>
              <a:rPr lang="en-IE" sz="3600" b="1" dirty="0"/>
              <a:t> a </a:t>
            </a:r>
            <a:r>
              <a:rPr lang="en-IE" sz="3600" b="1" dirty="0" err="1"/>
              <a:t>dhíorthú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val="2410624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400145-2F49-9447-CDC0-A680F5AF325A}"/>
                  </a:ext>
                </a:extLst>
              </p:cNvPr>
              <p:cNvSpPr txBox="1"/>
              <p:nvPr/>
            </p:nvSpPr>
            <p:spPr>
              <a:xfrm>
                <a:off x="5088228" y="981661"/>
                <a:ext cx="2613664" cy="5865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IE" sz="2400" dirty="0"/>
                  <a:t>Nod: </a:t>
                </a:r>
                <a:r>
                  <a:rPr lang="en-IE" sz="2400" dirty="0" err="1"/>
                  <a:t>úsáid</a:t>
                </a:r>
                <a:r>
                  <a:rPr lang="en-IE" sz="2400" dirty="0"/>
                  <a:t>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E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400145-2F49-9447-CDC0-A680F5AF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228" y="981661"/>
                <a:ext cx="2613664" cy="586507"/>
              </a:xfrm>
              <a:prstGeom prst="rect">
                <a:avLst/>
              </a:prstGeom>
              <a:blipFill>
                <a:blip r:embed="rId2"/>
                <a:stretch>
                  <a:fillRect l="-3480" b="-808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6A5C01-6897-B783-FC0C-E508C3355E57}"/>
                  </a:ext>
                </a:extLst>
              </p:cNvPr>
              <p:cNvSpPr txBox="1"/>
              <p:nvPr/>
            </p:nvSpPr>
            <p:spPr>
              <a:xfrm>
                <a:off x="2057400" y="2213611"/>
                <a:ext cx="1558760" cy="840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6A5C01-6897-B783-FC0C-E508C3355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213611"/>
                <a:ext cx="1558760" cy="8408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0D3D3DA-2686-186B-1EBF-BC7807EA26FF}"/>
              </a:ext>
            </a:extLst>
          </p:cNvPr>
          <p:cNvSpPr txBox="1"/>
          <p:nvPr/>
        </p:nvSpPr>
        <p:spPr>
          <a:xfrm>
            <a:off x="3857110" y="2274570"/>
            <a:ext cx="32748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(</a:t>
            </a:r>
            <a:r>
              <a:rPr lang="en-GB" sz="2100" dirty="0" err="1"/>
              <a:t>sainmhíniú</a:t>
            </a:r>
            <a:r>
              <a:rPr lang="en-GB" sz="2100" dirty="0"/>
              <a:t> ar </a:t>
            </a:r>
            <a:r>
              <a:rPr lang="en-GB" sz="2100" dirty="0" err="1"/>
              <a:t>luashgéarú</a:t>
            </a:r>
            <a:r>
              <a:rPr lang="en-GB" sz="21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996534-3DC8-8DC4-A096-A4EFA46E8A03}"/>
                  </a:ext>
                </a:extLst>
              </p:cNvPr>
              <p:cNvSpPr txBox="1"/>
              <p:nvPr/>
            </p:nvSpPr>
            <p:spPr>
              <a:xfrm>
                <a:off x="1907717" y="3115648"/>
                <a:ext cx="2032159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996534-3DC8-8DC4-A096-A4EFA46E8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17" y="3115648"/>
                <a:ext cx="2032159" cy="5770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5BCF637-48A2-CA39-9738-E4ACE995E2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34950" y="281390"/>
                <a:ext cx="5953977" cy="549381"/>
              </a:xfrm>
            </p:spPr>
            <p:txBody>
              <a:bodyPr/>
              <a:lstStyle/>
              <a:p>
                <a:r>
                  <a:rPr lang="en-GB" dirty="0" err="1"/>
                  <a:t>Díorthaigh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IE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IE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E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IE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E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𝒂𝒕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5BCF637-48A2-CA39-9738-E4ACE995E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4950" y="281390"/>
                <a:ext cx="5953977" cy="549381"/>
              </a:xfrm>
              <a:blipFill>
                <a:blip r:embed="rId5"/>
                <a:stretch>
                  <a:fillRect l="-4201" t="-47778" b="-6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563135-EC1F-C855-D203-3E678F46143E}"/>
                  </a:ext>
                </a:extLst>
              </p:cNvPr>
              <p:cNvSpPr txBox="1"/>
              <p:nvPr/>
            </p:nvSpPr>
            <p:spPr>
              <a:xfrm>
                <a:off x="1907717" y="3764236"/>
                <a:ext cx="2032159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563135-EC1F-C855-D203-3E678F461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17" y="3764236"/>
                <a:ext cx="2032159" cy="5770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2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build="p"/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E03963-D58C-90A3-ECC5-D3F8905F9609}"/>
                  </a:ext>
                </a:extLst>
              </p:cNvPr>
              <p:cNvSpPr txBox="1"/>
              <p:nvPr/>
            </p:nvSpPr>
            <p:spPr>
              <a:xfrm>
                <a:off x="7056851" y="696542"/>
                <a:ext cx="1865546" cy="75219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IE" dirty="0"/>
                  <a:t>Nod, </a:t>
                </a:r>
                <a:r>
                  <a:rPr lang="en-IE" dirty="0" err="1"/>
                  <a:t>úsáid</a:t>
                </a:r>
                <a:r>
                  <a:rPr lang="en-IE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IE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E" dirty="0"/>
                  <a:t> agus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E03963-D58C-90A3-ECC5-D3F8905F9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851" y="696542"/>
                <a:ext cx="1865546" cy="752194"/>
              </a:xfrm>
              <a:prstGeom prst="rect">
                <a:avLst/>
              </a:prstGeom>
              <a:blipFill>
                <a:blip r:embed="rId2"/>
                <a:stretch>
                  <a:fillRect l="-2589" b="-944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8488880-F9F7-A84D-DAEE-A07A21616F1E}"/>
              </a:ext>
            </a:extLst>
          </p:cNvPr>
          <p:cNvSpPr txBox="1"/>
          <p:nvPr/>
        </p:nvSpPr>
        <p:spPr>
          <a:xfrm>
            <a:off x="1356634" y="2061404"/>
            <a:ext cx="333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Do </a:t>
            </a:r>
            <a:r>
              <a:rPr lang="en-GB" sz="2400" dirty="0" err="1"/>
              <a:t>luashgéarú</a:t>
            </a:r>
            <a:r>
              <a:rPr lang="en-GB" sz="2400" dirty="0"/>
              <a:t> </a:t>
            </a:r>
            <a:r>
              <a:rPr lang="en-GB" sz="2400" dirty="0" err="1"/>
              <a:t>tairiseach</a:t>
            </a:r>
            <a:r>
              <a:rPr lang="en-GB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3DEB87-FD7F-C8EE-5090-D77101B76BFA}"/>
                  </a:ext>
                </a:extLst>
              </p:cNvPr>
              <p:cNvSpPr txBox="1"/>
              <p:nvPr/>
            </p:nvSpPr>
            <p:spPr>
              <a:xfrm>
                <a:off x="4987596" y="1854834"/>
                <a:ext cx="3298403" cy="760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Me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ntreoluas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3DEB87-FD7F-C8EE-5090-D77101B76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596" y="1854834"/>
                <a:ext cx="3298403" cy="760786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77D0BB-14D2-D410-7646-EEA3294DAFB2}"/>
                  </a:ext>
                </a:extLst>
              </p:cNvPr>
              <p:cNvSpPr txBox="1"/>
              <p:nvPr/>
            </p:nvSpPr>
            <p:spPr>
              <a:xfrm>
                <a:off x="1633676" y="2636763"/>
                <a:ext cx="3493970" cy="760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ithri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ú  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77D0BB-14D2-D410-7646-EEA3294DA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76" y="2636763"/>
                <a:ext cx="3493970" cy="760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1D8EA75-492B-0364-3AAB-39CCEB0FFFED}"/>
              </a:ext>
            </a:extLst>
          </p:cNvPr>
          <p:cNvSpPr txBox="1"/>
          <p:nvPr/>
        </p:nvSpPr>
        <p:spPr>
          <a:xfrm>
            <a:off x="5295349" y="2761305"/>
            <a:ext cx="27056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(</a:t>
            </a:r>
            <a:r>
              <a:rPr lang="en-GB" sz="2100" dirty="0" err="1"/>
              <a:t>díláithriú</a:t>
            </a:r>
            <a:r>
              <a:rPr lang="en-GB" sz="2100" dirty="0"/>
              <a:t> = </a:t>
            </a:r>
            <a:r>
              <a:rPr lang="en-GB" sz="2100" dirty="0" err="1"/>
              <a:t>vt</a:t>
            </a:r>
            <a:r>
              <a:rPr lang="en-GB" sz="21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714FB6-B3BE-69B9-762A-7F91D00D1ECF}"/>
                  </a:ext>
                </a:extLst>
              </p:cNvPr>
              <p:cNvSpPr txBox="1"/>
              <p:nvPr/>
            </p:nvSpPr>
            <p:spPr>
              <a:xfrm>
                <a:off x="1895435" y="3598006"/>
                <a:ext cx="2992679" cy="793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714FB6-B3BE-69B9-762A-7F91D00D1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435" y="3598006"/>
                <a:ext cx="2992679" cy="7934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9F52C22-628E-FA09-597F-0A2847154371}"/>
              </a:ext>
            </a:extLst>
          </p:cNvPr>
          <p:cNvSpPr txBox="1"/>
          <p:nvPr/>
        </p:nvSpPr>
        <p:spPr>
          <a:xfrm>
            <a:off x="5283973" y="3468173"/>
            <a:ext cx="27056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(mar v= </a:t>
            </a:r>
            <a:r>
              <a:rPr lang="en-GB" sz="2100" dirty="0" err="1"/>
              <a:t>u+at</a:t>
            </a:r>
            <a:r>
              <a:rPr lang="en-GB" sz="21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54CC72-4AC2-9AFE-5BC2-B7CD821FFEA4}"/>
                  </a:ext>
                </a:extLst>
              </p:cNvPr>
              <p:cNvSpPr txBox="1"/>
              <p:nvPr/>
            </p:nvSpPr>
            <p:spPr>
              <a:xfrm>
                <a:off x="1895435" y="4468912"/>
                <a:ext cx="235590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𝑎𝑡</m:t>
                          </m:r>
                        </m:num>
                        <m:den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54CC72-4AC2-9AFE-5BC2-B7CD821FF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435" y="4468912"/>
                <a:ext cx="2355901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1B07A6-0848-8C40-F0E6-4E4A300F9242}"/>
                  </a:ext>
                </a:extLst>
              </p:cNvPr>
              <p:cNvSpPr txBox="1"/>
              <p:nvPr/>
            </p:nvSpPr>
            <p:spPr>
              <a:xfrm>
                <a:off x="1895435" y="5297332"/>
                <a:ext cx="2483885" cy="523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GB" sz="2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1B07A6-0848-8C40-F0E6-4E4A300F9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435" y="5297332"/>
                <a:ext cx="2483885" cy="5230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1311A0F-036E-B63A-8FAB-56B0F4CFB1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56780" y="419723"/>
                <a:ext cx="6505575" cy="629211"/>
              </a:xfrm>
            </p:spPr>
            <p:txBody>
              <a:bodyPr/>
              <a:lstStyle/>
              <a:p>
                <a:r>
                  <a:rPr lang="en-GB" dirty="0" err="1"/>
                  <a:t>Díorthaigh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GB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1311A0F-036E-B63A-8FAB-56B0F4CFB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56780" y="419723"/>
                <a:ext cx="6505575" cy="629211"/>
              </a:xfrm>
              <a:blipFill>
                <a:blip r:embed="rId8"/>
                <a:stretch>
                  <a:fillRect l="-3843" t="-36893" b="-5145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4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C5D282-28A2-9D6F-11E4-1C2EB12B6320}"/>
                  </a:ext>
                </a:extLst>
              </p:cNvPr>
              <p:cNvSpPr txBox="1"/>
              <p:nvPr/>
            </p:nvSpPr>
            <p:spPr>
              <a:xfrm>
                <a:off x="1602128" y="1719070"/>
                <a:ext cx="1680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IE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IE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E" sz="2400" i="1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C5D282-28A2-9D6F-11E4-1C2EB12B6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28" y="1719070"/>
                <a:ext cx="168058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8BFA5A-AD1B-AC08-C841-1663F6328C08}"/>
                  </a:ext>
                </a:extLst>
              </p:cNvPr>
              <p:cNvSpPr txBox="1"/>
              <p:nvPr/>
            </p:nvSpPr>
            <p:spPr>
              <a:xfrm>
                <a:off x="1602128" y="2242588"/>
                <a:ext cx="3642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E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IE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8BFA5A-AD1B-AC08-C841-1663F632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28" y="2242588"/>
                <a:ext cx="364202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56AF67-8393-0835-7B6A-885ED25471CE}"/>
                  </a:ext>
                </a:extLst>
              </p:cNvPr>
              <p:cNvSpPr txBox="1"/>
              <p:nvPr/>
            </p:nvSpPr>
            <p:spPr>
              <a:xfrm>
                <a:off x="1602128" y="2736547"/>
                <a:ext cx="398461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E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56AF67-8393-0835-7B6A-885ED2547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28" y="2736547"/>
                <a:ext cx="3984617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622448-1432-02FA-5F40-1BEEA953BC9A}"/>
                  </a:ext>
                </a:extLst>
              </p:cNvPr>
              <p:cNvSpPr txBox="1"/>
              <p:nvPr/>
            </p:nvSpPr>
            <p:spPr>
              <a:xfrm>
                <a:off x="1602128" y="3853137"/>
                <a:ext cx="271305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ach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622448-1432-02FA-5F40-1BEEA953B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28" y="3853137"/>
                <a:ext cx="271305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91B966-8089-0483-472C-AD46478FC923}"/>
                  </a:ext>
                </a:extLst>
              </p:cNvPr>
              <p:cNvSpPr txBox="1"/>
              <p:nvPr/>
            </p:nvSpPr>
            <p:spPr>
              <a:xfrm>
                <a:off x="1602128" y="4868668"/>
                <a:ext cx="2568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E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91B966-8089-0483-472C-AD46478FC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28" y="4868668"/>
                <a:ext cx="25684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7EEAEA4-36C8-99A3-E369-537A38070D38}"/>
              </a:ext>
            </a:extLst>
          </p:cNvPr>
          <p:cNvSpPr txBox="1"/>
          <p:nvPr/>
        </p:nvSpPr>
        <p:spPr>
          <a:xfrm>
            <a:off x="6165471" y="1896339"/>
            <a:ext cx="24289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dirty="0"/>
              <a:t>Nod: </a:t>
            </a:r>
            <a:r>
              <a:rPr lang="en-GB" dirty="0" err="1"/>
              <a:t>bain</a:t>
            </a:r>
            <a:r>
              <a:rPr lang="en-GB" dirty="0"/>
              <a:t> </a:t>
            </a:r>
            <a:r>
              <a:rPr lang="en-GB" dirty="0" err="1"/>
              <a:t>úsáid</a:t>
            </a:r>
            <a:r>
              <a:rPr lang="en-GB" dirty="0"/>
              <a:t> as an </a:t>
            </a:r>
            <a:r>
              <a:rPr lang="en-GB" dirty="0" err="1"/>
              <a:t>dá</a:t>
            </a:r>
            <a:r>
              <a:rPr lang="en-GB" dirty="0"/>
              <a:t> </a:t>
            </a:r>
            <a:r>
              <a:rPr lang="en-GB" dirty="0" err="1"/>
              <a:t>cothromóid</a:t>
            </a:r>
            <a:r>
              <a:rPr lang="en-GB" dirty="0"/>
              <a:t> </a:t>
            </a:r>
            <a:r>
              <a:rPr lang="en-GB" dirty="0" err="1"/>
              <a:t>eile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49E3D649-0C5D-101A-2978-67FE1ED02F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43025" y="927638"/>
                <a:ext cx="6505575" cy="559705"/>
              </a:xfrm>
            </p:spPr>
            <p:txBody>
              <a:bodyPr/>
              <a:lstStyle/>
              <a:p>
                <a:r>
                  <a:rPr lang="en-GB" dirty="0" err="1"/>
                  <a:t>Díorthaigh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I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IE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IE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49E3D649-0C5D-101A-2978-67FE1ED02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43025" y="927638"/>
                <a:ext cx="6505575" cy="559705"/>
              </a:xfrm>
              <a:blipFill>
                <a:blip r:embed="rId7"/>
                <a:stretch>
                  <a:fillRect l="-3696" t="-41304" b="-6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1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6" grpId="0"/>
      <p:bldP spid="7" grpId="0"/>
      <p:bldP spid="8" grpId="0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837FC7-7945-5AC3-7B1C-F0E665DD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22" y="522432"/>
            <a:ext cx="6172200" cy="318549"/>
          </a:xfrm>
        </p:spPr>
        <p:txBody>
          <a:bodyPr>
            <a:normAutofit fontScale="90000"/>
          </a:bodyPr>
          <a:lstStyle/>
          <a:p>
            <a:pPr algn="l"/>
            <a:r>
              <a:rPr lang="en-GB" sz="1800" dirty="0" err="1"/>
              <a:t>Sampla</a:t>
            </a:r>
            <a:r>
              <a:rPr lang="en-GB" sz="1800" dirty="0"/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8D0993-153D-9846-F73B-D049B6405C7C}"/>
                  </a:ext>
                </a:extLst>
              </p:cNvPr>
              <p:cNvSpPr txBox="1"/>
              <p:nvPr/>
            </p:nvSpPr>
            <p:spPr>
              <a:xfrm>
                <a:off x="1267704" y="1166573"/>
                <a:ext cx="6733297" cy="8309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/>
                  <a:t>Céard</a:t>
                </a:r>
                <a:r>
                  <a:rPr lang="en-GB" sz="2400" dirty="0"/>
                  <a:t> í </a:t>
                </a:r>
                <a:r>
                  <a:rPr lang="en-GB" sz="2400" dirty="0" err="1"/>
                  <a:t>treoluas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teilgeán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má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chuirtear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luasghéarú</a:t>
                </a:r>
                <a:r>
                  <a:rPr lang="en-GB" sz="2400" dirty="0"/>
                  <a:t> 1000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faoi</a:t>
                </a:r>
                <a:r>
                  <a:rPr lang="en-GB" sz="2400" dirty="0"/>
                  <a:t>, ar </a:t>
                </a:r>
                <a:r>
                  <a:rPr lang="en-GB" sz="2400" dirty="0" err="1"/>
                  <a:t>feadh</a:t>
                </a:r>
                <a:r>
                  <a:rPr lang="en-GB" sz="2400" dirty="0"/>
                  <a:t> 80 </a:t>
                </a:r>
                <a:r>
                  <a:rPr lang="en-GB" sz="2400" dirty="0" err="1"/>
                  <a:t>millisoicind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8D0993-153D-9846-F73B-D049B6405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704" y="1166573"/>
                <a:ext cx="6733297" cy="830997"/>
              </a:xfrm>
              <a:prstGeom prst="rect">
                <a:avLst/>
              </a:prstGeom>
              <a:blipFill>
                <a:blip r:embed="rId2"/>
                <a:stretch>
                  <a:fillRect l="-1448" t="-5839" b="-1532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7E399-4F69-6710-54F4-DF96FAF5CB5B}"/>
                  </a:ext>
                </a:extLst>
              </p:cNvPr>
              <p:cNvSpPr txBox="1"/>
              <p:nvPr/>
            </p:nvSpPr>
            <p:spPr>
              <a:xfrm>
                <a:off x="2077402" y="3130793"/>
                <a:ext cx="230915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=0+1000(0.08)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7E399-4F69-6710-54F4-DF96FAF5C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402" y="3130793"/>
                <a:ext cx="2309158" cy="415498"/>
              </a:xfrm>
              <a:prstGeom prst="rect">
                <a:avLst/>
              </a:prstGeom>
              <a:blipFill>
                <a:blip r:embed="rId3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5C748E-6446-22EF-68E7-CFFA2DA53A50}"/>
                  </a:ext>
                </a:extLst>
              </p:cNvPr>
              <p:cNvSpPr txBox="1"/>
              <p:nvPr/>
            </p:nvSpPr>
            <p:spPr>
              <a:xfrm>
                <a:off x="2077403" y="3869584"/>
                <a:ext cx="154875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=80 </m:t>
                      </m:r>
                      <m:r>
                        <m:rPr>
                          <m:sty m:val="p"/>
                        </m:rPr>
                        <a:rPr lang="en-GB" sz="21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1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1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1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5C748E-6446-22EF-68E7-CFFA2DA53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403" y="3869584"/>
                <a:ext cx="1548757" cy="415498"/>
              </a:xfrm>
              <a:prstGeom prst="rect">
                <a:avLst/>
              </a:prstGeom>
              <a:blipFill>
                <a:blip r:embed="rId4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F07FC2B9-1D55-2DF6-A85D-B0C185419E83}"/>
                  </a:ext>
                </a:extLst>
              </p:cNvPr>
              <p:cNvSpPr txBox="1"/>
              <p:nvPr/>
            </p:nvSpPr>
            <p:spPr>
              <a:xfrm>
                <a:off x="3883369" y="800824"/>
                <a:ext cx="1688347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IE" i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05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F07FC2B9-1D55-2DF6-A85D-B0C185419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69" y="800824"/>
                <a:ext cx="1688347" cy="465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FD8EDF26-4FA3-526D-014E-F776BF56DAF6}"/>
                  </a:ext>
                </a:extLst>
              </p:cNvPr>
              <p:cNvSpPr txBox="1"/>
              <p:nvPr/>
            </p:nvSpPr>
            <p:spPr>
              <a:xfrm>
                <a:off x="5948190" y="800824"/>
                <a:ext cx="1675330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IE" sz="105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FD8EDF26-4FA3-526D-014E-F776BF56D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190" y="800824"/>
                <a:ext cx="1675330" cy="465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33BC8639-8B92-7336-1E2B-2FFBD55640D8}"/>
                  </a:ext>
                </a:extLst>
              </p:cNvPr>
              <p:cNvSpPr txBox="1"/>
              <p:nvPr/>
            </p:nvSpPr>
            <p:spPr>
              <a:xfrm>
                <a:off x="2077402" y="809705"/>
                <a:ext cx="1310552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IE" sz="105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33BC8639-8B92-7336-1E2B-2FFBD556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402" y="809705"/>
                <a:ext cx="1310552" cy="465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96536FDD-885A-B03A-BB8F-A4528BA18D0C}"/>
                  </a:ext>
                </a:extLst>
              </p:cNvPr>
              <p:cNvSpPr txBox="1"/>
              <p:nvPr/>
            </p:nvSpPr>
            <p:spPr>
              <a:xfrm>
                <a:off x="1881129" y="2719341"/>
                <a:ext cx="1496435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IE" sz="120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96536FDD-885A-B03A-BB8F-A4528BA18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129" y="2719341"/>
                <a:ext cx="1496435" cy="515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245A9B-B53B-C9CB-61C7-A2C3D37FA8F6}"/>
              </a:ext>
            </a:extLst>
          </p:cNvPr>
          <p:cNvSpPr txBox="1"/>
          <p:nvPr/>
        </p:nvSpPr>
        <p:spPr>
          <a:xfrm>
            <a:off x="1300290" y="2031129"/>
            <a:ext cx="5689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Glac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dtosaíonn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ó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fos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agus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luashgéarú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tairiseach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1FF87-E28F-F64C-DADB-D361E435F554}"/>
              </a:ext>
            </a:extLst>
          </p:cNvPr>
          <p:cNvSpPr txBox="1"/>
          <p:nvPr/>
        </p:nvSpPr>
        <p:spPr>
          <a:xfrm>
            <a:off x="4727542" y="3130794"/>
            <a:ext cx="4159979" cy="41549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(u = 0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nuair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thosaíonn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ó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fos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04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4" grpId="0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8F417-C67C-68FA-5CF6-F7C30EDAE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FF89DB-91A6-7CF3-C8BE-BF23072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57250"/>
            <a:ext cx="6172200" cy="318549"/>
          </a:xfrm>
        </p:spPr>
        <p:txBody>
          <a:bodyPr>
            <a:normAutofit fontScale="90000"/>
          </a:bodyPr>
          <a:lstStyle/>
          <a:p>
            <a:pPr algn="l"/>
            <a:r>
              <a:rPr lang="en-GB" sz="1800" dirty="0" err="1"/>
              <a:t>Sampla</a:t>
            </a:r>
            <a:r>
              <a:rPr lang="en-GB" sz="18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B9B983-6354-FA0E-DC03-E2711340C538}"/>
                  </a:ext>
                </a:extLst>
              </p:cNvPr>
              <p:cNvSpPr txBox="1"/>
              <p:nvPr/>
            </p:nvSpPr>
            <p:spPr>
              <a:xfrm>
                <a:off x="720583" y="1266855"/>
                <a:ext cx="7895063" cy="138499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100" dirty="0"/>
                  <a:t>Luasghéaraíonn </a:t>
                </a:r>
                <a:r>
                  <a:rPr lang="en-GB" sz="2100" dirty="0" err="1"/>
                  <a:t>traen</a:t>
                </a:r>
                <a:r>
                  <a:rPr lang="en-GB" sz="2100" dirty="0"/>
                  <a:t> ó </a:t>
                </a:r>
                <a:r>
                  <a:rPr lang="en-GB" sz="2100" dirty="0" err="1"/>
                  <a:t>fos</a:t>
                </a:r>
                <a:r>
                  <a:rPr lang="en-GB" sz="2100" dirty="0"/>
                  <a:t> ag </a:t>
                </a:r>
                <a:r>
                  <a:rPr lang="en-GB" sz="2100" dirty="0" err="1"/>
                  <a:t>ráta</a:t>
                </a:r>
                <a:r>
                  <a:rPr lang="en-GB" sz="2100" dirty="0"/>
                  <a:t> 0.4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1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1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10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100" dirty="0"/>
                  <a:t>. </a:t>
                </a:r>
              </a:p>
              <a:p>
                <a:r>
                  <a:rPr lang="en-GB" sz="2100" dirty="0"/>
                  <a:t>(</a:t>
                </a:r>
                <a:r>
                  <a:rPr lang="en-GB" sz="2100" dirty="0" err="1"/>
                  <a:t>i</a:t>
                </a:r>
                <a:r>
                  <a:rPr lang="en-GB" sz="2100" dirty="0"/>
                  <a:t>) Tar </a:t>
                </a:r>
                <a:r>
                  <a:rPr lang="en-GB" sz="2100" dirty="0" err="1"/>
                  <a:t>éis</a:t>
                </a:r>
                <a:r>
                  <a:rPr lang="en-GB" sz="2100" dirty="0"/>
                  <a:t> </a:t>
                </a:r>
                <a:r>
                  <a:rPr lang="en-GB" sz="2100" dirty="0" err="1"/>
                  <a:t>cé</a:t>
                </a:r>
                <a:r>
                  <a:rPr lang="en-GB" sz="2100" dirty="0"/>
                  <a:t> </a:t>
                </a:r>
                <a:r>
                  <a:rPr lang="en-GB" sz="2100" dirty="0" err="1"/>
                  <a:t>mhéad</a:t>
                </a:r>
                <a:r>
                  <a:rPr lang="en-GB" sz="2100" dirty="0"/>
                  <a:t> </a:t>
                </a:r>
                <a:r>
                  <a:rPr lang="en-GB" sz="2100" dirty="0" err="1"/>
                  <a:t>soicind</a:t>
                </a:r>
                <a:r>
                  <a:rPr lang="en-GB" sz="2100" dirty="0"/>
                  <a:t> </a:t>
                </a:r>
                <a:r>
                  <a:rPr lang="en-GB" sz="2100" dirty="0" err="1"/>
                  <a:t>ina</a:t>
                </a:r>
                <a:r>
                  <a:rPr lang="en-GB" sz="2100" dirty="0"/>
                  <a:t> </a:t>
                </a:r>
                <a:r>
                  <a:rPr lang="en-GB" sz="2100" dirty="0" err="1"/>
                  <a:t>shroichfidh</a:t>
                </a:r>
                <a:r>
                  <a:rPr lang="en-GB" sz="2100" dirty="0"/>
                  <a:t> </a:t>
                </a:r>
                <a:r>
                  <a:rPr lang="en-GB" sz="2100" dirty="0" err="1"/>
                  <a:t>sé</a:t>
                </a:r>
                <a:r>
                  <a:rPr lang="en-GB" sz="2100" dirty="0"/>
                  <a:t> </a:t>
                </a:r>
                <a:r>
                  <a:rPr lang="en-GB" sz="2100" dirty="0" err="1"/>
                  <a:t>treoluas</a:t>
                </a:r>
                <a:r>
                  <a:rPr lang="en-GB" sz="2100" dirty="0"/>
                  <a:t> 140 km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100" dirty="0"/>
                  <a:t>?</a:t>
                </a:r>
              </a:p>
              <a:p>
                <a:r>
                  <a:rPr lang="en-GB" sz="2100" dirty="0"/>
                  <a:t>(ii) </a:t>
                </a:r>
                <a:r>
                  <a:rPr lang="en-GB" sz="2100" dirty="0" err="1"/>
                  <a:t>Cé</a:t>
                </a:r>
                <a:r>
                  <a:rPr lang="en-GB" sz="2100" dirty="0"/>
                  <a:t> </a:t>
                </a:r>
                <a:r>
                  <a:rPr lang="en-GB" sz="2100" dirty="0" err="1"/>
                  <a:t>chomh</a:t>
                </a:r>
                <a:r>
                  <a:rPr lang="en-GB" sz="2100" dirty="0"/>
                  <a:t> </a:t>
                </a:r>
                <a:r>
                  <a:rPr lang="en-GB" sz="2100" dirty="0" err="1"/>
                  <a:t>fhada</a:t>
                </a:r>
                <a:r>
                  <a:rPr lang="en-GB" sz="2100" dirty="0"/>
                  <a:t> a </a:t>
                </a:r>
                <a:r>
                  <a:rPr lang="en-GB" sz="2100" dirty="0" err="1"/>
                  <a:t>thaisteal</a:t>
                </a:r>
                <a:r>
                  <a:rPr lang="en-GB" sz="2100" dirty="0"/>
                  <a:t> </a:t>
                </a:r>
                <a:r>
                  <a:rPr lang="en-GB" sz="2100" dirty="0" err="1"/>
                  <a:t>sé</a:t>
                </a:r>
                <a:r>
                  <a:rPr lang="en-GB" sz="2100" dirty="0"/>
                  <a:t> </a:t>
                </a:r>
                <a:r>
                  <a:rPr lang="en-GB" sz="2100" dirty="0" err="1"/>
                  <a:t>san</a:t>
                </a:r>
                <a:r>
                  <a:rPr lang="en-GB" sz="2100" dirty="0"/>
                  <a:t> achar ama sin far did it travel in that am?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B9B983-6354-FA0E-DC03-E2711340C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83" y="1266855"/>
                <a:ext cx="7895063" cy="1384995"/>
              </a:xfrm>
              <a:prstGeom prst="rect">
                <a:avLst/>
              </a:prstGeom>
              <a:blipFill>
                <a:blip r:embed="rId2"/>
                <a:stretch>
                  <a:fillRect l="-927" t="-2643" b="-748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E1C26BB3-58A2-6D0C-A52C-EF12E14BFB03}"/>
                  </a:ext>
                </a:extLst>
              </p:cNvPr>
              <p:cNvSpPr txBox="1"/>
              <p:nvPr/>
            </p:nvSpPr>
            <p:spPr>
              <a:xfrm>
                <a:off x="4037509" y="862207"/>
                <a:ext cx="1688347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IE" i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05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E1C26BB3-58A2-6D0C-A52C-EF12E14BF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09" y="862207"/>
                <a:ext cx="1688347" cy="465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012C81BC-049B-C287-CC34-C3B942F3496D}"/>
                  </a:ext>
                </a:extLst>
              </p:cNvPr>
              <p:cNvSpPr txBox="1"/>
              <p:nvPr/>
            </p:nvSpPr>
            <p:spPr>
              <a:xfrm>
                <a:off x="5976157" y="876883"/>
                <a:ext cx="1675330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IE" sz="105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012C81BC-049B-C287-CC34-C3B942F3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157" y="876883"/>
                <a:ext cx="1675330" cy="465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A54F2DAF-B816-3E9B-7938-D7AF11558A1E}"/>
                  </a:ext>
                </a:extLst>
              </p:cNvPr>
              <p:cNvSpPr txBox="1"/>
              <p:nvPr/>
            </p:nvSpPr>
            <p:spPr>
              <a:xfrm>
                <a:off x="2519772" y="868524"/>
                <a:ext cx="1310552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IE" sz="105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A54F2DAF-B816-3E9B-7938-D7AF11558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772" y="868524"/>
                <a:ext cx="1310552" cy="465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F71652B3-1F9E-C6D7-627F-1183BB484D89}"/>
                  </a:ext>
                </a:extLst>
              </p:cNvPr>
              <p:cNvSpPr txBox="1"/>
              <p:nvPr/>
            </p:nvSpPr>
            <p:spPr>
              <a:xfrm>
                <a:off x="1911034" y="3001309"/>
                <a:ext cx="1496435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F71652B3-1F9E-C6D7-627F-1183BB484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34" y="3001309"/>
                <a:ext cx="1496435" cy="515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">
                <a:extLst>
                  <a:ext uri="{FF2B5EF4-FFF2-40B4-BE49-F238E27FC236}">
                    <a16:creationId xmlns:a16="http://schemas.microsoft.com/office/drawing/2014/main" id="{C970AD2E-7073-9490-6503-30330EA899CE}"/>
                  </a:ext>
                </a:extLst>
              </p:cNvPr>
              <p:cNvSpPr txBox="1"/>
              <p:nvPr/>
            </p:nvSpPr>
            <p:spPr>
              <a:xfrm>
                <a:off x="1631286" y="3505867"/>
                <a:ext cx="1653017" cy="762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5">
                <a:extLst>
                  <a:ext uri="{FF2B5EF4-FFF2-40B4-BE49-F238E27FC236}">
                    <a16:creationId xmlns:a16="http://schemas.microsoft.com/office/drawing/2014/main" id="{C970AD2E-7073-9490-6503-30330EA89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286" y="3505867"/>
                <a:ext cx="1653017" cy="7621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15E6FFFB-F4E7-4770-44C4-56177CEED217}"/>
                  </a:ext>
                </a:extLst>
              </p:cNvPr>
              <p:cNvSpPr txBox="1"/>
              <p:nvPr/>
            </p:nvSpPr>
            <p:spPr>
              <a:xfrm>
                <a:off x="2162298" y="4252493"/>
                <a:ext cx="1643912" cy="818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38.89−0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0.4</m:t>
                          </m:r>
                        </m:den>
                      </m:f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15E6FFFB-F4E7-4770-44C4-56177CEED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298" y="4252493"/>
                <a:ext cx="1643912" cy="818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>
                <a:extLst>
                  <a:ext uri="{FF2B5EF4-FFF2-40B4-BE49-F238E27FC236}">
                    <a16:creationId xmlns:a16="http://schemas.microsoft.com/office/drawing/2014/main" id="{D4166D99-94D5-5973-15FC-03ABE419DD68}"/>
                  </a:ext>
                </a:extLst>
              </p:cNvPr>
              <p:cNvSpPr txBox="1"/>
              <p:nvPr/>
            </p:nvSpPr>
            <p:spPr>
              <a:xfrm>
                <a:off x="2149903" y="5136642"/>
                <a:ext cx="1198854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=97.2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5">
                <a:extLst>
                  <a:ext uri="{FF2B5EF4-FFF2-40B4-BE49-F238E27FC236}">
                    <a16:creationId xmlns:a16="http://schemas.microsoft.com/office/drawing/2014/main" id="{D4166D99-94D5-5973-15FC-03ABE419D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03" y="5136642"/>
                <a:ext cx="1198854" cy="5150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D693EC-6004-B3CF-0FE4-7C2797A98AF2}"/>
                  </a:ext>
                </a:extLst>
              </p:cNvPr>
              <p:cNvSpPr txBox="1"/>
              <p:nvPr/>
            </p:nvSpPr>
            <p:spPr>
              <a:xfrm>
                <a:off x="1304787" y="2596256"/>
                <a:ext cx="4352730" cy="551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140 km/u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140×1000</m:t>
                        </m:r>
                      </m:num>
                      <m:den>
                        <m: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3600</m:t>
                        </m:r>
                      </m:den>
                    </m:f>
                    <m:r>
                      <a:rPr lang="en-GB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=38.89 </m:t>
                    </m:r>
                    <m:r>
                      <a:rPr lang="en-GB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GB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GB" sz="21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D693EC-6004-B3CF-0FE4-7C2797A98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787" y="2596256"/>
                <a:ext cx="4352730" cy="551305"/>
              </a:xfrm>
              <a:prstGeom prst="rect">
                <a:avLst/>
              </a:prstGeom>
              <a:blipFill>
                <a:blip r:embed="rId10"/>
                <a:stretch>
                  <a:fillRect l="-1681" b="-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5531166-2BD6-C4F4-1826-FE6AD90251DD}"/>
              </a:ext>
            </a:extLst>
          </p:cNvPr>
          <p:cNvSpPr txBox="1"/>
          <p:nvPr/>
        </p:nvSpPr>
        <p:spPr>
          <a:xfrm>
            <a:off x="5578260" y="2295933"/>
            <a:ext cx="242274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úsáid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as 4 fb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ríomhanna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579E1F-1DA1-6BC4-24A5-B09708EDBC90}"/>
              </a:ext>
            </a:extLst>
          </p:cNvPr>
          <p:cNvCxnSpPr>
            <a:cxnSpLocks/>
          </p:cNvCxnSpPr>
          <p:nvPr/>
        </p:nvCxnSpPr>
        <p:spPr>
          <a:xfrm flipH="1" flipV="1">
            <a:off x="5163855" y="2778708"/>
            <a:ext cx="389979" cy="206329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CD3AFA-935A-3263-D46F-3FD95F7CA472}"/>
              </a:ext>
            </a:extLst>
          </p:cNvPr>
          <p:cNvCxnSpPr/>
          <p:nvPr/>
        </p:nvCxnSpPr>
        <p:spPr>
          <a:xfrm>
            <a:off x="4355926" y="3261940"/>
            <a:ext cx="0" cy="225499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DAC4A6DE-5BA4-7856-711E-30C4827257D3}"/>
                  </a:ext>
                </a:extLst>
              </p:cNvPr>
              <p:cNvSpPr txBox="1"/>
              <p:nvPr/>
            </p:nvSpPr>
            <p:spPr>
              <a:xfrm>
                <a:off x="4540721" y="3972025"/>
                <a:ext cx="2026227" cy="515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IE" sz="2100" i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20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DAC4A6DE-5BA4-7856-711E-30C482725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721" y="3972025"/>
                <a:ext cx="2026227" cy="5150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A32C7EAB-2AF9-2965-39CA-426E2D6F1E27}"/>
                  </a:ext>
                </a:extLst>
              </p:cNvPr>
              <p:cNvSpPr txBox="1"/>
              <p:nvPr/>
            </p:nvSpPr>
            <p:spPr>
              <a:xfrm>
                <a:off x="4734235" y="4414043"/>
                <a:ext cx="2658861" cy="515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IE" sz="2100" i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(0.4)(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97.2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A32C7EAB-2AF9-2965-39CA-426E2D6F1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235" y="4414043"/>
                <a:ext cx="2658861" cy="515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id="{B31A43F8-304D-496F-206B-96EF692B06FA}"/>
                  </a:ext>
                </a:extLst>
              </p:cNvPr>
              <p:cNvSpPr txBox="1"/>
              <p:nvPr/>
            </p:nvSpPr>
            <p:spPr>
              <a:xfrm>
                <a:off x="4668115" y="4980267"/>
                <a:ext cx="2026227" cy="515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1890 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id="{B31A43F8-304D-496F-206B-96EF692B0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115" y="4980267"/>
                <a:ext cx="2026227" cy="5150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277B9AC-79EB-B2F3-A46C-8808619A7EB9}"/>
              </a:ext>
            </a:extLst>
          </p:cNvPr>
          <p:cNvSpPr txBox="1"/>
          <p:nvPr/>
        </p:nvSpPr>
        <p:spPr>
          <a:xfrm>
            <a:off x="4572000" y="3493270"/>
            <a:ext cx="30587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(ii)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8499E-3BC5-DCDA-15C6-9E70FECDB27B}"/>
              </a:ext>
            </a:extLst>
          </p:cNvPr>
          <p:cNvSpPr txBox="1"/>
          <p:nvPr/>
        </p:nvSpPr>
        <p:spPr>
          <a:xfrm>
            <a:off x="1250828" y="2985035"/>
            <a:ext cx="4235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633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4" grpId="0"/>
      <p:bldP spid="6" grpId="0" animBg="1"/>
      <p:bldP spid="10" grpId="0"/>
      <p:bldP spid="11" grpId="0"/>
      <p:bldP spid="14" grpId="0"/>
      <p:bldP spid="15" grpId="0"/>
      <p:bldP spid="1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54901F70-2AC8-C2FC-2C9D-37AEC7FFDCCB}"/>
                  </a:ext>
                </a:extLst>
              </p:cNvPr>
              <p:cNvSpPr txBox="1"/>
              <p:nvPr/>
            </p:nvSpPr>
            <p:spPr>
              <a:xfrm>
                <a:off x="4131806" y="870779"/>
                <a:ext cx="1688347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IE" i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05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54901F70-2AC8-C2FC-2C9D-37AEC7FF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806" y="870779"/>
                <a:ext cx="1688347" cy="465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A81E8441-326A-7382-CE8B-BE63B95805C9}"/>
                  </a:ext>
                </a:extLst>
              </p:cNvPr>
              <p:cNvSpPr txBox="1"/>
              <p:nvPr/>
            </p:nvSpPr>
            <p:spPr>
              <a:xfrm>
                <a:off x="5976157" y="885455"/>
                <a:ext cx="1675330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IE" sz="105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A81E8441-326A-7382-CE8B-BE63B9580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157" y="885455"/>
                <a:ext cx="1675330" cy="465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1E24E09-E631-A28D-DC34-2493D9004018}"/>
                  </a:ext>
                </a:extLst>
              </p:cNvPr>
              <p:cNvSpPr txBox="1"/>
              <p:nvPr/>
            </p:nvSpPr>
            <p:spPr>
              <a:xfrm>
                <a:off x="2725512" y="877097"/>
                <a:ext cx="1310552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IE" sz="105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1E24E09-E631-A28D-DC34-2493D9004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12" y="877097"/>
                <a:ext cx="1310552" cy="465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329B303B-4A63-A0A4-2B27-8C1F0F84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7097"/>
            <a:ext cx="1342361" cy="318549"/>
          </a:xfrm>
        </p:spPr>
        <p:txBody>
          <a:bodyPr>
            <a:normAutofit fontScale="90000"/>
          </a:bodyPr>
          <a:lstStyle/>
          <a:p>
            <a:r>
              <a:rPr lang="en-GB" sz="1800" dirty="0" err="1"/>
              <a:t>Sampla</a:t>
            </a:r>
            <a:r>
              <a:rPr lang="en-GB" sz="1800" dirty="0"/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F02FA6-246F-794A-9BF0-1946D00DA980}"/>
                  </a:ext>
                </a:extLst>
              </p:cNvPr>
              <p:cNvSpPr txBox="1"/>
              <p:nvPr/>
            </p:nvSpPr>
            <p:spPr>
              <a:xfrm>
                <a:off x="1209747" y="1270233"/>
                <a:ext cx="6608593" cy="7386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100" dirty="0"/>
                  <a:t>Taistealaíonn </a:t>
                </a:r>
                <a:r>
                  <a:rPr lang="en-GB" sz="2100" dirty="0" err="1"/>
                  <a:t>tralaí</a:t>
                </a:r>
                <a:r>
                  <a:rPr lang="en-GB" sz="2100" dirty="0"/>
                  <a:t> ar </a:t>
                </a:r>
                <a:r>
                  <a:rPr lang="en-GB" sz="2100" dirty="0" err="1"/>
                  <a:t>fead</a:t>
                </a:r>
                <a14:m>
                  <m:oMath xmlns:m="http://schemas.openxmlformats.org/officeDocument/2006/math">
                    <m:r>
                      <a:rPr lang="en-US" sz="21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100" dirty="0">
                        <a:latin typeface="Cambria Math" panose="02040503050406030204" pitchFamily="18" charset="0"/>
                      </a:rPr>
                      <m:t>40 </m:t>
                    </m:r>
                    <m:r>
                      <m:rPr>
                        <m:sty m:val="p"/>
                      </m:rPr>
                      <a:rPr lang="en-GB" sz="2100" dirty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GB" sz="2100" dirty="0"/>
                  <a:t> </a:t>
                </a:r>
                <a:r>
                  <a:rPr lang="en-GB" sz="2100" dirty="0" err="1"/>
                  <a:t>nuair</a:t>
                </a:r>
                <a:r>
                  <a:rPr lang="en-GB" sz="2100" dirty="0"/>
                  <a:t> a </a:t>
                </a:r>
                <a:r>
                  <a:rPr lang="en-GB" sz="2100" dirty="0" err="1"/>
                  <a:t>athraíonn</a:t>
                </a:r>
                <a:r>
                  <a:rPr lang="en-GB" sz="2100" dirty="0"/>
                  <a:t> a </a:t>
                </a:r>
                <a:r>
                  <a:rPr lang="en-GB" sz="2100" dirty="0" err="1"/>
                  <a:t>treoluas</a:t>
                </a:r>
                <a:r>
                  <a:rPr lang="en-GB" sz="2100" dirty="0"/>
                  <a:t> ó 0.3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1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1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1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/>
                  <a:t> go 0.75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1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1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1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100" dirty="0"/>
                  <a:t>. </a:t>
                </a:r>
                <a:r>
                  <a:rPr lang="en-GB" sz="2100" dirty="0" err="1"/>
                  <a:t>Ríomh</a:t>
                </a:r>
                <a:r>
                  <a:rPr lang="en-GB" sz="2100" dirty="0"/>
                  <a:t> an </a:t>
                </a:r>
                <a:r>
                  <a:rPr lang="en-GB" sz="2100" dirty="0" err="1"/>
                  <a:t>luashgéarú</a:t>
                </a:r>
                <a:r>
                  <a:rPr lang="en-GB" sz="21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F02FA6-246F-794A-9BF0-1946D00DA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747" y="1270233"/>
                <a:ext cx="6608593" cy="738664"/>
              </a:xfrm>
              <a:prstGeom prst="rect">
                <a:avLst/>
              </a:prstGeom>
              <a:blipFill>
                <a:blip r:embed="rId5"/>
                <a:stretch>
                  <a:fillRect l="-1106" t="-4918" b="-1557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C50E32-10CA-567B-07BF-1B8AD6AABFE9}"/>
                  </a:ext>
                </a:extLst>
              </p:cNvPr>
              <p:cNvSpPr txBox="1"/>
              <p:nvPr/>
            </p:nvSpPr>
            <p:spPr>
              <a:xfrm>
                <a:off x="1234843" y="2196576"/>
                <a:ext cx="1488356" cy="586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400" dirty="0"/>
                  <a:t>  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C50E32-10CA-567B-07BF-1B8AD6AAB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43" y="2196576"/>
                <a:ext cx="1488356" cy="586507"/>
              </a:xfrm>
              <a:prstGeom prst="rect">
                <a:avLst/>
              </a:prstGeom>
              <a:blipFill>
                <a:blip r:embed="rId6"/>
                <a:stretch>
                  <a:fillRect r="-508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AF71DC1-D21B-7750-CF01-360903A7E1B6}"/>
              </a:ext>
            </a:extLst>
          </p:cNvPr>
          <p:cNvSpPr txBox="1"/>
          <p:nvPr/>
        </p:nvSpPr>
        <p:spPr>
          <a:xfrm>
            <a:off x="2790905" y="2130730"/>
            <a:ext cx="145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Ní</a:t>
            </a:r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féidir</a:t>
            </a:r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níl</a:t>
            </a:r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t </a:t>
            </a:r>
            <a:r>
              <a:rPr lang="en-GB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againne</a:t>
            </a:r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CE90AB6B-2A99-1D71-9812-EA1F0CF57FEE}"/>
                  </a:ext>
                </a:extLst>
              </p:cNvPr>
              <p:cNvSpPr txBox="1"/>
              <p:nvPr/>
            </p:nvSpPr>
            <p:spPr>
              <a:xfrm>
                <a:off x="1814182" y="3329328"/>
                <a:ext cx="1921488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IE" sz="120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CE90AB6B-2A99-1D71-9812-EA1F0CF57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182" y="3329328"/>
                <a:ext cx="1921488" cy="5150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0DAAF6D4-54CC-E18E-EF69-DEBD45186B17}"/>
                  </a:ext>
                </a:extLst>
              </p:cNvPr>
              <p:cNvSpPr txBox="1"/>
              <p:nvPr/>
            </p:nvSpPr>
            <p:spPr>
              <a:xfrm>
                <a:off x="1828800" y="3821922"/>
                <a:ext cx="2906630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0.75</m:t>
                          </m:r>
                        </m:e>
                        <m:sup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0.3</m:t>
                          </m:r>
                        </m:e>
                        <m:sup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(0.4)</m:t>
                      </m:r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0DAAF6D4-54CC-E18E-EF69-DEBD45186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21922"/>
                <a:ext cx="2906630" cy="515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6A944938-9873-3B37-B4B2-73E1EA3F8D06}"/>
                  </a:ext>
                </a:extLst>
              </p:cNvPr>
              <p:cNvSpPr txBox="1"/>
              <p:nvPr/>
            </p:nvSpPr>
            <p:spPr>
              <a:xfrm>
                <a:off x="1803290" y="4248471"/>
                <a:ext cx="2487732" cy="924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E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0.75</m:t>
                                  </m:r>
                                </m:e>
                                <m:sup>
                                  <m:r>
                                    <a:rPr lang="en-GB" sz="2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−0.3</m:t>
                              </m:r>
                            </m:e>
                            <m:sup>
                              <m:r>
                                <a:rPr lang="en-IE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2(0.4)</m:t>
                          </m:r>
                        </m:den>
                      </m:f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6A944938-9873-3B37-B4B2-73E1EA3F8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290" y="4248471"/>
                <a:ext cx="2487732" cy="9245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D682F12D-928E-E9A5-3532-076D98486F71}"/>
                  </a:ext>
                </a:extLst>
              </p:cNvPr>
              <p:cNvSpPr txBox="1"/>
              <p:nvPr/>
            </p:nvSpPr>
            <p:spPr>
              <a:xfrm>
                <a:off x="2343052" y="5202864"/>
                <a:ext cx="1907830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0.591 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GB" sz="2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D682F12D-928E-E9A5-3532-076D98486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052" y="5202864"/>
                <a:ext cx="1907830" cy="5150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1C160EE-FD0C-D24E-A261-84819D8FB6DB}"/>
              </a:ext>
            </a:extLst>
          </p:cNvPr>
          <p:cNvGrpSpPr/>
          <p:nvPr/>
        </p:nvGrpSpPr>
        <p:grpSpPr>
          <a:xfrm rot="200379">
            <a:off x="4194252" y="2105680"/>
            <a:ext cx="3652516" cy="966448"/>
            <a:chOff x="5689605" y="3723893"/>
            <a:chExt cx="5837955" cy="15447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77DE4EA-3A3C-A090-7177-3033685243CB}"/>
                </a:ext>
              </a:extLst>
            </p:cNvPr>
            <p:cNvSpPr/>
            <p:nvPr/>
          </p:nvSpPr>
          <p:spPr>
            <a:xfrm rot="60000">
              <a:off x="6676217" y="3872980"/>
              <a:ext cx="689637" cy="4784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8A83D6-E39B-A24B-D6F0-C304980B11B1}"/>
                </a:ext>
              </a:extLst>
            </p:cNvPr>
            <p:cNvSpPr/>
            <p:nvPr/>
          </p:nvSpPr>
          <p:spPr>
            <a:xfrm rot="60000">
              <a:off x="5689605" y="4935907"/>
              <a:ext cx="5837955" cy="1738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647CAD-6C68-1D60-3DFF-D720E3BF08BF}"/>
                </a:ext>
              </a:extLst>
            </p:cNvPr>
            <p:cNvSpPr/>
            <p:nvPr/>
          </p:nvSpPr>
          <p:spPr>
            <a:xfrm>
              <a:off x="7872166" y="3723893"/>
              <a:ext cx="253286" cy="13927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62A1AD-18EB-A6B1-FECC-2135940A8E3D}"/>
                </a:ext>
              </a:extLst>
            </p:cNvPr>
            <p:cNvSpPr/>
            <p:nvPr/>
          </p:nvSpPr>
          <p:spPr>
            <a:xfrm>
              <a:off x="11296153" y="5157495"/>
              <a:ext cx="229445" cy="1111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B25EF99-0652-055C-6F17-6AA38FAE2EAA}"/>
                </a:ext>
              </a:extLst>
            </p:cNvPr>
            <p:cNvSpPr/>
            <p:nvPr/>
          </p:nvSpPr>
          <p:spPr>
            <a:xfrm rot="60000">
              <a:off x="6451454" y="4354202"/>
              <a:ext cx="1148316" cy="478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3F205F4-19D6-38E8-D933-C48D16DE6F8E}"/>
                </a:ext>
              </a:extLst>
            </p:cNvPr>
            <p:cNvSpPr/>
            <p:nvPr/>
          </p:nvSpPr>
          <p:spPr>
            <a:xfrm>
              <a:off x="6499266" y="4652112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48517C-56B2-1572-8F2F-0BD87AEF190C}"/>
                </a:ext>
              </a:extLst>
            </p:cNvPr>
            <p:cNvSpPr/>
            <p:nvPr/>
          </p:nvSpPr>
          <p:spPr>
            <a:xfrm>
              <a:off x="7312359" y="4677460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5611FB6-C7BA-893A-ACEE-0DAD53E7F5AB}"/>
                </a:ext>
              </a:extLst>
            </p:cNvPr>
            <p:cNvSpPr/>
            <p:nvPr/>
          </p:nvSpPr>
          <p:spPr>
            <a:xfrm>
              <a:off x="9976796" y="3723893"/>
              <a:ext cx="253286" cy="13927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1612FE8-AE2D-62E1-4B1C-D27CB5E820E9}"/>
              </a:ext>
            </a:extLst>
          </p:cNvPr>
          <p:cNvSpPr txBox="1"/>
          <p:nvPr/>
        </p:nvSpPr>
        <p:spPr>
          <a:xfrm>
            <a:off x="5775527" y="2986427"/>
            <a:ext cx="9172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40 cm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1FF6E89-12CC-651F-8A7B-437EE4253304}"/>
              </a:ext>
            </a:extLst>
          </p:cNvPr>
          <p:cNvCxnSpPr>
            <a:cxnSpLocks/>
          </p:cNvCxnSpPr>
          <p:nvPr/>
        </p:nvCxnSpPr>
        <p:spPr>
          <a:xfrm>
            <a:off x="5617039" y="3005624"/>
            <a:ext cx="1339907" cy="81324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3178446-D257-FD0E-A947-CE205DC7C752}"/>
              </a:ext>
            </a:extLst>
          </p:cNvPr>
          <p:cNvSpPr/>
          <p:nvPr/>
        </p:nvSpPr>
        <p:spPr>
          <a:xfrm>
            <a:off x="4194552" y="2830099"/>
            <a:ext cx="358660" cy="333153"/>
          </a:xfrm>
          <a:custGeom>
            <a:avLst/>
            <a:gdLst>
              <a:gd name="connsiteX0" fmla="*/ 50104 w 463463"/>
              <a:gd name="connsiteY0" fmla="*/ 0 h 400833"/>
              <a:gd name="connsiteX1" fmla="*/ 388307 w 463463"/>
              <a:gd name="connsiteY1" fmla="*/ 25052 h 400833"/>
              <a:gd name="connsiteX2" fmla="*/ 463463 w 463463"/>
              <a:gd name="connsiteY2" fmla="*/ 400833 h 400833"/>
              <a:gd name="connsiteX3" fmla="*/ 0 w 463463"/>
              <a:gd name="connsiteY3" fmla="*/ 375781 h 400833"/>
              <a:gd name="connsiteX4" fmla="*/ 50104 w 463463"/>
              <a:gd name="connsiteY4" fmla="*/ 0 h 400833"/>
              <a:gd name="connsiteX0" fmla="*/ 162300 w 575659"/>
              <a:gd name="connsiteY0" fmla="*/ 0 h 443599"/>
              <a:gd name="connsiteX1" fmla="*/ 500503 w 575659"/>
              <a:gd name="connsiteY1" fmla="*/ 25052 h 443599"/>
              <a:gd name="connsiteX2" fmla="*/ 575659 w 575659"/>
              <a:gd name="connsiteY2" fmla="*/ 400833 h 443599"/>
              <a:gd name="connsiteX3" fmla="*/ 0 w 575659"/>
              <a:gd name="connsiteY3" fmla="*/ 443599 h 443599"/>
              <a:gd name="connsiteX4" fmla="*/ 162300 w 575659"/>
              <a:gd name="connsiteY4" fmla="*/ 0 h 443599"/>
              <a:gd name="connsiteX0" fmla="*/ 99969 w 513328"/>
              <a:gd name="connsiteY0" fmla="*/ 0 h 400833"/>
              <a:gd name="connsiteX1" fmla="*/ 438172 w 513328"/>
              <a:gd name="connsiteY1" fmla="*/ 25052 h 400833"/>
              <a:gd name="connsiteX2" fmla="*/ 513328 w 513328"/>
              <a:gd name="connsiteY2" fmla="*/ 400833 h 400833"/>
              <a:gd name="connsiteX3" fmla="*/ 0 w 513328"/>
              <a:gd name="connsiteY3" fmla="*/ 387084 h 400833"/>
              <a:gd name="connsiteX4" fmla="*/ 99969 w 513328"/>
              <a:gd name="connsiteY4" fmla="*/ 0 h 400833"/>
              <a:gd name="connsiteX0" fmla="*/ 62570 w 475929"/>
              <a:gd name="connsiteY0" fmla="*/ 0 h 400833"/>
              <a:gd name="connsiteX1" fmla="*/ 400773 w 475929"/>
              <a:gd name="connsiteY1" fmla="*/ 25052 h 400833"/>
              <a:gd name="connsiteX2" fmla="*/ 475929 w 475929"/>
              <a:gd name="connsiteY2" fmla="*/ 400833 h 400833"/>
              <a:gd name="connsiteX3" fmla="*/ 0 w 475929"/>
              <a:gd name="connsiteY3" fmla="*/ 387084 h 400833"/>
              <a:gd name="connsiteX4" fmla="*/ 62570 w 475929"/>
              <a:gd name="connsiteY4" fmla="*/ 0 h 400833"/>
              <a:gd name="connsiteX0" fmla="*/ 62570 w 475929"/>
              <a:gd name="connsiteY0" fmla="*/ 0 h 412869"/>
              <a:gd name="connsiteX1" fmla="*/ 400773 w 475929"/>
              <a:gd name="connsiteY1" fmla="*/ 25052 h 412869"/>
              <a:gd name="connsiteX2" fmla="*/ 475929 w 475929"/>
              <a:gd name="connsiteY2" fmla="*/ 400833 h 412869"/>
              <a:gd name="connsiteX3" fmla="*/ 0 w 475929"/>
              <a:gd name="connsiteY3" fmla="*/ 412869 h 412869"/>
              <a:gd name="connsiteX4" fmla="*/ 62570 w 475929"/>
              <a:gd name="connsiteY4" fmla="*/ 0 h 412869"/>
              <a:gd name="connsiteX0" fmla="*/ 62570 w 475929"/>
              <a:gd name="connsiteY0" fmla="*/ 0 h 404274"/>
              <a:gd name="connsiteX1" fmla="*/ 400773 w 475929"/>
              <a:gd name="connsiteY1" fmla="*/ 25052 h 404274"/>
              <a:gd name="connsiteX2" fmla="*/ 475929 w 475929"/>
              <a:gd name="connsiteY2" fmla="*/ 400833 h 404274"/>
              <a:gd name="connsiteX3" fmla="*/ 0 w 475929"/>
              <a:gd name="connsiteY3" fmla="*/ 404274 h 404274"/>
              <a:gd name="connsiteX4" fmla="*/ 62570 w 475929"/>
              <a:gd name="connsiteY4" fmla="*/ 0 h 404274"/>
              <a:gd name="connsiteX0" fmla="*/ 62570 w 475929"/>
              <a:gd name="connsiteY0" fmla="*/ 0 h 400833"/>
              <a:gd name="connsiteX1" fmla="*/ 400773 w 475929"/>
              <a:gd name="connsiteY1" fmla="*/ 25052 h 400833"/>
              <a:gd name="connsiteX2" fmla="*/ 475929 w 475929"/>
              <a:gd name="connsiteY2" fmla="*/ 400833 h 400833"/>
              <a:gd name="connsiteX3" fmla="*/ 0 w 475929"/>
              <a:gd name="connsiteY3" fmla="*/ 395679 h 400833"/>
              <a:gd name="connsiteX4" fmla="*/ 62570 w 475929"/>
              <a:gd name="connsiteY4" fmla="*/ 0 h 40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929" h="400833">
                <a:moveTo>
                  <a:pt x="62570" y="0"/>
                </a:moveTo>
                <a:lnTo>
                  <a:pt x="400773" y="25052"/>
                </a:lnTo>
                <a:lnTo>
                  <a:pt x="475929" y="400833"/>
                </a:lnTo>
                <a:lnTo>
                  <a:pt x="0" y="395679"/>
                </a:lnTo>
                <a:lnTo>
                  <a:pt x="6257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55996F-9E99-9598-70AF-691887210BEB}"/>
              </a:ext>
            </a:extLst>
          </p:cNvPr>
          <p:cNvSpPr txBox="1"/>
          <p:nvPr/>
        </p:nvSpPr>
        <p:spPr>
          <a:xfrm>
            <a:off x="5269388" y="3663238"/>
            <a:ext cx="2731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turgnamahach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slí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inár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féidir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leat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luashgéarú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coirp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mheas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muna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féidir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leat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an t-ama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idir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geataí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solais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thomhas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Úsáidtear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an fad. </a:t>
            </a:r>
          </a:p>
        </p:txBody>
      </p:sp>
    </p:spTree>
    <p:extLst>
      <p:ext uri="{BB962C8B-B14F-4D97-AF65-F5344CB8AC3E}">
        <p14:creationId xmlns:p14="http://schemas.microsoft.com/office/powerpoint/2010/main" val="17764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8840C-E63B-C69A-693C-088B1EE71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397D40-E05F-4ABC-765A-70027B13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Cad is </a:t>
            </a:r>
            <a:r>
              <a:rPr lang="en-IE" altLang="en-US" dirty="0" err="1"/>
              <a:t>veicteoir</a:t>
            </a:r>
            <a:r>
              <a:rPr lang="en-IE" altLang="en-US" dirty="0"/>
              <a:t> </a:t>
            </a:r>
            <a:r>
              <a:rPr lang="en-IE" altLang="en-US" dirty="0" err="1"/>
              <a:t>ann</a:t>
            </a:r>
            <a:r>
              <a:rPr lang="en-IE" altLang="en-US" dirty="0"/>
              <a:t>? </a:t>
            </a:r>
            <a:endParaRPr lang="en-GB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34C3DFF-A2A1-FC94-EB4A-0C3DD428D027}"/>
              </a:ext>
            </a:extLst>
          </p:cNvPr>
          <p:cNvSpPr/>
          <p:nvPr/>
        </p:nvSpPr>
        <p:spPr>
          <a:xfrm>
            <a:off x="2360295" y="2614614"/>
            <a:ext cx="4097655" cy="445603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8D83C-BD3A-4ABC-8074-42835F9DD05A}"/>
              </a:ext>
            </a:extLst>
          </p:cNvPr>
          <p:cNvSpPr txBox="1"/>
          <p:nvPr/>
        </p:nvSpPr>
        <p:spPr>
          <a:xfrm>
            <a:off x="2051686" y="1971509"/>
            <a:ext cx="4453527" cy="5078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ga-IE" sz="2700" dirty="0"/>
              <a:t>Cainníocht le méid agus treo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BEB1B-E03A-A75F-954C-1C335BD0D59A}"/>
              </a:ext>
            </a:extLst>
          </p:cNvPr>
          <p:cNvSpPr txBox="1"/>
          <p:nvPr/>
        </p:nvSpPr>
        <p:spPr>
          <a:xfrm>
            <a:off x="3503804" y="3418340"/>
            <a:ext cx="28547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100" dirty="0"/>
              <a:t>m.sh. fórsa nó treoluas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8DE1D7-0E6D-C9E5-55FE-D3979BFF0FEF}"/>
              </a:ext>
            </a:extLst>
          </p:cNvPr>
          <p:cNvSpPr txBox="1"/>
          <p:nvPr/>
        </p:nvSpPr>
        <p:spPr>
          <a:xfrm>
            <a:off x="1480770" y="4018564"/>
            <a:ext cx="29619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2400" b="1" dirty="0"/>
              <a:t>Cad is </a:t>
            </a:r>
            <a:r>
              <a:rPr lang="ga-IE" sz="2400" b="1" dirty="0" err="1"/>
              <a:t>sc</a:t>
            </a:r>
            <a:r>
              <a:rPr lang="en-US" sz="2400" b="1" dirty="0"/>
              <a:t>á</a:t>
            </a:r>
            <a:r>
              <a:rPr lang="ga-IE" sz="2400" b="1" dirty="0" err="1"/>
              <a:t>la</a:t>
            </a:r>
            <a:r>
              <a:rPr lang="en-US" sz="2400" b="1" dirty="0" err="1"/>
              <a:t>ch</a:t>
            </a:r>
            <a:r>
              <a:rPr lang="ga-IE" sz="2400" b="1" dirty="0"/>
              <a:t> ann?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0ABAE-22B8-9031-8257-67B80004D348}"/>
              </a:ext>
            </a:extLst>
          </p:cNvPr>
          <p:cNvSpPr txBox="1"/>
          <p:nvPr/>
        </p:nvSpPr>
        <p:spPr>
          <a:xfrm>
            <a:off x="2350381" y="4667202"/>
            <a:ext cx="3754554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ga-IE" sz="2400" dirty="0"/>
              <a:t>Cainníocht le méid amháin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4FDE2-64F9-9BD6-ED7A-BB59E3DD63CF}"/>
              </a:ext>
            </a:extLst>
          </p:cNvPr>
          <p:cNvSpPr txBox="1"/>
          <p:nvPr/>
        </p:nvSpPr>
        <p:spPr>
          <a:xfrm>
            <a:off x="3695701" y="5284432"/>
            <a:ext cx="243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100" dirty="0"/>
              <a:t>m.sh. am nó teocht</a:t>
            </a:r>
          </a:p>
        </p:txBody>
      </p:sp>
    </p:spTree>
    <p:extLst>
      <p:ext uri="{BB962C8B-B14F-4D97-AF65-F5344CB8AC3E}">
        <p14:creationId xmlns:p14="http://schemas.microsoft.com/office/powerpoint/2010/main" val="1689124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2" grpId="0" animBg="1"/>
      <p:bldP spid="4" grpId="0" animBg="1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54901F70-2AC8-C2FC-2C9D-37AEC7FFDCCB}"/>
                  </a:ext>
                </a:extLst>
              </p:cNvPr>
              <p:cNvSpPr txBox="1"/>
              <p:nvPr/>
            </p:nvSpPr>
            <p:spPr>
              <a:xfrm>
                <a:off x="4131806" y="870779"/>
                <a:ext cx="1688347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IE" i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05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54901F70-2AC8-C2FC-2C9D-37AEC7FF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806" y="870779"/>
                <a:ext cx="1688347" cy="465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A81E8441-326A-7382-CE8B-BE63B95805C9}"/>
                  </a:ext>
                </a:extLst>
              </p:cNvPr>
              <p:cNvSpPr txBox="1"/>
              <p:nvPr/>
            </p:nvSpPr>
            <p:spPr>
              <a:xfrm>
                <a:off x="5976157" y="885455"/>
                <a:ext cx="1675330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IE" sz="105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A81E8441-326A-7382-CE8B-BE63B9580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157" y="885455"/>
                <a:ext cx="1675330" cy="465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1E24E09-E631-A28D-DC34-2493D9004018}"/>
                  </a:ext>
                </a:extLst>
              </p:cNvPr>
              <p:cNvSpPr txBox="1"/>
              <p:nvPr/>
            </p:nvSpPr>
            <p:spPr>
              <a:xfrm>
                <a:off x="2725512" y="877097"/>
                <a:ext cx="1310552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IE" sz="105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1E24E09-E631-A28D-DC34-2493D9004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12" y="877097"/>
                <a:ext cx="1310552" cy="465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329B303B-4A63-A0A4-2B27-8C1F0F84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7097"/>
            <a:ext cx="1342361" cy="318549"/>
          </a:xfrm>
        </p:spPr>
        <p:txBody>
          <a:bodyPr>
            <a:normAutofit fontScale="90000"/>
          </a:bodyPr>
          <a:lstStyle/>
          <a:p>
            <a:r>
              <a:rPr lang="en-GB" sz="1800" dirty="0" err="1"/>
              <a:t>Sampla</a:t>
            </a:r>
            <a:r>
              <a:rPr lang="en-GB" sz="1800" dirty="0"/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F02FA6-246F-794A-9BF0-1946D00DA980}"/>
                  </a:ext>
                </a:extLst>
              </p:cNvPr>
              <p:cNvSpPr txBox="1"/>
              <p:nvPr/>
            </p:nvSpPr>
            <p:spPr>
              <a:xfrm>
                <a:off x="1267704" y="1158000"/>
                <a:ext cx="6608593" cy="10618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100" dirty="0" err="1"/>
                  <a:t>Tá</a:t>
                </a:r>
                <a:r>
                  <a:rPr lang="en-GB" sz="2100" dirty="0"/>
                  <a:t> </a:t>
                </a:r>
                <a:r>
                  <a:rPr lang="en-GB" sz="2100" dirty="0" err="1"/>
                  <a:t>tralaí</a:t>
                </a:r>
                <a:r>
                  <a:rPr lang="en-GB" sz="2100" dirty="0"/>
                  <a:t> ag </a:t>
                </a:r>
                <a:r>
                  <a:rPr lang="en-GB" sz="2100" dirty="0" err="1"/>
                  <a:t>taisteal</a:t>
                </a:r>
                <a:r>
                  <a:rPr lang="en-GB" sz="2100" dirty="0"/>
                  <a:t> ar </a:t>
                </a:r>
                <a:r>
                  <a:rPr lang="en-GB" sz="2100" dirty="0" err="1"/>
                  <a:t>threoluas</a:t>
                </a:r>
                <a:r>
                  <a:rPr lang="en-GB" sz="2100" dirty="0"/>
                  <a:t> of 0.2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1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1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1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/>
                  <a:t>ag </a:t>
                </a:r>
                <a:r>
                  <a:rPr lang="en-GB" sz="2100" dirty="0" err="1"/>
                  <a:t>luasghéarú</a:t>
                </a:r>
                <a:r>
                  <a:rPr lang="en-GB" sz="2100" dirty="0"/>
                  <a:t> ag </a:t>
                </a:r>
                <a:r>
                  <a:rPr lang="en-GB" sz="2100" dirty="0" err="1"/>
                  <a:t>ráta</a:t>
                </a:r>
                <a:r>
                  <a:rPr lang="en-GB" sz="2100" dirty="0"/>
                  <a:t> </a:t>
                </a:r>
                <a14:m>
                  <m:oMath xmlns:m="http://schemas.openxmlformats.org/officeDocument/2006/math">
                    <m:r>
                      <a:rPr lang="en-GB" sz="2100">
                        <a:latin typeface="Cambria Math" panose="02040503050406030204" pitchFamily="18" charset="0"/>
                      </a:rPr>
                      <m:t>0.6 </m:t>
                    </m:r>
                    <m:r>
                      <m:rPr>
                        <m:sty m:val="p"/>
                      </m:rPr>
                      <a:rPr lang="en-GB" sz="21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1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1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/>
                  <a:t>. </a:t>
                </a:r>
                <a:r>
                  <a:rPr lang="en-GB" sz="2100" dirty="0" err="1"/>
                  <a:t>Cé</a:t>
                </a:r>
                <a:r>
                  <a:rPr lang="en-GB" sz="2100" dirty="0"/>
                  <a:t> </a:t>
                </a:r>
                <a:r>
                  <a:rPr lang="en-GB" sz="2100" dirty="0" err="1"/>
                  <a:t>chomh</a:t>
                </a:r>
                <a:r>
                  <a:rPr lang="en-GB" sz="2100" dirty="0"/>
                  <a:t> </a:t>
                </a:r>
                <a:r>
                  <a:rPr lang="en-GB" sz="2100" dirty="0" err="1"/>
                  <a:t>fhada</a:t>
                </a:r>
                <a:r>
                  <a:rPr lang="en-GB" sz="2100" dirty="0"/>
                  <a:t> a </a:t>
                </a:r>
                <a:r>
                  <a:rPr lang="en-GB" sz="2100" dirty="0" err="1"/>
                  <a:t>thaistealaíonn</a:t>
                </a:r>
                <a:r>
                  <a:rPr lang="en-GB" sz="2100" dirty="0"/>
                  <a:t> </a:t>
                </a:r>
                <a:r>
                  <a:rPr lang="en-GB" sz="2100" dirty="0" err="1"/>
                  <a:t>sé</a:t>
                </a:r>
                <a:r>
                  <a:rPr lang="en-GB" sz="2100" dirty="0"/>
                  <a:t> go </a:t>
                </a:r>
                <a:r>
                  <a:rPr lang="en-GB" sz="2100" dirty="0" err="1"/>
                  <a:t>sroicheann</a:t>
                </a:r>
                <a:r>
                  <a:rPr lang="en-GB" sz="2100" dirty="0"/>
                  <a:t> </a:t>
                </a:r>
                <a:r>
                  <a:rPr lang="en-GB" sz="2100" dirty="0" err="1"/>
                  <a:t>sé</a:t>
                </a:r>
                <a:r>
                  <a:rPr lang="en-GB" sz="2100" dirty="0"/>
                  <a:t> </a:t>
                </a:r>
                <a:r>
                  <a:rPr lang="en-GB" sz="2100" dirty="0" err="1"/>
                  <a:t>treoluas</a:t>
                </a:r>
                <a:r>
                  <a:rPr lang="en-GB" sz="2100" dirty="0"/>
                  <a:t> 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1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1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1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100" dirty="0"/>
                  <a:t> 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F02FA6-246F-794A-9BF0-1946D00DA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704" y="1158000"/>
                <a:ext cx="6608593" cy="1061829"/>
              </a:xfrm>
              <a:prstGeom prst="rect">
                <a:avLst/>
              </a:prstGeom>
              <a:blipFill>
                <a:blip r:embed="rId5"/>
                <a:stretch>
                  <a:fillRect l="-1107" t="-3448" b="-1034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CE90AB6B-2A99-1D71-9812-EA1F0CF57FEE}"/>
                  </a:ext>
                </a:extLst>
              </p:cNvPr>
              <p:cNvSpPr txBox="1"/>
              <p:nvPr/>
            </p:nvSpPr>
            <p:spPr>
              <a:xfrm>
                <a:off x="1814182" y="2578909"/>
                <a:ext cx="1921488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IE" sz="120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CE90AB6B-2A99-1D71-9812-EA1F0CF57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182" y="2578909"/>
                <a:ext cx="1921488" cy="515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0DAAF6D4-54CC-E18E-EF69-DEBD45186B17}"/>
                  </a:ext>
                </a:extLst>
              </p:cNvPr>
              <p:cNvSpPr txBox="1"/>
              <p:nvPr/>
            </p:nvSpPr>
            <p:spPr>
              <a:xfrm>
                <a:off x="1691641" y="3014353"/>
                <a:ext cx="2526333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0.6</m:t>
                          </m:r>
                        </m:e>
                      </m:d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0DAAF6D4-54CC-E18E-EF69-DEBD45186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1" y="3014353"/>
                <a:ext cx="2526333" cy="5150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6A944938-9873-3B37-B4B2-73E1EA3F8D06}"/>
                  </a:ext>
                </a:extLst>
              </p:cNvPr>
              <p:cNvSpPr txBox="1"/>
              <p:nvPr/>
            </p:nvSpPr>
            <p:spPr>
              <a:xfrm>
                <a:off x="1803289" y="3440904"/>
                <a:ext cx="2052870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1=0.04+1.2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6A944938-9873-3B37-B4B2-73E1EA3F8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289" y="3440904"/>
                <a:ext cx="2052870" cy="515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D682F12D-928E-E9A5-3532-076D98486F71}"/>
                  </a:ext>
                </a:extLst>
              </p:cNvPr>
              <p:cNvSpPr txBox="1"/>
              <p:nvPr/>
            </p:nvSpPr>
            <p:spPr>
              <a:xfrm>
                <a:off x="1803289" y="3890067"/>
                <a:ext cx="1582164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0.96=1.2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D682F12D-928E-E9A5-3532-076D98486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289" y="3890067"/>
                <a:ext cx="1582164" cy="5150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A13A6351-75CB-4E1A-BC0F-F21A1A5F5E51}"/>
                  </a:ext>
                </a:extLst>
              </p:cNvPr>
              <p:cNvSpPr txBox="1"/>
              <p:nvPr/>
            </p:nvSpPr>
            <p:spPr>
              <a:xfrm>
                <a:off x="1791317" y="4301131"/>
                <a:ext cx="1229504" cy="816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0.96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1.2</m:t>
                          </m:r>
                        </m:den>
                      </m:f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A13A6351-75CB-4E1A-BC0F-F21A1A5F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317" y="4301131"/>
                <a:ext cx="1229504" cy="8166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561FC2-3C2D-ED37-92EE-98BEEDE3ED3E}"/>
                  </a:ext>
                </a:extLst>
              </p:cNvPr>
              <p:cNvSpPr txBox="1"/>
              <p:nvPr/>
            </p:nvSpPr>
            <p:spPr>
              <a:xfrm>
                <a:off x="2000994" y="5068956"/>
                <a:ext cx="1158779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=0.8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561FC2-3C2D-ED37-92EE-98BEEDE3E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994" y="5068956"/>
                <a:ext cx="1158779" cy="5150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89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5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54901F70-2AC8-C2FC-2C9D-37AEC7FFDCCB}"/>
                  </a:ext>
                </a:extLst>
              </p:cNvPr>
              <p:cNvSpPr txBox="1"/>
              <p:nvPr/>
            </p:nvSpPr>
            <p:spPr>
              <a:xfrm>
                <a:off x="4131806" y="870779"/>
                <a:ext cx="1688347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IE" i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05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54901F70-2AC8-C2FC-2C9D-37AEC7FF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806" y="870779"/>
                <a:ext cx="1688347" cy="465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A81E8441-326A-7382-CE8B-BE63B95805C9}"/>
                  </a:ext>
                </a:extLst>
              </p:cNvPr>
              <p:cNvSpPr txBox="1"/>
              <p:nvPr/>
            </p:nvSpPr>
            <p:spPr>
              <a:xfrm>
                <a:off x="5976157" y="885455"/>
                <a:ext cx="1675330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I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IE" sz="105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A81E8441-326A-7382-CE8B-BE63B9580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157" y="885455"/>
                <a:ext cx="1675330" cy="465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1E24E09-E631-A28D-DC34-2493D9004018}"/>
                  </a:ext>
                </a:extLst>
              </p:cNvPr>
              <p:cNvSpPr txBox="1"/>
              <p:nvPr/>
            </p:nvSpPr>
            <p:spPr>
              <a:xfrm>
                <a:off x="2725512" y="877097"/>
                <a:ext cx="1310552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IE" sz="105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1E24E09-E631-A28D-DC34-2493D9004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12" y="877097"/>
                <a:ext cx="1310552" cy="465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329B303B-4A63-A0A4-2B27-8C1F0F84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7097"/>
            <a:ext cx="1342361" cy="318549"/>
          </a:xfrm>
        </p:spPr>
        <p:txBody>
          <a:bodyPr>
            <a:normAutofit fontScale="90000"/>
          </a:bodyPr>
          <a:lstStyle/>
          <a:p>
            <a:r>
              <a:rPr lang="en-GB" sz="1800" dirty="0" err="1"/>
              <a:t>Sampla</a:t>
            </a:r>
            <a:r>
              <a:rPr lang="en-GB" sz="1800" dirty="0"/>
              <a:t>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F02FA6-246F-794A-9BF0-1946D00DA980}"/>
              </a:ext>
            </a:extLst>
          </p:cNvPr>
          <p:cNvSpPr txBox="1"/>
          <p:nvPr/>
        </p:nvSpPr>
        <p:spPr>
          <a:xfrm>
            <a:off x="1243132" y="1184050"/>
            <a:ext cx="5777351" cy="10618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100" dirty="0" err="1"/>
              <a:t>Scaoiltear</a:t>
            </a:r>
            <a:r>
              <a:rPr lang="en-GB" sz="2100" dirty="0"/>
              <a:t> </a:t>
            </a:r>
            <a:r>
              <a:rPr lang="en-GB" sz="2100" dirty="0" err="1"/>
              <a:t>tralaí</a:t>
            </a:r>
            <a:r>
              <a:rPr lang="en-GB" sz="2100" dirty="0"/>
              <a:t> ó </a:t>
            </a:r>
            <a:r>
              <a:rPr lang="en-GB" sz="2100" dirty="0" err="1"/>
              <a:t>fos</a:t>
            </a:r>
            <a:r>
              <a:rPr lang="en-GB" sz="2100" dirty="0"/>
              <a:t> </a:t>
            </a:r>
            <a:r>
              <a:rPr lang="en-GB" sz="2100" dirty="0" err="1"/>
              <a:t>agus</a:t>
            </a:r>
            <a:r>
              <a:rPr lang="en-GB" sz="2100" dirty="0"/>
              <a:t> </a:t>
            </a:r>
            <a:r>
              <a:rPr lang="en-GB" sz="2100" dirty="0" err="1"/>
              <a:t>tóganna</a:t>
            </a:r>
            <a:r>
              <a:rPr lang="en-GB" sz="2100" dirty="0"/>
              <a:t> </a:t>
            </a:r>
            <a:r>
              <a:rPr lang="en-GB" sz="2100" dirty="0" err="1"/>
              <a:t>sé</a:t>
            </a:r>
            <a:r>
              <a:rPr lang="en-GB" sz="2100" dirty="0"/>
              <a:t> 2.2 </a:t>
            </a:r>
            <a:r>
              <a:rPr lang="en-GB" sz="2100" dirty="0" err="1"/>
              <a:t>soicind</a:t>
            </a:r>
            <a:r>
              <a:rPr lang="en-GB" sz="2100" dirty="0"/>
              <a:t> </a:t>
            </a:r>
            <a:r>
              <a:rPr lang="en-GB" sz="2100" dirty="0" err="1"/>
              <a:t>dul</a:t>
            </a:r>
            <a:r>
              <a:rPr lang="en-GB" sz="2100" dirty="0"/>
              <a:t> </a:t>
            </a:r>
            <a:r>
              <a:rPr lang="en-GB" sz="2100" dirty="0" err="1"/>
              <a:t>síos</a:t>
            </a:r>
            <a:r>
              <a:rPr lang="en-GB" sz="2100" dirty="0"/>
              <a:t> rampa (ar </a:t>
            </a:r>
            <a:r>
              <a:rPr lang="en-GB" sz="2100" dirty="0" err="1"/>
              <a:t>fána</a:t>
            </a:r>
            <a:r>
              <a:rPr lang="en-GB" sz="2100" dirty="0"/>
              <a:t>) </a:t>
            </a:r>
            <a:r>
              <a:rPr lang="en-GB" sz="2100" dirty="0" err="1"/>
              <a:t>atá</a:t>
            </a:r>
            <a:r>
              <a:rPr lang="en-GB" sz="2100" dirty="0"/>
              <a:t> 1.5 m ar fad. </a:t>
            </a:r>
            <a:r>
              <a:rPr lang="en-GB" sz="2100" dirty="0" err="1"/>
              <a:t>Faigh</a:t>
            </a:r>
            <a:r>
              <a:rPr lang="en-GB" sz="2100" dirty="0"/>
              <a:t> an </a:t>
            </a:r>
            <a:r>
              <a:rPr lang="en-GB" sz="2100" dirty="0" err="1"/>
              <a:t>luashgéarú</a:t>
            </a:r>
            <a:r>
              <a:rPr lang="en-GB" sz="21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CE90AB6B-2A99-1D71-9812-EA1F0CF57FEE}"/>
                  </a:ext>
                </a:extLst>
              </p:cNvPr>
              <p:cNvSpPr txBox="1"/>
              <p:nvPr/>
            </p:nvSpPr>
            <p:spPr>
              <a:xfrm>
                <a:off x="1448924" y="2720532"/>
                <a:ext cx="3072508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1.5=0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2.2</m:t>
                          </m:r>
                        </m:e>
                      </m:d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IE" sz="2100" i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CE90AB6B-2A99-1D71-9812-EA1F0CF57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24" y="2720532"/>
                <a:ext cx="3072508" cy="515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6A944938-9873-3B37-B4B2-73E1EA3F8D06}"/>
                  </a:ext>
                </a:extLst>
              </p:cNvPr>
              <p:cNvSpPr txBox="1"/>
              <p:nvPr/>
            </p:nvSpPr>
            <p:spPr>
              <a:xfrm>
                <a:off x="1440720" y="3222823"/>
                <a:ext cx="2079608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1.5=0+2.42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6A944938-9873-3B37-B4B2-73E1EA3F8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720" y="3222823"/>
                <a:ext cx="2079608" cy="515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A13A6351-75CB-4E1A-BC0F-F21A1A5F5E51}"/>
                  </a:ext>
                </a:extLst>
              </p:cNvPr>
              <p:cNvSpPr txBox="1"/>
              <p:nvPr/>
            </p:nvSpPr>
            <p:spPr>
              <a:xfrm>
                <a:off x="1705592" y="3677243"/>
                <a:ext cx="1256241" cy="823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1.5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2.42</m:t>
                          </m:r>
                        </m:den>
                      </m:f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A13A6351-75CB-4E1A-BC0F-F21A1A5F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592" y="3677243"/>
                <a:ext cx="1256241" cy="8237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561FC2-3C2D-ED37-92EE-98BEEDE3ED3E}"/>
                  </a:ext>
                </a:extLst>
              </p:cNvPr>
              <p:cNvSpPr txBox="1"/>
              <p:nvPr/>
            </p:nvSpPr>
            <p:spPr>
              <a:xfrm>
                <a:off x="1915267" y="4445068"/>
                <a:ext cx="1758751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=0.62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GB" sz="2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IE" sz="1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561FC2-3C2D-ED37-92EE-98BEEDE3E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267" y="4445068"/>
                <a:ext cx="1758751" cy="515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6">
                <a:extLst>
                  <a:ext uri="{FF2B5EF4-FFF2-40B4-BE49-F238E27FC236}">
                    <a16:creationId xmlns:a16="http://schemas.microsoft.com/office/drawing/2014/main" id="{4B8CEB4F-ACDE-907D-26D1-27F419F0E73D}"/>
                  </a:ext>
                </a:extLst>
              </p:cNvPr>
              <p:cNvSpPr txBox="1"/>
              <p:nvPr/>
            </p:nvSpPr>
            <p:spPr>
              <a:xfrm>
                <a:off x="1990097" y="2300273"/>
                <a:ext cx="1935273" cy="515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IE" sz="2100" i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IE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IE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20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6">
                <a:extLst>
                  <a:ext uri="{FF2B5EF4-FFF2-40B4-BE49-F238E27FC236}">
                    <a16:creationId xmlns:a16="http://schemas.microsoft.com/office/drawing/2014/main" id="{4B8CEB4F-ACDE-907D-26D1-27F419F0E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97" y="2300273"/>
                <a:ext cx="1935273" cy="5150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6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" grpId="0"/>
      <p:bldP spid="6" grpId="0"/>
      <p:bldP spid="2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C6F664B6-A7B0-AFA2-927A-2F8766F40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490" y="1943101"/>
            <a:ext cx="2264836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dirty="0" err="1"/>
              <a:t>Treoluas</a:t>
            </a:r>
            <a:r>
              <a:rPr lang="en-IE" altLang="en-US" sz="2100" dirty="0"/>
              <a:t> </a:t>
            </a:r>
            <a:r>
              <a:rPr lang="en-IE" altLang="en-US" sz="2100" dirty="0" err="1"/>
              <a:t>ar</a:t>
            </a:r>
            <a:r>
              <a:rPr lang="en-IE" altLang="en-US" sz="2100" dirty="0"/>
              <a:t> y, am </a:t>
            </a:r>
            <a:r>
              <a:rPr lang="en-IE" altLang="en-US" sz="2100" dirty="0" err="1"/>
              <a:t>ar</a:t>
            </a:r>
            <a:r>
              <a:rPr lang="en-IE" altLang="en-US" sz="2100" dirty="0"/>
              <a:t> x</a:t>
            </a:r>
          </a:p>
          <a:p>
            <a:pPr eaLnBrk="1" hangingPunct="1">
              <a:spcBef>
                <a:spcPct val="50000"/>
              </a:spcBef>
            </a:pPr>
            <a:endParaRPr lang="en-IE" altLang="en-US" sz="2100" dirty="0"/>
          </a:p>
          <a:p>
            <a:pPr eaLnBrk="1" hangingPunct="1">
              <a:spcBef>
                <a:spcPct val="50000"/>
              </a:spcBef>
            </a:pPr>
            <a:r>
              <a:rPr lang="en-IE" altLang="en-US" sz="2100" dirty="0" err="1"/>
              <a:t>Léirítear</a:t>
            </a:r>
            <a:r>
              <a:rPr lang="en-IE" altLang="en-US" sz="2100" dirty="0"/>
              <a:t> </a:t>
            </a:r>
            <a:r>
              <a:rPr lang="en-IE" altLang="en-US" sz="2100" dirty="0" err="1"/>
              <a:t>luasghéarú</a:t>
            </a:r>
            <a:r>
              <a:rPr lang="en-IE" altLang="en-US" sz="2100" dirty="0"/>
              <a:t> </a:t>
            </a:r>
            <a:r>
              <a:rPr lang="en-IE" altLang="en-US" sz="2100" dirty="0" err="1"/>
              <a:t>tairiseach</a:t>
            </a:r>
            <a:r>
              <a:rPr lang="en-IE" altLang="en-US" sz="2100" dirty="0"/>
              <a:t> </a:t>
            </a:r>
            <a:r>
              <a:rPr lang="en-IE" altLang="en-US" sz="2100" dirty="0" err="1"/>
              <a:t>anseo</a:t>
            </a:r>
            <a:endParaRPr lang="en-GB" altLang="en-US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F26AAC-ADCD-ABCF-2EDF-80EFD769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857152"/>
            <a:ext cx="6600825" cy="443198"/>
          </a:xfrm>
        </p:spPr>
        <p:txBody>
          <a:bodyPr>
            <a:normAutofit fontScale="90000"/>
          </a:bodyPr>
          <a:lstStyle/>
          <a:p>
            <a:r>
              <a:rPr lang="en-IE" altLang="en-US" b="1" dirty="0">
                <a:solidFill>
                  <a:schemeClr val="tx1"/>
                </a:solidFill>
              </a:rPr>
              <a:t>Cad is Graf </a:t>
            </a:r>
            <a:r>
              <a:rPr lang="en-IE" altLang="en-US" b="1" dirty="0" err="1">
                <a:solidFill>
                  <a:schemeClr val="tx1"/>
                </a:solidFill>
              </a:rPr>
              <a:t>Treoluas</a:t>
            </a:r>
            <a:r>
              <a:rPr lang="en-IE" altLang="en-US" b="1" dirty="0" err="1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en-IE" altLang="en-US" b="1" dirty="0" err="1">
                <a:solidFill>
                  <a:schemeClr val="tx1"/>
                </a:solidFill>
              </a:rPr>
              <a:t>Am</a:t>
            </a:r>
            <a:r>
              <a:rPr lang="en-IE" altLang="en-US" b="1" dirty="0">
                <a:solidFill>
                  <a:schemeClr val="tx1"/>
                </a:solidFill>
              </a:rPr>
              <a:t> </a:t>
            </a:r>
            <a:r>
              <a:rPr lang="en-IE" altLang="en-US" b="1" dirty="0" err="1"/>
              <a:t>ann</a:t>
            </a:r>
            <a:r>
              <a:rPr lang="en-IE" altLang="en-US" b="1" dirty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E9928-D9DE-CB49-CF98-4B87FCA8D3DB}"/>
              </a:ext>
            </a:extLst>
          </p:cNvPr>
          <p:cNvSpPr/>
          <p:nvPr/>
        </p:nvSpPr>
        <p:spPr>
          <a:xfrm>
            <a:off x="3944506" y="1714501"/>
            <a:ext cx="3961244" cy="2865512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4D1FA6-8B72-57F7-3960-A8276427ED23}"/>
                  </a:ext>
                </a:extLst>
              </p:cNvPr>
              <p:cNvSpPr txBox="1"/>
              <p:nvPr/>
            </p:nvSpPr>
            <p:spPr>
              <a:xfrm>
                <a:off x="4105275" y="2200276"/>
                <a:ext cx="1295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100" dirty="0" err="1"/>
                  <a:t>Treoluas</a:t>
                </a:r>
                <a:r>
                  <a:rPr lang="en-GB" sz="2100" dirty="0"/>
                  <a:t> (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1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4D1FA6-8B72-57F7-3960-A8276427E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275" y="2200276"/>
                <a:ext cx="1295400" cy="738664"/>
              </a:xfrm>
              <a:prstGeom prst="rect">
                <a:avLst/>
              </a:prstGeom>
              <a:blipFill>
                <a:blip r:embed="rId2"/>
                <a:stretch>
                  <a:fillRect l="-5825" t="-508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892C2FD-20B6-14F4-07C6-4A33BD07CA4E}"/>
              </a:ext>
            </a:extLst>
          </p:cNvPr>
          <p:cNvSpPr txBox="1"/>
          <p:nvPr/>
        </p:nvSpPr>
        <p:spPr>
          <a:xfrm>
            <a:off x="6219826" y="4095750"/>
            <a:ext cx="9156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Am (s)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2AAF1ED-9A3C-9689-884B-B32712047A22}"/>
              </a:ext>
            </a:extLst>
          </p:cNvPr>
          <p:cNvSpPr/>
          <p:nvPr/>
        </p:nvSpPr>
        <p:spPr>
          <a:xfrm>
            <a:off x="5400675" y="1943100"/>
            <a:ext cx="2276475" cy="211455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7B8826-E120-D602-C788-65191F21B917}"/>
              </a:ext>
            </a:extLst>
          </p:cNvPr>
          <p:cNvCxnSpPr>
            <a:stCxn id="8" idx="1"/>
          </p:cNvCxnSpPr>
          <p:nvPr/>
        </p:nvCxnSpPr>
        <p:spPr>
          <a:xfrm flipV="1">
            <a:off x="5400675" y="2286000"/>
            <a:ext cx="1914525" cy="177165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5C7566E-4336-7CA3-B3D8-E7639E907731}"/>
              </a:ext>
            </a:extLst>
          </p:cNvPr>
          <p:cNvSpPr txBox="1"/>
          <p:nvPr/>
        </p:nvSpPr>
        <p:spPr>
          <a:xfrm>
            <a:off x="1081902" y="1506752"/>
            <a:ext cx="1244251" cy="415498"/>
          </a:xfrm>
          <a:prstGeom prst="rect">
            <a:avLst/>
          </a:prstGeom>
          <a:solidFill>
            <a:srgbClr val="B9D8F4"/>
          </a:solidFill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Meabhrú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5" grpId="0" animBg="1"/>
      <p:bldP spid="6" grpId="0"/>
      <p:bldP spid="7" grpId="0"/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557C6-65FF-44EB-7BBB-1C65899AF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E97A6DA8-4762-F780-461D-E6515DD1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690" y="1517421"/>
            <a:ext cx="3056574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altLang="en-US" sz="2400" dirty="0" err="1"/>
              <a:t>Fána</a:t>
            </a:r>
            <a:r>
              <a:rPr lang="en-IE" altLang="en-US" sz="2400" dirty="0"/>
              <a:t> = </a:t>
            </a:r>
            <a:r>
              <a:rPr lang="en-IE" altLang="en-US" sz="2400" dirty="0" err="1"/>
              <a:t>luashgéarú</a:t>
            </a:r>
            <a:endParaRPr lang="en-GB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20DF14-1259-3DA9-2757-E5518A18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1015493"/>
            <a:ext cx="6600825" cy="401648"/>
          </a:xfrm>
        </p:spPr>
        <p:txBody>
          <a:bodyPr>
            <a:normAutofit fontScale="90000"/>
          </a:bodyPr>
          <a:lstStyle/>
          <a:p>
            <a:r>
              <a:rPr lang="en-IE" altLang="en-US" sz="2400" dirty="0" err="1"/>
              <a:t>Fána</a:t>
            </a:r>
            <a:r>
              <a:rPr lang="en-IE" altLang="en-US" sz="2400" dirty="0"/>
              <a:t> de </a:t>
            </a:r>
            <a:r>
              <a:rPr lang="en-IE" altLang="en-US" sz="2400" dirty="0" err="1"/>
              <a:t>ghraf</a:t>
            </a:r>
            <a:r>
              <a:rPr lang="en-IE" altLang="en-US" sz="2400" dirty="0"/>
              <a:t> </a:t>
            </a:r>
            <a:r>
              <a:rPr lang="en-IE" altLang="en-US" sz="2400" dirty="0" err="1"/>
              <a:t>Treoluas</a:t>
            </a:r>
            <a:r>
              <a:rPr lang="en-IE" altLang="en-US" sz="2400" dirty="0" err="1">
                <a:sym typeface="Symbol" panose="05050102010706020507" pitchFamily="18" charset="2"/>
              </a:rPr>
              <a:t></a:t>
            </a:r>
            <a:r>
              <a:rPr lang="en-IE" altLang="en-US" sz="2400" dirty="0" err="1"/>
              <a:t>Ama</a:t>
            </a:r>
            <a:r>
              <a:rPr lang="en-IE" altLang="en-US" sz="2400" dirty="0"/>
              <a:t>?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D4371-4E7B-7296-093C-0D17BD17F228}"/>
              </a:ext>
            </a:extLst>
          </p:cNvPr>
          <p:cNvSpPr/>
          <p:nvPr/>
        </p:nvSpPr>
        <p:spPr>
          <a:xfrm>
            <a:off x="1696607" y="1997924"/>
            <a:ext cx="5618668" cy="3370758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0A5D5-27D7-3F02-C018-2709C089CCCB}"/>
              </a:ext>
            </a:extLst>
          </p:cNvPr>
          <p:cNvSpPr txBox="1"/>
          <p:nvPr/>
        </p:nvSpPr>
        <p:spPr>
          <a:xfrm rot="16200000">
            <a:off x="1079976" y="3337470"/>
            <a:ext cx="2165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/>
              <a:t>Treoluas</a:t>
            </a:r>
            <a:r>
              <a:rPr lang="en-GB" sz="2100" dirty="0"/>
              <a:t> (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</a:t>
            </a:r>
            <a:r>
              <a:rPr lang="en-GB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20F97-F6A3-C5F4-6D86-CD02F2566EAA}"/>
              </a:ext>
            </a:extLst>
          </p:cNvPr>
          <p:cNvSpPr txBox="1"/>
          <p:nvPr/>
        </p:nvSpPr>
        <p:spPr>
          <a:xfrm>
            <a:off x="3971925" y="4884420"/>
            <a:ext cx="2609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Am (s)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AB76DA1-C237-4BEB-93C2-71DE39F894A8}"/>
              </a:ext>
            </a:extLst>
          </p:cNvPr>
          <p:cNvSpPr/>
          <p:nvPr/>
        </p:nvSpPr>
        <p:spPr>
          <a:xfrm>
            <a:off x="2484895" y="3041851"/>
            <a:ext cx="4544555" cy="1804469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1F343B-B2B6-DC44-60BC-BB84ED2D95DA}"/>
              </a:ext>
            </a:extLst>
          </p:cNvPr>
          <p:cNvCxnSpPr>
            <a:cxnSpLocks/>
          </p:cNvCxnSpPr>
          <p:nvPr/>
        </p:nvCxnSpPr>
        <p:spPr>
          <a:xfrm flipV="1">
            <a:off x="2484895" y="4160520"/>
            <a:ext cx="450956" cy="68580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C315DA-1F1F-EFFB-7C1D-2C2F1623B241}"/>
              </a:ext>
            </a:extLst>
          </p:cNvPr>
          <p:cNvCxnSpPr>
            <a:cxnSpLocks/>
          </p:cNvCxnSpPr>
          <p:nvPr/>
        </p:nvCxnSpPr>
        <p:spPr>
          <a:xfrm flipV="1">
            <a:off x="2935852" y="3704526"/>
            <a:ext cx="2332052" cy="455995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F60678-42B0-C92E-70D2-65DEE14DB442}"/>
              </a:ext>
            </a:extLst>
          </p:cNvPr>
          <p:cNvCxnSpPr>
            <a:cxnSpLocks/>
          </p:cNvCxnSpPr>
          <p:nvPr/>
        </p:nvCxnSpPr>
        <p:spPr>
          <a:xfrm>
            <a:off x="5267904" y="3704525"/>
            <a:ext cx="1542472" cy="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 Box 5">
            <a:extLst>
              <a:ext uri="{FF2B5EF4-FFF2-40B4-BE49-F238E27FC236}">
                <a16:creationId xmlns:a16="http://schemas.microsoft.com/office/drawing/2014/main" id="{514107BC-8005-FEC6-B3D9-1E185973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352" y="2034567"/>
            <a:ext cx="16333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dirty="0" err="1"/>
              <a:t>Luashgéarú</a:t>
            </a:r>
            <a:r>
              <a:rPr lang="en-IE" altLang="en-US" sz="2100" dirty="0"/>
              <a:t> </a:t>
            </a:r>
            <a:r>
              <a:rPr lang="en-IE" altLang="en-US" sz="2100" dirty="0" err="1"/>
              <a:t>ard</a:t>
            </a:r>
            <a:endParaRPr lang="en-GB" altLang="en-US" sz="2100" dirty="0"/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5E6ABE08-B7C2-FFAF-C22C-23511EB72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2986381"/>
            <a:ext cx="14203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dirty="0" err="1"/>
              <a:t>Luashgéarú</a:t>
            </a:r>
            <a:r>
              <a:rPr lang="en-IE" altLang="en-US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dirty="0" err="1"/>
              <a:t>íseal</a:t>
            </a:r>
            <a:endParaRPr lang="en-GB" altLang="en-US" dirty="0"/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22CD622A-0A40-52D4-CC3B-162A33694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464" y="2320338"/>
            <a:ext cx="25716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1950" dirty="0" err="1"/>
              <a:t>Níl</a:t>
            </a:r>
            <a:r>
              <a:rPr lang="en-IE" altLang="en-US" sz="1950" dirty="0"/>
              <a:t> </a:t>
            </a:r>
            <a:r>
              <a:rPr lang="en-IE" altLang="en-US" sz="1950" dirty="0" err="1"/>
              <a:t>aon</a:t>
            </a:r>
            <a:r>
              <a:rPr lang="en-IE" altLang="en-US" sz="1950" dirty="0"/>
              <a:t> </a:t>
            </a:r>
            <a:r>
              <a:rPr lang="en-IE" altLang="en-US" sz="1950" dirty="0" err="1"/>
              <a:t>luashgéarú</a:t>
            </a:r>
            <a:r>
              <a:rPr lang="en-IE" altLang="en-US" sz="1950" dirty="0"/>
              <a:t> (</a:t>
            </a:r>
            <a:r>
              <a:rPr lang="en-IE" altLang="en-US" sz="1950" dirty="0" err="1"/>
              <a:t>tairiseach</a:t>
            </a:r>
            <a:r>
              <a:rPr lang="en-IE" altLang="en-US" sz="1950" dirty="0"/>
              <a:t> </a:t>
            </a:r>
            <a:r>
              <a:rPr lang="en-IE" altLang="en-US" sz="1950" dirty="0" err="1"/>
              <a:t>treoluas</a:t>
            </a:r>
            <a:r>
              <a:rPr lang="en-IE" altLang="en-US" sz="1950" dirty="0"/>
              <a:t>)</a:t>
            </a:r>
            <a:endParaRPr lang="en-GB" altLang="en-US" sz="195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6C5105A-E63A-8D71-4747-16EC1F0DD8A6}"/>
              </a:ext>
            </a:extLst>
          </p:cNvPr>
          <p:cNvCxnSpPr>
            <a:cxnSpLocks/>
          </p:cNvCxnSpPr>
          <p:nvPr/>
        </p:nvCxnSpPr>
        <p:spPr>
          <a:xfrm flipH="1">
            <a:off x="2771775" y="2787042"/>
            <a:ext cx="25295" cy="151635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D2DCF5-5AF3-C41A-E332-1F08FDF7DC7D}"/>
              </a:ext>
            </a:extLst>
          </p:cNvPr>
          <p:cNvCxnSpPr>
            <a:cxnSpLocks/>
          </p:cNvCxnSpPr>
          <p:nvPr/>
        </p:nvCxnSpPr>
        <p:spPr>
          <a:xfrm>
            <a:off x="3863450" y="3383896"/>
            <a:ext cx="0" cy="43984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4DE07D-44EA-1C1D-46A1-BAF33EA52D03}"/>
              </a:ext>
            </a:extLst>
          </p:cNvPr>
          <p:cNvCxnSpPr>
            <a:cxnSpLocks/>
          </p:cNvCxnSpPr>
          <p:nvPr/>
        </p:nvCxnSpPr>
        <p:spPr>
          <a:xfrm>
            <a:off x="5797025" y="2902535"/>
            <a:ext cx="0" cy="64268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AB32DE-D9C9-4BD7-B2A7-5288D525DCEC}"/>
                  </a:ext>
                </a:extLst>
              </p14:cNvPr>
              <p14:cNvContentPartPr/>
              <p14:nvPr/>
            </p14:nvContentPartPr>
            <p14:xfrm>
              <a:off x="2598480" y="3162240"/>
              <a:ext cx="4221720" cy="126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AB32DE-D9C9-4BD7-B2A7-5288D525DC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9120" y="3152880"/>
                <a:ext cx="4240440" cy="128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09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3" grpId="0"/>
      <p:bldP spid="31" grpId="0"/>
      <p:bldP spid="3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85B55-DE21-F843-43AD-62B5BECAA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6AB9CA6F-6062-20FD-A729-13FB32C04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490" y="1943100"/>
            <a:ext cx="2264836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dirty="0"/>
              <a:t>Fad = achar </a:t>
            </a:r>
            <a:r>
              <a:rPr lang="en-IE" altLang="en-US" sz="2100" dirty="0" err="1"/>
              <a:t>faoin</a:t>
            </a:r>
            <a:r>
              <a:rPr lang="en-IE" altLang="en-US" sz="2100" dirty="0"/>
              <a:t> </a:t>
            </a:r>
            <a:r>
              <a:rPr lang="en-IE" altLang="en-US" sz="2100" dirty="0" err="1"/>
              <a:t>ngraf</a:t>
            </a:r>
            <a:endParaRPr lang="en-IE" altLang="en-US" sz="2100" dirty="0"/>
          </a:p>
          <a:p>
            <a:pPr eaLnBrk="1" hangingPunct="1">
              <a:spcBef>
                <a:spcPct val="50000"/>
              </a:spcBef>
            </a:pPr>
            <a:r>
              <a:rPr lang="en-IE" altLang="en-US" sz="2100" dirty="0"/>
              <a:t>= </a:t>
            </a:r>
            <a:r>
              <a:rPr lang="en-IE" altLang="en-US" sz="2100" dirty="0" err="1"/>
              <a:t>Treoluas</a:t>
            </a:r>
            <a:r>
              <a:rPr lang="en-IE" altLang="en-US" sz="2100" dirty="0"/>
              <a:t> x am</a:t>
            </a:r>
            <a:endParaRPr lang="en-GB" altLang="en-US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72FA99-A34B-913A-5B94-13D67F95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1077532"/>
            <a:ext cx="6600825" cy="443198"/>
          </a:xfrm>
        </p:spPr>
        <p:txBody>
          <a:bodyPr>
            <a:normAutofit fontScale="90000"/>
          </a:bodyPr>
          <a:lstStyle/>
          <a:p>
            <a:r>
              <a:rPr lang="en-IE" altLang="en-US" dirty="0" err="1"/>
              <a:t>Conas</a:t>
            </a:r>
            <a:r>
              <a:rPr lang="en-IE" altLang="en-US" dirty="0"/>
              <a:t> a </a:t>
            </a:r>
            <a:r>
              <a:rPr lang="en-IE" altLang="en-US" dirty="0" err="1"/>
              <a:t>bhfaightear</a:t>
            </a:r>
            <a:r>
              <a:rPr lang="en-IE" altLang="en-US" dirty="0"/>
              <a:t> an fad?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6E1A7-6BAA-0212-4A38-F330AFB91C84}"/>
              </a:ext>
            </a:extLst>
          </p:cNvPr>
          <p:cNvSpPr/>
          <p:nvPr/>
        </p:nvSpPr>
        <p:spPr>
          <a:xfrm>
            <a:off x="3944506" y="1714501"/>
            <a:ext cx="3961244" cy="2865512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D2EA34-F5B1-E4C5-F795-E260333E7491}"/>
                  </a:ext>
                </a:extLst>
              </p:cNvPr>
              <p:cNvSpPr txBox="1"/>
              <p:nvPr/>
            </p:nvSpPr>
            <p:spPr>
              <a:xfrm>
                <a:off x="4105275" y="2200276"/>
                <a:ext cx="1295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100" dirty="0" err="1"/>
                  <a:t>Treoluas</a:t>
                </a:r>
                <a:r>
                  <a:rPr lang="en-GB" sz="2100" dirty="0"/>
                  <a:t> (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1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D2EA34-F5B1-E4C5-F795-E260333E7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275" y="2200276"/>
                <a:ext cx="1295400" cy="738664"/>
              </a:xfrm>
              <a:prstGeom prst="rect">
                <a:avLst/>
              </a:prstGeom>
              <a:blipFill>
                <a:blip r:embed="rId2"/>
                <a:stretch>
                  <a:fillRect l="-5825" t="-508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1D59057-95C5-85B4-6E6D-3C340BADA98D}"/>
              </a:ext>
            </a:extLst>
          </p:cNvPr>
          <p:cNvSpPr txBox="1"/>
          <p:nvPr/>
        </p:nvSpPr>
        <p:spPr>
          <a:xfrm>
            <a:off x="6219826" y="4095750"/>
            <a:ext cx="9156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Am (s)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DFCBD2-ABD9-A0AC-43F8-4689511A3B1C}"/>
              </a:ext>
            </a:extLst>
          </p:cNvPr>
          <p:cNvSpPr/>
          <p:nvPr/>
        </p:nvSpPr>
        <p:spPr>
          <a:xfrm>
            <a:off x="5391150" y="1943100"/>
            <a:ext cx="2286000" cy="209550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  <a:gd name="connsiteX0" fmla="*/ 12700 w 3048000"/>
              <a:gd name="connsiteY0" fmla="*/ 0 h 2794000"/>
              <a:gd name="connsiteX1" fmla="*/ 0 w 3048000"/>
              <a:gd name="connsiteY1" fmla="*/ 2781300 h 2794000"/>
              <a:gd name="connsiteX2" fmla="*/ 3048000 w 3048000"/>
              <a:gd name="connsiteY2" fmla="*/ 2794000 h 27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2794000">
                <a:moveTo>
                  <a:pt x="12700" y="0"/>
                </a:moveTo>
                <a:cubicBezTo>
                  <a:pt x="8467" y="927100"/>
                  <a:pt x="4233" y="1854200"/>
                  <a:pt x="0" y="2781300"/>
                </a:cubicBezTo>
                <a:lnTo>
                  <a:pt x="30480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77B998-EB59-5913-38AA-D47668203B87}"/>
              </a:ext>
            </a:extLst>
          </p:cNvPr>
          <p:cNvCxnSpPr>
            <a:cxnSpLocks/>
          </p:cNvCxnSpPr>
          <p:nvPr/>
        </p:nvCxnSpPr>
        <p:spPr>
          <a:xfrm>
            <a:off x="5400676" y="2915855"/>
            <a:ext cx="2124653" cy="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8A80430-7385-E1D2-8952-014CCB2C9614}"/>
              </a:ext>
            </a:extLst>
          </p:cNvPr>
          <p:cNvSpPr/>
          <p:nvPr/>
        </p:nvSpPr>
        <p:spPr>
          <a:xfrm>
            <a:off x="5400676" y="2934907"/>
            <a:ext cx="2124653" cy="10880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6740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D5339-E808-9D54-CA77-13B3079C0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394B118F-B97F-1860-135A-3E1F35611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490" y="1943101"/>
            <a:ext cx="22648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100" dirty="0"/>
              <a:t>Achar </a:t>
            </a:r>
            <a:r>
              <a:rPr lang="en-IE" altLang="en-US" sz="2100" dirty="0" err="1"/>
              <a:t>faoin</a:t>
            </a:r>
            <a:r>
              <a:rPr lang="en-IE" altLang="en-US" sz="2100" dirty="0"/>
              <a:t> </a:t>
            </a:r>
            <a:r>
              <a:rPr lang="en-IE" altLang="en-US" sz="2100" dirty="0" err="1"/>
              <a:t>ngraf</a:t>
            </a:r>
            <a:r>
              <a:rPr lang="en-IE" altLang="en-US" sz="2100" dirty="0"/>
              <a:t> </a:t>
            </a:r>
            <a:r>
              <a:rPr lang="en-IE" altLang="en-US" sz="2100" dirty="0" err="1"/>
              <a:t>atá</a:t>
            </a:r>
            <a:r>
              <a:rPr lang="en-IE" altLang="en-US" sz="2100" dirty="0"/>
              <a:t> </a:t>
            </a:r>
            <a:r>
              <a:rPr lang="en-IE" altLang="en-US" sz="2100" dirty="0" err="1"/>
              <a:t>ann</a:t>
            </a:r>
            <a:r>
              <a:rPr lang="en-IE" altLang="en-US" sz="2100" dirty="0"/>
              <a:t> </a:t>
            </a:r>
            <a:r>
              <a:rPr lang="en-IE" altLang="en-US" sz="2100" dirty="0" err="1"/>
              <a:t>fós</a:t>
            </a:r>
            <a:endParaRPr lang="en-GB" altLang="en-US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5340A3-D1D4-4D3C-5AEC-B8F25BDE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228" y="1115588"/>
            <a:ext cx="6600825" cy="443198"/>
          </a:xfrm>
        </p:spPr>
        <p:txBody>
          <a:bodyPr>
            <a:normAutofit fontScale="90000"/>
          </a:bodyPr>
          <a:lstStyle/>
          <a:p>
            <a:r>
              <a:rPr lang="en-IE" altLang="en-US" dirty="0" err="1"/>
              <a:t>Céard</a:t>
            </a:r>
            <a:r>
              <a:rPr lang="en-IE" altLang="en-US" dirty="0"/>
              <a:t> mar </a:t>
            </a:r>
            <a:r>
              <a:rPr lang="en-IE" altLang="en-US" dirty="0" err="1"/>
              <a:t>gheall</a:t>
            </a:r>
            <a:r>
              <a:rPr lang="en-IE" altLang="en-US" dirty="0"/>
              <a:t> </a:t>
            </a:r>
            <a:r>
              <a:rPr lang="en-IE" altLang="en-US" dirty="0" err="1"/>
              <a:t>ar</a:t>
            </a:r>
            <a:r>
              <a:rPr lang="en-IE" altLang="en-US" dirty="0"/>
              <a:t> an </a:t>
            </a:r>
            <a:r>
              <a:rPr lang="en-IE" altLang="en-US" dirty="0" err="1"/>
              <a:t>gcás</a:t>
            </a:r>
            <a:r>
              <a:rPr lang="en-IE" altLang="en-US" dirty="0"/>
              <a:t> </a:t>
            </a:r>
            <a:r>
              <a:rPr lang="en-IE" altLang="en-US" dirty="0" err="1"/>
              <a:t>seo</a:t>
            </a:r>
            <a:r>
              <a:rPr lang="en-IE" altLang="en-US" dirty="0"/>
              <a:t>?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27472-824F-BDF3-C3F6-726BF6B7A7EE}"/>
              </a:ext>
            </a:extLst>
          </p:cNvPr>
          <p:cNvSpPr/>
          <p:nvPr/>
        </p:nvSpPr>
        <p:spPr>
          <a:xfrm>
            <a:off x="3944506" y="1714501"/>
            <a:ext cx="3961244" cy="2865512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1DFCD7-D6E1-001F-70C1-115294A60659}"/>
                  </a:ext>
                </a:extLst>
              </p:cNvPr>
              <p:cNvSpPr txBox="1"/>
              <p:nvPr/>
            </p:nvSpPr>
            <p:spPr>
              <a:xfrm>
                <a:off x="4105275" y="2200276"/>
                <a:ext cx="1295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100" dirty="0" err="1"/>
                  <a:t>Treoluas</a:t>
                </a:r>
                <a:r>
                  <a:rPr lang="en-GB" sz="2100" dirty="0"/>
                  <a:t> (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1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1DFCD7-D6E1-001F-70C1-115294A60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275" y="2200276"/>
                <a:ext cx="1295400" cy="738664"/>
              </a:xfrm>
              <a:prstGeom prst="rect">
                <a:avLst/>
              </a:prstGeom>
              <a:blipFill>
                <a:blip r:embed="rId2"/>
                <a:stretch>
                  <a:fillRect l="-5825" t="-508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354853-E9F3-F8BA-29AC-E05624AC037D}"/>
              </a:ext>
            </a:extLst>
          </p:cNvPr>
          <p:cNvSpPr txBox="1"/>
          <p:nvPr/>
        </p:nvSpPr>
        <p:spPr>
          <a:xfrm>
            <a:off x="6219826" y="4095750"/>
            <a:ext cx="9156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Am (s)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1CE25CC-A590-41A7-A6E6-BC626FF1FA31}"/>
              </a:ext>
            </a:extLst>
          </p:cNvPr>
          <p:cNvSpPr/>
          <p:nvPr/>
        </p:nvSpPr>
        <p:spPr>
          <a:xfrm>
            <a:off x="5400675" y="1943100"/>
            <a:ext cx="2276475" cy="211455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A72E8E-8B4C-33C6-01F4-2D12526C0717}"/>
              </a:ext>
            </a:extLst>
          </p:cNvPr>
          <p:cNvCxnSpPr>
            <a:cxnSpLocks/>
          </p:cNvCxnSpPr>
          <p:nvPr/>
        </p:nvCxnSpPr>
        <p:spPr>
          <a:xfrm flipV="1">
            <a:off x="5400675" y="3219450"/>
            <a:ext cx="514350" cy="83820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6CA87A-807F-4B3F-E035-4999D2BF60AC}"/>
              </a:ext>
            </a:extLst>
          </p:cNvPr>
          <p:cNvCxnSpPr>
            <a:cxnSpLocks/>
          </p:cNvCxnSpPr>
          <p:nvPr/>
        </p:nvCxnSpPr>
        <p:spPr>
          <a:xfrm flipV="1">
            <a:off x="5925129" y="2915856"/>
            <a:ext cx="770947" cy="303595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7A3F11-9425-BAE4-78F5-27E2578C81CE}"/>
              </a:ext>
            </a:extLst>
          </p:cNvPr>
          <p:cNvCxnSpPr>
            <a:cxnSpLocks/>
          </p:cNvCxnSpPr>
          <p:nvPr/>
        </p:nvCxnSpPr>
        <p:spPr>
          <a:xfrm>
            <a:off x="6706178" y="2915855"/>
            <a:ext cx="819150" cy="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9C54669-5DB5-810D-8BAB-6B581B885E99}"/>
              </a:ext>
            </a:extLst>
          </p:cNvPr>
          <p:cNvSpPr/>
          <p:nvPr/>
        </p:nvSpPr>
        <p:spPr>
          <a:xfrm>
            <a:off x="5400675" y="2924175"/>
            <a:ext cx="2105025" cy="1114425"/>
          </a:xfrm>
          <a:custGeom>
            <a:avLst/>
            <a:gdLst>
              <a:gd name="connsiteX0" fmla="*/ 2806700 w 2806700"/>
              <a:gd name="connsiteY0" fmla="*/ 1485900 h 1485900"/>
              <a:gd name="connsiteX1" fmla="*/ 2806700 w 2806700"/>
              <a:gd name="connsiteY1" fmla="*/ 0 h 1485900"/>
              <a:gd name="connsiteX2" fmla="*/ 1727200 w 2806700"/>
              <a:gd name="connsiteY2" fmla="*/ 0 h 1485900"/>
              <a:gd name="connsiteX3" fmla="*/ 698500 w 2806700"/>
              <a:gd name="connsiteY3" fmla="*/ 381000 h 1485900"/>
              <a:gd name="connsiteX4" fmla="*/ 0 w 2806700"/>
              <a:gd name="connsiteY4" fmla="*/ 1485900 h 1485900"/>
              <a:gd name="connsiteX5" fmla="*/ 2806700 w 2806700"/>
              <a:gd name="connsiteY5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6700" h="1485900">
                <a:moveTo>
                  <a:pt x="2806700" y="1485900"/>
                </a:moveTo>
                <a:lnTo>
                  <a:pt x="2806700" y="0"/>
                </a:lnTo>
                <a:lnTo>
                  <a:pt x="1727200" y="0"/>
                </a:lnTo>
                <a:lnTo>
                  <a:pt x="698500" y="381000"/>
                </a:lnTo>
                <a:lnTo>
                  <a:pt x="0" y="1485900"/>
                </a:lnTo>
                <a:lnTo>
                  <a:pt x="2806700" y="148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F0F49-E1AB-C0A8-7759-81710ED4ED04}"/>
              </a:ext>
            </a:extLst>
          </p:cNvPr>
          <p:cNvSpPr txBox="1"/>
          <p:nvPr/>
        </p:nvSpPr>
        <p:spPr>
          <a:xfrm>
            <a:off x="6056744" y="3144457"/>
            <a:ext cx="1314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/>
              <a:t>Fad = area</a:t>
            </a:r>
          </a:p>
        </p:txBody>
      </p:sp>
    </p:spTree>
    <p:extLst>
      <p:ext uri="{BB962C8B-B14F-4D97-AF65-F5344CB8AC3E}">
        <p14:creationId xmlns:p14="http://schemas.microsoft.com/office/powerpoint/2010/main" val="129910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" grpId="0" animBg="1"/>
      <p:bldP spid="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E44E691-00A7-A2E4-5DD5-B6C2F1094B97}"/>
              </a:ext>
            </a:extLst>
          </p:cNvPr>
          <p:cNvSpPr/>
          <p:nvPr/>
        </p:nvSpPr>
        <p:spPr>
          <a:xfrm>
            <a:off x="2030219" y="3473365"/>
            <a:ext cx="1972869" cy="4575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solidFill>
                  <a:schemeClr val="tx1"/>
                </a:solidFill>
              </a:rPr>
              <a:t>Achar 1</a:t>
            </a:r>
          </a:p>
        </p:txBody>
      </p:sp>
      <p:sp>
        <p:nvSpPr>
          <p:cNvPr id="11267" name="Text Box 15">
            <a:extLst>
              <a:ext uri="{FF2B5EF4-FFF2-40B4-BE49-F238E27FC236}">
                <a16:creationId xmlns:a16="http://schemas.microsoft.com/office/drawing/2014/main" id="{5E381F24-FD43-E85E-1D0F-A87DE3A47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909" y="1595686"/>
            <a:ext cx="299729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100" dirty="0"/>
              <a:t>=  Achar 1 +  Achar 2</a:t>
            </a:r>
            <a:endParaRPr lang="en-GB" altLang="en-US" sz="3600" dirty="0">
              <a:cs typeface="Arial" panose="020B0604020202020204" pitchFamily="34" charset="0"/>
            </a:endParaRPr>
          </a:p>
          <a:p>
            <a:pPr eaLnBrk="1" hangingPunct="1"/>
            <a:endParaRPr lang="en-GB" altLang="en-US" sz="2100" dirty="0"/>
          </a:p>
          <a:p>
            <a:pPr eaLnBrk="1" hangingPunct="1"/>
            <a:r>
              <a:rPr lang="en-GB" altLang="en-US" sz="2100" dirty="0"/>
              <a:t>=   (5)(6)  +  ½(6)(10)    </a:t>
            </a:r>
          </a:p>
          <a:p>
            <a:pPr eaLnBrk="1" hangingPunct="1"/>
            <a:endParaRPr lang="en-GB" altLang="en-US" sz="2100" dirty="0"/>
          </a:p>
          <a:p>
            <a:pPr eaLnBrk="1" hangingPunct="1"/>
            <a:r>
              <a:rPr lang="en-GB" altLang="en-US" sz="2100" dirty="0"/>
              <a:t>=    30  +  30   =  60 m</a:t>
            </a:r>
          </a:p>
          <a:p>
            <a:pPr eaLnBrk="1" hangingPunct="1"/>
            <a:endParaRPr lang="en-IE" altLang="en-US" sz="2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ECF3CC-8547-AB1F-6BDF-07E71C6D92D3}"/>
              </a:ext>
            </a:extLst>
          </p:cNvPr>
          <p:cNvSpPr/>
          <p:nvPr/>
        </p:nvSpPr>
        <p:spPr>
          <a:xfrm>
            <a:off x="1257525" y="1600443"/>
            <a:ext cx="3381150" cy="2865512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D0D1C-31DF-B7A6-9AB8-17FD94883B2F}"/>
              </a:ext>
            </a:extLst>
          </p:cNvPr>
          <p:cNvSpPr txBox="1"/>
          <p:nvPr/>
        </p:nvSpPr>
        <p:spPr>
          <a:xfrm>
            <a:off x="2614243" y="3963425"/>
            <a:ext cx="9156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Am (s)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D10BD8-945A-77B5-CD05-B949EC00E29A}"/>
              </a:ext>
            </a:extLst>
          </p:cNvPr>
          <p:cNvSpPr/>
          <p:nvPr/>
        </p:nvSpPr>
        <p:spPr>
          <a:xfrm>
            <a:off x="2034981" y="1816327"/>
            <a:ext cx="2276475" cy="211455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D597C-925D-DB3A-3CC3-59A21415F3D3}"/>
              </a:ext>
            </a:extLst>
          </p:cNvPr>
          <p:cNvSpPr txBox="1"/>
          <p:nvPr/>
        </p:nvSpPr>
        <p:spPr>
          <a:xfrm>
            <a:off x="1741437" y="3277156"/>
            <a:ext cx="3289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B36B-E243-C5E5-75F1-817422F94D83}"/>
              </a:ext>
            </a:extLst>
          </p:cNvPr>
          <p:cNvSpPr txBox="1"/>
          <p:nvPr/>
        </p:nvSpPr>
        <p:spPr>
          <a:xfrm>
            <a:off x="1593531" y="2796014"/>
            <a:ext cx="4732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AA2D8-68B0-EB45-FD50-2EEA490219D7}"/>
              </a:ext>
            </a:extLst>
          </p:cNvPr>
          <p:cNvSpPr txBox="1"/>
          <p:nvPr/>
        </p:nvSpPr>
        <p:spPr>
          <a:xfrm>
            <a:off x="1593531" y="2219505"/>
            <a:ext cx="4732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15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4DE210-C85A-4938-76ED-5D1C4C19D16D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070373" y="2422417"/>
            <a:ext cx="1932715" cy="10624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A8145A-6855-7BA0-34A9-A65E90D2E5F9}"/>
              </a:ext>
            </a:extLst>
          </p:cNvPr>
          <p:cNvSpPr txBox="1"/>
          <p:nvPr/>
        </p:nvSpPr>
        <p:spPr>
          <a:xfrm>
            <a:off x="3790306" y="3941478"/>
            <a:ext cx="3289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6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C165170-AD10-CDF6-4F99-BE0868DEAF9D}"/>
              </a:ext>
            </a:extLst>
          </p:cNvPr>
          <p:cNvSpPr/>
          <p:nvPr/>
        </p:nvSpPr>
        <p:spPr>
          <a:xfrm>
            <a:off x="2009775" y="2447925"/>
            <a:ext cx="1990725" cy="1028700"/>
          </a:xfrm>
          <a:custGeom>
            <a:avLst/>
            <a:gdLst>
              <a:gd name="connsiteX0" fmla="*/ 2654300 w 2654300"/>
              <a:gd name="connsiteY0" fmla="*/ 1371600 h 1371600"/>
              <a:gd name="connsiteX1" fmla="*/ 0 w 2654300"/>
              <a:gd name="connsiteY1" fmla="*/ 1346200 h 1371600"/>
              <a:gd name="connsiteX2" fmla="*/ 2641600 w 2654300"/>
              <a:gd name="connsiteY2" fmla="*/ 0 h 1371600"/>
              <a:gd name="connsiteX3" fmla="*/ 2654300 w 26543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1371600">
                <a:moveTo>
                  <a:pt x="2654300" y="1371600"/>
                </a:moveTo>
                <a:lnTo>
                  <a:pt x="0" y="1346200"/>
                </a:lnTo>
                <a:lnTo>
                  <a:pt x="2641600" y="0"/>
                </a:lnTo>
                <a:lnTo>
                  <a:pt x="2654300" y="137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100" dirty="0">
                <a:solidFill>
                  <a:schemeClr val="tx1"/>
                </a:solidFill>
              </a:rPr>
              <a:t>Achar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DA09D-BFC8-8582-6F8C-2FAF3F31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720" y="857250"/>
            <a:ext cx="4956089" cy="34624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4D643C-FDB9-4F7C-EFAD-8E231DE87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720" y="1203499"/>
            <a:ext cx="6674561" cy="385042"/>
          </a:xfrm>
        </p:spPr>
        <p:txBody>
          <a:bodyPr/>
          <a:lstStyle/>
          <a:p>
            <a:r>
              <a:rPr lang="en-IE" dirty="0"/>
              <a:t>Fad an fad a </a:t>
            </a:r>
            <a:r>
              <a:rPr lang="en-IE" dirty="0" err="1"/>
              <a:t>thaistealaíodh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8C57B-9D23-4726-B898-9456CFACCA79}"/>
              </a:ext>
            </a:extLst>
          </p:cNvPr>
          <p:cNvSpPr txBox="1"/>
          <p:nvPr/>
        </p:nvSpPr>
        <p:spPr>
          <a:xfrm rot="16200000">
            <a:off x="395327" y="2470908"/>
            <a:ext cx="2165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/>
              <a:t>Treoluas</a:t>
            </a:r>
            <a:r>
              <a:rPr lang="en-GB" sz="2100" dirty="0"/>
              <a:t> (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</a:t>
            </a:r>
            <a:r>
              <a:rPr lang="en-GB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267" grpId="0" build="p"/>
      <p:bldP spid="2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D7CB8-182D-AD05-5595-54EC1B3C3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 Box 15">
                <a:extLst>
                  <a:ext uri="{FF2B5EF4-FFF2-40B4-BE49-F238E27FC236}">
                    <a16:creationId xmlns:a16="http://schemas.microsoft.com/office/drawing/2014/main" id="{B562E725-EF1B-A9DE-696B-0B9BEBFB6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6132" y="1595687"/>
                <a:ext cx="2335069" cy="3463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350"/>
                  </a:spcAft>
                </a:pPr>
                <a:r>
                  <a:rPr lang="en-GB" altLang="en-US" sz="2100" dirty="0"/>
                  <a:t>=  </a:t>
                </a:r>
                <a:r>
                  <a:rPr lang="en-GB" altLang="en-US" sz="2100" dirty="0" err="1"/>
                  <a:t>Fána</a:t>
                </a:r>
                <a:endParaRPr lang="en-GB" altLang="en-US" sz="2100" dirty="0"/>
              </a:p>
              <a:p>
                <a:pPr eaLnBrk="1" hangingPunct="1">
                  <a:spcAft>
                    <a:spcPts val="13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1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alt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21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altLang="en-US" sz="21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altLang="en-US" sz="21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alt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21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altLang="en-US" sz="21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alt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21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altLang="en-US" sz="21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altLang="en-US" sz="21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alt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21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altLang="en-US" sz="21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altLang="en-US" sz="2100" dirty="0"/>
              </a:p>
              <a:p>
                <a:pPr eaLnBrk="1" hangingPunct="1">
                  <a:spcAft>
                    <a:spcPts val="13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1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1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100" i="1" dirty="0">
                              <a:latin typeface="Cambria Math" panose="02040503050406030204" pitchFamily="18" charset="0"/>
                            </a:rPr>
                            <m:t>15−5</m:t>
                          </m:r>
                        </m:num>
                        <m:den>
                          <m:r>
                            <a:rPr lang="en-GB" altLang="en-US" sz="2100" i="1" dirty="0">
                              <a:latin typeface="Cambria Math" panose="02040503050406030204" pitchFamily="18" charset="0"/>
                            </a:rPr>
                            <m:t>6−0</m:t>
                          </m:r>
                        </m:den>
                      </m:f>
                    </m:oMath>
                  </m:oMathPara>
                </a14:m>
                <a:endParaRPr lang="en-GB" altLang="en-US" sz="2100" dirty="0"/>
              </a:p>
              <a:p>
                <a:pPr eaLnBrk="1" hangingPunct="1">
                  <a:spcAft>
                    <a:spcPts val="13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1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altLang="en-US" sz="21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altLang="en-US" sz="2100" dirty="0"/>
              </a:p>
              <a:p>
                <a:pPr eaLnBrk="1" hangingPunct="1">
                  <a:spcAft>
                    <a:spcPts val="13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100" i="1">
                          <a:latin typeface="Cambria Math" panose="02040503050406030204" pitchFamily="18" charset="0"/>
                        </a:rPr>
                        <m:t>=1.667 </m:t>
                      </m:r>
                      <m:r>
                        <a:rPr lang="en-GB" altLang="en-US" sz="21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altLang="en-US" sz="21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alt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altLang="en-US" sz="21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altLang="en-US" sz="2100" dirty="0"/>
              </a:p>
            </p:txBody>
          </p:sp>
        </mc:Choice>
        <mc:Fallback xmlns="">
          <p:sp>
            <p:nvSpPr>
              <p:cNvPr id="11267" name="Text Box 15">
                <a:extLst>
                  <a:ext uri="{FF2B5EF4-FFF2-40B4-BE49-F238E27FC236}">
                    <a16:creationId xmlns:a16="http://schemas.microsoft.com/office/drawing/2014/main" id="{B562E725-EF1B-A9DE-696B-0B9BEBFB6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6132" y="1595687"/>
                <a:ext cx="2335069" cy="3463449"/>
              </a:xfrm>
              <a:prstGeom prst="rect">
                <a:avLst/>
              </a:prstGeom>
              <a:blipFill>
                <a:blip r:embed="rId3"/>
                <a:stretch>
                  <a:fillRect l="-3243" t="-10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8D9BCDA-DC38-7D99-D7FD-852B99FB891F}"/>
              </a:ext>
            </a:extLst>
          </p:cNvPr>
          <p:cNvSpPr/>
          <p:nvPr/>
        </p:nvSpPr>
        <p:spPr>
          <a:xfrm>
            <a:off x="1257525" y="1600443"/>
            <a:ext cx="3381150" cy="2865512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1A967-37D2-07DC-19EE-27973311C5D4}"/>
              </a:ext>
            </a:extLst>
          </p:cNvPr>
          <p:cNvSpPr txBox="1"/>
          <p:nvPr/>
        </p:nvSpPr>
        <p:spPr>
          <a:xfrm>
            <a:off x="2614243" y="3963425"/>
            <a:ext cx="9156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Am (s)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2FD188-9B7E-2FFB-0994-286BA1F83CB1}"/>
              </a:ext>
            </a:extLst>
          </p:cNvPr>
          <p:cNvSpPr/>
          <p:nvPr/>
        </p:nvSpPr>
        <p:spPr>
          <a:xfrm>
            <a:off x="2034981" y="1816327"/>
            <a:ext cx="2276475" cy="211455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354F3-E59A-59BC-0C25-F47BE75E441D}"/>
              </a:ext>
            </a:extLst>
          </p:cNvPr>
          <p:cNvSpPr txBox="1"/>
          <p:nvPr/>
        </p:nvSpPr>
        <p:spPr>
          <a:xfrm>
            <a:off x="1741437" y="3277156"/>
            <a:ext cx="3289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1339AF-997F-6071-BEA7-E1F465D641A7}"/>
              </a:ext>
            </a:extLst>
          </p:cNvPr>
          <p:cNvSpPr txBox="1"/>
          <p:nvPr/>
        </p:nvSpPr>
        <p:spPr>
          <a:xfrm>
            <a:off x="1593531" y="2796014"/>
            <a:ext cx="4732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61C8C7-CC62-51C8-C827-D1CEE67725E6}"/>
              </a:ext>
            </a:extLst>
          </p:cNvPr>
          <p:cNvSpPr txBox="1"/>
          <p:nvPr/>
        </p:nvSpPr>
        <p:spPr>
          <a:xfrm>
            <a:off x="1593531" y="2219505"/>
            <a:ext cx="4732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15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770C91-2FE8-31D6-7307-1AB4E03FCBBA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070373" y="2304007"/>
            <a:ext cx="2172820" cy="11808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604D54D-F294-B859-0C78-3E1227698988}"/>
              </a:ext>
            </a:extLst>
          </p:cNvPr>
          <p:cNvSpPr txBox="1"/>
          <p:nvPr/>
        </p:nvSpPr>
        <p:spPr>
          <a:xfrm>
            <a:off x="3790306" y="3941478"/>
            <a:ext cx="3289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23E6E-F442-9BE6-3422-010EA7A1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BC50AC-DE89-3E64-C7D5-B6E1EC7CB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Deán</a:t>
            </a:r>
            <a:r>
              <a:rPr lang="en-GB" dirty="0"/>
              <a:t> an </a:t>
            </a:r>
            <a:r>
              <a:rPr lang="en-GB" dirty="0" err="1"/>
              <a:t>luashgéarú</a:t>
            </a:r>
            <a:r>
              <a:rPr lang="en-GB" dirty="0"/>
              <a:t> a </a:t>
            </a:r>
            <a:r>
              <a:rPr lang="en-GB" dirty="0" err="1"/>
              <a:t>mheas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D769EB-E46F-8677-95AA-ECC39B35BBFF}"/>
              </a:ext>
            </a:extLst>
          </p:cNvPr>
          <p:cNvCxnSpPr>
            <a:cxnSpLocks/>
          </p:cNvCxnSpPr>
          <p:nvPr/>
        </p:nvCxnSpPr>
        <p:spPr>
          <a:xfrm flipV="1">
            <a:off x="3923778" y="2520080"/>
            <a:ext cx="0" cy="1410797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C77667-1081-7F05-96F2-A6BB68E4C0C3}"/>
              </a:ext>
            </a:extLst>
          </p:cNvPr>
          <p:cNvCxnSpPr>
            <a:cxnSpLocks/>
          </p:cNvCxnSpPr>
          <p:nvPr/>
        </p:nvCxnSpPr>
        <p:spPr>
          <a:xfrm flipH="1">
            <a:off x="2034981" y="2458339"/>
            <a:ext cx="1888797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AEFD923-D33F-874A-29CD-0B6A7B47E0A6}"/>
              </a:ext>
            </a:extLst>
          </p:cNvPr>
          <p:cNvSpPr txBox="1"/>
          <p:nvPr/>
        </p:nvSpPr>
        <p:spPr>
          <a:xfrm rot="16200000">
            <a:off x="395327" y="2470908"/>
            <a:ext cx="2165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/>
              <a:t>Treoluas</a:t>
            </a:r>
            <a:r>
              <a:rPr lang="en-GB" sz="2100" dirty="0"/>
              <a:t> (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</a:t>
            </a:r>
            <a:r>
              <a:rPr lang="en-GB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8848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7BB3C4-4958-BAD7-343C-4702CAC6F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2"/>
          <a:stretch/>
        </p:blipFill>
        <p:spPr>
          <a:xfrm>
            <a:off x="1143001" y="1311729"/>
            <a:ext cx="6856012" cy="1080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6AA73A-2AFA-4CC0-A816-ABFAA32E5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484" b="-3378"/>
          <a:stretch/>
        </p:blipFill>
        <p:spPr>
          <a:xfrm>
            <a:off x="1383867" y="2858734"/>
            <a:ext cx="2551768" cy="1134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E92234-7F0D-1D5B-E4FE-8087AE465D0B}"/>
              </a:ext>
            </a:extLst>
          </p:cNvPr>
          <p:cNvSpPr txBox="1"/>
          <p:nvPr/>
        </p:nvSpPr>
        <p:spPr>
          <a:xfrm>
            <a:off x="1249637" y="2456892"/>
            <a:ext cx="6642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100" dirty="0" err="1">
                <a:solidFill>
                  <a:srgbClr val="FF0000"/>
                </a:solidFill>
              </a:rPr>
              <a:t>Gearr-cheist</a:t>
            </a:r>
            <a:r>
              <a:rPr lang="en-IE" sz="2100" dirty="0">
                <a:solidFill>
                  <a:srgbClr val="FF0000"/>
                </a:solidFill>
              </a:rPr>
              <a:t> </a:t>
            </a:r>
            <a:r>
              <a:rPr lang="en-IE" sz="2100" dirty="0" err="1">
                <a:solidFill>
                  <a:srgbClr val="FF0000"/>
                </a:solidFill>
              </a:rPr>
              <a:t>atá</a:t>
            </a:r>
            <a:r>
              <a:rPr lang="en-IE" sz="2100" dirty="0">
                <a:solidFill>
                  <a:srgbClr val="FF0000"/>
                </a:solidFill>
              </a:rPr>
              <a:t> </a:t>
            </a:r>
            <a:r>
              <a:rPr lang="en-IE" sz="2100" dirty="0" err="1">
                <a:solidFill>
                  <a:srgbClr val="FF0000"/>
                </a:solidFill>
              </a:rPr>
              <a:t>ann</a:t>
            </a:r>
            <a:r>
              <a:rPr lang="en-IE" sz="2100" dirty="0">
                <a:solidFill>
                  <a:srgbClr val="FF0000"/>
                </a:solidFill>
              </a:rPr>
              <a:t>, </a:t>
            </a:r>
            <a:r>
              <a:rPr lang="en-IE" sz="2100" dirty="0" err="1">
                <a:solidFill>
                  <a:srgbClr val="FF0000"/>
                </a:solidFill>
              </a:rPr>
              <a:t>uasmhéid</a:t>
            </a:r>
            <a:r>
              <a:rPr lang="en-IE" sz="2100" dirty="0">
                <a:solidFill>
                  <a:srgbClr val="FF0000"/>
                </a:solidFill>
              </a:rPr>
              <a:t> 3 </a:t>
            </a:r>
            <a:r>
              <a:rPr lang="en-IE" sz="2100" dirty="0" err="1">
                <a:solidFill>
                  <a:srgbClr val="FF0000"/>
                </a:solidFill>
              </a:rPr>
              <a:t>nóim</a:t>
            </a:r>
            <a:r>
              <a:rPr lang="en-IE" sz="2100" dirty="0">
                <a:solidFill>
                  <a:srgbClr val="FF0000"/>
                </a:solidFill>
              </a:rPr>
              <a:t> </a:t>
            </a:r>
            <a:r>
              <a:rPr lang="en-IE" sz="2100" dirty="0" err="1">
                <a:solidFill>
                  <a:srgbClr val="FF0000"/>
                </a:solidFill>
              </a:rPr>
              <a:t>ar</a:t>
            </a:r>
            <a:r>
              <a:rPr lang="en-IE" sz="2100" dirty="0">
                <a:solidFill>
                  <a:srgbClr val="FF0000"/>
                </a:solidFill>
              </a:rPr>
              <a:t> </a:t>
            </a:r>
            <a:r>
              <a:rPr lang="en-IE" sz="2100" dirty="0" err="1">
                <a:solidFill>
                  <a:srgbClr val="FF0000"/>
                </a:solidFill>
              </a:rPr>
              <a:t>seo</a:t>
            </a:r>
            <a:r>
              <a:rPr lang="en-IE" sz="21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D7AA2E-2424-FFA2-7283-23B2704E2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76" t="1397" r="51" b="-4775"/>
          <a:stretch/>
        </p:blipFill>
        <p:spPr>
          <a:xfrm>
            <a:off x="3880843" y="2914350"/>
            <a:ext cx="378042" cy="1134126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E47D2D6-32FE-D214-E1D4-68C4AF87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/>
              <a:t>Ceist</a:t>
            </a:r>
            <a:r>
              <a:rPr lang="en-IE" dirty="0"/>
              <a:t> ó </a:t>
            </a:r>
            <a:r>
              <a:rPr lang="en-IE" dirty="0" err="1"/>
              <a:t>na</a:t>
            </a:r>
            <a:r>
              <a:rPr lang="en-IE" dirty="0"/>
              <a:t> PS: 2016 Q5b</a:t>
            </a:r>
            <a:br>
              <a:rPr lang="en-I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4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>
            <a:extLst>
              <a:ext uri="{FF2B5EF4-FFF2-40B4-BE49-F238E27FC236}">
                <a16:creationId xmlns:a16="http://schemas.microsoft.com/office/drawing/2014/main" id="{4B126863-3F3F-D540-191F-31D77505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1160860"/>
            <a:ext cx="63722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6A15DD-5104-39EC-83D8-4456490E3B44}"/>
              </a:ext>
            </a:extLst>
          </p:cNvPr>
          <p:cNvSpPr/>
          <p:nvPr/>
        </p:nvSpPr>
        <p:spPr>
          <a:xfrm>
            <a:off x="1209052" y="4056644"/>
            <a:ext cx="6318702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49BD14-63C3-B00D-25E1-148CB160F04A}"/>
              </a:ext>
            </a:extLst>
          </p:cNvPr>
          <p:cNvSpPr/>
          <p:nvPr/>
        </p:nvSpPr>
        <p:spPr>
          <a:xfrm>
            <a:off x="6447634" y="4163528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DFD884-1129-C044-7D92-4087036F0882}"/>
              </a:ext>
            </a:extLst>
          </p:cNvPr>
          <p:cNvSpPr/>
          <p:nvPr/>
        </p:nvSpPr>
        <p:spPr>
          <a:xfrm>
            <a:off x="6393628" y="4163528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024FA8-C54D-94C2-C62E-5D6ADC767FBD}"/>
              </a:ext>
            </a:extLst>
          </p:cNvPr>
          <p:cNvSpPr/>
          <p:nvPr/>
        </p:nvSpPr>
        <p:spPr>
          <a:xfrm>
            <a:off x="6339622" y="4163528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50055E-D1E1-1865-351B-3BB9D51CA6D1}"/>
              </a:ext>
            </a:extLst>
          </p:cNvPr>
          <p:cNvSpPr/>
          <p:nvPr/>
        </p:nvSpPr>
        <p:spPr>
          <a:xfrm>
            <a:off x="6229637" y="4163528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B086DC-8F8C-BF2B-37C5-3E8CDE3CE106}"/>
              </a:ext>
            </a:extLst>
          </p:cNvPr>
          <p:cNvSpPr/>
          <p:nvPr/>
        </p:nvSpPr>
        <p:spPr>
          <a:xfrm>
            <a:off x="6069592" y="4163528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260660-9876-DFD7-80AD-07EC3A301135}"/>
              </a:ext>
            </a:extLst>
          </p:cNvPr>
          <p:cNvSpPr/>
          <p:nvPr/>
        </p:nvSpPr>
        <p:spPr>
          <a:xfrm>
            <a:off x="5799562" y="4163528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210E1D-E638-908C-6199-AB2B0FED9E6B}"/>
              </a:ext>
            </a:extLst>
          </p:cNvPr>
          <p:cNvSpPr/>
          <p:nvPr/>
        </p:nvSpPr>
        <p:spPr>
          <a:xfrm>
            <a:off x="5340511" y="4163528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4F2AFC-4AD7-E1DC-EE7E-6985E3158249}"/>
              </a:ext>
            </a:extLst>
          </p:cNvPr>
          <p:cNvSpPr/>
          <p:nvPr/>
        </p:nvSpPr>
        <p:spPr>
          <a:xfrm>
            <a:off x="4881460" y="4163528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4254E5-3233-B344-2A04-8B0744C27D89}"/>
              </a:ext>
            </a:extLst>
          </p:cNvPr>
          <p:cNvSpPr/>
          <p:nvPr/>
        </p:nvSpPr>
        <p:spPr>
          <a:xfrm>
            <a:off x="4260391" y="4163528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0BD39C-9DF6-158E-E040-71B7DB7516ED}"/>
              </a:ext>
            </a:extLst>
          </p:cNvPr>
          <p:cNvSpPr/>
          <p:nvPr/>
        </p:nvSpPr>
        <p:spPr>
          <a:xfrm>
            <a:off x="3639322" y="4163528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79231D-4367-7948-063C-B65AD3F2CBA0}"/>
              </a:ext>
            </a:extLst>
          </p:cNvPr>
          <p:cNvSpPr/>
          <p:nvPr/>
        </p:nvSpPr>
        <p:spPr>
          <a:xfrm>
            <a:off x="3018253" y="4163528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0B9E09-17E0-6940-9929-503AE9036460}"/>
              </a:ext>
            </a:extLst>
          </p:cNvPr>
          <p:cNvSpPr/>
          <p:nvPr/>
        </p:nvSpPr>
        <p:spPr>
          <a:xfrm>
            <a:off x="2397184" y="4163528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22CBAB-351F-BD6E-3372-72BC8825D8F3}"/>
              </a:ext>
            </a:extLst>
          </p:cNvPr>
          <p:cNvSpPr/>
          <p:nvPr/>
        </p:nvSpPr>
        <p:spPr>
          <a:xfrm>
            <a:off x="1776115" y="4163528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DFC5E4-90F3-A6EF-DF84-0B4F8C360099}"/>
              </a:ext>
            </a:extLst>
          </p:cNvPr>
          <p:cNvGrpSpPr/>
          <p:nvPr/>
        </p:nvGrpSpPr>
        <p:grpSpPr>
          <a:xfrm rot="347189">
            <a:off x="1516564" y="2055632"/>
            <a:ext cx="6002948" cy="1175697"/>
            <a:chOff x="261109" y="786862"/>
            <a:chExt cx="8003930" cy="156759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EB2CD3-B3FF-325A-AE94-144A75BCDC4A}"/>
                </a:ext>
              </a:extLst>
            </p:cNvPr>
            <p:cNvSpPr/>
            <p:nvPr/>
          </p:nvSpPr>
          <p:spPr>
            <a:xfrm>
              <a:off x="5816767" y="1523299"/>
              <a:ext cx="172819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B64B00-9288-F4F3-60BF-09647B6E0C18}"/>
                </a:ext>
              </a:extLst>
            </p:cNvPr>
            <p:cNvSpPr/>
            <p:nvPr/>
          </p:nvSpPr>
          <p:spPr>
            <a:xfrm>
              <a:off x="5924779" y="1955347"/>
              <a:ext cx="324036" cy="28652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477B1A-9648-11B9-111A-F3085E7E07CF}"/>
                </a:ext>
              </a:extLst>
            </p:cNvPr>
            <p:cNvSpPr/>
            <p:nvPr/>
          </p:nvSpPr>
          <p:spPr>
            <a:xfrm>
              <a:off x="7130913" y="1955347"/>
              <a:ext cx="324036" cy="28652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384F049C-18A2-E824-2F8D-1E8008574B6E}"/>
                </a:ext>
              </a:extLst>
            </p:cNvPr>
            <p:cNvSpPr/>
            <p:nvPr/>
          </p:nvSpPr>
          <p:spPr>
            <a:xfrm>
              <a:off x="7832991" y="1739323"/>
              <a:ext cx="432048" cy="14401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54AE185-DC2F-13C0-14E3-C11DDE49AA50}"/>
                </a:ext>
              </a:extLst>
            </p:cNvPr>
            <p:cNvSpPr/>
            <p:nvPr/>
          </p:nvSpPr>
          <p:spPr>
            <a:xfrm>
              <a:off x="261109" y="1955347"/>
              <a:ext cx="5544616" cy="457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2F62555-C529-5CAB-5B48-A01B992A2642}"/>
                </a:ext>
              </a:extLst>
            </p:cNvPr>
            <p:cNvSpPr/>
            <p:nvPr/>
          </p:nvSpPr>
          <p:spPr>
            <a:xfrm>
              <a:off x="3033417" y="1987556"/>
              <a:ext cx="511271" cy="36690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22" name="Rectangle: Top Corners Snipped 21">
              <a:extLst>
                <a:ext uri="{FF2B5EF4-FFF2-40B4-BE49-F238E27FC236}">
                  <a16:creationId xmlns:a16="http://schemas.microsoft.com/office/drawing/2014/main" id="{1973DD30-8CD1-1472-83BF-83ED1C8B7B45}"/>
                </a:ext>
              </a:extLst>
            </p:cNvPr>
            <p:cNvSpPr/>
            <p:nvPr/>
          </p:nvSpPr>
          <p:spPr>
            <a:xfrm rot="10800000">
              <a:off x="3184649" y="1577333"/>
              <a:ext cx="176194" cy="320970"/>
            </a:xfrm>
            <a:prstGeom prst="snip2SameRect">
              <a:avLst>
                <a:gd name="adj1" fmla="val 36521"/>
                <a:gd name="adj2" fmla="val 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280EFA-CC29-53C7-198E-94D0E0E41289}"/>
                </a:ext>
              </a:extLst>
            </p:cNvPr>
            <p:cNvSpPr txBox="1"/>
            <p:nvPr/>
          </p:nvSpPr>
          <p:spPr>
            <a:xfrm>
              <a:off x="294886" y="1486446"/>
              <a:ext cx="14931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1500" dirty="0" err="1"/>
                <a:t>Téip</a:t>
              </a:r>
              <a:r>
                <a:rPr lang="en-IE" sz="1500" dirty="0"/>
                <a:t> </a:t>
              </a:r>
              <a:r>
                <a:rPr lang="en-IE" sz="1500" dirty="0" err="1"/>
                <a:t>ticeála</a:t>
              </a:r>
              <a:endParaRPr lang="en-IE" sz="15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1783E3-A799-EBE8-DE6B-4539EFB9D04B}"/>
                </a:ext>
              </a:extLst>
            </p:cNvPr>
            <p:cNvSpPr txBox="1"/>
            <p:nvPr/>
          </p:nvSpPr>
          <p:spPr>
            <a:xfrm>
              <a:off x="6022388" y="1000660"/>
              <a:ext cx="21268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1500" dirty="0" err="1"/>
                <a:t>Tralaí</a:t>
              </a:r>
              <a:endParaRPr lang="en-IE" sz="21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8C0313-E36C-B390-9248-680293DA9F29}"/>
                </a:ext>
              </a:extLst>
            </p:cNvPr>
            <p:cNvSpPr txBox="1"/>
            <p:nvPr/>
          </p:nvSpPr>
          <p:spPr>
            <a:xfrm>
              <a:off x="2900451" y="786862"/>
              <a:ext cx="20954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500" dirty="0"/>
                <a:t>A</a:t>
              </a:r>
              <a:r>
                <a:rPr lang="en-IE" sz="1500" dirty="0" err="1"/>
                <a:t>madóir</a:t>
              </a:r>
              <a:r>
                <a:rPr lang="en-IE" sz="1500" dirty="0"/>
                <a:t> </a:t>
              </a:r>
              <a:r>
                <a:rPr lang="en-IE" sz="1500" dirty="0" err="1"/>
                <a:t>téip</a:t>
              </a:r>
              <a:r>
                <a:rPr lang="en-IE" sz="1500" dirty="0"/>
                <a:t> </a:t>
              </a:r>
              <a:r>
                <a:rPr lang="en-IE" sz="1500" dirty="0" err="1"/>
                <a:t>ticeála</a:t>
              </a:r>
              <a:endParaRPr lang="en-IE" sz="15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B659C60-035C-C2F8-3A1D-C9CE857234B4}"/>
              </a:ext>
            </a:extLst>
          </p:cNvPr>
          <p:cNvSpPr/>
          <p:nvPr/>
        </p:nvSpPr>
        <p:spPr>
          <a:xfrm rot="363243">
            <a:off x="3536964" y="3277597"/>
            <a:ext cx="4336074" cy="106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5608663-53BB-8360-C935-5663A5317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910938"/>
            <a:ext cx="6534150" cy="1006429"/>
          </a:xfrm>
        </p:spPr>
        <p:txBody>
          <a:bodyPr/>
          <a:lstStyle/>
          <a:p>
            <a:r>
              <a:rPr lang="en-IE" altLang="en-US" dirty="0" err="1"/>
              <a:t>Luashgéarú</a:t>
            </a:r>
            <a:r>
              <a:rPr lang="en-IE" altLang="en-US" dirty="0"/>
              <a:t> a </a:t>
            </a:r>
            <a:r>
              <a:rPr lang="en-IE" altLang="en-US" dirty="0" err="1"/>
              <a:t>thomhas</a:t>
            </a:r>
            <a:r>
              <a:rPr lang="en-IE" altLang="en-US" dirty="0"/>
              <a:t> le </a:t>
            </a:r>
            <a:r>
              <a:rPr lang="en-IE" altLang="en-US" dirty="0" err="1"/>
              <a:t>amadóir</a:t>
            </a:r>
            <a:r>
              <a:rPr lang="en-IE" altLang="en-US" dirty="0"/>
              <a:t> </a:t>
            </a:r>
            <a:r>
              <a:rPr lang="en-IE" altLang="en-US" dirty="0" err="1"/>
              <a:t>ticeála</a:t>
            </a:r>
            <a:r>
              <a:rPr lang="en-IE" altLang="en-US" dirty="0"/>
              <a:t> </a:t>
            </a:r>
            <a:r>
              <a:rPr lang="en-IE" altLang="en-US" dirty="0" err="1"/>
              <a:t>agus</a:t>
            </a:r>
            <a:r>
              <a:rPr lang="en-IE" altLang="en-US" dirty="0"/>
              <a:t> </a:t>
            </a:r>
            <a:r>
              <a:rPr lang="en-IE" altLang="en-US" dirty="0" err="1"/>
              <a:t>téip</a:t>
            </a:r>
            <a:r>
              <a:rPr lang="en-IE" altLang="en-US" dirty="0"/>
              <a:t> </a:t>
            </a:r>
            <a:r>
              <a:rPr lang="en-IE" altLang="en-US" dirty="0" err="1"/>
              <a:t>ticeála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275EDD-D61B-4A86-ACAC-151A76436470}"/>
              </a:ext>
            </a:extLst>
          </p:cNvPr>
          <p:cNvSpPr txBox="1"/>
          <p:nvPr/>
        </p:nvSpPr>
        <p:spPr>
          <a:xfrm>
            <a:off x="111513" y="156117"/>
            <a:ext cx="2285672" cy="37804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SONRAÍ PRÍOMHÚLA </a:t>
            </a:r>
            <a:endParaRPr lang="en-IE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">
            <a:extLst>
              <a:ext uri="{FF2B5EF4-FFF2-40B4-BE49-F238E27FC236}">
                <a16:creationId xmlns:a16="http://schemas.microsoft.com/office/drawing/2014/main" id="{4152147B-6E09-F739-5C93-3A25253F9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1657" y="2078851"/>
            <a:ext cx="2490516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/>
              <a:t>An </a:t>
            </a:r>
            <a:r>
              <a:rPr lang="en-GB" altLang="en-US" sz="2400" b="1" dirty="0" err="1"/>
              <a:t>méadar</a:t>
            </a:r>
            <a:r>
              <a:rPr lang="en-GB" altLang="en-US" sz="2400" b="1" dirty="0"/>
              <a:t> (m).</a:t>
            </a:r>
            <a:r>
              <a:rPr lang="en-GB" altLang="en-US" b="1" dirty="0"/>
              <a:t> 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6E5FF07-089C-2576-DF28-40F41482E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183" y="3694237"/>
            <a:ext cx="25085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100" b="1" dirty="0" err="1"/>
              <a:t>Scálach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0344E-C37F-B5BE-DA7C-7A9955583533}"/>
              </a:ext>
            </a:extLst>
          </p:cNvPr>
          <p:cNvSpPr txBox="1"/>
          <p:nvPr/>
        </p:nvSpPr>
        <p:spPr>
          <a:xfrm>
            <a:off x="2009381" y="3013502"/>
            <a:ext cx="53950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An </a:t>
            </a:r>
            <a:r>
              <a:rPr lang="en-GB" sz="2100" dirty="0" err="1"/>
              <a:t>cainníocht</a:t>
            </a:r>
            <a:r>
              <a:rPr lang="en-GB" sz="2100" dirty="0"/>
              <a:t> </a:t>
            </a:r>
            <a:r>
              <a:rPr lang="en-GB" sz="2100" dirty="0" err="1"/>
              <a:t>veicteoireach</a:t>
            </a:r>
            <a:r>
              <a:rPr lang="en-GB" sz="2100" dirty="0"/>
              <a:t> </a:t>
            </a:r>
            <a:r>
              <a:rPr lang="en-GB" sz="2100" dirty="0" err="1"/>
              <a:t>nó</a:t>
            </a:r>
            <a:r>
              <a:rPr lang="en-GB" sz="2100" dirty="0"/>
              <a:t> </a:t>
            </a:r>
            <a:r>
              <a:rPr lang="en-GB" sz="2100" dirty="0" err="1"/>
              <a:t>scálach</a:t>
            </a:r>
            <a:r>
              <a:rPr lang="en-GB" sz="2100" dirty="0"/>
              <a:t> </a:t>
            </a:r>
            <a:r>
              <a:rPr lang="en-GB" sz="2100" dirty="0" err="1"/>
              <a:t>atá</a:t>
            </a:r>
            <a:r>
              <a:rPr lang="en-GB" sz="2100" dirty="0"/>
              <a:t> </a:t>
            </a:r>
            <a:r>
              <a:rPr lang="en-GB" sz="2100" dirty="0" err="1"/>
              <a:t>ann</a:t>
            </a:r>
            <a:r>
              <a:rPr lang="en-GB" sz="2100" dirty="0"/>
              <a:t>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755FBC-F4EE-EF9D-3063-AF6081E5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973686"/>
            <a:ext cx="6543675" cy="445603"/>
          </a:xfrm>
        </p:spPr>
        <p:txBody>
          <a:bodyPr>
            <a:normAutofit fontScale="90000"/>
          </a:bodyPr>
          <a:lstStyle/>
          <a:p>
            <a:r>
              <a:rPr lang="ga-IE" dirty="0">
                <a:effectLst/>
                <a:latin typeface="Segoe UI Web (West European)"/>
              </a:rPr>
              <a:t>Cad é an t-aonad SI de F</a:t>
            </a:r>
            <a:r>
              <a:rPr lang="en-US" dirty="0">
                <a:effectLst/>
                <a:latin typeface="Segoe UI Web (West European)"/>
              </a:rPr>
              <a:t>h</a:t>
            </a:r>
            <a:r>
              <a:rPr lang="ga-IE" dirty="0" err="1">
                <a:effectLst/>
                <a:latin typeface="Segoe UI Web (West European)"/>
              </a:rPr>
              <a:t>ad</a:t>
            </a:r>
            <a:r>
              <a:rPr lang="ga-IE" dirty="0">
                <a:effectLst/>
                <a:latin typeface="Segoe UI Web (West European)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2" grpId="0"/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>
            <a:extLst>
              <a:ext uri="{FF2B5EF4-FFF2-40B4-BE49-F238E27FC236}">
                <a16:creationId xmlns:a16="http://schemas.microsoft.com/office/drawing/2014/main" id="{4B126863-3F3F-D540-191F-31D77505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970360"/>
            <a:ext cx="63722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C8723F-0079-01A3-4C4F-A146B2F3633F}"/>
              </a:ext>
            </a:extLst>
          </p:cNvPr>
          <p:cNvSpPr/>
          <p:nvPr/>
        </p:nvSpPr>
        <p:spPr>
          <a:xfrm>
            <a:off x="1416772" y="2311292"/>
            <a:ext cx="6318702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5B7716-9E7F-DD86-678B-26DB5471D9C5}"/>
              </a:ext>
            </a:extLst>
          </p:cNvPr>
          <p:cNvSpPr/>
          <p:nvPr/>
        </p:nvSpPr>
        <p:spPr>
          <a:xfrm>
            <a:off x="7064929" y="241817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53EE48-CC80-851D-8CB0-914F224C726E}"/>
              </a:ext>
            </a:extLst>
          </p:cNvPr>
          <p:cNvSpPr/>
          <p:nvPr/>
        </p:nvSpPr>
        <p:spPr>
          <a:xfrm>
            <a:off x="7010923" y="241817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D2FDB2-97B4-4250-95C7-41778EE49044}"/>
              </a:ext>
            </a:extLst>
          </p:cNvPr>
          <p:cNvSpPr/>
          <p:nvPr/>
        </p:nvSpPr>
        <p:spPr>
          <a:xfrm>
            <a:off x="6956917" y="241817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87AA0D-5999-0912-914C-CA53EFC0970C}"/>
              </a:ext>
            </a:extLst>
          </p:cNvPr>
          <p:cNvSpPr/>
          <p:nvPr/>
        </p:nvSpPr>
        <p:spPr>
          <a:xfrm>
            <a:off x="6846932" y="241817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AED1FB-6D1F-93EF-41A0-C03C225DF217}"/>
              </a:ext>
            </a:extLst>
          </p:cNvPr>
          <p:cNvSpPr/>
          <p:nvPr/>
        </p:nvSpPr>
        <p:spPr>
          <a:xfrm>
            <a:off x="6686887" y="241817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78D7B3-A376-829D-DD13-B07479AD82E8}"/>
              </a:ext>
            </a:extLst>
          </p:cNvPr>
          <p:cNvSpPr/>
          <p:nvPr/>
        </p:nvSpPr>
        <p:spPr>
          <a:xfrm>
            <a:off x="6416857" y="241817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96A0D3-E221-787C-0D65-05851D890270}"/>
              </a:ext>
            </a:extLst>
          </p:cNvPr>
          <p:cNvSpPr/>
          <p:nvPr/>
        </p:nvSpPr>
        <p:spPr>
          <a:xfrm>
            <a:off x="5957806" y="241817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523DF7-ED16-9AB8-B0A6-38287B590FDD}"/>
              </a:ext>
            </a:extLst>
          </p:cNvPr>
          <p:cNvSpPr/>
          <p:nvPr/>
        </p:nvSpPr>
        <p:spPr>
          <a:xfrm>
            <a:off x="5384455" y="241817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A3F8C3-4B9C-CDDC-EFF2-2D1CD308DEE8}"/>
              </a:ext>
            </a:extLst>
          </p:cNvPr>
          <p:cNvSpPr/>
          <p:nvPr/>
        </p:nvSpPr>
        <p:spPr>
          <a:xfrm>
            <a:off x="4753861" y="241817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D65A5A-A97B-6B9C-3F75-60339CA55A9E}"/>
              </a:ext>
            </a:extLst>
          </p:cNvPr>
          <p:cNvSpPr/>
          <p:nvPr/>
        </p:nvSpPr>
        <p:spPr>
          <a:xfrm>
            <a:off x="4037542" y="241817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F6952C-88BD-828B-25BF-ED4E3D918367}"/>
              </a:ext>
            </a:extLst>
          </p:cNvPr>
          <p:cNvSpPr/>
          <p:nvPr/>
        </p:nvSpPr>
        <p:spPr>
          <a:xfrm>
            <a:off x="3225973" y="241817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01718B-ECD6-E95A-5A94-888EAF62E27F}"/>
              </a:ext>
            </a:extLst>
          </p:cNvPr>
          <p:cNvSpPr/>
          <p:nvPr/>
        </p:nvSpPr>
        <p:spPr>
          <a:xfrm>
            <a:off x="2423929" y="241817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78003C-C5F2-466C-9A54-1C5E46C57B85}"/>
              </a:ext>
            </a:extLst>
          </p:cNvPr>
          <p:cNvSpPr/>
          <p:nvPr/>
        </p:nvSpPr>
        <p:spPr>
          <a:xfrm>
            <a:off x="1536160" y="2418175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B9D1D9-385B-A968-CADE-1CCA4031194A}"/>
              </a:ext>
            </a:extLst>
          </p:cNvPr>
          <p:cNvCxnSpPr>
            <a:cxnSpLocks/>
          </p:cNvCxnSpPr>
          <p:nvPr/>
        </p:nvCxnSpPr>
        <p:spPr>
          <a:xfrm flipH="1">
            <a:off x="6443861" y="2829948"/>
            <a:ext cx="457078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077E0E-6DF5-41E2-E67B-0CCDCDEA0F58}"/>
              </a:ext>
            </a:extLst>
          </p:cNvPr>
          <p:cNvCxnSpPr>
            <a:cxnSpLocks/>
          </p:cNvCxnSpPr>
          <p:nvPr/>
        </p:nvCxnSpPr>
        <p:spPr>
          <a:xfrm flipH="1">
            <a:off x="1590166" y="2829948"/>
            <a:ext cx="1673424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A1BDCD9-EDEE-5394-8135-C391DD37362A}"/>
              </a:ext>
            </a:extLst>
          </p:cNvPr>
          <p:cNvSpPr txBox="1"/>
          <p:nvPr/>
        </p:nvSpPr>
        <p:spPr>
          <a:xfrm>
            <a:off x="5923314" y="2900011"/>
            <a:ext cx="14718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3cm, 0.04s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E305E0-0AF7-F365-9E3F-7A3A96B8CB3B}"/>
              </a:ext>
            </a:extLst>
          </p:cNvPr>
          <p:cNvSpPr txBox="1"/>
          <p:nvPr/>
        </p:nvSpPr>
        <p:spPr>
          <a:xfrm>
            <a:off x="1695244" y="2884372"/>
            <a:ext cx="14718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8cm, 0.04s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A03626-3C8E-58EA-0DB2-89959AE1DC6E}"/>
              </a:ext>
            </a:extLst>
          </p:cNvPr>
          <p:cNvSpPr txBox="1"/>
          <p:nvPr/>
        </p:nvSpPr>
        <p:spPr>
          <a:xfrm>
            <a:off x="6556299" y="1916967"/>
            <a:ext cx="343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89DB6E-B872-4477-964B-1CCFD9077DE4}"/>
              </a:ext>
            </a:extLst>
          </p:cNvPr>
          <p:cNvSpPr txBox="1"/>
          <p:nvPr/>
        </p:nvSpPr>
        <p:spPr>
          <a:xfrm>
            <a:off x="2265111" y="1935895"/>
            <a:ext cx="3465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214D5B-403B-9A1F-1402-3DADACA1E8B1}"/>
                  </a:ext>
                </a:extLst>
              </p:cNvPr>
              <p:cNvSpPr txBox="1"/>
              <p:nvPr/>
            </p:nvSpPr>
            <p:spPr>
              <a:xfrm>
                <a:off x="5173977" y="3502537"/>
                <a:ext cx="2861361" cy="699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0.03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0.04</m:t>
                          </m:r>
                        </m:den>
                      </m:f>
                      <m:r>
                        <a:rPr lang="en-GB" sz="2100" i="1">
                          <a:latin typeface="Cambria Math" panose="02040503050406030204" pitchFamily="18" charset="0"/>
                        </a:rPr>
                        <m:t>=0.75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214D5B-403B-9A1F-1402-3DADACA1E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977" y="3502537"/>
                <a:ext cx="2861361" cy="699487"/>
              </a:xfrm>
              <a:prstGeom prst="rect">
                <a:avLst/>
              </a:prstGeom>
              <a:blipFill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8C28EB-2D87-31EB-12ED-3F51EA5BC344}"/>
                  </a:ext>
                </a:extLst>
              </p:cNvPr>
              <p:cNvSpPr txBox="1"/>
              <p:nvPr/>
            </p:nvSpPr>
            <p:spPr>
              <a:xfrm>
                <a:off x="1345966" y="3502538"/>
                <a:ext cx="2501710" cy="699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0.08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0.04</m:t>
                          </m:r>
                        </m:den>
                      </m:f>
                      <m:r>
                        <a:rPr lang="en-GB" sz="2100" i="1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8C28EB-2D87-31EB-12ED-3F51EA5BC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66" y="3502538"/>
                <a:ext cx="2501710" cy="699487"/>
              </a:xfrm>
              <a:prstGeom prst="rect">
                <a:avLst/>
              </a:prstGeom>
              <a:blipFill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A43B8C8-12CD-96F1-B3EA-1AEE6BD84971}"/>
                  </a:ext>
                </a:extLst>
              </p:cNvPr>
              <p:cNvSpPr txBox="1"/>
              <p:nvPr/>
            </p:nvSpPr>
            <p:spPr>
              <a:xfrm>
                <a:off x="2265111" y="5194936"/>
                <a:ext cx="1661032" cy="646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A43B8C8-12CD-96F1-B3EA-1AEE6BD84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11" y="5194936"/>
                <a:ext cx="1661032" cy="646395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C3C5E1-C5DE-F1CE-3A6E-14D4400DD212}"/>
                  </a:ext>
                </a:extLst>
              </p:cNvPr>
              <p:cNvSpPr txBox="1"/>
              <p:nvPr/>
            </p:nvSpPr>
            <p:spPr>
              <a:xfrm>
                <a:off x="3979458" y="5122102"/>
                <a:ext cx="1211614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2−0.75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7×0.02</m:t>
                          </m:r>
                        </m:den>
                      </m:f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C3C5E1-C5DE-F1CE-3A6E-14D4400DD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458" y="5122102"/>
                <a:ext cx="1211614" cy="706091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229C2C-151C-8D1D-3C8F-5407885F339E}"/>
                  </a:ext>
                </a:extLst>
              </p:cNvPr>
              <p:cNvSpPr txBox="1"/>
              <p:nvPr/>
            </p:nvSpPr>
            <p:spPr>
              <a:xfrm>
                <a:off x="5496229" y="5092767"/>
                <a:ext cx="2476704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1.25</m:t>
                          </m:r>
                        </m:num>
                        <m:den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0.14</m:t>
                          </m:r>
                        </m:den>
                      </m:f>
                      <m:r>
                        <a:rPr lang="en-GB" sz="2100" i="1">
                          <a:latin typeface="Cambria Math" panose="02040503050406030204" pitchFamily="18" charset="0"/>
                        </a:rPr>
                        <m:t>=8.9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1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229C2C-151C-8D1D-3C8F-5407885F3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229" y="5092767"/>
                <a:ext cx="2476704" cy="706091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FF2AFCC-7C55-0290-C2D5-3F5E06609526}"/>
              </a:ext>
            </a:extLst>
          </p:cNvPr>
          <p:cNvCxnSpPr/>
          <p:nvPr/>
        </p:nvCxnSpPr>
        <p:spPr>
          <a:xfrm>
            <a:off x="1695243" y="4334828"/>
            <a:ext cx="568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9CAF30F9-DB30-59CE-EFDD-0FCF9C48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r>
              <a:rPr lang="en-GB" dirty="0"/>
              <a:t>: </a:t>
            </a:r>
            <a:r>
              <a:rPr lang="en-GB" dirty="0" err="1"/>
              <a:t>conas</a:t>
            </a:r>
            <a:r>
              <a:rPr lang="en-GB" dirty="0"/>
              <a:t> </a:t>
            </a:r>
            <a:r>
              <a:rPr lang="en-GB" dirty="0" err="1"/>
              <a:t>luashgéarú</a:t>
            </a:r>
            <a:r>
              <a:rPr lang="en-GB" dirty="0"/>
              <a:t> ar </a:t>
            </a:r>
            <a:r>
              <a:rPr lang="en-GB" dirty="0" err="1"/>
              <a:t>ríomh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3AC6E99-4034-C7B9-3834-DFA00EAD7AD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34720" y="970360"/>
                <a:ext cx="6674561" cy="867930"/>
              </a:xfrm>
            </p:spPr>
            <p:txBody>
              <a:bodyPr/>
              <a:lstStyle/>
              <a:p>
                <a:r>
                  <a:rPr lang="en-IE" dirty="0"/>
                  <a:t>Ríomh an </a:t>
                </a:r>
                <a:r>
                  <a:rPr lang="en-IE" dirty="0" err="1"/>
                  <a:t>treoluas</a:t>
                </a:r>
                <a:r>
                  <a:rPr lang="en-IE" dirty="0"/>
                  <a:t> ag A </a:t>
                </a:r>
                <a:r>
                  <a:rPr lang="en-IE" dirty="0" err="1"/>
                  <a:t>agus</a:t>
                </a:r>
                <a:r>
                  <a:rPr lang="en-IE" dirty="0"/>
                  <a:t> B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agus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E" dirty="0"/>
                  <a:t> </a:t>
                </a:r>
                <a:r>
                  <a:rPr lang="en-IE" dirty="0" err="1"/>
                  <a:t>agus</a:t>
                </a:r>
                <a:r>
                  <a:rPr lang="en-IE" dirty="0"/>
                  <a:t> an </a:t>
                </a:r>
                <a:r>
                  <a:rPr lang="en-IE" dirty="0" err="1"/>
                  <a:t>luashgéarú</a:t>
                </a:r>
                <a:r>
                  <a:rPr lang="en-IE" dirty="0"/>
                  <a:t> </a:t>
                </a:r>
                <a:r>
                  <a:rPr lang="en-IE" dirty="0" err="1"/>
                  <a:t>idir</a:t>
                </a:r>
                <a:r>
                  <a:rPr lang="en-IE" dirty="0"/>
                  <a:t> A </a:t>
                </a:r>
                <a:r>
                  <a:rPr lang="en-IE" dirty="0" err="1"/>
                  <a:t>agus</a:t>
                </a:r>
                <a:r>
                  <a:rPr lang="en-IE" dirty="0"/>
                  <a:t> B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3AC6E99-4034-C7B9-3834-DFA00EAD7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34720" y="970360"/>
                <a:ext cx="6674561" cy="867930"/>
              </a:xfrm>
              <a:blipFill>
                <a:blip r:embed="rId8"/>
                <a:stretch>
                  <a:fillRect l="-1920" t="-11189" b="-1888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8651F9-56D9-E01F-98BA-A38D2C02A1FB}"/>
              </a:ext>
            </a:extLst>
          </p:cNvPr>
          <p:cNvCxnSpPr/>
          <p:nvPr/>
        </p:nvCxnSpPr>
        <p:spPr>
          <a:xfrm>
            <a:off x="1689528" y="5049203"/>
            <a:ext cx="568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F36F0-2E06-B929-6A01-FACB507808C6}"/>
                  </a:ext>
                </a:extLst>
              </p:cNvPr>
              <p:cNvSpPr txBox="1"/>
              <p:nvPr/>
            </p:nvSpPr>
            <p:spPr>
              <a:xfrm>
                <a:off x="1143000" y="4334828"/>
                <a:ext cx="6858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Chun an t-am a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fháil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comhairigh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spásanna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agus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iolraigh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faoi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0.02 s. </a:t>
                </a:r>
                <a:r>
                  <a:rPr lang="en-GB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Anseo</a:t>
                </a:r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GB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sub>
                    </m:sSub>
                    <m:r>
                      <a:rPr lang="en-GB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=7×0.02</m:t>
                    </m:r>
                  </m:oMath>
                </a14:m>
                <a:r>
                  <a:rPr lang="en-GB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soicind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F36F0-2E06-B929-6A01-FACB50780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334828"/>
                <a:ext cx="6858000" cy="738664"/>
              </a:xfrm>
              <a:prstGeom prst="rect">
                <a:avLst/>
              </a:prstGeom>
              <a:blipFill>
                <a:blip r:embed="rId9"/>
                <a:stretch>
                  <a:fillRect l="-1067" t="-4959" b="-1570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4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25792C-9DEC-B4AB-1FCE-A28FCF217AC2}"/>
              </a:ext>
            </a:extLst>
          </p:cNvPr>
          <p:cNvSpPr/>
          <p:nvPr/>
        </p:nvSpPr>
        <p:spPr>
          <a:xfrm>
            <a:off x="1238448" y="2333102"/>
            <a:ext cx="6318702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7483FD-CB76-B16C-F2FD-AC4E932226C4}"/>
              </a:ext>
            </a:extLst>
          </p:cNvPr>
          <p:cNvSpPr/>
          <p:nvPr/>
        </p:nvSpPr>
        <p:spPr>
          <a:xfrm>
            <a:off x="7179108" y="2439986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94978B-0C52-68BD-D420-AFC9216115B7}"/>
              </a:ext>
            </a:extLst>
          </p:cNvPr>
          <p:cNvSpPr/>
          <p:nvPr/>
        </p:nvSpPr>
        <p:spPr>
          <a:xfrm>
            <a:off x="7125102" y="2439986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7E1816-02E9-B112-1062-7E3A70B0571A}"/>
              </a:ext>
            </a:extLst>
          </p:cNvPr>
          <p:cNvSpPr/>
          <p:nvPr/>
        </p:nvSpPr>
        <p:spPr>
          <a:xfrm>
            <a:off x="7017090" y="2439986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D89C5D-609F-ECC8-E3FC-0842ECF746FA}"/>
              </a:ext>
            </a:extLst>
          </p:cNvPr>
          <p:cNvSpPr/>
          <p:nvPr/>
        </p:nvSpPr>
        <p:spPr>
          <a:xfrm>
            <a:off x="6855072" y="2439986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69056A-E874-1942-EBA0-863828432015}"/>
              </a:ext>
            </a:extLst>
          </p:cNvPr>
          <p:cNvSpPr/>
          <p:nvPr/>
        </p:nvSpPr>
        <p:spPr>
          <a:xfrm>
            <a:off x="6639048" y="2439986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5BBF4F-923B-0CD5-285C-C6618FE19A09}"/>
              </a:ext>
            </a:extLst>
          </p:cNvPr>
          <p:cNvSpPr/>
          <p:nvPr/>
        </p:nvSpPr>
        <p:spPr>
          <a:xfrm>
            <a:off x="6315012" y="2439986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9C5E99-5723-0739-78AB-8C10E4B82B5E}"/>
              </a:ext>
            </a:extLst>
          </p:cNvPr>
          <p:cNvSpPr/>
          <p:nvPr/>
        </p:nvSpPr>
        <p:spPr>
          <a:xfrm>
            <a:off x="5936970" y="2439986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0169DC-5DB8-C8C0-5C59-AE9CDD064BF1}"/>
              </a:ext>
            </a:extLst>
          </p:cNvPr>
          <p:cNvSpPr/>
          <p:nvPr/>
        </p:nvSpPr>
        <p:spPr>
          <a:xfrm>
            <a:off x="5504922" y="2439986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15605B-BC48-6277-9762-46D020DD4F84}"/>
              </a:ext>
            </a:extLst>
          </p:cNvPr>
          <p:cNvSpPr/>
          <p:nvPr/>
        </p:nvSpPr>
        <p:spPr>
          <a:xfrm>
            <a:off x="4964862" y="2439986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38B741-EA7B-FB57-424D-920091710405}"/>
              </a:ext>
            </a:extLst>
          </p:cNvPr>
          <p:cNvSpPr/>
          <p:nvPr/>
        </p:nvSpPr>
        <p:spPr>
          <a:xfrm>
            <a:off x="4397799" y="2439986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3CECF4-FBE2-A1B8-729D-8DC56550ABAB}"/>
              </a:ext>
            </a:extLst>
          </p:cNvPr>
          <p:cNvSpPr/>
          <p:nvPr/>
        </p:nvSpPr>
        <p:spPr>
          <a:xfrm>
            <a:off x="3722724" y="2439986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5F3CB6-DE08-045B-41A4-42A6886439AB}"/>
              </a:ext>
            </a:extLst>
          </p:cNvPr>
          <p:cNvSpPr/>
          <p:nvPr/>
        </p:nvSpPr>
        <p:spPr>
          <a:xfrm>
            <a:off x="2858628" y="2439986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79E36-4AD7-9C3A-7A7F-A74CEC5BEDE0}"/>
              </a:ext>
            </a:extLst>
          </p:cNvPr>
          <p:cNvSpPr txBox="1"/>
          <p:nvPr/>
        </p:nvSpPr>
        <p:spPr>
          <a:xfrm>
            <a:off x="2642446" y="3515704"/>
            <a:ext cx="28670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 dirty="0" err="1"/>
              <a:t>Ráta</a:t>
            </a:r>
            <a:r>
              <a:rPr lang="en-IE" sz="2100" dirty="0"/>
              <a:t>: 50 </a:t>
            </a:r>
            <a:r>
              <a:rPr lang="en-IE" sz="2100" dirty="0" err="1"/>
              <a:t>spota</a:t>
            </a:r>
            <a:r>
              <a:rPr lang="en-IE" sz="2100" dirty="0"/>
              <a:t> </a:t>
            </a:r>
            <a:r>
              <a:rPr lang="en-IE" sz="2100" dirty="0" err="1"/>
              <a:t>sa</a:t>
            </a:r>
            <a:r>
              <a:rPr lang="en-IE" sz="2100" dirty="0"/>
              <a:t> </a:t>
            </a:r>
            <a:r>
              <a:rPr lang="en-IE" sz="2100" dirty="0" err="1"/>
              <a:t>soicind</a:t>
            </a:r>
            <a:endParaRPr lang="en-IE" sz="2100" dirty="0"/>
          </a:p>
        </p:txBody>
      </p:sp>
      <p:pic>
        <p:nvPicPr>
          <p:cNvPr id="19" name="Picture 4" descr="Resultado de imagem para decimal ruler for dummies | Printable ruler ...">
            <a:extLst>
              <a:ext uri="{FF2B5EF4-FFF2-40B4-BE49-F238E27FC236}">
                <a16:creationId xmlns:a16="http://schemas.microsoft.com/office/drawing/2014/main" id="{B82582A9-C9E9-80C6-A73A-3A000EB93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34"/>
          <a:stretch/>
        </p:blipFill>
        <p:spPr bwMode="auto">
          <a:xfrm>
            <a:off x="852639" y="2617822"/>
            <a:ext cx="6588732" cy="7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D2A687A-C3AA-A133-51C0-90E527258A0E}"/>
              </a:ext>
            </a:extLst>
          </p:cNvPr>
          <p:cNvSpPr/>
          <p:nvPr/>
        </p:nvSpPr>
        <p:spPr>
          <a:xfrm>
            <a:off x="1734404" y="2461884"/>
            <a:ext cx="54006" cy="108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51330E-7B5A-28D9-3E94-E0A61FD3113B}"/>
              </a:ext>
            </a:extLst>
          </p:cNvPr>
          <p:cNvSpPr txBox="1"/>
          <p:nvPr/>
        </p:nvSpPr>
        <p:spPr>
          <a:xfrm>
            <a:off x="2748257" y="2007076"/>
            <a:ext cx="3465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4CD1C2-F154-91FD-BFBC-0777B623CEF2}"/>
              </a:ext>
            </a:extLst>
          </p:cNvPr>
          <p:cNvSpPr txBox="1"/>
          <p:nvPr/>
        </p:nvSpPr>
        <p:spPr>
          <a:xfrm>
            <a:off x="6505883" y="1937292"/>
            <a:ext cx="343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/>
              <a:t>A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5E95237B-67C0-920A-5ECA-5B06B5A6B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7AB56FB-3F9B-89AD-9D86-0FAA63F2C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720" y="1203498"/>
            <a:ext cx="6674561" cy="867930"/>
          </a:xfrm>
        </p:spPr>
        <p:txBody>
          <a:bodyPr/>
          <a:lstStyle/>
          <a:p>
            <a:r>
              <a:rPr lang="en-IE" dirty="0" err="1"/>
              <a:t>Céard</a:t>
            </a:r>
            <a:r>
              <a:rPr lang="en-IE" dirty="0"/>
              <a:t> é an </a:t>
            </a:r>
            <a:r>
              <a:rPr lang="en-IE" dirty="0" err="1"/>
              <a:t>luas</a:t>
            </a:r>
            <a:r>
              <a:rPr lang="en-IE" dirty="0"/>
              <a:t> ag pointe A </a:t>
            </a:r>
            <a:r>
              <a:rPr lang="en-IE" dirty="0" err="1"/>
              <a:t>agus</a:t>
            </a:r>
            <a:r>
              <a:rPr lang="en-IE" dirty="0"/>
              <a:t> B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céard</a:t>
            </a:r>
            <a:r>
              <a:rPr lang="en-IE" dirty="0"/>
              <a:t> é an </a:t>
            </a:r>
            <a:r>
              <a:rPr lang="en-IE" dirty="0" err="1"/>
              <a:t>luasghéarú</a:t>
            </a:r>
            <a:r>
              <a:rPr lang="en-IE" dirty="0"/>
              <a:t>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C58E92-3EB5-44B5-B93D-B2E8E6148F83}"/>
                  </a:ext>
                </a:extLst>
              </p14:cNvPr>
              <p14:cNvContentPartPr/>
              <p14:nvPr/>
            </p14:nvContentPartPr>
            <p14:xfrm>
              <a:off x="6362640" y="2491920"/>
              <a:ext cx="495720" cy="3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C58E92-3EB5-44B5-B93D-B2E8E6148F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6800" y="2428560"/>
                <a:ext cx="5270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8FFB56-5BB1-4309-8101-6CC8EBE5D016}"/>
                  </a:ext>
                </a:extLst>
              </p14:cNvPr>
              <p14:cNvContentPartPr/>
              <p14:nvPr/>
            </p14:nvContentPartPr>
            <p14:xfrm>
              <a:off x="1790640" y="2514600"/>
              <a:ext cx="1958760" cy="1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8FFB56-5BB1-4309-8101-6CC8EBE5D0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4800" y="2451240"/>
                <a:ext cx="1990080" cy="1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9323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CD37-7D95-7090-334C-E18DE5400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FD19F4-DB96-BC70-29C7-28D7191EE9E8}"/>
              </a:ext>
            </a:extLst>
          </p:cNvPr>
          <p:cNvSpPr/>
          <p:nvPr/>
        </p:nvSpPr>
        <p:spPr>
          <a:xfrm rot="60000">
            <a:off x="2591326" y="2764625"/>
            <a:ext cx="517228" cy="3588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2B54D-46E9-AD75-6427-EDCBD9F811F0}"/>
              </a:ext>
            </a:extLst>
          </p:cNvPr>
          <p:cNvSpPr/>
          <p:nvPr/>
        </p:nvSpPr>
        <p:spPr>
          <a:xfrm rot="60000">
            <a:off x="1851367" y="3561820"/>
            <a:ext cx="4378466" cy="1303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18636-9E86-6B31-5A8B-64BCD54A55E3}"/>
              </a:ext>
            </a:extLst>
          </p:cNvPr>
          <p:cNvSpPr/>
          <p:nvPr/>
        </p:nvSpPr>
        <p:spPr>
          <a:xfrm>
            <a:off x="3488288" y="2545315"/>
            <a:ext cx="170435" cy="1152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CE288A-0C4B-B394-576C-997D185C26A0}"/>
              </a:ext>
            </a:extLst>
          </p:cNvPr>
          <p:cNvSpPr txBox="1"/>
          <p:nvPr/>
        </p:nvSpPr>
        <p:spPr>
          <a:xfrm>
            <a:off x="3900179" y="1862323"/>
            <a:ext cx="136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dirty="0" err="1"/>
              <a:t>Geataí</a:t>
            </a:r>
            <a:r>
              <a:rPr lang="en-IE" dirty="0"/>
              <a:t> </a:t>
            </a:r>
            <a:r>
              <a:rPr lang="en-IE" dirty="0" err="1"/>
              <a:t>solais</a:t>
            </a:r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8F0F1-4F1F-E0AF-21BF-871052B19E46}"/>
              </a:ext>
            </a:extLst>
          </p:cNvPr>
          <p:cNvSpPr txBox="1"/>
          <p:nvPr/>
        </p:nvSpPr>
        <p:spPr>
          <a:xfrm>
            <a:off x="3944857" y="2671231"/>
            <a:ext cx="1119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/>
              <a:t>Aer-</a:t>
            </a:r>
            <a:r>
              <a:rPr lang="en-IE" dirty="0" err="1"/>
              <a:t>chonair</a:t>
            </a:r>
            <a:r>
              <a:rPr lang="en-IE" dirty="0"/>
              <a:t> </a:t>
            </a:r>
            <a:r>
              <a:rPr lang="en-IE" dirty="0" err="1"/>
              <a:t>líneach</a:t>
            </a:r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F044B1-FF55-C583-F6BF-C7EAA65C4847}"/>
              </a:ext>
            </a:extLst>
          </p:cNvPr>
          <p:cNvSpPr txBox="1"/>
          <p:nvPr/>
        </p:nvSpPr>
        <p:spPr>
          <a:xfrm>
            <a:off x="1476109" y="3962149"/>
            <a:ext cx="7700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100" dirty="0" err="1"/>
              <a:t>Tralaí</a:t>
            </a:r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32544-4976-323F-54C7-F942E5F0F8E2}"/>
              </a:ext>
            </a:extLst>
          </p:cNvPr>
          <p:cNvSpPr txBox="1"/>
          <p:nvPr/>
        </p:nvSpPr>
        <p:spPr>
          <a:xfrm>
            <a:off x="1476109" y="1842958"/>
            <a:ext cx="1767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 err="1"/>
              <a:t>Cárta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cur </a:t>
            </a:r>
            <a:r>
              <a:rPr lang="en-IE" dirty="0" err="1"/>
              <a:t>isteach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ngeata</a:t>
            </a:r>
            <a:r>
              <a:rPr lang="en-IE" dirty="0"/>
              <a:t> </a:t>
            </a:r>
            <a:r>
              <a:rPr lang="en-IE" dirty="0" err="1"/>
              <a:t>solais</a:t>
            </a:r>
            <a:endParaRPr lang="en-IE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F33A77-C6C8-48CC-3F72-F475F562F948}"/>
              </a:ext>
            </a:extLst>
          </p:cNvPr>
          <p:cNvCxnSpPr>
            <a:cxnSpLocks/>
          </p:cNvCxnSpPr>
          <p:nvPr/>
        </p:nvCxnSpPr>
        <p:spPr>
          <a:xfrm>
            <a:off x="2110288" y="2681992"/>
            <a:ext cx="353447" cy="194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023201-6177-DEAE-D275-0F6D4740D37C}"/>
              </a:ext>
            </a:extLst>
          </p:cNvPr>
          <p:cNvCxnSpPr>
            <a:cxnSpLocks/>
          </p:cNvCxnSpPr>
          <p:nvPr/>
        </p:nvCxnSpPr>
        <p:spPr>
          <a:xfrm flipV="1">
            <a:off x="2120009" y="3483736"/>
            <a:ext cx="289349" cy="427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175771-7C53-E8FC-1ABC-A0D6317356D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573505" y="2046989"/>
            <a:ext cx="326674" cy="403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53AE4-CEC2-8327-1D1A-CCE4F917F4FC}"/>
              </a:ext>
            </a:extLst>
          </p:cNvPr>
          <p:cNvSpPr/>
          <p:nvPr/>
        </p:nvSpPr>
        <p:spPr>
          <a:xfrm>
            <a:off x="1910436" y="3645489"/>
            <a:ext cx="133311" cy="1658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52C29D-48EB-CF9B-FF39-118A053A8B69}"/>
              </a:ext>
            </a:extLst>
          </p:cNvPr>
          <p:cNvSpPr/>
          <p:nvPr/>
        </p:nvSpPr>
        <p:spPr>
          <a:xfrm>
            <a:off x="6056278" y="3728010"/>
            <a:ext cx="172084" cy="83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699B9E-D4EF-B30A-7873-D0381750C9FB}"/>
              </a:ext>
            </a:extLst>
          </p:cNvPr>
          <p:cNvSpPr/>
          <p:nvPr/>
        </p:nvSpPr>
        <p:spPr>
          <a:xfrm rot="60000">
            <a:off x="2422753" y="3125540"/>
            <a:ext cx="861237" cy="3588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8D15FE-EC3C-85D0-9768-BD8466A0DAA6}"/>
              </a:ext>
            </a:extLst>
          </p:cNvPr>
          <p:cNvSpPr/>
          <p:nvPr/>
        </p:nvSpPr>
        <p:spPr>
          <a:xfrm>
            <a:off x="2458613" y="3348974"/>
            <a:ext cx="170435" cy="1792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7E5C091-BFE7-B584-2B61-DC2059D13627}"/>
              </a:ext>
            </a:extLst>
          </p:cNvPr>
          <p:cNvSpPr/>
          <p:nvPr/>
        </p:nvSpPr>
        <p:spPr>
          <a:xfrm>
            <a:off x="3068433" y="3367985"/>
            <a:ext cx="170435" cy="1792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7E197-501C-0EBB-5871-704413F30040}"/>
              </a:ext>
            </a:extLst>
          </p:cNvPr>
          <p:cNvSpPr/>
          <p:nvPr/>
        </p:nvSpPr>
        <p:spPr>
          <a:xfrm>
            <a:off x="3725094" y="4494111"/>
            <a:ext cx="2267783" cy="8037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762DEA-FA76-AD96-5F0D-43A015D2FF9B}"/>
              </a:ext>
            </a:extLst>
          </p:cNvPr>
          <p:cNvSpPr/>
          <p:nvPr/>
        </p:nvSpPr>
        <p:spPr>
          <a:xfrm>
            <a:off x="3913520" y="4997696"/>
            <a:ext cx="380403" cy="1179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3BEC5F-3D0B-083A-EEE7-F1746354C104}"/>
              </a:ext>
            </a:extLst>
          </p:cNvPr>
          <p:cNvSpPr txBox="1"/>
          <p:nvPr/>
        </p:nvSpPr>
        <p:spPr>
          <a:xfrm>
            <a:off x="3836355" y="4546680"/>
            <a:ext cx="207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 err="1"/>
              <a:t>Amadóir</a:t>
            </a:r>
            <a:endParaRPr lang="en-IE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CA9F39-5AAD-4AF2-1E7F-4CA835F3A597}"/>
              </a:ext>
            </a:extLst>
          </p:cNvPr>
          <p:cNvGrpSpPr/>
          <p:nvPr/>
        </p:nvGrpSpPr>
        <p:grpSpPr>
          <a:xfrm rot="20123161">
            <a:off x="3348103" y="3650423"/>
            <a:ext cx="493106" cy="1041321"/>
            <a:chOff x="2930779" y="3030200"/>
            <a:chExt cx="608229" cy="217218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D21864-02C6-8A79-7632-C82CCBCD571D}"/>
                </a:ext>
              </a:extLst>
            </p:cNvPr>
            <p:cNvSpPr/>
            <p:nvPr/>
          </p:nvSpPr>
          <p:spPr>
            <a:xfrm>
              <a:off x="2930779" y="3030200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40EE3-4E9D-895F-5776-2A1833B3F45D}"/>
                </a:ext>
              </a:extLst>
            </p:cNvPr>
            <p:cNvSpPr/>
            <p:nvPr/>
          </p:nvSpPr>
          <p:spPr>
            <a:xfrm>
              <a:off x="3008109" y="3051849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2ED63A7F-3190-602F-E34D-0C6FDF4BE356}"/>
              </a:ext>
            </a:extLst>
          </p:cNvPr>
          <p:cNvSpPr/>
          <p:nvPr/>
        </p:nvSpPr>
        <p:spPr>
          <a:xfrm rot="60000">
            <a:off x="1235847" y="5702523"/>
            <a:ext cx="1984326" cy="1050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852DA6-4C3A-E841-749E-377C5460A064}"/>
              </a:ext>
            </a:extLst>
          </p:cNvPr>
          <p:cNvSpPr txBox="1"/>
          <p:nvPr/>
        </p:nvSpPr>
        <p:spPr>
          <a:xfrm>
            <a:off x="1235083" y="4598142"/>
            <a:ext cx="21178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100" dirty="0" err="1"/>
              <a:t>Méadarshlat</a:t>
            </a:r>
            <a:r>
              <a:rPr lang="en-IE" sz="2100" dirty="0"/>
              <a:t> </a:t>
            </a:r>
            <a:r>
              <a:rPr lang="en-IE" sz="2100" dirty="0" err="1"/>
              <a:t>chun</a:t>
            </a:r>
            <a:r>
              <a:rPr lang="en-IE" sz="2100" dirty="0"/>
              <a:t> an </a:t>
            </a:r>
            <a:r>
              <a:rPr lang="en-IE" sz="2100" dirty="0" err="1"/>
              <a:t>cárta</a:t>
            </a:r>
            <a:r>
              <a:rPr lang="en-IE" sz="2100" dirty="0"/>
              <a:t> a </a:t>
            </a:r>
            <a:r>
              <a:rPr lang="en-IE" sz="2100" dirty="0" err="1"/>
              <a:t>thomhas</a:t>
            </a:r>
            <a:endParaRPr lang="en-IE" sz="2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9DAEE5-4E62-BD40-FA75-8CF2589181F9}"/>
              </a:ext>
            </a:extLst>
          </p:cNvPr>
          <p:cNvSpPr/>
          <p:nvPr/>
        </p:nvSpPr>
        <p:spPr>
          <a:xfrm>
            <a:off x="5066761" y="2545315"/>
            <a:ext cx="170435" cy="1152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FABBFC5-42E7-8E81-44BE-122333E6E44F}"/>
              </a:ext>
            </a:extLst>
          </p:cNvPr>
          <p:cNvCxnSpPr>
            <a:cxnSpLocks/>
          </p:cNvCxnSpPr>
          <p:nvPr/>
        </p:nvCxnSpPr>
        <p:spPr>
          <a:xfrm>
            <a:off x="4770339" y="2164603"/>
            <a:ext cx="296422" cy="292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06D4341-9952-635F-D2A6-9ABF9A5DA6E5}"/>
              </a:ext>
            </a:extLst>
          </p:cNvPr>
          <p:cNvGrpSpPr/>
          <p:nvPr/>
        </p:nvGrpSpPr>
        <p:grpSpPr>
          <a:xfrm rot="1671240">
            <a:off x="4411123" y="3507952"/>
            <a:ext cx="550878" cy="1170530"/>
            <a:chOff x="2930779" y="3030200"/>
            <a:chExt cx="608229" cy="217218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E0A6B3-2D80-1305-B867-93551AC97327}"/>
                </a:ext>
              </a:extLst>
            </p:cNvPr>
            <p:cNvSpPr/>
            <p:nvPr/>
          </p:nvSpPr>
          <p:spPr>
            <a:xfrm>
              <a:off x="2930779" y="3030200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442518-72F7-942E-7C74-63F324A1439B}"/>
                </a:ext>
              </a:extLst>
            </p:cNvPr>
            <p:cNvSpPr/>
            <p:nvPr/>
          </p:nvSpPr>
          <p:spPr>
            <a:xfrm>
              <a:off x="3008109" y="3051849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731E140-D60B-ABD3-EE27-3E26AAD4B25B}"/>
              </a:ext>
            </a:extLst>
          </p:cNvPr>
          <p:cNvSpPr/>
          <p:nvPr/>
        </p:nvSpPr>
        <p:spPr>
          <a:xfrm>
            <a:off x="4575363" y="4997696"/>
            <a:ext cx="380403" cy="1179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2CAA9D-5BAA-3675-8BB6-504AFFB58C80}"/>
              </a:ext>
            </a:extLst>
          </p:cNvPr>
          <p:cNvSpPr/>
          <p:nvPr/>
        </p:nvSpPr>
        <p:spPr>
          <a:xfrm>
            <a:off x="5249138" y="4997695"/>
            <a:ext cx="380403" cy="1179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98361D-FE62-6503-411B-F516CB962654}"/>
                  </a:ext>
                </a:extLst>
              </p:cNvPr>
              <p:cNvSpPr txBox="1"/>
              <p:nvPr/>
            </p:nvSpPr>
            <p:spPr>
              <a:xfrm>
                <a:off x="5787149" y="1569136"/>
                <a:ext cx="2199290" cy="24637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100" dirty="0"/>
                  <a:t>Tomhas an t-am ag an </a:t>
                </a:r>
                <a:r>
                  <a:rPr lang="en-GB" sz="2100" dirty="0" err="1"/>
                  <a:t>dá</a:t>
                </a:r>
                <a:r>
                  <a:rPr lang="en-GB" sz="2100" dirty="0"/>
                  <a:t> </a:t>
                </a:r>
                <a:r>
                  <a:rPr lang="en-GB" sz="2100" dirty="0" err="1"/>
                  <a:t>geata</a:t>
                </a:r>
                <a:r>
                  <a:rPr lang="en-GB" sz="2100" dirty="0"/>
                  <a:t> </a:t>
                </a:r>
                <a:r>
                  <a:rPr lang="en-GB" sz="2100" dirty="0" err="1"/>
                  <a:t>agus</a:t>
                </a:r>
                <a:r>
                  <a:rPr lang="en-GB" sz="2100" dirty="0"/>
                  <a:t> am </a:t>
                </a:r>
                <a:r>
                  <a:rPr lang="en-GB" sz="2100" dirty="0" err="1"/>
                  <a:t>idir</a:t>
                </a:r>
                <a:r>
                  <a:rPr lang="en-GB" sz="2100" dirty="0"/>
                  <a:t> </a:t>
                </a:r>
                <a:r>
                  <a:rPr lang="en-GB" sz="2100" dirty="0" err="1"/>
                  <a:t>na</a:t>
                </a:r>
                <a:r>
                  <a:rPr lang="en-GB" sz="2100" dirty="0"/>
                  <a:t> </a:t>
                </a:r>
                <a:r>
                  <a:rPr lang="en-GB" sz="2100" dirty="0" err="1"/>
                  <a:t>geataí</a:t>
                </a:r>
                <a:r>
                  <a:rPr lang="en-GB" sz="2100" dirty="0"/>
                  <a:t> . </a:t>
                </a:r>
                <a:r>
                  <a:rPr lang="en-GB" sz="2100" dirty="0" err="1"/>
                  <a:t>Oibrigh</a:t>
                </a:r>
                <a:r>
                  <a:rPr lang="en-GB" sz="2100" dirty="0"/>
                  <a:t> </a:t>
                </a:r>
                <a:r>
                  <a:rPr lang="en-GB" sz="2100" dirty="0" err="1"/>
                  <a:t>amach</a:t>
                </a:r>
                <a14:m>
                  <m:oMath xmlns:m="http://schemas.openxmlformats.org/officeDocument/2006/math">
                    <m:r>
                      <a:rPr lang="en-US" sz="21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1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100" dirty="0"/>
                  <a:t> agus </a:t>
                </a:r>
                <a14:m>
                  <m:oMath xmlns:m="http://schemas.openxmlformats.org/officeDocument/2006/math">
                    <m:r>
                      <a:rPr lang="en-GB" sz="21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100" dirty="0"/>
                  <a:t> </a:t>
                </a:r>
                <a:r>
                  <a:rPr lang="en-GB" sz="2100" dirty="0" err="1"/>
                  <a:t>uaidh</a:t>
                </a:r>
                <a:r>
                  <a:rPr lang="en-GB" sz="2100" dirty="0"/>
                  <a:t> sin, </a:t>
                </a:r>
                <a:r>
                  <a:rPr lang="en-GB" sz="2100" dirty="0" err="1"/>
                  <a:t>faigh</a:t>
                </a:r>
                <a:r>
                  <a:rPr lang="en-GB" sz="2100" dirty="0"/>
                  <a:t>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GB" sz="21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98361D-FE62-6503-411B-F516CB962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149" y="1569136"/>
                <a:ext cx="2199290" cy="2463751"/>
              </a:xfrm>
              <a:prstGeom prst="rect">
                <a:avLst/>
              </a:prstGeom>
              <a:blipFill>
                <a:blip r:embed="rId2"/>
                <a:stretch>
                  <a:fillRect l="-3324" t="-148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2892F3-B2F9-C62D-0840-17032CE389A2}"/>
                  </a:ext>
                </a:extLst>
              </p:cNvPr>
              <p:cNvSpPr txBox="1"/>
              <p:nvPr/>
            </p:nvSpPr>
            <p:spPr>
              <a:xfrm>
                <a:off x="2682678" y="2652808"/>
                <a:ext cx="36971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2892F3-B2F9-C62D-0840-17032CE38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678" y="2652808"/>
                <a:ext cx="369717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30ECD3-D9BC-3C87-C0EF-E33BEB2FF41A}"/>
              </a:ext>
            </a:extLst>
          </p:cNvPr>
          <p:cNvCxnSpPr>
            <a:cxnSpLocks/>
          </p:cNvCxnSpPr>
          <p:nvPr/>
        </p:nvCxnSpPr>
        <p:spPr>
          <a:xfrm>
            <a:off x="2591366" y="2992877"/>
            <a:ext cx="517148" cy="902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itle 26">
            <a:extLst>
              <a:ext uri="{FF2B5EF4-FFF2-40B4-BE49-F238E27FC236}">
                <a16:creationId xmlns:a16="http://schemas.microsoft.com/office/drawing/2014/main" id="{010C6C5C-1C05-A6CB-502E-490C192B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215" y="310820"/>
            <a:ext cx="7299335" cy="1311128"/>
          </a:xfrm>
        </p:spPr>
        <p:txBody>
          <a:bodyPr/>
          <a:lstStyle/>
          <a:p>
            <a:pPr algn="ctr"/>
            <a:r>
              <a:rPr lang="en-GB" dirty="0" err="1"/>
              <a:t>Luashgéarú</a:t>
            </a:r>
            <a:r>
              <a:rPr lang="en-GB" dirty="0"/>
              <a:t> a </a:t>
            </a:r>
            <a:r>
              <a:rPr lang="en-GB" dirty="0" err="1"/>
              <a:t>thomhas</a:t>
            </a:r>
            <a:r>
              <a:rPr lang="en-GB" dirty="0"/>
              <a:t> le </a:t>
            </a:r>
            <a:r>
              <a:rPr lang="en-GB" dirty="0" err="1"/>
              <a:t>geataí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amadóir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54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/>
      <p:bldP spid="14" grpId="0"/>
      <p:bldP spid="15" grpId="0"/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/>
      <p:bldP spid="57" grpId="0" animBg="1"/>
      <p:bldP spid="58" grpId="0"/>
      <p:bldP spid="2" grpId="0" animBg="1"/>
      <p:bldP spid="11" grpId="0" animBg="1"/>
      <p:bldP spid="19" grpId="0" animBg="1"/>
      <p:bldP spid="5" grpId="0" animBg="1"/>
      <p:bldP spid="2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29661-8462-046F-81B6-135A29D66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9F7E64-2EB0-EE2D-33BF-35E3B2B5749B}"/>
              </a:ext>
            </a:extLst>
          </p:cNvPr>
          <p:cNvSpPr txBox="1"/>
          <p:nvPr/>
        </p:nvSpPr>
        <p:spPr>
          <a:xfrm>
            <a:off x="3484747" y="212710"/>
            <a:ext cx="21745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b="1" u="sng" dirty="0" err="1"/>
              <a:t>Bailiúcháin</a:t>
            </a:r>
            <a:r>
              <a:rPr lang="en-GB" sz="2100" b="1" u="sng" dirty="0"/>
              <a:t> </a:t>
            </a:r>
            <a:r>
              <a:rPr lang="en-GB" sz="2100" b="1" u="sng" dirty="0" err="1"/>
              <a:t>Sonraí</a:t>
            </a:r>
            <a:endParaRPr lang="en-GB" sz="21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69C645-91DC-4DB8-BF88-907A733E8085}"/>
                  </a:ext>
                </a:extLst>
              </p:cNvPr>
              <p:cNvSpPr txBox="1"/>
              <p:nvPr/>
            </p:nvSpPr>
            <p:spPr>
              <a:xfrm>
                <a:off x="826718" y="1014608"/>
                <a:ext cx="7716033" cy="495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Luasghéarú a </a:t>
                </a:r>
                <a:r>
                  <a:rPr lang="en-US" sz="3200" dirty="0" err="1"/>
                  <a:t>thomhas</a:t>
                </a:r>
                <a:endParaRPr lang="en-US" sz="3200" dirty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=1.2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IE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IE" sz="3200" dirty="0"/>
                  <a:t> 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0.012</m:t>
                        </m:r>
                      </m:num>
                      <m:den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den>
                        </m:f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E" sz="3200" dirty="0"/>
                  <a:t>.24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IE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=4.3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IE" sz="3200" dirty="0"/>
                  <a:t> 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0.043</m:t>
                        </m:r>
                      </m:num>
                      <m:den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den>
                        </m:f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E" sz="3200" dirty="0"/>
                  <a:t>0.86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IE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E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69C645-91DC-4DB8-BF88-907A733E8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18" y="1014608"/>
                <a:ext cx="7716033" cy="4956550"/>
              </a:xfrm>
              <a:prstGeom prst="rect">
                <a:avLst/>
              </a:prstGeom>
              <a:blipFill>
                <a:blip r:embed="rId2"/>
                <a:stretch>
                  <a:fillRect l="-1974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6156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6A88-0CAA-A0F0-1F83-36233922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err="1"/>
              <a:t>Veicteoirí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4614561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1286E1AD-DEBA-F6ED-E46F-1EA9DF3F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036" y="2621087"/>
            <a:ext cx="5944343" cy="83099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/>
              <a:t>Cainníocht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mbíonn</a:t>
            </a:r>
            <a:r>
              <a:rPr lang="en-US" altLang="en-US" sz="2400" dirty="0"/>
              <a:t> MÉID </a:t>
            </a:r>
            <a:r>
              <a:rPr lang="en-US" altLang="en-US" sz="2400" dirty="0" err="1"/>
              <a:t>agus</a:t>
            </a:r>
            <a:r>
              <a:rPr lang="en-US" altLang="en-US" sz="2400" dirty="0"/>
              <a:t> TREO </a:t>
            </a:r>
            <a:r>
              <a:rPr lang="en-US" altLang="en-US" sz="2400" dirty="0" err="1"/>
              <a:t>bainteach</a:t>
            </a:r>
            <a:r>
              <a:rPr lang="en-US" altLang="en-US" sz="2400" dirty="0"/>
              <a:t> leis</a:t>
            </a:r>
            <a:endParaRPr lang="en-GB" alt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66716-3DFE-43CF-B7B7-7BCC4B15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954206"/>
            <a:ext cx="6515100" cy="779014"/>
          </a:xfrm>
        </p:spPr>
        <p:txBody>
          <a:bodyPr/>
          <a:lstStyle/>
          <a:p>
            <a:r>
              <a:rPr lang="en-IE" altLang="en-US" b="1" dirty="0"/>
              <a:t>Cad is </a:t>
            </a:r>
            <a:r>
              <a:rPr lang="en-IE" altLang="en-US" b="1" dirty="0" err="1"/>
              <a:t>cainníocht</a:t>
            </a:r>
            <a:r>
              <a:rPr lang="en-IE" altLang="en-US" b="1" dirty="0"/>
              <a:t> </a:t>
            </a:r>
            <a:r>
              <a:rPr lang="en-IE" altLang="en-US" b="1" dirty="0" err="1"/>
              <a:t>Veicteoireach</a:t>
            </a:r>
            <a:r>
              <a:rPr lang="en-IE" altLang="en-US" b="1" dirty="0"/>
              <a:t> </a:t>
            </a:r>
            <a:r>
              <a:rPr lang="en-IE" altLang="en-US" b="1" dirty="0" err="1"/>
              <a:t>ann</a:t>
            </a:r>
            <a:r>
              <a:rPr lang="en-IE" altLang="en-US" b="1" dirty="0"/>
              <a:t>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Text Box 23">
            <a:extLst>
              <a:ext uri="{FF2B5EF4-FFF2-40B4-BE49-F238E27FC236}">
                <a16:creationId xmlns:a16="http://schemas.microsoft.com/office/drawing/2014/main" id="{ADCB3AC7-73E5-1C1C-9526-795A9E41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618" y="4152200"/>
            <a:ext cx="6100763" cy="67403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100" dirty="0" err="1"/>
              <a:t>Níos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mó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ar</a:t>
            </a:r>
            <a:r>
              <a:rPr lang="en-US" altLang="en-US" sz="2100" dirty="0"/>
              <a:t> an </a:t>
            </a:r>
            <a:r>
              <a:rPr lang="en-US" altLang="en-US" sz="2100" dirty="0" err="1"/>
              <a:t>siollabas</a:t>
            </a:r>
            <a:r>
              <a:rPr lang="en-US" altLang="en-US" sz="2100" dirty="0"/>
              <a:t>, an </a:t>
            </a:r>
            <a:r>
              <a:rPr lang="en-US" altLang="en-US" sz="2100" dirty="0" err="1"/>
              <a:t>ceann</a:t>
            </a:r>
            <a:r>
              <a:rPr lang="en-US" altLang="en-US" sz="2100" dirty="0"/>
              <a:t> is </a:t>
            </a:r>
            <a:r>
              <a:rPr lang="en-US" altLang="en-US" sz="2100" dirty="0" err="1"/>
              <a:t>suntasaí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ná</a:t>
            </a:r>
            <a:r>
              <a:rPr lang="en-US" altLang="en-US" sz="2100" dirty="0"/>
              <a:t> an FHÓRSA</a:t>
            </a:r>
            <a:endParaRPr lang="en-GB" altLang="en-US" sz="2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6DC26-D846-A2EF-12AD-78BA9311A581}"/>
              </a:ext>
            </a:extLst>
          </p:cNvPr>
          <p:cNvSpPr txBox="1"/>
          <p:nvPr/>
        </p:nvSpPr>
        <p:spPr>
          <a:xfrm>
            <a:off x="1943286" y="1899271"/>
            <a:ext cx="179119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700" dirty="0" err="1"/>
              <a:t>Díláithriú</a:t>
            </a:r>
            <a:endParaRPr lang="en-GB" sz="2700" dirty="0"/>
          </a:p>
          <a:p>
            <a:pPr algn="l"/>
            <a:r>
              <a:rPr lang="en-GB" sz="2700" dirty="0" err="1"/>
              <a:t>Treoluas</a:t>
            </a:r>
            <a:endParaRPr lang="en-GB" sz="2700" dirty="0"/>
          </a:p>
          <a:p>
            <a:pPr algn="l"/>
            <a:r>
              <a:rPr lang="en-GB" sz="2700" dirty="0" err="1"/>
              <a:t>Luashgéarú</a:t>
            </a:r>
            <a:endParaRPr lang="en-GB" sz="27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4E6686-FC62-6CC9-403B-3ED72F4D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8" y="851024"/>
            <a:ext cx="9065941" cy="468682"/>
          </a:xfrm>
        </p:spPr>
        <p:txBody>
          <a:bodyPr>
            <a:noAutofit/>
          </a:bodyPr>
          <a:lstStyle/>
          <a:p>
            <a:pPr algn="ctr"/>
            <a:r>
              <a:rPr lang="en-IE" altLang="en-US" sz="3800" dirty="0"/>
              <a:t>3 </a:t>
            </a:r>
            <a:r>
              <a:rPr lang="en-IE" altLang="en-US" sz="3800" dirty="0" err="1"/>
              <a:t>Sampla</a:t>
            </a:r>
            <a:r>
              <a:rPr lang="en-IE" altLang="en-US" sz="3800" dirty="0"/>
              <a:t> de </a:t>
            </a:r>
            <a:r>
              <a:rPr lang="en-IE" altLang="en-US" sz="3800" dirty="0" err="1"/>
              <a:t>Chainníochtaí</a:t>
            </a:r>
            <a:r>
              <a:rPr lang="en-IE" altLang="en-US" sz="3800" dirty="0"/>
              <a:t> </a:t>
            </a:r>
            <a:r>
              <a:rPr lang="en-IE" altLang="en-US" sz="3800" dirty="0" err="1"/>
              <a:t>Veicteoireacha</a:t>
            </a:r>
            <a:endParaRPr lang="en-GB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FF1C0928-6CD7-F0DF-2E8C-FF33EA106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4" y="1419287"/>
            <a:ext cx="545544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3300" b="1" dirty="0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66E96C8-A66F-8C76-6634-0D41BC5B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6" y="2067089"/>
            <a:ext cx="5362575" cy="83099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/>
              <a:t>Cainníochta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mbíonn</a:t>
            </a:r>
            <a:r>
              <a:rPr lang="en-US" altLang="en-US" sz="2400" dirty="0"/>
              <a:t> MÉID </a:t>
            </a:r>
            <a:r>
              <a:rPr lang="en-US" altLang="en-US" sz="2400" dirty="0" err="1"/>
              <a:t>amháin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bainteach</a:t>
            </a:r>
            <a:r>
              <a:rPr lang="en-US" altLang="en-US" sz="2400" dirty="0"/>
              <a:t> leis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0D7D4-4320-D7A3-912B-D6C52BA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372" y="1029134"/>
            <a:ext cx="6927927" cy="445601"/>
          </a:xfrm>
        </p:spPr>
        <p:txBody>
          <a:bodyPr>
            <a:normAutofit fontScale="90000"/>
          </a:bodyPr>
          <a:lstStyle/>
          <a:p>
            <a:r>
              <a:rPr lang="en-IE" altLang="en-US" b="1" dirty="0"/>
              <a:t>Cad is </a:t>
            </a:r>
            <a:r>
              <a:rPr lang="en-IE" altLang="en-US" b="1" dirty="0" err="1"/>
              <a:t>cainníocht</a:t>
            </a:r>
            <a:r>
              <a:rPr lang="en-IE" altLang="en-US" b="1" dirty="0"/>
              <a:t> </a:t>
            </a:r>
            <a:r>
              <a:rPr lang="en-IE" altLang="en-US" b="1" dirty="0" err="1"/>
              <a:t>Scálach</a:t>
            </a:r>
            <a:r>
              <a:rPr lang="en-IE" altLang="en-US" b="1" dirty="0"/>
              <a:t> </a:t>
            </a:r>
            <a:r>
              <a:rPr lang="en-IE" altLang="en-US" b="1" dirty="0" err="1"/>
              <a:t>ann</a:t>
            </a:r>
            <a:r>
              <a:rPr lang="en-IE" altLang="en-US" b="1" dirty="0"/>
              <a:t>?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504AF-D5CA-DEA1-8533-DF3A1DC9D341}"/>
              </a:ext>
            </a:extLst>
          </p:cNvPr>
          <p:cNvSpPr txBox="1"/>
          <p:nvPr/>
        </p:nvSpPr>
        <p:spPr>
          <a:xfrm>
            <a:off x="2730423" y="3232792"/>
            <a:ext cx="29574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 err="1"/>
              <a:t>Ní</a:t>
            </a:r>
            <a:r>
              <a:rPr lang="en-GB" sz="2100" dirty="0"/>
              <a:t> </a:t>
            </a:r>
            <a:r>
              <a:rPr lang="en-GB" sz="2100" dirty="0" err="1"/>
              <a:t>bhíonn</a:t>
            </a:r>
            <a:r>
              <a:rPr lang="en-GB" sz="2100" dirty="0"/>
              <a:t> </a:t>
            </a:r>
            <a:r>
              <a:rPr lang="en-GB" sz="2100" dirty="0" err="1"/>
              <a:t>aon</a:t>
            </a:r>
            <a:r>
              <a:rPr lang="en-GB" sz="2100" dirty="0"/>
              <a:t> </a:t>
            </a:r>
            <a:r>
              <a:rPr lang="en-GB" sz="2100" dirty="0" err="1"/>
              <a:t>threo</a:t>
            </a:r>
            <a:r>
              <a:rPr lang="en-GB" sz="2100" dirty="0"/>
              <a:t> </a:t>
            </a:r>
            <a:r>
              <a:rPr lang="en-GB" sz="2100" dirty="0" err="1"/>
              <a:t>acu</a:t>
            </a:r>
            <a:endParaRPr lang="en-GB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  <p:bldP spid="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9073E-1699-35F8-73D7-2CD73E019DC4}"/>
              </a:ext>
            </a:extLst>
          </p:cNvPr>
          <p:cNvSpPr txBox="1"/>
          <p:nvPr/>
        </p:nvSpPr>
        <p:spPr>
          <a:xfrm>
            <a:off x="2827020" y="2061211"/>
            <a:ext cx="2139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Am </a:t>
            </a:r>
          </a:p>
          <a:p>
            <a:pPr algn="l"/>
            <a:r>
              <a:rPr lang="en-GB" sz="2400" dirty="0" err="1"/>
              <a:t>Teocht</a:t>
            </a:r>
            <a:endParaRPr lang="en-GB" sz="2400" dirty="0"/>
          </a:p>
          <a:p>
            <a:pPr algn="l"/>
            <a:r>
              <a:rPr lang="en-GB" sz="2400" dirty="0" err="1"/>
              <a:t>Mais</a:t>
            </a:r>
            <a:endParaRPr lang="en-GB" sz="2400" dirty="0"/>
          </a:p>
          <a:p>
            <a:pPr algn="l"/>
            <a:r>
              <a:rPr lang="en-GB" sz="2400" dirty="0" err="1"/>
              <a:t>Toirt</a:t>
            </a:r>
            <a:endParaRPr lang="en-GB" sz="2400" dirty="0"/>
          </a:p>
          <a:p>
            <a:pPr algn="l"/>
            <a:r>
              <a:rPr lang="en-GB" sz="2400" dirty="0"/>
              <a:t>Fad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57595F-B29A-F67C-3725-B097197D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1" y="1311010"/>
            <a:ext cx="7464697" cy="261312"/>
          </a:xfrm>
        </p:spPr>
        <p:txBody>
          <a:bodyPr>
            <a:normAutofit fontScale="90000"/>
          </a:bodyPr>
          <a:lstStyle/>
          <a:p>
            <a:pPr algn="ctr"/>
            <a:r>
              <a:rPr lang="en-IE" altLang="en-US" dirty="0" err="1"/>
              <a:t>Samplaí</a:t>
            </a:r>
            <a:r>
              <a:rPr lang="en-IE" altLang="en-US" dirty="0"/>
              <a:t> de </a:t>
            </a:r>
            <a:r>
              <a:rPr lang="en-IE" altLang="en-US" dirty="0" err="1"/>
              <a:t>Chainníochtaí</a:t>
            </a:r>
            <a:r>
              <a:rPr lang="en-IE" altLang="en-US" dirty="0"/>
              <a:t> </a:t>
            </a:r>
            <a:r>
              <a:rPr lang="en-IE" altLang="en-US" dirty="0" err="1"/>
              <a:t>Scálacha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>
            <a:extLst>
              <a:ext uri="{FF2B5EF4-FFF2-40B4-BE49-F238E27FC236}">
                <a16:creationId xmlns:a16="http://schemas.microsoft.com/office/drawing/2014/main" id="{F10D8103-E0A7-7F82-B955-D0131A5E4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537" y="973687"/>
            <a:ext cx="8474926" cy="531480"/>
          </a:xfrm>
        </p:spPr>
        <p:txBody>
          <a:bodyPr>
            <a:normAutofit fontScale="90000"/>
          </a:bodyPr>
          <a:lstStyle/>
          <a:p>
            <a:r>
              <a:rPr lang="en-IE" altLang="en-US" dirty="0" err="1"/>
              <a:t>Conas</a:t>
            </a:r>
            <a:r>
              <a:rPr lang="en-IE" altLang="en-US" dirty="0"/>
              <a:t> </a:t>
            </a:r>
            <a:r>
              <a:rPr lang="en-IE" altLang="en-US" dirty="0" err="1"/>
              <a:t>Veicteoir</a:t>
            </a:r>
            <a:r>
              <a:rPr lang="en-IE" altLang="en-US" dirty="0"/>
              <a:t> a </a:t>
            </a:r>
            <a:r>
              <a:rPr lang="en-IE" altLang="en-US" dirty="0" err="1"/>
              <a:t>tharraingt</a:t>
            </a:r>
            <a:r>
              <a:rPr lang="en-IE" altLang="en-US" dirty="0"/>
              <a:t> / chur in </a:t>
            </a:r>
            <a:r>
              <a:rPr lang="en-IE" altLang="en-US" dirty="0" err="1"/>
              <a:t>iúl</a:t>
            </a:r>
            <a:endParaRPr lang="en-GB" altLang="en-US" dirty="0"/>
          </a:p>
        </p:txBody>
      </p:sp>
      <p:sp>
        <p:nvSpPr>
          <p:cNvPr id="7172" name="Text Box 10">
            <a:extLst>
              <a:ext uri="{FF2B5EF4-FFF2-40B4-BE49-F238E27FC236}">
                <a16:creationId xmlns:a16="http://schemas.microsoft.com/office/drawing/2014/main" id="{8CBB9420-29A9-6040-0EC6-9FF003CF1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339" y="3028159"/>
            <a:ext cx="392060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sz="2100" b="1" dirty="0"/>
              <a:t>Fad </a:t>
            </a:r>
            <a:r>
              <a:rPr lang="en-GB" altLang="en-US" sz="2100" b="1" dirty="0" err="1"/>
              <a:t>na</a:t>
            </a:r>
            <a:r>
              <a:rPr lang="en-GB" altLang="en-US" sz="2100" b="1" dirty="0"/>
              <a:t> </a:t>
            </a:r>
            <a:r>
              <a:rPr lang="en-GB" altLang="en-US" sz="2100" b="1" dirty="0" err="1"/>
              <a:t>saighde</a:t>
            </a:r>
            <a:r>
              <a:rPr lang="en-GB" altLang="en-US" sz="2100" b="1" dirty="0"/>
              <a:t> = </a:t>
            </a:r>
            <a:r>
              <a:rPr lang="en-GB" altLang="en-US" sz="2100" b="1" dirty="0" err="1"/>
              <a:t>Méid</a:t>
            </a:r>
            <a:r>
              <a:rPr lang="en-GB" altLang="en-US" sz="2100" dirty="0"/>
              <a:t>.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sz="2100" b="1" dirty="0"/>
              <a:t>Pointe </a:t>
            </a:r>
            <a:r>
              <a:rPr lang="en-GB" altLang="en-US" sz="2100" b="1" dirty="0" err="1"/>
              <a:t>na</a:t>
            </a:r>
            <a:r>
              <a:rPr lang="en-GB" altLang="en-US" sz="2100" b="1" dirty="0"/>
              <a:t> </a:t>
            </a:r>
            <a:r>
              <a:rPr lang="en-GB" altLang="en-US" sz="2100" b="1" dirty="0" err="1"/>
              <a:t>saighde</a:t>
            </a:r>
            <a:r>
              <a:rPr lang="en-GB" altLang="en-US" sz="2100" b="1" dirty="0"/>
              <a:t> = Treo</a:t>
            </a:r>
            <a:endParaRPr lang="en-GB" alt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319C2C0-9AD2-A98E-D8B9-E98E527899BE}"/>
              </a:ext>
            </a:extLst>
          </p:cNvPr>
          <p:cNvCxnSpPr/>
          <p:nvPr/>
        </p:nvCxnSpPr>
        <p:spPr>
          <a:xfrm flipV="1">
            <a:off x="3410871" y="2099232"/>
            <a:ext cx="2322258" cy="594066"/>
          </a:xfrm>
          <a:prstGeom prst="straightConnector1">
            <a:avLst/>
          </a:prstGeom>
          <a:ln w="5080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7347F30-10F1-8ED3-8038-8240E9E6C0B8}"/>
              </a:ext>
            </a:extLst>
          </p:cNvPr>
          <p:cNvSpPr txBox="1"/>
          <p:nvPr/>
        </p:nvSpPr>
        <p:spPr>
          <a:xfrm rot="20750031">
            <a:off x="3680286" y="1868400"/>
            <a:ext cx="203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Saghad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3149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3DF8C6-0C4F-CBEE-D06F-37FC86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Stair an </a:t>
            </a:r>
            <a:r>
              <a:rPr lang="en-IE" dirty="0" err="1"/>
              <a:t>mhéadair</a:t>
            </a:r>
            <a:r>
              <a:rPr lang="en-IE" dirty="0"/>
              <a:t>: </a:t>
            </a:r>
            <a:r>
              <a:rPr lang="en-IE" dirty="0" err="1"/>
              <a:t>Amlíne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2164EA-539F-A207-0CAD-F395A9DE29D8}"/>
                  </a:ext>
                </a:extLst>
              </p:cNvPr>
              <p:cNvSpPr txBox="1"/>
              <p:nvPr/>
            </p:nvSpPr>
            <p:spPr>
              <a:xfrm>
                <a:off x="1331640" y="1612180"/>
                <a:ext cx="6326460" cy="3135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100" dirty="0"/>
                  <a:t>1791: mar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E" sz="2100" i="1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IE" sz="2100" i="1">
                            <a:latin typeface="Cambria Math" panose="02040503050406030204" pitchFamily="18" charset="0"/>
                          </a:rPr>
                          <m:t>𝑚𝑖𝑙𝑙𝑖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ú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100">
                        <a:latin typeface="Cambria Math" panose="02040503050406030204" pitchFamily="18" charset="0"/>
                      </a:rPr>
                      <m:t>ú</m:t>
                    </m:r>
                  </m:oMath>
                </a14:m>
                <a:r>
                  <a:rPr lang="en-IE" sz="2100" dirty="0"/>
                  <a:t> den </a:t>
                </a:r>
                <a:r>
                  <a:rPr lang="en-IE" sz="2100" dirty="0" err="1"/>
                  <a:t>fhad</a:t>
                </a:r>
                <a:r>
                  <a:rPr lang="en-IE" sz="2100" dirty="0"/>
                  <a:t> </a:t>
                </a:r>
                <a:r>
                  <a:rPr lang="en-IE" sz="2100" dirty="0" err="1"/>
                  <a:t>ón</a:t>
                </a:r>
                <a:r>
                  <a:rPr lang="en-IE" sz="2100" dirty="0"/>
                  <a:t> </a:t>
                </a:r>
                <a:r>
                  <a:rPr lang="en-IE" sz="2100" dirty="0" err="1"/>
                  <a:t>meánchiorcal</a:t>
                </a:r>
                <a:r>
                  <a:rPr lang="en-IE" sz="2100" dirty="0"/>
                  <a:t> go 			</a:t>
                </a:r>
                <a:r>
                  <a:rPr lang="en-IE" sz="2100" dirty="0" err="1"/>
                  <a:t>dtí</a:t>
                </a:r>
                <a:r>
                  <a:rPr lang="en-IE" sz="2100" dirty="0"/>
                  <a:t> an Pol </a:t>
                </a:r>
                <a:r>
                  <a:rPr lang="en-IE" sz="2100" dirty="0" err="1"/>
                  <a:t>Thuaidh</a:t>
                </a:r>
                <a:r>
                  <a:rPr lang="en-IE" sz="2100" dirty="0"/>
                  <a:t> </a:t>
                </a:r>
              </a:p>
              <a:p>
                <a:pPr algn="l"/>
                <a:r>
                  <a:rPr lang="en-IE" sz="2100" dirty="0"/>
                  <a:t>                           </a:t>
                </a:r>
              </a:p>
              <a:p>
                <a:pPr algn="l"/>
                <a:endParaRPr lang="en-IE" sz="2100" dirty="0"/>
              </a:p>
              <a:p>
                <a:pPr algn="l"/>
                <a:r>
                  <a:rPr lang="en-IE" sz="2100" dirty="0"/>
                  <a:t>1799-1960 : </a:t>
                </a:r>
                <a:r>
                  <a:rPr lang="en-IE" dirty="0" err="1"/>
                  <a:t>barra</a:t>
                </a:r>
                <a:r>
                  <a:rPr lang="en-IE" dirty="0"/>
                  <a:t> </a:t>
                </a:r>
                <a:r>
                  <a:rPr lang="en-IE" dirty="0" err="1"/>
                  <a:t>mhiotail</a:t>
                </a:r>
                <a:r>
                  <a:rPr lang="en-IE" dirty="0"/>
                  <a:t> </a:t>
                </a:r>
                <a:r>
                  <a:rPr lang="en-IE" dirty="0" err="1"/>
                  <a:t>caighdeánach</a:t>
                </a:r>
                <a:endParaRPr lang="en-IE" dirty="0"/>
              </a:p>
              <a:p>
                <a:pPr algn="l"/>
                <a:endParaRPr lang="en-IE" sz="2100" dirty="0"/>
              </a:p>
              <a:p>
                <a:pPr algn="l"/>
                <a:r>
                  <a:rPr lang="en-IE" sz="2100" dirty="0"/>
                  <a:t>1960:  crioptóin-86 </a:t>
                </a:r>
              </a:p>
              <a:p>
                <a:pPr algn="l"/>
                <a:endParaRPr lang="en-IE" sz="2100" dirty="0"/>
              </a:p>
              <a:p>
                <a:pPr algn="l"/>
                <a:r>
                  <a:rPr lang="en-IE" sz="2100" dirty="0"/>
                  <a:t>1983: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2164EA-539F-A207-0CAD-F395A9DE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612180"/>
                <a:ext cx="6326460" cy="3135923"/>
              </a:xfrm>
              <a:prstGeom prst="rect">
                <a:avLst/>
              </a:prstGeom>
              <a:blipFill>
                <a:blip r:embed="rId2"/>
                <a:stretch>
                  <a:fillRect l="-1002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A800A4-EF6E-0A83-87A8-5D9B6B99ADF3}"/>
                  </a:ext>
                </a:extLst>
              </p:cNvPr>
              <p:cNvSpPr txBox="1"/>
              <p:nvPr/>
            </p:nvSpPr>
            <p:spPr>
              <a:xfrm>
                <a:off x="2164854" y="4349074"/>
                <a:ext cx="5053440" cy="1197123"/>
              </a:xfrm>
              <a:prstGeom prst="rect">
                <a:avLst/>
              </a:prstGeom>
              <a:gradFill flip="none" rotWithShape="1">
                <a:gsLst>
                  <a:gs pos="10000">
                    <a:srgbClr val="FFFF00"/>
                  </a:gs>
                  <a:gs pos="79000">
                    <a:srgbClr val="FFF49F"/>
                  </a:gs>
                </a:gsLst>
                <a:lin ang="0" scaled="0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2100" dirty="0" err="1"/>
                  <a:t>Méadar</a:t>
                </a:r>
                <a:r>
                  <a:rPr lang="en-IE" sz="2100" dirty="0"/>
                  <a:t> = fad a </a:t>
                </a:r>
                <a:r>
                  <a:rPr lang="en-IE" sz="2100" dirty="0" err="1"/>
                  <a:t>thaistealaítear</a:t>
                </a:r>
                <a:r>
                  <a:rPr lang="en-IE" sz="2100" dirty="0"/>
                  <a:t> ag an </a:t>
                </a:r>
                <a:r>
                  <a:rPr lang="en-IE" sz="2100" dirty="0" err="1"/>
                  <a:t>solas</a:t>
                </a:r>
                <a:r>
                  <a:rPr lang="en-IE" sz="2100" dirty="0"/>
                  <a:t> </a:t>
                </a:r>
                <a:r>
                  <a:rPr lang="en-IE" sz="2100" dirty="0" err="1"/>
                  <a:t>laistigh</a:t>
                </a:r>
                <a:r>
                  <a:rPr lang="en-IE" sz="2100" dirty="0"/>
                  <a:t> de 1 </a:t>
                </a:r>
                <a:r>
                  <a:rPr lang="en-IE" sz="2100" dirty="0" err="1"/>
                  <a:t>soic</a:t>
                </a:r>
                <a:endParaRPr lang="en-IE" sz="2100" dirty="0"/>
              </a:p>
              <a:p>
                <a:pPr algn="ctr"/>
                <a:r>
                  <a:rPr lang="en-IE" sz="21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E" sz="2100" i="1">
                            <a:latin typeface="Cambria Math" panose="02040503050406030204" pitchFamily="18" charset="0"/>
                          </a:rPr>
                          <m:t>299 792 458</m:t>
                        </m:r>
                      </m:den>
                    </m:f>
                  </m:oMath>
                </a14:m>
                <a:endParaRPr lang="en-IE" sz="21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A800A4-EF6E-0A83-87A8-5D9B6B99A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854" y="4349074"/>
                <a:ext cx="5053440" cy="1197123"/>
              </a:xfrm>
              <a:prstGeom prst="rect">
                <a:avLst/>
              </a:prstGeom>
              <a:blipFill>
                <a:blip r:embed="rId3"/>
                <a:stretch>
                  <a:fillRect l="-251" t="-3158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be 7">
            <a:extLst>
              <a:ext uri="{FF2B5EF4-FFF2-40B4-BE49-F238E27FC236}">
                <a16:creationId xmlns:a16="http://schemas.microsoft.com/office/drawing/2014/main" id="{0FE5333D-41B0-D220-DD63-E17DDFA00EB5}"/>
              </a:ext>
            </a:extLst>
          </p:cNvPr>
          <p:cNvSpPr/>
          <p:nvPr/>
        </p:nvSpPr>
        <p:spPr>
          <a:xfrm>
            <a:off x="5940553" y="3258803"/>
            <a:ext cx="1758764" cy="215071"/>
          </a:xfrm>
          <a:prstGeom prst="cub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1026" name="Picture 2" descr="sine wave graphing application – bobby vonsandwichface">
            <a:extLst>
              <a:ext uri="{FF2B5EF4-FFF2-40B4-BE49-F238E27FC236}">
                <a16:creationId xmlns:a16="http://schemas.microsoft.com/office/drawing/2014/main" id="{FE463930-76BB-1980-9CEB-58763B425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1" b="15785"/>
          <a:stretch/>
        </p:blipFill>
        <p:spPr bwMode="auto">
          <a:xfrm>
            <a:off x="4193958" y="3737091"/>
            <a:ext cx="3024336" cy="1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11B79F-CA61-0102-0484-CD1306E9794C}"/>
              </a:ext>
            </a:extLst>
          </p:cNvPr>
          <p:cNvCxnSpPr/>
          <p:nvPr/>
        </p:nvCxnSpPr>
        <p:spPr>
          <a:xfrm>
            <a:off x="4425423" y="4023066"/>
            <a:ext cx="268485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4200920-FDE9-427C-CC2F-7AEF4BAF00FF}"/>
              </a:ext>
            </a:extLst>
          </p:cNvPr>
          <p:cNvSpPr/>
          <p:nvPr/>
        </p:nvSpPr>
        <p:spPr>
          <a:xfrm>
            <a:off x="6765089" y="1826198"/>
            <a:ext cx="607205" cy="642784"/>
          </a:xfrm>
          <a:custGeom>
            <a:avLst/>
            <a:gdLst>
              <a:gd name="connsiteX0" fmla="*/ 10886 w 859971"/>
              <a:gd name="connsiteY0" fmla="*/ 925286 h 925286"/>
              <a:gd name="connsiteX1" fmla="*/ 0 w 859971"/>
              <a:gd name="connsiteY1" fmla="*/ 21772 h 925286"/>
              <a:gd name="connsiteX2" fmla="*/ 859971 w 859971"/>
              <a:gd name="connsiteY2" fmla="*/ 0 h 925286"/>
              <a:gd name="connsiteX0" fmla="*/ 136307 w 985392"/>
              <a:gd name="connsiteY0" fmla="*/ 1022207 h 1022207"/>
              <a:gd name="connsiteX1" fmla="*/ 125421 w 985392"/>
              <a:gd name="connsiteY1" fmla="*/ 118693 h 1022207"/>
              <a:gd name="connsiteX2" fmla="*/ 985392 w 985392"/>
              <a:gd name="connsiteY2" fmla="*/ 96921 h 1022207"/>
              <a:gd name="connsiteX0" fmla="*/ 15212 w 864297"/>
              <a:gd name="connsiteY0" fmla="*/ 971811 h 971811"/>
              <a:gd name="connsiteX1" fmla="*/ 211154 w 864297"/>
              <a:gd name="connsiteY1" fmla="*/ 144497 h 971811"/>
              <a:gd name="connsiteX2" fmla="*/ 864297 w 864297"/>
              <a:gd name="connsiteY2" fmla="*/ 46525 h 971811"/>
              <a:gd name="connsiteX0" fmla="*/ 8885 w 857970"/>
              <a:gd name="connsiteY0" fmla="*/ 935041 h 935041"/>
              <a:gd name="connsiteX1" fmla="*/ 226599 w 857970"/>
              <a:gd name="connsiteY1" fmla="*/ 183927 h 935041"/>
              <a:gd name="connsiteX2" fmla="*/ 857970 w 857970"/>
              <a:gd name="connsiteY2" fmla="*/ 9755 h 935041"/>
              <a:gd name="connsiteX0" fmla="*/ 778 w 849863"/>
              <a:gd name="connsiteY0" fmla="*/ 925286 h 925286"/>
              <a:gd name="connsiteX1" fmla="*/ 218492 w 849863"/>
              <a:gd name="connsiteY1" fmla="*/ 174172 h 925286"/>
              <a:gd name="connsiteX2" fmla="*/ 849863 w 849863"/>
              <a:gd name="connsiteY2" fmla="*/ 0 h 925286"/>
              <a:gd name="connsiteX0" fmla="*/ 247 w 849332"/>
              <a:gd name="connsiteY0" fmla="*/ 925286 h 925286"/>
              <a:gd name="connsiteX1" fmla="*/ 252215 w 849332"/>
              <a:gd name="connsiteY1" fmla="*/ 209430 h 925286"/>
              <a:gd name="connsiteX2" fmla="*/ 849332 w 849332"/>
              <a:gd name="connsiteY2" fmla="*/ 0 h 925286"/>
              <a:gd name="connsiteX0" fmla="*/ 188 w 849273"/>
              <a:gd name="connsiteY0" fmla="*/ 925286 h 925286"/>
              <a:gd name="connsiteX1" fmla="*/ 265477 w 849273"/>
              <a:gd name="connsiteY1" fmla="*/ 250563 h 925286"/>
              <a:gd name="connsiteX2" fmla="*/ 849273 w 849273"/>
              <a:gd name="connsiteY2" fmla="*/ 0 h 925286"/>
              <a:gd name="connsiteX0" fmla="*/ 102 w 849187"/>
              <a:gd name="connsiteY0" fmla="*/ 925286 h 925286"/>
              <a:gd name="connsiteX1" fmla="*/ 265391 w 849187"/>
              <a:gd name="connsiteY1" fmla="*/ 250563 h 925286"/>
              <a:gd name="connsiteX2" fmla="*/ 849187 w 849187"/>
              <a:gd name="connsiteY2" fmla="*/ 0 h 92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187" h="925286">
                <a:moveTo>
                  <a:pt x="102" y="925286"/>
                </a:moveTo>
                <a:cubicBezTo>
                  <a:pt x="-3527" y="624115"/>
                  <a:pt x="90671" y="401744"/>
                  <a:pt x="265391" y="250563"/>
                </a:cubicBezTo>
                <a:cubicBezTo>
                  <a:pt x="440111" y="99382"/>
                  <a:pt x="562530" y="7257"/>
                  <a:pt x="849187" y="0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813800-AC47-E951-847E-4B94BB72A450}"/>
              </a:ext>
            </a:extLst>
          </p:cNvPr>
          <p:cNvCxnSpPr/>
          <p:nvPr/>
        </p:nvCxnSpPr>
        <p:spPr>
          <a:xfrm>
            <a:off x="7390681" y="1612180"/>
            <a:ext cx="0" cy="28229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E3BDBA-35C4-CFC6-CDDC-E7E4171E7E54}"/>
              </a:ext>
            </a:extLst>
          </p:cNvPr>
          <p:cNvCxnSpPr>
            <a:cxnSpLocks/>
          </p:cNvCxnSpPr>
          <p:nvPr/>
        </p:nvCxnSpPr>
        <p:spPr>
          <a:xfrm flipV="1">
            <a:off x="6477497" y="2468982"/>
            <a:ext cx="209846" cy="91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0763AE-ABBE-10EF-F65F-722A4850CF23}"/>
              </a:ext>
            </a:extLst>
          </p:cNvPr>
          <p:cNvGrpSpPr/>
          <p:nvPr/>
        </p:nvGrpSpPr>
        <p:grpSpPr>
          <a:xfrm>
            <a:off x="6869695" y="1864280"/>
            <a:ext cx="1131305" cy="1131305"/>
            <a:chOff x="6672432" y="1068765"/>
            <a:chExt cx="1508406" cy="1508406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7C00B771-E862-CF1E-3411-7E4A584DD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432" y="1068765"/>
              <a:ext cx="1508406" cy="1508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rId6"/>
              <a:extLst>
                <a:ext uri="{FF2B5EF4-FFF2-40B4-BE49-F238E27FC236}">
                  <a16:creationId xmlns:a16="http://schemas.microsoft.com/office/drawing/2014/main" id="{54E58EEC-057A-CAFA-3230-FEA13F50C142}"/>
                </a:ext>
              </a:extLst>
            </p:cNvPr>
            <p:cNvSpPr txBox="1"/>
            <p:nvPr/>
          </p:nvSpPr>
          <p:spPr>
            <a:xfrm>
              <a:off x="6868645" y="2025617"/>
              <a:ext cx="59033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50" dirty="0">
                  <a:solidFill>
                    <a:schemeClr val="bg1">
                      <a:lumMod val="50000"/>
                    </a:schemeClr>
                  </a:solidFill>
                </a:rPr>
                <a:t>CC0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3466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>
            <a:extLst>
              <a:ext uri="{FF2B5EF4-FFF2-40B4-BE49-F238E27FC236}">
                <a16:creationId xmlns:a16="http://schemas.microsoft.com/office/drawing/2014/main" id="{F10D8103-E0A7-7F82-B955-D0131A5E4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973686"/>
            <a:ext cx="6543675" cy="443198"/>
          </a:xfrm>
        </p:spPr>
        <p:txBody>
          <a:bodyPr>
            <a:normAutofit fontScale="90000"/>
          </a:bodyPr>
          <a:lstStyle/>
          <a:p>
            <a:r>
              <a:rPr lang="en-IE" altLang="en-US" dirty="0" err="1"/>
              <a:t>Déan</a:t>
            </a:r>
            <a:r>
              <a:rPr lang="en-IE" altLang="en-US" dirty="0"/>
              <a:t> cur </a:t>
            </a:r>
            <a:r>
              <a:rPr lang="en-IE" altLang="en-US" dirty="0" err="1"/>
              <a:t>síos</a:t>
            </a:r>
            <a:r>
              <a:rPr lang="en-IE" altLang="en-US" dirty="0"/>
              <a:t> </a:t>
            </a:r>
            <a:r>
              <a:rPr lang="en-IE" altLang="en-US" dirty="0" err="1"/>
              <a:t>ar</a:t>
            </a:r>
            <a:r>
              <a:rPr lang="en-IE" altLang="en-US" dirty="0"/>
              <a:t> </a:t>
            </a:r>
            <a:r>
              <a:rPr lang="en-IE" altLang="en-US" dirty="0" err="1"/>
              <a:t>na</a:t>
            </a:r>
            <a:r>
              <a:rPr lang="en-IE" altLang="en-US" dirty="0"/>
              <a:t> </a:t>
            </a:r>
            <a:r>
              <a:rPr lang="en-IE" altLang="en-US" dirty="0" err="1"/>
              <a:t>veicteoirí</a:t>
            </a:r>
            <a:r>
              <a:rPr lang="en-IE" altLang="en-US" dirty="0"/>
              <a:t> </a:t>
            </a:r>
            <a:r>
              <a:rPr lang="en-IE" altLang="en-US" dirty="0" err="1"/>
              <a:t>seo</a:t>
            </a:r>
            <a:r>
              <a:rPr lang="en-IE" altLang="en-US" dirty="0"/>
              <a:t> </a:t>
            </a:r>
            <a:r>
              <a:rPr lang="en-IE" altLang="en-US" dirty="0" err="1"/>
              <a:t>i</a:t>
            </a:r>
            <a:r>
              <a:rPr lang="en-IE" altLang="en-US" dirty="0"/>
              <a:t> </a:t>
            </a:r>
            <a:r>
              <a:rPr lang="en-IE" altLang="en-US" dirty="0" err="1"/>
              <a:t>bhfocail</a:t>
            </a:r>
            <a:endParaRPr lang="en-GB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970EF-9EB4-42E2-9C01-42E8114C02B8}"/>
              </a:ext>
            </a:extLst>
          </p:cNvPr>
          <p:cNvSpPr txBox="1"/>
          <p:nvPr/>
        </p:nvSpPr>
        <p:spPr>
          <a:xfrm>
            <a:off x="1143000" y="4077426"/>
            <a:ext cx="32396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err="1"/>
              <a:t>Fórsa</a:t>
            </a:r>
            <a:r>
              <a:rPr lang="en-GB" sz="2100" dirty="0"/>
              <a:t> de 5 </a:t>
            </a:r>
            <a:r>
              <a:rPr lang="en-GB" sz="2100" dirty="0" err="1"/>
              <a:t>Soir</a:t>
            </a:r>
            <a:r>
              <a:rPr lang="en-GB" sz="2100" dirty="0"/>
              <a:t> Ó </a:t>
            </a:r>
            <a:r>
              <a:rPr lang="en-GB" sz="2100" dirty="0" err="1"/>
              <a:t>Thuaidh</a:t>
            </a:r>
            <a:endParaRPr lang="en-GB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E13AE9-AB24-4306-9C73-43C16F1F22B8}"/>
                  </a:ext>
                </a:extLst>
              </p:cNvPr>
              <p:cNvSpPr txBox="1"/>
              <p:nvPr/>
            </p:nvSpPr>
            <p:spPr>
              <a:xfrm>
                <a:off x="5174766" y="2330913"/>
                <a:ext cx="280713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100" dirty="0"/>
                  <a:t>T</a:t>
                </a:r>
                <a:r>
                  <a:rPr lang="en-GB" sz="2100" dirty="0" err="1"/>
                  <a:t>reoluas</a:t>
                </a:r>
                <a:r>
                  <a:rPr lang="en-GB" sz="2100" dirty="0"/>
                  <a:t> de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1.8 </m:t>
                    </m:r>
                    <m:r>
                      <m:rPr>
                        <m:sty m:val="p"/>
                      </m:rPr>
                      <a:rPr lang="en-GB" sz="21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1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1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deiseal</m:t>
                    </m:r>
                  </m:oMath>
                </a14:m>
                <a:endParaRPr lang="en-GB" sz="21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E13AE9-AB24-4306-9C73-43C16F1F2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66" y="2330913"/>
                <a:ext cx="2807135" cy="738664"/>
              </a:xfrm>
              <a:prstGeom prst="rect">
                <a:avLst/>
              </a:prstGeom>
              <a:blipFill>
                <a:blip r:embed="rId3"/>
                <a:stretch>
                  <a:fillRect l="-2609" t="-491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EEB7922C-C91E-184E-E410-764CCC205CD9}"/>
              </a:ext>
            </a:extLst>
          </p:cNvPr>
          <p:cNvGrpSpPr/>
          <p:nvPr/>
        </p:nvGrpSpPr>
        <p:grpSpPr>
          <a:xfrm>
            <a:off x="5182580" y="1695869"/>
            <a:ext cx="2010506" cy="513729"/>
            <a:chOff x="5386107" y="1118158"/>
            <a:chExt cx="2680674" cy="68497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EEE960C-EEDF-DC1A-84E3-F0F125F91A7C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680674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5606822-6F0B-9671-E7B1-5CC2D9087BC4}"/>
                    </a:ext>
                  </a:extLst>
                </p:cNvPr>
                <p:cNvSpPr txBox="1"/>
                <p:nvPr/>
              </p:nvSpPr>
              <p:spPr>
                <a:xfrm>
                  <a:off x="6109599" y="1118158"/>
                  <a:ext cx="1717230" cy="553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1.8 </m:t>
                        </m:r>
                        <m:r>
                          <m:rPr>
                            <m:sty m:val="p"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GB" sz="210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1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GB" sz="21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5606822-6F0B-9671-E7B1-5CC2D9087B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9599" y="1118158"/>
                  <a:ext cx="1717230" cy="553997"/>
                </a:xfrm>
                <a:prstGeom prst="rect">
                  <a:avLst/>
                </a:prstGeom>
                <a:blipFill>
                  <a:blip r:embed="rId4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0D1FBF-7185-8AE6-6F41-C9B06CBAEEE9}"/>
              </a:ext>
            </a:extLst>
          </p:cNvPr>
          <p:cNvGrpSpPr/>
          <p:nvPr/>
        </p:nvGrpSpPr>
        <p:grpSpPr>
          <a:xfrm>
            <a:off x="1575217" y="1915699"/>
            <a:ext cx="2228402" cy="2184812"/>
            <a:chOff x="576290" y="1411263"/>
            <a:chExt cx="2971202" cy="291308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4FB2DD-CD87-BF11-F740-32773376BD5F}"/>
                </a:ext>
              </a:extLst>
            </p:cNvPr>
            <p:cNvCxnSpPr/>
            <p:nvPr/>
          </p:nvCxnSpPr>
          <p:spPr>
            <a:xfrm>
              <a:off x="1805346" y="2142071"/>
              <a:ext cx="0" cy="16764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9A5477-AF77-C515-CC4B-5AA11F9200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146" y="2958500"/>
              <a:ext cx="164374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F5CEA9-FE99-6953-9B98-3DCDBA9B32D3}"/>
                </a:ext>
              </a:extLst>
            </p:cNvPr>
            <p:cNvSpPr txBox="1"/>
            <p:nvPr/>
          </p:nvSpPr>
          <p:spPr>
            <a:xfrm>
              <a:off x="1620288" y="1704274"/>
              <a:ext cx="50484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19C15D-E61D-B291-1960-F31BC6714A28}"/>
                </a:ext>
              </a:extLst>
            </p:cNvPr>
            <p:cNvSpPr txBox="1"/>
            <p:nvPr/>
          </p:nvSpPr>
          <p:spPr>
            <a:xfrm>
              <a:off x="2610890" y="2718660"/>
              <a:ext cx="48560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01F706-29EC-976B-3AF1-2BCA240428AE}"/>
                </a:ext>
              </a:extLst>
            </p:cNvPr>
            <p:cNvSpPr txBox="1"/>
            <p:nvPr/>
          </p:nvSpPr>
          <p:spPr>
            <a:xfrm>
              <a:off x="576290" y="2718660"/>
              <a:ext cx="60529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B8DE65-F2B7-3B52-EDAC-FD3B522A902D}"/>
                </a:ext>
              </a:extLst>
            </p:cNvPr>
            <p:cNvSpPr txBox="1"/>
            <p:nvPr/>
          </p:nvSpPr>
          <p:spPr>
            <a:xfrm>
              <a:off x="1593588" y="3770349"/>
              <a:ext cx="44499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CE6DDA96-17B0-2D81-C037-C8A79A0013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346" y="1411263"/>
              <a:ext cx="1557091" cy="1543453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FE3EB5-CD39-DCDC-F7DD-28F1067126B8}"/>
                </a:ext>
              </a:extLst>
            </p:cNvPr>
            <p:cNvSpPr txBox="1"/>
            <p:nvPr/>
          </p:nvSpPr>
          <p:spPr>
            <a:xfrm>
              <a:off x="2705166" y="2079808"/>
              <a:ext cx="842326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100" dirty="0"/>
                <a:t>5 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651906-A287-187A-07AF-47AD85B86DF3}"/>
                  </a:ext>
                </a:extLst>
              </p:cNvPr>
              <p:cNvSpPr txBox="1"/>
              <p:nvPr/>
            </p:nvSpPr>
            <p:spPr>
              <a:xfrm>
                <a:off x="5023115" y="4605319"/>
                <a:ext cx="280713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100" dirty="0" err="1"/>
                  <a:t>Treoluas</a:t>
                </a:r>
                <a:r>
                  <a:rPr lang="en-GB" sz="2100" dirty="0"/>
                  <a:t> of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7 </m:t>
                    </m:r>
                    <m:r>
                      <m:rPr>
                        <m:sty m:val="p"/>
                      </m:rPr>
                      <a:rPr lang="en-GB" sz="21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1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1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100" dirty="0"/>
                  <a:t> ag </a:t>
                </a:r>
                <a:r>
                  <a:rPr lang="en-GB" sz="2100" dirty="0" err="1"/>
                  <a:t>uillinn</a:t>
                </a:r>
                <a:r>
                  <a:rPr lang="en-GB" sz="21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GB" sz="2100" dirty="0"/>
                  <a:t> leis an </a:t>
                </a:r>
                <a:r>
                  <a:rPr lang="en-GB" sz="2100" dirty="0" err="1"/>
                  <a:t>gcothromán</a:t>
                </a:r>
                <a:endParaRPr lang="en-GB" sz="2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651906-A287-187A-07AF-47AD85B86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115" y="4605319"/>
                <a:ext cx="2807135" cy="1061829"/>
              </a:xfrm>
              <a:prstGeom prst="rect">
                <a:avLst/>
              </a:prstGeom>
              <a:blipFill>
                <a:blip r:embed="rId5"/>
                <a:stretch>
                  <a:fillRect l="-2609" t="-3429" b="-1028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8339AB57-4AD4-CAC7-D08D-CD6DE1B4AE92}"/>
              </a:ext>
            </a:extLst>
          </p:cNvPr>
          <p:cNvGrpSpPr/>
          <p:nvPr/>
        </p:nvGrpSpPr>
        <p:grpSpPr>
          <a:xfrm>
            <a:off x="5182580" y="3627819"/>
            <a:ext cx="1830542" cy="764866"/>
            <a:chOff x="5386107" y="3694093"/>
            <a:chExt cx="2440722" cy="101982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A13BEE5-3C91-3C2F-14A4-E79FBAAAD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4775" y="3694093"/>
              <a:ext cx="2222054" cy="954107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226ABA4-C392-1050-4395-C5A18520DEE1}"/>
                    </a:ext>
                  </a:extLst>
                </p:cNvPr>
                <p:cNvSpPr txBox="1"/>
                <p:nvPr/>
              </p:nvSpPr>
              <p:spPr>
                <a:xfrm rot="20135127">
                  <a:off x="5643754" y="3720308"/>
                  <a:ext cx="1546716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GB" sz="2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GB" sz="21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226ABA4-C392-1050-4395-C5A18520DE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35127">
                  <a:off x="5643754" y="3720308"/>
                  <a:ext cx="1546716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CE6C86-9B46-BFBB-F72D-A9D33136C7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6107" y="4648200"/>
              <a:ext cx="164374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F8F51-3F5F-E3FD-2CDD-DFC4F9ADE960}"/>
                </a:ext>
              </a:extLst>
            </p:cNvPr>
            <p:cNvSpPr/>
            <p:nvPr/>
          </p:nvSpPr>
          <p:spPr>
            <a:xfrm>
              <a:off x="6487886" y="4299857"/>
              <a:ext cx="116124" cy="326572"/>
            </a:xfrm>
            <a:custGeom>
              <a:avLst/>
              <a:gdLst>
                <a:gd name="connsiteX0" fmla="*/ 0 w 108857"/>
                <a:gd name="connsiteY0" fmla="*/ 0 h 326572"/>
                <a:gd name="connsiteX1" fmla="*/ 108857 w 108857"/>
                <a:gd name="connsiteY1" fmla="*/ 1850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32509"/>
                <a:gd name="connsiteY0" fmla="*/ 0 h 326572"/>
                <a:gd name="connsiteX1" fmla="*/ 108857 w 132509"/>
                <a:gd name="connsiteY1" fmla="*/ 185057 h 326572"/>
                <a:gd name="connsiteX2" fmla="*/ 108857 w 132509"/>
                <a:gd name="connsiteY2" fmla="*/ 326572 h 326572"/>
                <a:gd name="connsiteX3" fmla="*/ 108857 w 132509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4" h="326572">
                  <a:moveTo>
                    <a:pt x="0" y="0"/>
                  </a:moveTo>
                  <a:cubicBezTo>
                    <a:pt x="36286" y="61686"/>
                    <a:pt x="30238" y="-3629"/>
                    <a:pt x="83457" y="134257"/>
                  </a:cubicBezTo>
                  <a:cubicBezTo>
                    <a:pt x="136676" y="272143"/>
                    <a:pt x="108857" y="279400"/>
                    <a:pt x="108857" y="326572"/>
                  </a:cubicBezTo>
                  <a:lnTo>
                    <a:pt x="108857" y="326572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1F49399-B21A-2E79-2298-88153621E13C}"/>
                    </a:ext>
                  </a:extLst>
                </p:cNvPr>
                <p:cNvSpPr txBox="1"/>
                <p:nvPr/>
              </p:nvSpPr>
              <p:spPr>
                <a:xfrm>
                  <a:off x="6618745" y="4221472"/>
                  <a:ext cx="719173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1F49399-B21A-2E79-2298-88153621E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745" y="4221472"/>
                  <a:ext cx="719173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3DDD5BF6-7D47-2771-2325-D752421EF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717" y="796960"/>
            <a:ext cx="8374566" cy="862114"/>
          </a:xfrm>
        </p:spPr>
        <p:txBody>
          <a:bodyPr/>
          <a:lstStyle/>
          <a:p>
            <a:pPr algn="ctr"/>
            <a:r>
              <a:rPr lang="en-IE" altLang="en-US" sz="3600" b="1" dirty="0" err="1"/>
              <a:t>Céard</a:t>
            </a:r>
            <a:r>
              <a:rPr lang="en-IE" altLang="en-US" sz="3600" b="1" dirty="0"/>
              <a:t> is </a:t>
            </a:r>
            <a:r>
              <a:rPr lang="en-IE" altLang="en-US" sz="3600" b="1" dirty="0" err="1"/>
              <a:t>comhthoradh</a:t>
            </a:r>
            <a:r>
              <a:rPr lang="en-IE" altLang="en-US" sz="3600" b="1" dirty="0"/>
              <a:t> </a:t>
            </a:r>
            <a:r>
              <a:rPr lang="en-IE" altLang="en-US" sz="3600" b="1" dirty="0" err="1"/>
              <a:t>dhá</a:t>
            </a:r>
            <a:r>
              <a:rPr lang="en-IE" altLang="en-US" sz="3600" b="1" dirty="0"/>
              <a:t> </a:t>
            </a:r>
            <a:r>
              <a:rPr lang="en-IE" altLang="en-US" sz="3600" b="1" dirty="0" err="1"/>
              <a:t>veicteoir</a:t>
            </a:r>
            <a:r>
              <a:rPr lang="en-IE" altLang="en-US" sz="3600" b="1" dirty="0"/>
              <a:t> </a:t>
            </a:r>
            <a:r>
              <a:rPr lang="en-IE" altLang="en-US" sz="3600" b="1" dirty="0" err="1"/>
              <a:t>ann</a:t>
            </a:r>
            <a:r>
              <a:rPr lang="en-IE" altLang="en-US" sz="3600" b="1" dirty="0"/>
              <a:t>?</a:t>
            </a:r>
            <a:endParaRPr lang="en-GB" altLang="en-US" sz="3600" b="1" dirty="0"/>
          </a:p>
        </p:txBody>
      </p:sp>
      <p:sp>
        <p:nvSpPr>
          <p:cNvPr id="8197" name="Text Box 8">
            <a:extLst>
              <a:ext uri="{FF2B5EF4-FFF2-40B4-BE49-F238E27FC236}">
                <a16:creationId xmlns:a16="http://schemas.microsoft.com/office/drawing/2014/main" id="{DD9A9D66-9B78-EC46-CA21-A53971C54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1" y="2024844"/>
            <a:ext cx="5994797" cy="83099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IE" altLang="en-US" sz="2400" dirty="0" err="1"/>
              <a:t>Veicteoir</a:t>
            </a:r>
            <a:r>
              <a:rPr lang="en-IE" altLang="en-US" sz="2400" dirty="0"/>
              <a:t> </a:t>
            </a:r>
            <a:r>
              <a:rPr lang="en-IE" altLang="en-US" sz="2400" dirty="0" err="1"/>
              <a:t>aonar</a:t>
            </a:r>
            <a:r>
              <a:rPr lang="en-IE" altLang="en-US" sz="2400" dirty="0"/>
              <a:t> </a:t>
            </a:r>
            <a:r>
              <a:rPr lang="en-IE" altLang="en-US" sz="2400" dirty="0" err="1"/>
              <a:t>atá</a:t>
            </a:r>
            <a:r>
              <a:rPr lang="en-IE" altLang="en-US" sz="2400" dirty="0"/>
              <a:t> a an </a:t>
            </a:r>
            <a:r>
              <a:rPr lang="en-IE" altLang="en-US" sz="2400" dirty="0" err="1"/>
              <a:t>éifeacht</a:t>
            </a:r>
            <a:r>
              <a:rPr lang="en-IE" altLang="en-US" sz="2400" dirty="0"/>
              <a:t> </a:t>
            </a:r>
            <a:r>
              <a:rPr lang="en-IE" altLang="en-US" sz="2400" dirty="0" err="1"/>
              <a:t>céanna</a:t>
            </a:r>
            <a:r>
              <a:rPr lang="en-IE" altLang="en-US" sz="2400" dirty="0"/>
              <a:t> leis an </a:t>
            </a:r>
            <a:r>
              <a:rPr lang="en-IE" altLang="en-US" sz="2400" dirty="0" err="1"/>
              <a:t>dá</a:t>
            </a:r>
            <a:r>
              <a:rPr lang="en-IE" altLang="en-US" sz="2400" dirty="0"/>
              <a:t> </a:t>
            </a:r>
            <a:r>
              <a:rPr lang="en-IE" altLang="en-US" sz="2400" dirty="0" err="1"/>
              <a:t>veicteoir</a:t>
            </a:r>
            <a:r>
              <a:rPr lang="en-IE" altLang="en-US" sz="2400" dirty="0"/>
              <a:t> </a:t>
            </a:r>
            <a:r>
              <a:rPr lang="en-IE" altLang="en-US" sz="2400" dirty="0" err="1"/>
              <a:t>bunaidh</a:t>
            </a:r>
            <a:r>
              <a:rPr lang="en-IE" altLang="en-US" sz="2400" dirty="0"/>
              <a:t>.  </a:t>
            </a:r>
            <a:endParaRPr lang="en-GB" altLang="en-US" sz="24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48DBABE-E692-7F34-C2AE-A3ECB532F933}"/>
              </a:ext>
            </a:extLst>
          </p:cNvPr>
          <p:cNvCxnSpPr/>
          <p:nvPr/>
        </p:nvCxnSpPr>
        <p:spPr>
          <a:xfrm flipV="1">
            <a:off x="2217547" y="3525942"/>
            <a:ext cx="972108" cy="702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4EE3CDB-9879-8A42-CD7E-E4753673E050}"/>
              </a:ext>
            </a:extLst>
          </p:cNvPr>
          <p:cNvCxnSpPr>
            <a:cxnSpLocks/>
          </p:cNvCxnSpPr>
          <p:nvPr/>
        </p:nvCxnSpPr>
        <p:spPr>
          <a:xfrm>
            <a:off x="2198279" y="4228020"/>
            <a:ext cx="1963484" cy="108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2E3BE4-601C-ABAC-38C8-991CE5E09CD5}"/>
              </a:ext>
            </a:extLst>
          </p:cNvPr>
          <p:cNvCxnSpPr>
            <a:cxnSpLocks/>
          </p:cNvCxnSpPr>
          <p:nvPr/>
        </p:nvCxnSpPr>
        <p:spPr>
          <a:xfrm flipV="1">
            <a:off x="2198281" y="3633954"/>
            <a:ext cx="2869973" cy="5940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E4718F7-BD25-E391-881D-8D395BBD1444}"/>
              </a:ext>
            </a:extLst>
          </p:cNvPr>
          <p:cNvSpPr txBox="1"/>
          <p:nvPr/>
        </p:nvSpPr>
        <p:spPr>
          <a:xfrm>
            <a:off x="5277051" y="3512856"/>
            <a:ext cx="18165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100" dirty="0" err="1"/>
              <a:t>comhthoradh</a:t>
            </a:r>
            <a:r>
              <a:rPr lang="en-IE" sz="21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E15FB-D5A7-11A9-2818-E571C712A474}"/>
              </a:ext>
            </a:extLst>
          </p:cNvPr>
          <p:cNvSpPr txBox="1"/>
          <p:nvPr/>
        </p:nvSpPr>
        <p:spPr>
          <a:xfrm rot="19493950">
            <a:off x="2020665" y="3238084"/>
            <a:ext cx="130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/>
              <a:t>Veicteoir</a:t>
            </a:r>
            <a:r>
              <a:rPr lang="en-GB" sz="2100" dirty="0"/>
              <a:t>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2D94C-1071-15FF-9265-B11B26FAB243}"/>
              </a:ext>
            </a:extLst>
          </p:cNvPr>
          <p:cNvSpPr txBox="1"/>
          <p:nvPr/>
        </p:nvSpPr>
        <p:spPr>
          <a:xfrm rot="227989">
            <a:off x="2493064" y="4254364"/>
            <a:ext cx="14254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 err="1"/>
              <a:t>Veicteoir</a:t>
            </a:r>
            <a:r>
              <a:rPr lang="en-GB" sz="2100" dirty="0"/>
              <a:t>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B3AD9-F45C-D346-8401-D35BFF940FD6}"/>
              </a:ext>
            </a:extLst>
          </p:cNvPr>
          <p:cNvSpPr txBox="1"/>
          <p:nvPr/>
        </p:nvSpPr>
        <p:spPr>
          <a:xfrm>
            <a:off x="5258843" y="4025244"/>
            <a:ext cx="25021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 err="1"/>
              <a:t>Éifeacht</a:t>
            </a:r>
            <a:r>
              <a:rPr lang="en-IE" sz="2100" dirty="0"/>
              <a:t> </a:t>
            </a:r>
            <a:r>
              <a:rPr lang="en-IE" sz="2100" dirty="0" err="1"/>
              <a:t>céanna</a:t>
            </a:r>
            <a:r>
              <a:rPr lang="en-IE" sz="2100" dirty="0"/>
              <a:t> leis an </a:t>
            </a:r>
            <a:r>
              <a:rPr lang="en-IE" sz="2100" dirty="0" err="1"/>
              <a:t>an</a:t>
            </a:r>
            <a:r>
              <a:rPr lang="en-IE" sz="2100" dirty="0"/>
              <a:t> </a:t>
            </a:r>
            <a:r>
              <a:rPr lang="en-IE" sz="2100" dirty="0" err="1"/>
              <a:t>gcuingir</a:t>
            </a:r>
            <a:r>
              <a:rPr lang="en-IE" sz="2100" dirty="0"/>
              <a:t> de A </a:t>
            </a:r>
            <a:r>
              <a:rPr lang="en-IE" sz="2100" dirty="0" err="1"/>
              <a:t>agus</a:t>
            </a:r>
            <a:r>
              <a:rPr lang="en-IE" sz="2100" dirty="0"/>
              <a:t> B le </a:t>
            </a:r>
            <a:r>
              <a:rPr lang="en-IE" sz="2100" dirty="0" err="1"/>
              <a:t>chéile</a:t>
            </a:r>
            <a:endParaRPr lang="en-IE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11" grpId="0"/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7745-2861-7BFE-82F7-AF236BD8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r>
              <a:rPr lang="en-GB" dirty="0"/>
              <a:t> de </a:t>
            </a:r>
            <a:r>
              <a:rPr lang="en-GB" dirty="0" err="1"/>
              <a:t>chomhthoradh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F1BF1EE-7488-B312-F3CE-DCAF7593E7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720" y="1203499"/>
            <a:ext cx="7028334" cy="884351"/>
          </a:xfrm>
        </p:spPr>
        <p:txBody>
          <a:bodyPr/>
          <a:lstStyle/>
          <a:p>
            <a:r>
              <a:rPr lang="en-GB" dirty="0" err="1"/>
              <a:t>Siúlann</a:t>
            </a:r>
            <a:r>
              <a:rPr lang="en-GB" dirty="0"/>
              <a:t> </a:t>
            </a:r>
            <a:r>
              <a:rPr lang="en-GB" dirty="0" err="1"/>
              <a:t>duine</a:t>
            </a:r>
            <a:r>
              <a:rPr lang="en-GB" dirty="0"/>
              <a:t> 20 m ó </a:t>
            </a:r>
            <a:r>
              <a:rPr lang="en-GB" dirty="0" err="1"/>
              <a:t>thuaidh</a:t>
            </a:r>
            <a:r>
              <a:rPr lang="en-GB" dirty="0"/>
              <a:t>, </a:t>
            </a:r>
            <a:r>
              <a:rPr lang="en-GB" dirty="0" err="1"/>
              <a:t>uaidh</a:t>
            </a:r>
            <a:r>
              <a:rPr lang="en-GB" dirty="0"/>
              <a:t> sin, 20 m </a:t>
            </a:r>
            <a:r>
              <a:rPr lang="en-GB" dirty="0" err="1"/>
              <a:t>soir</a:t>
            </a:r>
            <a:r>
              <a:rPr lang="en-GB" dirty="0"/>
              <a:t>. </a:t>
            </a:r>
            <a:r>
              <a:rPr lang="en-GB" dirty="0" err="1"/>
              <a:t>Cén</a:t>
            </a:r>
            <a:r>
              <a:rPr lang="en-GB" dirty="0"/>
              <a:t> </a:t>
            </a:r>
            <a:r>
              <a:rPr lang="en-GB" dirty="0" err="1"/>
              <a:t>comhthoradh</a:t>
            </a:r>
            <a:r>
              <a:rPr lang="en-GB" dirty="0"/>
              <a:t> den </a:t>
            </a:r>
            <a:r>
              <a:rPr lang="en-GB" dirty="0" err="1"/>
              <a:t>díláithriú</a:t>
            </a:r>
            <a:r>
              <a:rPr lang="en-GB" dirty="0"/>
              <a:t> </a:t>
            </a:r>
            <a:r>
              <a:rPr lang="en-GB" dirty="0" err="1"/>
              <a:t>atá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BEFC0-EAE3-2B78-19F2-0022307F1025}"/>
              </a:ext>
            </a:extLst>
          </p:cNvPr>
          <p:cNvSpPr txBox="1"/>
          <p:nvPr/>
        </p:nvSpPr>
        <p:spPr>
          <a:xfrm>
            <a:off x="1357313" y="1585914"/>
            <a:ext cx="642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57B418-245D-C027-0FE9-FAE805BCE357}"/>
              </a:ext>
            </a:extLst>
          </p:cNvPr>
          <p:cNvCxnSpPr/>
          <p:nvPr/>
        </p:nvCxnSpPr>
        <p:spPr>
          <a:xfrm flipV="1">
            <a:off x="2548890" y="2691765"/>
            <a:ext cx="0" cy="105441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689D09-2EE8-25F3-EFB0-753402B2159C}"/>
              </a:ext>
            </a:extLst>
          </p:cNvPr>
          <p:cNvCxnSpPr>
            <a:cxnSpLocks/>
          </p:cNvCxnSpPr>
          <p:nvPr/>
        </p:nvCxnSpPr>
        <p:spPr>
          <a:xfrm>
            <a:off x="2548890" y="2691765"/>
            <a:ext cx="1140143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FC31DF-2B3B-1181-7AA3-C7D2A064050B}"/>
              </a:ext>
            </a:extLst>
          </p:cNvPr>
          <p:cNvCxnSpPr>
            <a:cxnSpLocks/>
          </p:cNvCxnSpPr>
          <p:nvPr/>
        </p:nvCxnSpPr>
        <p:spPr>
          <a:xfrm flipV="1">
            <a:off x="2548890" y="2691765"/>
            <a:ext cx="1140143" cy="1064419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46216B-679D-59A2-3382-5993708E0C55}"/>
              </a:ext>
            </a:extLst>
          </p:cNvPr>
          <p:cNvSpPr txBox="1"/>
          <p:nvPr/>
        </p:nvSpPr>
        <p:spPr>
          <a:xfrm>
            <a:off x="3191828" y="3090453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28.3 m </a:t>
            </a:r>
            <a:r>
              <a:rPr lang="en-GB" sz="2400" dirty="0" err="1"/>
              <a:t>Soir</a:t>
            </a:r>
            <a:r>
              <a:rPr lang="en-GB" sz="2400" dirty="0"/>
              <a:t> Ó </a:t>
            </a:r>
            <a:r>
              <a:rPr lang="en-GB" sz="2400" dirty="0" err="1"/>
              <a:t>Thuaidh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09462-1BE5-356B-84FD-240FD0E92E3A}"/>
              </a:ext>
            </a:extLst>
          </p:cNvPr>
          <p:cNvSpPr txBox="1"/>
          <p:nvPr/>
        </p:nvSpPr>
        <p:spPr>
          <a:xfrm>
            <a:off x="1734503" y="3027766"/>
            <a:ext cx="7569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20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344DE-E78D-7E16-0D2E-C8F7B153CC37}"/>
              </a:ext>
            </a:extLst>
          </p:cNvPr>
          <p:cNvSpPr txBox="1"/>
          <p:nvPr/>
        </p:nvSpPr>
        <p:spPr>
          <a:xfrm>
            <a:off x="2762974" y="2291916"/>
            <a:ext cx="7569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/>
              <a:t>20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21FB8-320B-471B-BB46-474CA1E7E4B6}"/>
              </a:ext>
            </a:extLst>
          </p:cNvPr>
          <p:cNvSpPr txBox="1"/>
          <p:nvPr/>
        </p:nvSpPr>
        <p:spPr>
          <a:xfrm>
            <a:off x="2469883" y="4384302"/>
            <a:ext cx="33977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 err="1"/>
              <a:t>Conas</a:t>
            </a:r>
            <a:r>
              <a:rPr lang="en-GB" sz="2100" dirty="0"/>
              <a:t> an </a:t>
            </a:r>
            <a:r>
              <a:rPr lang="en-GB" sz="2100" dirty="0" err="1"/>
              <a:t>méid</a:t>
            </a:r>
            <a:r>
              <a:rPr lang="en-GB" sz="2100" dirty="0"/>
              <a:t> a </a:t>
            </a:r>
            <a:r>
              <a:rPr lang="en-GB" sz="2100" dirty="0" err="1"/>
              <a:t>thomhas</a:t>
            </a:r>
            <a:r>
              <a:rPr lang="en-GB" sz="21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113FFB-7ED9-8873-208C-92826AE42AEA}"/>
              </a:ext>
            </a:extLst>
          </p:cNvPr>
          <p:cNvSpPr txBox="1"/>
          <p:nvPr/>
        </p:nvSpPr>
        <p:spPr>
          <a:xfrm>
            <a:off x="3314533" y="4789052"/>
            <a:ext cx="1708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Pythagoras</a:t>
            </a:r>
          </a:p>
        </p:txBody>
      </p:sp>
    </p:spTree>
    <p:extLst>
      <p:ext uri="{BB962C8B-B14F-4D97-AF65-F5344CB8AC3E}">
        <p14:creationId xmlns:p14="http://schemas.microsoft.com/office/powerpoint/2010/main" val="25375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7" grpId="0"/>
      <p:bldP spid="8" grpId="0"/>
      <p:bldP spid="1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7745-2861-7BFE-82F7-AF236BD8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Sampla</a:t>
            </a:r>
            <a:r>
              <a:rPr lang="en-GB" dirty="0"/>
              <a:t> de </a:t>
            </a:r>
            <a:r>
              <a:rPr lang="en-GB" dirty="0" err="1"/>
              <a:t>chomhthoradh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CC7F0-43FC-A6B2-C7AD-C5B805AE13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720" y="1203499"/>
            <a:ext cx="6674561" cy="1255728"/>
          </a:xfrm>
        </p:spPr>
        <p:txBody>
          <a:bodyPr/>
          <a:lstStyle/>
          <a:p>
            <a:r>
              <a:rPr lang="en-GB" dirty="0" err="1"/>
              <a:t>Dhá</a:t>
            </a:r>
            <a:r>
              <a:rPr lang="en-GB" dirty="0"/>
              <a:t> </a:t>
            </a:r>
            <a:r>
              <a:rPr lang="en-GB" dirty="0" err="1"/>
              <a:t>fhórsa</a:t>
            </a:r>
            <a:r>
              <a:rPr lang="en-GB" dirty="0"/>
              <a:t> A </a:t>
            </a:r>
            <a:r>
              <a:rPr lang="en-GB" dirty="0" err="1"/>
              <a:t>agus</a:t>
            </a:r>
            <a:r>
              <a:rPr lang="en-GB" dirty="0"/>
              <a:t> B ag </a:t>
            </a:r>
            <a:r>
              <a:rPr lang="en-GB" dirty="0" err="1"/>
              <a:t>gníomhú</a:t>
            </a:r>
            <a:r>
              <a:rPr lang="en-GB" dirty="0"/>
              <a:t> ar </a:t>
            </a:r>
            <a:r>
              <a:rPr lang="en-GB" dirty="0" err="1"/>
              <a:t>bharr</a:t>
            </a:r>
            <a:r>
              <a:rPr lang="en-GB" dirty="0"/>
              <a:t> </a:t>
            </a:r>
            <a:r>
              <a:rPr lang="en-GB" dirty="0" err="1"/>
              <a:t>cuaille</a:t>
            </a:r>
            <a:r>
              <a:rPr lang="en-GB" dirty="0"/>
              <a:t> </a:t>
            </a:r>
            <a:r>
              <a:rPr lang="en-GB" dirty="0" err="1"/>
              <a:t>ceartingearach</a:t>
            </a:r>
            <a:r>
              <a:rPr lang="en-GB" dirty="0"/>
              <a:t>, </a:t>
            </a:r>
            <a:r>
              <a:rPr lang="en-GB" dirty="0" err="1"/>
              <a:t>sceitseáil</a:t>
            </a:r>
            <a:r>
              <a:rPr lang="en-GB" dirty="0"/>
              <a:t> an </a:t>
            </a:r>
            <a:r>
              <a:rPr lang="en-GB" dirty="0" err="1"/>
              <a:t>comhthoradh</a:t>
            </a:r>
            <a:r>
              <a:rPr lang="en-GB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C1267-72F4-3734-51A6-631D8099DEAE}"/>
              </a:ext>
            </a:extLst>
          </p:cNvPr>
          <p:cNvSpPr/>
          <p:nvPr/>
        </p:nvSpPr>
        <p:spPr>
          <a:xfrm>
            <a:off x="3543300" y="2871788"/>
            <a:ext cx="120015" cy="20745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6EC354-5DBB-678E-18EC-4D790D350198}"/>
              </a:ext>
            </a:extLst>
          </p:cNvPr>
          <p:cNvCxnSpPr>
            <a:cxnSpLocks/>
            <a:endCxn id="4" idx="0"/>
          </p:cNvCxnSpPr>
          <p:nvPr/>
        </p:nvCxnSpPr>
        <p:spPr>
          <a:xfrm flipV="1">
            <a:off x="2326005" y="2871788"/>
            <a:ext cx="1277303" cy="207454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DC6D749-36A9-B94D-4D30-FFDC6170020D}"/>
              </a:ext>
            </a:extLst>
          </p:cNvPr>
          <p:cNvSpPr/>
          <p:nvPr/>
        </p:nvSpPr>
        <p:spPr>
          <a:xfrm>
            <a:off x="3629025" y="2846070"/>
            <a:ext cx="4363403" cy="634365"/>
          </a:xfrm>
          <a:custGeom>
            <a:avLst/>
            <a:gdLst>
              <a:gd name="connsiteX0" fmla="*/ 0 w 5863590"/>
              <a:gd name="connsiteY0" fmla="*/ 0 h 982980"/>
              <a:gd name="connsiteX1" fmla="*/ 3291840 w 5863590"/>
              <a:gd name="connsiteY1" fmla="*/ 880110 h 982980"/>
              <a:gd name="connsiteX2" fmla="*/ 5863590 w 5863590"/>
              <a:gd name="connsiteY2" fmla="*/ 982980 h 982980"/>
              <a:gd name="connsiteX0" fmla="*/ 0 w 5863590"/>
              <a:gd name="connsiteY0" fmla="*/ 0 h 982980"/>
              <a:gd name="connsiteX1" fmla="*/ 3291840 w 5863590"/>
              <a:gd name="connsiteY1" fmla="*/ 880110 h 982980"/>
              <a:gd name="connsiteX2" fmla="*/ 5863590 w 5863590"/>
              <a:gd name="connsiteY2" fmla="*/ 982980 h 982980"/>
              <a:gd name="connsiteX0" fmla="*/ 0 w 5863590"/>
              <a:gd name="connsiteY0" fmla="*/ 0 h 982980"/>
              <a:gd name="connsiteX1" fmla="*/ 3268980 w 5863590"/>
              <a:gd name="connsiteY1" fmla="*/ 674370 h 982980"/>
              <a:gd name="connsiteX2" fmla="*/ 5863590 w 5863590"/>
              <a:gd name="connsiteY2" fmla="*/ 982980 h 982980"/>
              <a:gd name="connsiteX0" fmla="*/ 0 w 5817870"/>
              <a:gd name="connsiteY0" fmla="*/ 0 h 845820"/>
              <a:gd name="connsiteX1" fmla="*/ 3268980 w 5817870"/>
              <a:gd name="connsiteY1" fmla="*/ 674370 h 845820"/>
              <a:gd name="connsiteX2" fmla="*/ 5817870 w 5817870"/>
              <a:gd name="connsiteY2" fmla="*/ 845820 h 845820"/>
              <a:gd name="connsiteX0" fmla="*/ 0 w 5817870"/>
              <a:gd name="connsiteY0" fmla="*/ 0 h 845820"/>
              <a:gd name="connsiteX1" fmla="*/ 2903220 w 5817870"/>
              <a:gd name="connsiteY1" fmla="*/ 560070 h 845820"/>
              <a:gd name="connsiteX2" fmla="*/ 5817870 w 5817870"/>
              <a:gd name="connsiteY2" fmla="*/ 84582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7870" h="845820">
                <a:moveTo>
                  <a:pt x="0" y="0"/>
                </a:moveTo>
                <a:cubicBezTo>
                  <a:pt x="1097280" y="293370"/>
                  <a:pt x="1933575" y="419100"/>
                  <a:pt x="2903220" y="560070"/>
                </a:cubicBezTo>
                <a:cubicBezTo>
                  <a:pt x="3872865" y="701040"/>
                  <a:pt x="4960620" y="811530"/>
                  <a:pt x="5817870" y="84582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78405C-36DD-3987-3BD6-FD04A2FF8D62}"/>
              </a:ext>
            </a:extLst>
          </p:cNvPr>
          <p:cNvCxnSpPr>
            <a:cxnSpLocks/>
          </p:cNvCxnSpPr>
          <p:nvPr/>
        </p:nvCxnSpPr>
        <p:spPr>
          <a:xfrm flipH="1">
            <a:off x="2917508" y="2768918"/>
            <a:ext cx="651510" cy="106299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A78C1E-895D-2853-299F-640B64CFC1CC}"/>
              </a:ext>
            </a:extLst>
          </p:cNvPr>
          <p:cNvCxnSpPr>
            <a:cxnSpLocks/>
          </p:cNvCxnSpPr>
          <p:nvPr/>
        </p:nvCxnSpPr>
        <p:spPr>
          <a:xfrm>
            <a:off x="3611880" y="2781778"/>
            <a:ext cx="1165860" cy="295751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989BEA1-538A-7763-7A67-7608846772E7}"/>
              </a:ext>
            </a:extLst>
          </p:cNvPr>
          <p:cNvCxnSpPr>
            <a:cxnSpLocks/>
          </p:cNvCxnSpPr>
          <p:nvPr/>
        </p:nvCxnSpPr>
        <p:spPr>
          <a:xfrm>
            <a:off x="3614738" y="2781777"/>
            <a:ext cx="434340" cy="1195864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01AB0E8-05D7-FCA8-4DE3-846A0F106021}"/>
              </a:ext>
            </a:extLst>
          </p:cNvPr>
          <p:cNvSpPr txBox="1"/>
          <p:nvPr/>
        </p:nvSpPr>
        <p:spPr>
          <a:xfrm>
            <a:off x="4091940" y="4588543"/>
            <a:ext cx="3763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err="1"/>
              <a:t>Beidhmid</a:t>
            </a:r>
            <a:r>
              <a:rPr lang="en-GB" sz="2100" dirty="0"/>
              <a:t> ag </a:t>
            </a:r>
            <a:r>
              <a:rPr lang="en-GB" sz="2100" dirty="0" err="1"/>
              <a:t>foghlaim</a:t>
            </a:r>
            <a:r>
              <a:rPr lang="en-GB" sz="2100" dirty="0"/>
              <a:t> </a:t>
            </a:r>
            <a:r>
              <a:rPr lang="en-GB" sz="2100" dirty="0" err="1"/>
              <a:t>chun</a:t>
            </a:r>
            <a:r>
              <a:rPr lang="en-GB" sz="2100" dirty="0"/>
              <a:t> </a:t>
            </a:r>
            <a:r>
              <a:rPr lang="en-GB" sz="2100" dirty="0" err="1"/>
              <a:t>seo</a:t>
            </a:r>
            <a:r>
              <a:rPr lang="en-GB" sz="2100" dirty="0"/>
              <a:t> a </a:t>
            </a:r>
            <a:r>
              <a:rPr lang="en-GB" sz="2100" dirty="0" err="1"/>
              <a:t>dhéanamh</a:t>
            </a:r>
            <a:r>
              <a:rPr lang="en-GB" sz="2100" dirty="0"/>
              <a:t> </a:t>
            </a:r>
            <a:r>
              <a:rPr lang="en-GB" sz="2100" dirty="0" err="1"/>
              <a:t>níos</a:t>
            </a:r>
            <a:r>
              <a:rPr lang="en-GB" sz="2100" dirty="0"/>
              <a:t> </a:t>
            </a:r>
            <a:r>
              <a:rPr lang="en-GB" sz="2100" dirty="0" err="1"/>
              <a:t>cruinne</a:t>
            </a:r>
            <a:endParaRPr lang="en-GB" sz="21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79CE73-B3C4-2213-A996-6854178A5025}"/>
              </a:ext>
            </a:extLst>
          </p:cNvPr>
          <p:cNvSpPr txBox="1"/>
          <p:nvPr/>
        </p:nvSpPr>
        <p:spPr>
          <a:xfrm>
            <a:off x="4098689" y="3831907"/>
            <a:ext cx="21961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err="1"/>
              <a:t>comhthoradh</a:t>
            </a:r>
            <a:endParaRPr lang="en-GB" sz="2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3EE3F-24A4-93A2-6872-736C95FF2760}"/>
              </a:ext>
            </a:extLst>
          </p:cNvPr>
          <p:cNvSpPr txBox="1"/>
          <p:nvPr/>
        </p:nvSpPr>
        <p:spPr>
          <a:xfrm>
            <a:off x="2964656" y="3077527"/>
            <a:ext cx="343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EB942-1778-4608-8778-980DB0636E7D}"/>
              </a:ext>
            </a:extLst>
          </p:cNvPr>
          <p:cNvSpPr txBox="1"/>
          <p:nvPr/>
        </p:nvSpPr>
        <p:spPr>
          <a:xfrm>
            <a:off x="4160520" y="2453655"/>
            <a:ext cx="3465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1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920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DBDB-4E05-1B0F-B9CC-0429D19D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2191690"/>
            <a:ext cx="5915025" cy="663152"/>
          </a:xfrm>
        </p:spPr>
        <p:txBody>
          <a:bodyPr>
            <a:normAutofit fontScale="90000"/>
          </a:bodyPr>
          <a:lstStyle/>
          <a:p>
            <a:r>
              <a:rPr lang="en-GB" sz="3200" b="1" dirty="0" err="1"/>
              <a:t>Comhthoradh</a:t>
            </a:r>
            <a:r>
              <a:rPr lang="en-GB" sz="3200" b="1" dirty="0"/>
              <a:t> </a:t>
            </a:r>
            <a:r>
              <a:rPr lang="en-GB" sz="3200" b="1" dirty="0" err="1"/>
              <a:t>veiceoirí</a:t>
            </a:r>
            <a:r>
              <a:rPr lang="en-GB" sz="3200" b="1" dirty="0"/>
              <a:t> </a:t>
            </a:r>
            <a:r>
              <a:rPr lang="en-GB" sz="3200" b="1" dirty="0" err="1"/>
              <a:t>comhlíneacha</a:t>
            </a:r>
            <a:endParaRPr lang="en-GB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21B20-73AD-2271-16BB-DBC4218A86B0}"/>
              </a:ext>
            </a:extLst>
          </p:cNvPr>
          <p:cNvSpPr txBox="1"/>
          <p:nvPr/>
        </p:nvSpPr>
        <p:spPr>
          <a:xfrm>
            <a:off x="2533651" y="3301604"/>
            <a:ext cx="4533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>
                <a:solidFill>
                  <a:srgbClr val="0070C0"/>
                </a:solidFill>
              </a:rPr>
              <a:t>Comhlíneach</a:t>
            </a:r>
            <a:r>
              <a:rPr lang="en-GB" sz="2100" dirty="0">
                <a:solidFill>
                  <a:srgbClr val="0070C0"/>
                </a:solidFill>
              </a:rPr>
              <a:t>: ar an </a:t>
            </a:r>
            <a:r>
              <a:rPr lang="en-GB" sz="2100" dirty="0" err="1">
                <a:solidFill>
                  <a:srgbClr val="0070C0"/>
                </a:solidFill>
              </a:rPr>
              <a:t>líne</a:t>
            </a:r>
            <a:r>
              <a:rPr lang="en-GB" sz="2100" dirty="0">
                <a:solidFill>
                  <a:srgbClr val="0070C0"/>
                </a:solidFill>
              </a:rPr>
              <a:t> </a:t>
            </a:r>
            <a:r>
              <a:rPr lang="en-GB" sz="2100" dirty="0" err="1">
                <a:solidFill>
                  <a:srgbClr val="0070C0"/>
                </a:solidFill>
              </a:rPr>
              <a:t>céanna</a:t>
            </a:r>
            <a:r>
              <a:rPr lang="en-GB" sz="2100" dirty="0">
                <a:solidFill>
                  <a:srgbClr val="0070C0"/>
                </a:solidFill>
              </a:rPr>
              <a:t>. </a:t>
            </a:r>
          </a:p>
          <a:p>
            <a:pPr algn="l"/>
            <a:r>
              <a:rPr lang="en-GB" sz="2100" dirty="0">
                <a:solidFill>
                  <a:srgbClr val="0070C0"/>
                </a:solidFill>
              </a:rPr>
              <a:t>M.sh.: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D89DA9-6343-B70B-AACE-986E48AA363F}"/>
              </a:ext>
            </a:extLst>
          </p:cNvPr>
          <p:cNvCxnSpPr>
            <a:cxnSpLocks/>
          </p:cNvCxnSpPr>
          <p:nvPr/>
        </p:nvCxnSpPr>
        <p:spPr>
          <a:xfrm>
            <a:off x="2790094" y="4354058"/>
            <a:ext cx="2010506" cy="0"/>
          </a:xfrm>
          <a:prstGeom prst="straightConnector1">
            <a:avLst/>
          </a:prstGeom>
          <a:ln w="5080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0D38F9-9AD0-74C1-D8B7-1C09C4F3852B}"/>
              </a:ext>
            </a:extLst>
          </p:cNvPr>
          <p:cNvCxnSpPr>
            <a:cxnSpLocks/>
          </p:cNvCxnSpPr>
          <p:nvPr/>
        </p:nvCxnSpPr>
        <p:spPr>
          <a:xfrm flipH="1">
            <a:off x="4938805" y="4354058"/>
            <a:ext cx="1090670" cy="0"/>
          </a:xfrm>
          <a:prstGeom prst="straightConnector1">
            <a:avLst/>
          </a:prstGeom>
          <a:ln w="5080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55CB62-86A5-93C4-B1E6-B686233A6B5B}"/>
              </a:ext>
            </a:extLst>
          </p:cNvPr>
          <p:cNvCxnSpPr>
            <a:cxnSpLocks/>
          </p:cNvCxnSpPr>
          <p:nvPr/>
        </p:nvCxnSpPr>
        <p:spPr>
          <a:xfrm>
            <a:off x="6162825" y="4354058"/>
            <a:ext cx="714225" cy="0"/>
          </a:xfrm>
          <a:prstGeom prst="straightConnector1">
            <a:avLst/>
          </a:prstGeom>
          <a:ln w="5080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7001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>
            <a:extLst>
              <a:ext uri="{FF2B5EF4-FFF2-40B4-BE49-F238E27FC236}">
                <a16:creationId xmlns:a16="http://schemas.microsoft.com/office/drawing/2014/main" id="{E5728F4E-D048-639D-1598-8BF68DE29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503" y="2245671"/>
            <a:ext cx="23033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100" dirty="0" err="1"/>
              <a:t>Díláithriú</a:t>
            </a:r>
            <a:endParaRPr lang="en-IE" altLang="en-US" sz="2100" dirty="0"/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95BF9CF1-F830-8176-A597-443B84CBB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973686"/>
            <a:ext cx="6543675" cy="73404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IE" altLang="en-US" sz="2400" b="1" dirty="0" err="1"/>
              <a:t>Comhthoradh</a:t>
            </a:r>
            <a:r>
              <a:rPr lang="en-IE" altLang="en-US" sz="2400" b="1" dirty="0"/>
              <a:t> a </a:t>
            </a:r>
            <a:r>
              <a:rPr lang="en-IE" altLang="en-US" sz="2400" b="1" dirty="0" err="1"/>
              <a:t>aimsiú</a:t>
            </a:r>
            <a:br>
              <a:rPr lang="en-IE" altLang="en-US" sz="2400" dirty="0"/>
            </a:br>
            <a:r>
              <a:rPr lang="en-IE" altLang="en-US" sz="2400" dirty="0"/>
              <a:t>                          </a:t>
            </a:r>
            <a:r>
              <a:rPr lang="en-IE" altLang="en-US" sz="2400" dirty="0" err="1"/>
              <a:t>Veicteoir</a:t>
            </a:r>
            <a:r>
              <a:rPr lang="en-IE" altLang="en-US" sz="2400" dirty="0"/>
              <a:t> </a:t>
            </a:r>
            <a:r>
              <a:rPr lang="en-IE" altLang="en-US" sz="2400" dirty="0" err="1"/>
              <a:t>sa</a:t>
            </a:r>
            <a:r>
              <a:rPr lang="en-IE" altLang="en-US" sz="2400" dirty="0"/>
              <a:t> </a:t>
            </a:r>
            <a:r>
              <a:rPr lang="en-IE" altLang="en-US" sz="2400" dirty="0" err="1"/>
              <a:t>threo</a:t>
            </a:r>
            <a:r>
              <a:rPr lang="en-IE" altLang="en-US" sz="2400" dirty="0"/>
              <a:t> </a:t>
            </a:r>
            <a:r>
              <a:rPr lang="en-IE" altLang="en-US" sz="2400" dirty="0" err="1"/>
              <a:t>céanna</a:t>
            </a:r>
            <a:r>
              <a:rPr lang="en-IE" altLang="en-US" sz="2400" dirty="0"/>
              <a:t>: + </a:t>
            </a:r>
            <a:endParaRPr lang="en-GB" altLang="en-US" sz="2400" dirty="0"/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44EB5426-CB73-5020-C103-E01293E7F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647" y="4105149"/>
            <a:ext cx="16201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100" dirty="0" err="1"/>
              <a:t>Fórsa</a:t>
            </a:r>
            <a:endParaRPr lang="en-GB" altLang="en-US" sz="21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F64525-BF1B-2574-2618-206BD9350D84}"/>
              </a:ext>
            </a:extLst>
          </p:cNvPr>
          <p:cNvGrpSpPr/>
          <p:nvPr/>
        </p:nvGrpSpPr>
        <p:grpSpPr>
          <a:xfrm>
            <a:off x="3717133" y="2069158"/>
            <a:ext cx="2010506" cy="415498"/>
            <a:chOff x="5386107" y="1276616"/>
            <a:chExt cx="2680674" cy="55399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5900BB6-A129-DFA4-91DA-5BCEC15D3AB6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680674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39F9135-3C07-90EF-596E-DE7D453014EF}"/>
                    </a:ext>
                  </a:extLst>
                </p:cNvPr>
                <p:cNvSpPr txBox="1"/>
                <p:nvPr/>
              </p:nvSpPr>
              <p:spPr>
                <a:xfrm>
                  <a:off x="5993783" y="1276616"/>
                  <a:ext cx="1717230" cy="553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1.8 </m:t>
                        </m:r>
                        <m:r>
                          <m:rPr>
                            <m:sty m:val="p"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GB" sz="210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1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GB" sz="21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39F9135-3C07-90EF-596E-DE7D45301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3783" y="1276616"/>
                  <a:ext cx="1717230" cy="553997"/>
                </a:xfrm>
                <a:prstGeom prst="rect">
                  <a:avLst/>
                </a:prstGeom>
                <a:blipFill>
                  <a:blip r:embed="rId3"/>
                  <a:stretch>
                    <a:fillRect b="-2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EB2712-D1ED-67F7-DB39-859520814869}"/>
              </a:ext>
            </a:extLst>
          </p:cNvPr>
          <p:cNvGrpSpPr/>
          <p:nvPr/>
        </p:nvGrpSpPr>
        <p:grpSpPr>
          <a:xfrm>
            <a:off x="5727640" y="2077539"/>
            <a:ext cx="1450401" cy="415498"/>
            <a:chOff x="5386107" y="1284494"/>
            <a:chExt cx="2680674" cy="55399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58F5E1F-06AE-CFBD-0267-DE347A579D79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680674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CCC9CEB-0B90-9FC4-C561-9399E99B2685}"/>
                    </a:ext>
                  </a:extLst>
                </p:cNvPr>
                <p:cNvSpPr txBox="1"/>
                <p:nvPr/>
              </p:nvSpPr>
              <p:spPr>
                <a:xfrm>
                  <a:off x="5735293" y="1284494"/>
                  <a:ext cx="1717231" cy="553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1.2 </m:t>
                        </m:r>
                        <m:r>
                          <m:rPr>
                            <m:sty m:val="p"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GB" sz="210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1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GB" sz="21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CCC9CEB-0B90-9FC4-C561-9399E99B26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5293" y="1284494"/>
                  <a:ext cx="1717231" cy="553997"/>
                </a:xfrm>
                <a:prstGeom prst="rect">
                  <a:avLst/>
                </a:prstGeom>
                <a:blipFill>
                  <a:blip r:embed="rId4"/>
                  <a:stretch>
                    <a:fillRect l="-1351" r="-31081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7C9DC9-2AF5-18C6-DFCD-F868456A0ADE}"/>
              </a:ext>
            </a:extLst>
          </p:cNvPr>
          <p:cNvGrpSpPr/>
          <p:nvPr/>
        </p:nvGrpSpPr>
        <p:grpSpPr>
          <a:xfrm>
            <a:off x="3717133" y="4195298"/>
            <a:ext cx="2407442" cy="415498"/>
            <a:chOff x="5386107" y="1743216"/>
            <a:chExt cx="3209922" cy="55399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15F6188-7451-DD19-86ED-1B1C81A68302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3209922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AF22021-2467-728D-8BB2-83383E3E8AC4}"/>
                    </a:ext>
                  </a:extLst>
                </p:cNvPr>
                <p:cNvSpPr txBox="1"/>
                <p:nvPr/>
              </p:nvSpPr>
              <p:spPr>
                <a:xfrm>
                  <a:off x="5867830" y="1743216"/>
                  <a:ext cx="1717230" cy="5539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AF22021-2467-728D-8BB2-83383E3E8A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830" y="1743216"/>
                  <a:ext cx="1717230" cy="553996"/>
                </a:xfrm>
                <a:prstGeom prst="rect">
                  <a:avLst/>
                </a:prstGeom>
                <a:blipFill>
                  <a:blip r:embed="rId5"/>
                  <a:stretch>
                    <a:fillRect b="-21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B72497-26BA-6601-8FC4-FD2AB20D9EF5}"/>
              </a:ext>
            </a:extLst>
          </p:cNvPr>
          <p:cNvGrpSpPr/>
          <p:nvPr/>
        </p:nvGrpSpPr>
        <p:grpSpPr>
          <a:xfrm>
            <a:off x="3717135" y="3602431"/>
            <a:ext cx="1235866" cy="442511"/>
            <a:chOff x="5386107" y="1213116"/>
            <a:chExt cx="2284163" cy="59001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00F218C-AB40-7E47-C4AC-069B35BA0A72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284163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7A1558-9A63-5314-D9A6-EFDA8B558F5D}"/>
                    </a:ext>
                  </a:extLst>
                </p:cNvPr>
                <p:cNvSpPr txBox="1"/>
                <p:nvPr/>
              </p:nvSpPr>
              <p:spPr>
                <a:xfrm>
                  <a:off x="5738354" y="1213116"/>
                  <a:ext cx="1717230" cy="553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7A1558-9A63-5314-D9A6-EFDA8B558F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8354" y="1213116"/>
                  <a:ext cx="1717230" cy="553997"/>
                </a:xfrm>
                <a:prstGeom prst="rect">
                  <a:avLst/>
                </a:prstGeom>
                <a:blipFill>
                  <a:blip r:embed="rId6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180255-396D-F84F-00FE-0E21B0AD0728}"/>
              </a:ext>
            </a:extLst>
          </p:cNvPr>
          <p:cNvGrpSpPr/>
          <p:nvPr/>
        </p:nvGrpSpPr>
        <p:grpSpPr>
          <a:xfrm>
            <a:off x="3728535" y="2476744"/>
            <a:ext cx="3449506" cy="1061829"/>
            <a:chOff x="5386107" y="1161623"/>
            <a:chExt cx="2680674" cy="141577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1F81AE1-0353-FBAA-2541-AC460C8DBCF5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680674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C93574E-1287-6A5E-35BE-1867D3C88FB4}"/>
                    </a:ext>
                  </a:extLst>
                </p:cNvPr>
                <p:cNvSpPr txBox="1"/>
                <p:nvPr/>
              </p:nvSpPr>
              <p:spPr>
                <a:xfrm>
                  <a:off x="5927047" y="1161623"/>
                  <a:ext cx="2025201" cy="14157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2100" dirty="0"/>
                    <a:t>comhthoradh =</a:t>
                  </a:r>
                </a:p>
                <a:p>
                  <a:endParaRPr lang="en-GB" sz="2100" dirty="0"/>
                </a:p>
                <a:p>
                  <a14:m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GB" sz="21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1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1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1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100" dirty="0"/>
                    <a:t> 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C93574E-1287-6A5E-35BE-1867D3C88F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7047" y="1161623"/>
                  <a:ext cx="2025201" cy="1415770"/>
                </a:xfrm>
                <a:prstGeom prst="rect">
                  <a:avLst/>
                </a:prstGeom>
                <a:blipFill>
                  <a:blip r:embed="rId7"/>
                  <a:stretch>
                    <a:fillRect l="-2810" t="-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4B3E04-C99E-38CF-4AE1-AF8BC1B2804C}"/>
              </a:ext>
            </a:extLst>
          </p:cNvPr>
          <p:cNvGrpSpPr/>
          <p:nvPr/>
        </p:nvGrpSpPr>
        <p:grpSpPr>
          <a:xfrm>
            <a:off x="3717135" y="4399864"/>
            <a:ext cx="3589550" cy="738664"/>
            <a:chOff x="5386107" y="1284493"/>
            <a:chExt cx="2680674" cy="984885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624335B-6122-7D0F-3177-BCB3D010C093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680674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F71BEA3-3C40-50CA-2B8B-94706AA07770}"/>
                    </a:ext>
                  </a:extLst>
                </p:cNvPr>
                <p:cNvSpPr txBox="1"/>
                <p:nvPr/>
              </p:nvSpPr>
              <p:spPr>
                <a:xfrm>
                  <a:off x="6469266" y="1284493"/>
                  <a:ext cx="1501444" cy="984885"/>
                </a:xfrm>
                <a:prstGeom prst="rect">
                  <a:avLst/>
                </a:prstGeom>
                <a:ln w="57150">
                  <a:noFill/>
                  <a:tailEnd type="triangle" w="med" len="lg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en-GB" sz="2100" dirty="0" err="1">
                      <a:latin typeface="Arial" panose="020B0604020202020204" pitchFamily="34" charset="0"/>
                    </a:rPr>
                    <a:t>comhthoradh</a:t>
                  </a:r>
                  <a:r>
                    <a:rPr lang="en-GB" sz="2100" dirty="0"/>
                    <a:t> =</a:t>
                  </a:r>
                  <a14:m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F71BEA3-3C40-50CA-2B8B-94706AA077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9266" y="1284493"/>
                  <a:ext cx="1501444" cy="984885"/>
                </a:xfrm>
                <a:prstGeom prst="rect">
                  <a:avLst/>
                </a:prstGeom>
                <a:blipFill>
                  <a:blip r:embed="rId8"/>
                  <a:stretch>
                    <a:fillRect l="-3774" t="-5085" b="-15254"/>
                  </a:stretch>
                </a:blipFill>
                <a:ln w="57150">
                  <a:noFill/>
                  <a:tailEnd type="triangle" w="med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2BE277B7-AD27-8B88-4252-1EDBF3D69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90" y="2294335"/>
            <a:ext cx="204278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100" b="1" dirty="0"/>
              <a:t>…</a:t>
            </a:r>
            <a:r>
              <a:rPr lang="en-GB" altLang="en-US" sz="2100" dirty="0" err="1"/>
              <a:t>dealaigh</a:t>
            </a:r>
            <a:r>
              <a:rPr lang="en-GB" altLang="en-US" sz="2100" dirty="0"/>
              <a:t>….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6D5A2F7-B2E2-662F-792C-7A957D5F8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973686"/>
            <a:ext cx="6543675" cy="73404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IE" altLang="en-US" sz="2400" b="1" dirty="0" err="1"/>
              <a:t>Comhthoradh</a:t>
            </a:r>
            <a:r>
              <a:rPr lang="en-IE" altLang="en-US" sz="2400" b="1" dirty="0"/>
              <a:t> a </a:t>
            </a:r>
            <a:r>
              <a:rPr lang="en-IE" altLang="en-US" sz="2400" b="1" dirty="0" err="1"/>
              <a:t>aimsiú</a:t>
            </a:r>
            <a:r>
              <a:rPr lang="en-IE" altLang="en-US" sz="2400" b="1" dirty="0"/>
              <a:t>:</a:t>
            </a:r>
            <a:br>
              <a:rPr lang="en-IE" altLang="en-US" sz="2400" dirty="0"/>
            </a:br>
            <a:r>
              <a:rPr lang="en-IE" altLang="en-US" sz="2400" dirty="0"/>
              <a:t>             </a:t>
            </a:r>
            <a:r>
              <a:rPr lang="en-IE" altLang="en-US" sz="2400" dirty="0" err="1"/>
              <a:t>Veicteoir</a:t>
            </a:r>
            <a:r>
              <a:rPr lang="en-IE" altLang="en-US" sz="2400" dirty="0"/>
              <a:t> </a:t>
            </a:r>
            <a:r>
              <a:rPr lang="en-IE" altLang="en-US" sz="2400" dirty="0" err="1"/>
              <a:t>ar</a:t>
            </a:r>
            <a:r>
              <a:rPr lang="en-IE" altLang="en-US" sz="2400" dirty="0"/>
              <a:t> </a:t>
            </a:r>
            <a:r>
              <a:rPr lang="en-IE" altLang="en-US" sz="2400" dirty="0" err="1"/>
              <a:t>mhalairt</a:t>
            </a:r>
            <a:r>
              <a:rPr lang="en-IE" altLang="en-US" sz="2400" dirty="0"/>
              <a:t> </a:t>
            </a:r>
            <a:r>
              <a:rPr lang="en-IE" altLang="en-US" sz="2400" dirty="0" err="1"/>
              <a:t>treo</a:t>
            </a:r>
            <a:r>
              <a:rPr lang="en-IE" altLang="en-US" sz="2400" dirty="0"/>
              <a:t>: -</a:t>
            </a:r>
            <a:endParaRPr lang="en-GB" altLang="en-US" sz="2400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BF08C5C-E0EF-98CE-98CD-7E4DAFAD2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936" y="2738021"/>
            <a:ext cx="204278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100" dirty="0" err="1"/>
              <a:t>Búann</a:t>
            </a:r>
            <a:r>
              <a:rPr lang="en-GB" altLang="en-US" sz="2100" dirty="0"/>
              <a:t> an </a:t>
            </a:r>
            <a:r>
              <a:rPr lang="en-GB" altLang="en-US" sz="2100" dirty="0" err="1"/>
              <a:t>treo</a:t>
            </a:r>
            <a:r>
              <a:rPr lang="en-GB" altLang="en-US" sz="2100" dirty="0"/>
              <a:t> den </a:t>
            </a:r>
            <a:r>
              <a:rPr lang="en-GB" altLang="en-US" sz="2100" dirty="0" err="1"/>
              <a:t>veicteoir</a:t>
            </a:r>
            <a:r>
              <a:rPr lang="en-GB" altLang="en-US" sz="2100" dirty="0"/>
              <a:t> </a:t>
            </a:r>
            <a:r>
              <a:rPr lang="en-GB" altLang="en-US" sz="2100" dirty="0" err="1"/>
              <a:t>níos</a:t>
            </a:r>
            <a:r>
              <a:rPr lang="en-GB" altLang="en-US" sz="2100" dirty="0"/>
              <a:t> </a:t>
            </a:r>
            <a:r>
              <a:rPr lang="en-GB" altLang="en-US" sz="2100" dirty="0" err="1"/>
              <a:t>mó</a:t>
            </a:r>
            <a:r>
              <a:rPr lang="en-GB" altLang="en-US" sz="2100" dirty="0"/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3704C3-0B61-93BA-1FA4-7F4519E98BD9}"/>
              </a:ext>
            </a:extLst>
          </p:cNvPr>
          <p:cNvGrpSpPr/>
          <p:nvPr/>
        </p:nvGrpSpPr>
        <p:grpSpPr>
          <a:xfrm>
            <a:off x="4089255" y="2059581"/>
            <a:ext cx="2010506" cy="415498"/>
            <a:chOff x="5386107" y="1276616"/>
            <a:chExt cx="2680674" cy="55399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AA796B4-BDDE-7287-2D39-B69E4F74B55F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680674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8F4B8EB-4AC8-EC23-C00F-25F0EF085648}"/>
                    </a:ext>
                  </a:extLst>
                </p:cNvPr>
                <p:cNvSpPr txBox="1"/>
                <p:nvPr/>
              </p:nvSpPr>
              <p:spPr>
                <a:xfrm>
                  <a:off x="5993783" y="1276616"/>
                  <a:ext cx="1717230" cy="553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20 </m:t>
                        </m:r>
                        <m:r>
                          <m:rPr>
                            <m:sty m:val="p"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GB" sz="210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1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GB" sz="21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8F4B8EB-4AC8-EC23-C00F-25F0EF0856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3783" y="1276616"/>
                  <a:ext cx="1717230" cy="553997"/>
                </a:xfrm>
                <a:prstGeom prst="rect">
                  <a:avLst/>
                </a:prstGeom>
                <a:blipFill>
                  <a:blip r:embed="rId3"/>
                  <a:stretch>
                    <a:fillRect b="-21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46EE96-31B4-DBFB-58F4-617009C09FE5}"/>
              </a:ext>
            </a:extLst>
          </p:cNvPr>
          <p:cNvGrpSpPr/>
          <p:nvPr/>
        </p:nvGrpSpPr>
        <p:grpSpPr>
          <a:xfrm flipH="1">
            <a:off x="4912662" y="2572316"/>
            <a:ext cx="1311220" cy="415498"/>
            <a:chOff x="8206951" y="1951323"/>
            <a:chExt cx="2815164" cy="55399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F87B19-F99F-8731-E042-63F4F1ED1CD0}"/>
                </a:ext>
              </a:extLst>
            </p:cNvPr>
            <p:cNvCxnSpPr>
              <a:cxnSpLocks/>
            </p:cNvCxnSpPr>
            <p:nvPr/>
          </p:nvCxnSpPr>
          <p:spPr>
            <a:xfrm>
              <a:off x="8206951" y="1951323"/>
              <a:ext cx="2680674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BEE339C-889E-2A86-27E6-C73B940AE953}"/>
                    </a:ext>
                  </a:extLst>
                </p:cNvPr>
                <p:cNvSpPr txBox="1"/>
                <p:nvPr/>
              </p:nvSpPr>
              <p:spPr>
                <a:xfrm>
                  <a:off x="8473434" y="1951323"/>
                  <a:ext cx="2548681" cy="5539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en-GB" sz="21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GB" sz="210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1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GB" sz="21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BEE339C-889E-2A86-27E6-C73B940AE9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3434" y="1951323"/>
                  <a:ext cx="2548681" cy="553996"/>
                </a:xfrm>
                <a:prstGeom prst="rect">
                  <a:avLst/>
                </a:prstGeom>
                <a:blipFill>
                  <a:blip r:embed="rId4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AD9BF1-878E-A894-B524-7E4A75C58437}"/>
              </a:ext>
            </a:extLst>
          </p:cNvPr>
          <p:cNvGrpSpPr/>
          <p:nvPr/>
        </p:nvGrpSpPr>
        <p:grpSpPr>
          <a:xfrm>
            <a:off x="4189011" y="2949040"/>
            <a:ext cx="3432153" cy="415498"/>
            <a:chOff x="5386107" y="1276616"/>
            <a:chExt cx="2680674" cy="55399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0070B6-BD15-BB13-1277-0F3A56D975FA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632119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62C243-CD1E-298F-2188-B34FE74CAED5}"/>
                    </a:ext>
                  </a:extLst>
                </p:cNvPr>
                <p:cNvSpPr txBox="1"/>
                <p:nvPr/>
              </p:nvSpPr>
              <p:spPr>
                <a:xfrm>
                  <a:off x="5446387" y="1276616"/>
                  <a:ext cx="2620394" cy="553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2100" dirty="0" err="1"/>
                    <a:t>comhthoradh</a:t>
                  </a:r>
                  <a:r>
                    <a:rPr lang="en-GB" sz="2100" dirty="0"/>
                    <a:t> = </a:t>
                  </a:r>
                  <a14:m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en-GB" sz="21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1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1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1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62C243-CD1E-298F-2188-B34FE74CA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6387" y="1276616"/>
                  <a:ext cx="2620394" cy="553997"/>
                </a:xfrm>
                <a:prstGeom prst="rect">
                  <a:avLst/>
                </a:prstGeom>
                <a:blipFill>
                  <a:blip r:embed="rId5"/>
                  <a:stretch>
                    <a:fillRect l="-2264" t="-6061" b="-3030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4E9538-218B-6295-B4CF-927963EF099C}"/>
              </a:ext>
            </a:extLst>
          </p:cNvPr>
          <p:cNvGrpSpPr/>
          <p:nvPr/>
        </p:nvGrpSpPr>
        <p:grpSpPr>
          <a:xfrm>
            <a:off x="5611340" y="3999147"/>
            <a:ext cx="2010506" cy="415498"/>
            <a:chOff x="5386107" y="1276616"/>
            <a:chExt cx="2680674" cy="5539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F31CFF4-7878-285B-0D83-34DF175FB585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680674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647EAAF-26C7-9C57-E359-7F49134C07F8}"/>
                    </a:ext>
                  </a:extLst>
                </p:cNvPr>
                <p:cNvSpPr txBox="1"/>
                <p:nvPr/>
              </p:nvSpPr>
              <p:spPr>
                <a:xfrm>
                  <a:off x="5993783" y="1276616"/>
                  <a:ext cx="1717230" cy="553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647EAAF-26C7-9C57-E359-7F49134C0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3783" y="1276616"/>
                  <a:ext cx="1717230" cy="553997"/>
                </a:xfrm>
                <a:prstGeom prst="rect">
                  <a:avLst/>
                </a:prstGeom>
                <a:blipFill>
                  <a:blip r:embed="rId6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9D6C81-283F-A335-AF4D-5644060A3C65}"/>
              </a:ext>
            </a:extLst>
          </p:cNvPr>
          <p:cNvGrpSpPr/>
          <p:nvPr/>
        </p:nvGrpSpPr>
        <p:grpSpPr>
          <a:xfrm flipH="1">
            <a:off x="4422046" y="4032523"/>
            <a:ext cx="1090670" cy="415498"/>
            <a:chOff x="8206951" y="1461763"/>
            <a:chExt cx="2680674" cy="55399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D76A667-4003-0CCE-67DD-C682DEF12F27}"/>
                </a:ext>
              </a:extLst>
            </p:cNvPr>
            <p:cNvCxnSpPr>
              <a:cxnSpLocks/>
            </p:cNvCxnSpPr>
            <p:nvPr/>
          </p:nvCxnSpPr>
          <p:spPr>
            <a:xfrm>
              <a:off x="8206951" y="1951323"/>
              <a:ext cx="2680674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1522472-7186-46AC-2B2B-EE9556994CE3}"/>
                    </a:ext>
                  </a:extLst>
                </p:cNvPr>
                <p:cNvSpPr txBox="1"/>
                <p:nvPr/>
              </p:nvSpPr>
              <p:spPr>
                <a:xfrm>
                  <a:off x="8444065" y="1461763"/>
                  <a:ext cx="1989170" cy="553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1522472-7186-46AC-2B2B-EE9556994C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4065" y="1461763"/>
                  <a:ext cx="1989170" cy="553997"/>
                </a:xfrm>
                <a:prstGeom prst="rect">
                  <a:avLst/>
                </a:prstGeom>
                <a:blipFill>
                  <a:blip r:embed="rId7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4B74A6-F246-60A3-E88F-5622D733040C}"/>
              </a:ext>
            </a:extLst>
          </p:cNvPr>
          <p:cNvGrpSpPr/>
          <p:nvPr/>
        </p:nvGrpSpPr>
        <p:grpSpPr>
          <a:xfrm>
            <a:off x="5416243" y="4448021"/>
            <a:ext cx="2010506" cy="1061829"/>
            <a:chOff x="5782284" y="1125885"/>
            <a:chExt cx="2040243" cy="1415773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4CE3264-6E05-055B-CCED-46B6E9F5EDAB}"/>
                </a:ext>
              </a:extLst>
            </p:cNvPr>
            <p:cNvCxnSpPr>
              <a:cxnSpLocks/>
            </p:cNvCxnSpPr>
            <p:nvPr/>
          </p:nvCxnSpPr>
          <p:spPr>
            <a:xfrm>
              <a:off x="5969748" y="1739033"/>
              <a:ext cx="632119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F80B352-D943-E755-8FF1-3DA17457DA71}"/>
                    </a:ext>
                  </a:extLst>
                </p:cNvPr>
                <p:cNvSpPr txBox="1"/>
                <p:nvPr/>
              </p:nvSpPr>
              <p:spPr>
                <a:xfrm>
                  <a:off x="5782284" y="1125885"/>
                  <a:ext cx="2040243" cy="14157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2100" dirty="0" err="1"/>
                    <a:t>comhthoradh</a:t>
                  </a:r>
                  <a:r>
                    <a:rPr lang="en-GB" sz="2100" dirty="0"/>
                    <a:t> =</a:t>
                  </a:r>
                </a:p>
                <a:p>
                  <a:endParaRPr lang="en-GB" sz="2100" dirty="0"/>
                </a:p>
                <a:p>
                  <a14:m>
                    <m:oMath xmlns:m="http://schemas.openxmlformats.org/officeDocument/2006/math">
                      <m:r>
                        <a:rPr lang="en-GB" sz="2100" i="1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1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GB" sz="2100" dirty="0"/>
                    <a:t> 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F80B352-D943-E755-8FF1-3DA17457DA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284" y="1125885"/>
                  <a:ext cx="2040243" cy="1415773"/>
                </a:xfrm>
                <a:prstGeom prst="rect">
                  <a:avLst/>
                </a:prstGeom>
                <a:blipFill>
                  <a:blip r:embed="rId8"/>
                  <a:stretch>
                    <a:fillRect l="-3636" t="-40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990DF95D-77D9-6F5A-4CC2-06B7DD7B1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4488" y="2191690"/>
            <a:ext cx="5915025" cy="663152"/>
          </a:xfrm>
        </p:spPr>
        <p:txBody>
          <a:bodyPr/>
          <a:lstStyle/>
          <a:p>
            <a:r>
              <a:rPr lang="en-IE" altLang="en-US" b="1" dirty="0" err="1"/>
              <a:t>Veicteoir</a:t>
            </a:r>
            <a:r>
              <a:rPr lang="en-IE" altLang="en-US" b="1" dirty="0"/>
              <a:t> </a:t>
            </a:r>
            <a:r>
              <a:rPr lang="en-IE" altLang="en-US" b="1" dirty="0" err="1"/>
              <a:t>Neamhlíneacha</a:t>
            </a:r>
            <a:endParaRPr lang="en-GB" altLang="en-US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9BB6ACC-97DB-DD3B-516C-92BB64D404C9}"/>
              </a:ext>
            </a:extLst>
          </p:cNvPr>
          <p:cNvCxnSpPr>
            <a:cxnSpLocks/>
          </p:cNvCxnSpPr>
          <p:nvPr/>
        </p:nvCxnSpPr>
        <p:spPr>
          <a:xfrm flipV="1">
            <a:off x="3323495" y="3092767"/>
            <a:ext cx="1515206" cy="925058"/>
          </a:xfrm>
          <a:prstGeom prst="straightConnector1">
            <a:avLst/>
          </a:prstGeom>
          <a:ln w="5080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50AC3A-2FF0-624A-443E-A2101298F6EB}"/>
              </a:ext>
            </a:extLst>
          </p:cNvPr>
          <p:cNvCxnSpPr>
            <a:cxnSpLocks/>
          </p:cNvCxnSpPr>
          <p:nvPr/>
        </p:nvCxnSpPr>
        <p:spPr>
          <a:xfrm flipH="1">
            <a:off x="4224430" y="3932100"/>
            <a:ext cx="1090670" cy="0"/>
          </a:xfrm>
          <a:prstGeom prst="straightConnector1">
            <a:avLst/>
          </a:prstGeom>
          <a:ln w="5080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1DEC4A-1EF8-D74D-8B16-F0F80D3DE54A}"/>
              </a:ext>
            </a:extLst>
          </p:cNvPr>
          <p:cNvCxnSpPr>
            <a:cxnSpLocks/>
          </p:cNvCxnSpPr>
          <p:nvPr/>
        </p:nvCxnSpPr>
        <p:spPr>
          <a:xfrm>
            <a:off x="4224431" y="3932100"/>
            <a:ext cx="390375" cy="637043"/>
          </a:xfrm>
          <a:prstGeom prst="straightConnector1">
            <a:avLst/>
          </a:prstGeom>
          <a:ln w="5080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EC066D-DC26-7682-7134-EA9B9761451D}"/>
              </a:ext>
            </a:extLst>
          </p:cNvPr>
          <p:cNvSpPr txBox="1"/>
          <p:nvPr/>
        </p:nvSpPr>
        <p:spPr>
          <a:xfrm>
            <a:off x="2908853" y="4702391"/>
            <a:ext cx="4461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 err="1"/>
              <a:t>Veicteoirí</a:t>
            </a:r>
            <a:r>
              <a:rPr lang="en-GB" sz="2100" dirty="0"/>
              <a:t> </a:t>
            </a:r>
            <a:r>
              <a:rPr lang="en-GB" sz="2100" dirty="0" err="1"/>
              <a:t>nach</a:t>
            </a:r>
            <a:r>
              <a:rPr lang="en-GB" sz="2100" dirty="0"/>
              <a:t> </a:t>
            </a:r>
            <a:r>
              <a:rPr lang="en-GB" sz="2100" dirty="0" err="1"/>
              <a:t>bhfuil</a:t>
            </a:r>
            <a:r>
              <a:rPr lang="en-GB" sz="2100" dirty="0"/>
              <a:t> </a:t>
            </a:r>
            <a:r>
              <a:rPr lang="en-GB" sz="2100" dirty="0" err="1"/>
              <a:t>comhthreomhara</a:t>
            </a:r>
            <a:endParaRPr lang="en-GB" sz="21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>
            <a:extLst>
              <a:ext uri="{FF2B5EF4-FFF2-40B4-BE49-F238E27FC236}">
                <a16:creationId xmlns:a16="http://schemas.microsoft.com/office/drawing/2014/main" id="{36B99CE1-6B51-02CF-A020-B24338E95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009" y="3385238"/>
            <a:ext cx="43897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Veicteoirí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ceann</a:t>
            </a:r>
            <a:r>
              <a:rPr lang="en-US" altLang="en-US" sz="2400" dirty="0"/>
              <a:t> le </a:t>
            </a:r>
            <a:r>
              <a:rPr lang="en-US" altLang="en-US" sz="2400" dirty="0" err="1"/>
              <a:t>heireaball</a:t>
            </a:r>
            <a:r>
              <a:rPr lang="en-US" altLang="en-US" sz="2400" dirty="0"/>
              <a:t>: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81D2D96-CE8E-C6E3-FCB0-D765E1358EDF}"/>
              </a:ext>
            </a:extLst>
          </p:cNvPr>
          <p:cNvCxnSpPr>
            <a:cxnSpLocks/>
          </p:cNvCxnSpPr>
          <p:nvPr/>
        </p:nvCxnSpPr>
        <p:spPr>
          <a:xfrm flipV="1">
            <a:off x="1843252" y="1956682"/>
            <a:ext cx="3217044" cy="645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63DEE98-9269-127B-8BF7-9EE829BCB868}"/>
              </a:ext>
            </a:extLst>
          </p:cNvPr>
          <p:cNvCxnSpPr>
            <a:cxnSpLocks/>
          </p:cNvCxnSpPr>
          <p:nvPr/>
        </p:nvCxnSpPr>
        <p:spPr>
          <a:xfrm>
            <a:off x="1843252" y="2624285"/>
            <a:ext cx="4904267" cy="4844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14EA26C-A33C-9D5E-1F20-5DCB94761A6B}"/>
              </a:ext>
            </a:extLst>
          </p:cNvPr>
          <p:cNvSpPr txBox="1"/>
          <p:nvPr/>
        </p:nvSpPr>
        <p:spPr>
          <a:xfrm rot="11172419" flipV="1">
            <a:off x="3829295" y="2465987"/>
            <a:ext cx="18892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 err="1"/>
              <a:t>comhthoradh</a:t>
            </a:r>
            <a:endParaRPr lang="en-IE" sz="21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B7965F-7A32-F3BC-5DE7-CDE03AA2FCCD}"/>
              </a:ext>
            </a:extLst>
          </p:cNvPr>
          <p:cNvCxnSpPr>
            <a:cxnSpLocks/>
          </p:cNvCxnSpPr>
          <p:nvPr/>
        </p:nvCxnSpPr>
        <p:spPr>
          <a:xfrm>
            <a:off x="5026288" y="1947329"/>
            <a:ext cx="1721231" cy="11526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>
            <a:extLst>
              <a:ext uri="{FF2B5EF4-FFF2-40B4-BE49-F238E27FC236}">
                <a16:creationId xmlns:a16="http://schemas.microsoft.com/office/drawing/2014/main" id="{9FF3951A-7293-4039-4D6C-CE261FFFC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009" y="4337199"/>
            <a:ext cx="3734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Comhlánaigh</a:t>
            </a:r>
            <a:r>
              <a:rPr lang="en-US" altLang="en-US" sz="2400" dirty="0"/>
              <a:t> an </a:t>
            </a:r>
            <a:r>
              <a:rPr lang="en-US" altLang="en-US" sz="2400" dirty="0" err="1"/>
              <a:t>triantán</a:t>
            </a:r>
            <a:endParaRPr lang="en-GB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0DE111-B1C2-4A34-56BE-A69899DD2DDF}"/>
              </a:ext>
            </a:extLst>
          </p:cNvPr>
          <p:cNvSpPr txBox="1"/>
          <p:nvPr/>
        </p:nvSpPr>
        <p:spPr>
          <a:xfrm>
            <a:off x="3024698" y="5122760"/>
            <a:ext cx="3142228" cy="10618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2100" dirty="0" err="1"/>
              <a:t>Feictear</a:t>
            </a:r>
            <a:r>
              <a:rPr lang="en-GB" sz="2100" dirty="0"/>
              <a:t> </a:t>
            </a:r>
            <a:r>
              <a:rPr lang="en-GB" sz="2100" dirty="0" err="1"/>
              <a:t>seo</a:t>
            </a:r>
            <a:r>
              <a:rPr lang="en-GB" sz="2100" dirty="0"/>
              <a:t> go </a:t>
            </a:r>
            <a:r>
              <a:rPr lang="en-GB" sz="2100" dirty="0" err="1"/>
              <a:t>minic</a:t>
            </a:r>
            <a:r>
              <a:rPr lang="en-GB" sz="2100" dirty="0"/>
              <a:t> le </a:t>
            </a:r>
            <a:r>
              <a:rPr lang="en-GB" sz="2100" dirty="0" err="1"/>
              <a:t>haghaigh</a:t>
            </a:r>
            <a:r>
              <a:rPr lang="en-GB" sz="2100" dirty="0"/>
              <a:t> </a:t>
            </a:r>
            <a:r>
              <a:rPr lang="en-GB" sz="2100" dirty="0" err="1"/>
              <a:t>veicteoirí</a:t>
            </a:r>
            <a:r>
              <a:rPr lang="en-GB" sz="2100" dirty="0"/>
              <a:t> </a:t>
            </a:r>
            <a:r>
              <a:rPr lang="en-GB" sz="2100" dirty="0" err="1"/>
              <a:t>ina</a:t>
            </a:r>
            <a:r>
              <a:rPr lang="en-GB" sz="2100" dirty="0"/>
              <a:t> </a:t>
            </a:r>
            <a:r>
              <a:rPr lang="en-GB" sz="2100" dirty="0" err="1"/>
              <a:t>mbíonn</a:t>
            </a:r>
            <a:r>
              <a:rPr lang="en-GB" sz="2100" dirty="0"/>
              <a:t> </a:t>
            </a:r>
            <a:r>
              <a:rPr lang="en-GB" sz="2100" dirty="0" err="1"/>
              <a:t>díláithriú</a:t>
            </a:r>
            <a:r>
              <a:rPr lang="en-GB" sz="2100" dirty="0"/>
              <a:t> </a:t>
            </a:r>
            <a:r>
              <a:rPr lang="en-GB" sz="2100" dirty="0" err="1"/>
              <a:t>i</a:t>
            </a:r>
            <a:r>
              <a:rPr lang="en-GB" sz="2100" dirty="0"/>
              <a:t> </a:t>
            </a:r>
            <a:r>
              <a:rPr lang="en-GB" sz="2100" dirty="0" err="1"/>
              <a:t>gceist</a:t>
            </a:r>
            <a:r>
              <a:rPr lang="en-GB" sz="2100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0AF966-2B91-F6B7-EA0A-D2683A881BE4}"/>
              </a:ext>
            </a:extLst>
          </p:cNvPr>
          <p:cNvSpPr txBox="1"/>
          <p:nvPr/>
        </p:nvSpPr>
        <p:spPr>
          <a:xfrm rot="20920556">
            <a:off x="2578465" y="1742594"/>
            <a:ext cx="1279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/>
              <a:t>Veicteoir</a:t>
            </a:r>
            <a:r>
              <a:rPr lang="en-GB" sz="2100" dirty="0"/>
              <a:t>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4F08C7-934E-CF62-1AF4-AFDEFC6D7F0C}"/>
              </a:ext>
            </a:extLst>
          </p:cNvPr>
          <p:cNvSpPr txBox="1"/>
          <p:nvPr/>
        </p:nvSpPr>
        <p:spPr>
          <a:xfrm rot="2027007">
            <a:off x="5174176" y="2078058"/>
            <a:ext cx="14254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 err="1"/>
              <a:t>Veicteoir</a:t>
            </a:r>
            <a:r>
              <a:rPr lang="en-GB" sz="2100" dirty="0"/>
              <a:t> B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538AA5-0BA4-BC45-4C5E-BAB29249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973686"/>
            <a:ext cx="6543675" cy="443198"/>
          </a:xfrm>
        </p:spPr>
        <p:txBody>
          <a:bodyPr>
            <a:normAutofit fontScale="90000"/>
          </a:bodyPr>
          <a:lstStyle/>
          <a:p>
            <a:r>
              <a:rPr lang="en-IE" altLang="en-US" u="sng" dirty="0" err="1"/>
              <a:t>Dlí</a:t>
            </a:r>
            <a:r>
              <a:rPr lang="en-IE" altLang="en-US" u="sng" dirty="0"/>
              <a:t> an </a:t>
            </a:r>
            <a:r>
              <a:rPr lang="en-IE" altLang="en-US" u="sng" dirty="0" err="1"/>
              <a:t>Triantáin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7407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3" grpId="1"/>
      <p:bldP spid="5" grpId="0"/>
      <p:bldP spid="8" grpId="0"/>
      <p:bldP spid="8" grpId="1"/>
      <p:bldP spid="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>
            <a:extLst>
              <a:ext uri="{FF2B5EF4-FFF2-40B4-BE49-F238E27FC236}">
                <a16:creationId xmlns:a16="http://schemas.microsoft.com/office/drawing/2014/main" id="{36B99CE1-6B51-02CF-A020-B24338E95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110" y="4255370"/>
            <a:ext cx="5419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/>
              <a:t>Comhlánaigh</a:t>
            </a:r>
            <a:r>
              <a:rPr lang="en-US" altLang="en-US" sz="2400" dirty="0"/>
              <a:t> an </a:t>
            </a:r>
            <a:r>
              <a:rPr lang="en-US" altLang="en-US" sz="2400" dirty="0" err="1"/>
              <a:t>comhthreomháran</a:t>
            </a:r>
            <a:endParaRPr lang="en-US" altLang="en-US" sz="24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FF3951A-7293-4039-4D6C-CE261FFFC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184" y="4741685"/>
            <a:ext cx="4303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/>
              <a:t>Tarraing</a:t>
            </a:r>
            <a:r>
              <a:rPr lang="en-US" altLang="en-US" sz="2400" b="1" dirty="0"/>
              <a:t> an </a:t>
            </a:r>
            <a:r>
              <a:rPr lang="en-US" altLang="en-US" sz="2400" b="1" dirty="0" err="1"/>
              <a:t>trasnán</a:t>
            </a:r>
            <a:endParaRPr lang="en-GB" altLang="en-US" sz="2400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3E8792-5AA3-EEBB-74B6-B5DC52CC0213}"/>
              </a:ext>
            </a:extLst>
          </p:cNvPr>
          <p:cNvCxnSpPr>
            <a:cxnSpLocks/>
          </p:cNvCxnSpPr>
          <p:nvPr/>
        </p:nvCxnSpPr>
        <p:spPr>
          <a:xfrm flipV="1">
            <a:off x="1843252" y="1956682"/>
            <a:ext cx="3217044" cy="645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153D30-6FBF-AC21-DFB1-8EBC733779F9}"/>
              </a:ext>
            </a:extLst>
          </p:cNvPr>
          <p:cNvCxnSpPr>
            <a:cxnSpLocks/>
          </p:cNvCxnSpPr>
          <p:nvPr/>
        </p:nvCxnSpPr>
        <p:spPr>
          <a:xfrm>
            <a:off x="1850939" y="2618291"/>
            <a:ext cx="1721231" cy="11526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0E19B4-4291-0FB8-6153-60DD1C179C09}"/>
              </a:ext>
            </a:extLst>
          </p:cNvPr>
          <p:cNvSpPr txBox="1"/>
          <p:nvPr/>
        </p:nvSpPr>
        <p:spPr>
          <a:xfrm rot="20920556">
            <a:off x="2578534" y="1743307"/>
            <a:ext cx="127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 err="1"/>
              <a:t>Veicteoir</a:t>
            </a:r>
            <a:r>
              <a:rPr lang="en-GB" sz="2100" dirty="0"/>
              <a:t>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BE39F-BEA5-7B4C-34CE-B7A418318EF6}"/>
              </a:ext>
            </a:extLst>
          </p:cNvPr>
          <p:cNvSpPr txBox="1"/>
          <p:nvPr/>
        </p:nvSpPr>
        <p:spPr>
          <a:xfrm rot="2027007">
            <a:off x="1881191" y="3138193"/>
            <a:ext cx="14254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dirty="0" err="1"/>
              <a:t>Veicteoir</a:t>
            </a:r>
            <a:r>
              <a:rPr lang="en-GB" sz="2100" dirty="0"/>
              <a:t> 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18F64E-F3E2-E250-2B60-40FE9EA400D4}"/>
              </a:ext>
            </a:extLst>
          </p:cNvPr>
          <p:cNvCxnSpPr>
            <a:cxnSpLocks/>
          </p:cNvCxnSpPr>
          <p:nvPr/>
        </p:nvCxnSpPr>
        <p:spPr>
          <a:xfrm>
            <a:off x="1843252" y="2624285"/>
            <a:ext cx="4904267" cy="4844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DEB6DF8-ABED-B2B1-3CA8-30776EE8F403}"/>
              </a:ext>
            </a:extLst>
          </p:cNvPr>
          <p:cNvSpPr txBox="1"/>
          <p:nvPr/>
        </p:nvSpPr>
        <p:spPr>
          <a:xfrm rot="11172419" flipV="1">
            <a:off x="3837686" y="2451836"/>
            <a:ext cx="18808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 err="1"/>
              <a:t>comhthoradh</a:t>
            </a:r>
            <a:endParaRPr lang="en-IE" sz="21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708CD-C846-D3BE-0561-33BD22F6ECDC}"/>
              </a:ext>
            </a:extLst>
          </p:cNvPr>
          <p:cNvCxnSpPr>
            <a:cxnSpLocks/>
          </p:cNvCxnSpPr>
          <p:nvPr/>
        </p:nvCxnSpPr>
        <p:spPr>
          <a:xfrm flipV="1">
            <a:off x="3276601" y="2992400"/>
            <a:ext cx="4081828" cy="83812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14535E-B4F9-1A6A-2CF2-CB5256F36976}"/>
              </a:ext>
            </a:extLst>
          </p:cNvPr>
          <p:cNvCxnSpPr>
            <a:cxnSpLocks/>
          </p:cNvCxnSpPr>
          <p:nvPr/>
        </p:nvCxnSpPr>
        <p:spPr>
          <a:xfrm>
            <a:off x="4739641" y="1779290"/>
            <a:ext cx="2561108" cy="168296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915B4D-0BB8-4621-BB76-CCF346CF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4" y="783803"/>
            <a:ext cx="6543675" cy="817147"/>
          </a:xfrm>
        </p:spPr>
        <p:txBody>
          <a:bodyPr>
            <a:normAutofit/>
          </a:bodyPr>
          <a:lstStyle/>
          <a:p>
            <a:r>
              <a:rPr lang="en-IE" altLang="en-US" u="sng" dirty="0" err="1"/>
              <a:t>Dlí</a:t>
            </a:r>
            <a:r>
              <a:rPr lang="en-IE" altLang="en-US" u="sng" dirty="0"/>
              <a:t> an </a:t>
            </a:r>
            <a:r>
              <a:rPr lang="en-IE" altLang="en-US" u="sng" dirty="0" err="1"/>
              <a:t>Chomhthreomharáin</a:t>
            </a:r>
            <a:endParaRPr lang="en-GB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AA7A-B18F-462C-AB9D-322753304EF0}"/>
              </a:ext>
            </a:extLst>
          </p:cNvPr>
          <p:cNvSpPr txBox="1"/>
          <p:nvPr/>
        </p:nvSpPr>
        <p:spPr>
          <a:xfrm>
            <a:off x="3168527" y="5423115"/>
            <a:ext cx="3142228" cy="10618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2100" dirty="0" err="1"/>
              <a:t>Feictear</a:t>
            </a:r>
            <a:r>
              <a:rPr lang="en-GB" sz="2100" dirty="0"/>
              <a:t> </a:t>
            </a:r>
            <a:r>
              <a:rPr lang="en-GB" sz="2100" dirty="0" err="1"/>
              <a:t>seo</a:t>
            </a:r>
            <a:r>
              <a:rPr lang="en-GB" sz="2100" dirty="0"/>
              <a:t> go </a:t>
            </a:r>
            <a:r>
              <a:rPr lang="en-GB" sz="2100" dirty="0" err="1"/>
              <a:t>minic</a:t>
            </a:r>
            <a:r>
              <a:rPr lang="en-GB" sz="2100" dirty="0"/>
              <a:t> le </a:t>
            </a:r>
            <a:r>
              <a:rPr lang="en-GB" sz="2100" dirty="0" err="1"/>
              <a:t>haghaigh</a:t>
            </a:r>
            <a:r>
              <a:rPr lang="en-GB" sz="2100" dirty="0"/>
              <a:t> </a:t>
            </a:r>
            <a:r>
              <a:rPr lang="en-GB" sz="2100" dirty="0" err="1"/>
              <a:t>veicteoirí</a:t>
            </a:r>
            <a:r>
              <a:rPr lang="en-GB" sz="2100" dirty="0"/>
              <a:t> </a:t>
            </a:r>
            <a:r>
              <a:rPr lang="en-GB" sz="2100" dirty="0" err="1"/>
              <a:t>ina</a:t>
            </a:r>
            <a:r>
              <a:rPr lang="en-GB" sz="2100" dirty="0"/>
              <a:t> </a:t>
            </a:r>
            <a:r>
              <a:rPr lang="en-GB" sz="2100" dirty="0" err="1"/>
              <a:t>mbíonn</a:t>
            </a:r>
            <a:r>
              <a:rPr lang="en-GB" sz="2100" dirty="0"/>
              <a:t> </a:t>
            </a:r>
            <a:r>
              <a:rPr lang="en-GB" sz="2100" dirty="0" err="1"/>
              <a:t>fórsa</a:t>
            </a:r>
            <a:r>
              <a:rPr lang="en-GB" sz="2100" dirty="0"/>
              <a:t> </a:t>
            </a:r>
            <a:r>
              <a:rPr lang="en-GB" sz="2100" dirty="0" err="1"/>
              <a:t>i</a:t>
            </a:r>
            <a:r>
              <a:rPr lang="en-GB" sz="2100" dirty="0"/>
              <a:t> </a:t>
            </a:r>
            <a:r>
              <a:rPr lang="en-GB" sz="2100" dirty="0" err="1"/>
              <a:t>gceist</a:t>
            </a:r>
            <a:r>
              <a:rPr lang="en-GB" sz="2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88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3" grpId="1"/>
      <p:bldP spid="8" grpId="0"/>
      <p:bldP spid="8" grpId="1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4E21A7CC98EB4882EB1E73CAD504BD" ma:contentTypeVersion="40" ma:contentTypeDescription="Create a new document." ma:contentTypeScope="" ma:versionID="6bcc47e52ead27740cbf1ed3e43ed8b0">
  <xsd:schema xmlns:xsd="http://www.w3.org/2001/XMLSchema" xmlns:xs="http://www.w3.org/2001/XMLSchema" xmlns:p="http://schemas.microsoft.com/office/2006/metadata/properties" xmlns:ns3="2e7474a2-3e30-4af5-9159-ed740808f930" xmlns:ns4="85172514-187b-4383-89bd-759f39bd94c3" targetNamespace="http://schemas.microsoft.com/office/2006/metadata/properties" ma:root="true" ma:fieldsID="b106d5ba34b97b22fae058da35d59a58" ns3:_="" ns4:_="">
    <xsd:import namespace="2e7474a2-3e30-4af5-9159-ed740808f930"/>
    <xsd:import namespace="85172514-187b-4383-89bd-759f39bd94c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amsChannelId" minOccurs="0"/>
                <xsd:element ref="ns4:Templates" minOccurs="0"/>
                <xsd:element ref="ns4:Self_Registration_Enabled0" minOccurs="0"/>
                <xsd:element ref="ns4:IsNotebookLocked" minOccurs="0"/>
                <xsd:element ref="ns4:MediaServiceOCR" minOccurs="0"/>
                <xsd:element ref="ns4:MediaServiceLocation" minOccurs="0"/>
                <xsd:element ref="ns4:Math_Settings" minOccurs="0"/>
                <xsd:element ref="ns4:MediaServiceGenerationTime" minOccurs="0"/>
                <xsd:element ref="ns4:MediaServiceEventHashCode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Teams_Channel_Section_Locatio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474a2-3e30-4af5-9159-ed740808f9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72514-187b-4383-89bd-759f39bd94c3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TeamsChannelId" ma:index="29" nillable="true" ma:displayName="Teams Channel Id" ma:internalName="TeamsChannelId">
      <xsd:simpleType>
        <xsd:restriction base="dms:Text"/>
      </xsd:simpleType>
    </xsd:element>
    <xsd:element name="Templates" ma:index="30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31" nillable="true" ma:displayName="Self Registration Enabled" ma:internalName="Self_Registration_Enabled0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MediaServiceLocation" ma:internalName="MediaServiceLocation" ma:readOnly="true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2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3" nillable="true" ma:displayName="Length (seconds)" ma:internalName="MediaLengthInSeconds" ma:readOnly="true">
      <xsd:simpleType>
        <xsd:restriction base="dms:Unknown"/>
      </xsd:simpleType>
    </xsd:element>
    <xsd:element name="_activity" ma:index="44" nillable="true" ma:displayName="_activity" ma:hidden="true" ma:internalName="_activity">
      <xsd:simpleType>
        <xsd:restriction base="dms:Note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4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47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85172514-187b-4383-89bd-759f39bd94c3" xsi:nil="true"/>
    <Math_Settings xmlns="85172514-187b-4383-89bd-759f39bd94c3" xsi:nil="true"/>
    <Distribution_Groups xmlns="85172514-187b-4383-89bd-759f39bd94c3" xsi:nil="true"/>
    <Invited_Students xmlns="85172514-187b-4383-89bd-759f39bd94c3" xsi:nil="true"/>
    <TeamsChannelId xmlns="85172514-187b-4383-89bd-759f39bd94c3" xsi:nil="true"/>
    <Self_Registration_Enabled0 xmlns="85172514-187b-4383-89bd-759f39bd94c3" xsi:nil="true"/>
    <DefaultSectionNames xmlns="85172514-187b-4383-89bd-759f39bd94c3" xsi:nil="true"/>
    <Is_Collaboration_Space_Locked xmlns="85172514-187b-4383-89bd-759f39bd94c3" xsi:nil="true"/>
    <Owner xmlns="85172514-187b-4383-89bd-759f39bd94c3">
      <UserInfo>
        <DisplayName/>
        <AccountId xsi:nil="true"/>
        <AccountType/>
      </UserInfo>
    </Owner>
    <CultureName xmlns="85172514-187b-4383-89bd-759f39bd94c3" xsi:nil="true"/>
    <Student_Groups xmlns="85172514-187b-4383-89bd-759f39bd94c3">
      <UserInfo>
        <DisplayName/>
        <AccountId xsi:nil="true"/>
        <AccountType/>
      </UserInfo>
    </Student_Groups>
    <Invited_Teachers xmlns="85172514-187b-4383-89bd-759f39bd94c3" xsi:nil="true"/>
    <Teams_Channel_Section_Location xmlns="85172514-187b-4383-89bd-759f39bd94c3" xsi:nil="true"/>
    <NotebookType xmlns="85172514-187b-4383-89bd-759f39bd94c3" xsi:nil="true"/>
    <Students xmlns="85172514-187b-4383-89bd-759f39bd94c3">
      <UserInfo>
        <DisplayName/>
        <AccountId xsi:nil="true"/>
        <AccountType/>
      </UserInfo>
    </Students>
    <AppVersion xmlns="85172514-187b-4383-89bd-759f39bd94c3" xsi:nil="true"/>
    <LMS_Mappings xmlns="85172514-187b-4383-89bd-759f39bd94c3" xsi:nil="true"/>
    <_activity xmlns="85172514-187b-4383-89bd-759f39bd94c3" xsi:nil="true"/>
    <Has_Teacher_Only_SectionGroup xmlns="85172514-187b-4383-89bd-759f39bd94c3" xsi:nil="true"/>
    <Templates xmlns="85172514-187b-4383-89bd-759f39bd94c3" xsi:nil="true"/>
    <FolderType xmlns="85172514-187b-4383-89bd-759f39bd94c3" xsi:nil="true"/>
    <Teachers xmlns="85172514-187b-4383-89bd-759f39bd94c3">
      <UserInfo>
        <DisplayName/>
        <AccountId xsi:nil="true"/>
        <AccountType/>
      </UserInfo>
    </Teachers>
    <IsNotebookLocked xmlns="85172514-187b-4383-89bd-759f39bd94c3" xsi:nil="true"/>
  </documentManagement>
</p:properties>
</file>

<file path=customXml/itemProps1.xml><?xml version="1.0" encoding="utf-8"?>
<ds:datastoreItem xmlns:ds="http://schemas.openxmlformats.org/officeDocument/2006/customXml" ds:itemID="{A7F56A6D-A090-4C6D-BFE3-0E707308684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e7474a2-3e30-4af5-9159-ed740808f930"/>
    <ds:schemaRef ds:uri="85172514-187b-4383-89bd-759f39bd94c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326874-3403-4EE4-95C8-9987C3F019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49CF5-F773-4D0E-84D7-DD388B00F0ED}">
  <ds:schemaRefs>
    <ds:schemaRef ds:uri="http://schemas.microsoft.com/office/2006/metadata/properties"/>
    <ds:schemaRef ds:uri="http://www.w3.org/2000/xmlns/"/>
    <ds:schemaRef ds:uri="85172514-187b-4383-89bd-759f39bd94c3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15256</TotalTime>
  <Words>4715</Words>
  <Application>Microsoft Office PowerPoint</Application>
  <PresentationFormat>On-screen Show (4:3)</PresentationFormat>
  <Paragraphs>962</Paragraphs>
  <Slides>124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3" baseType="lpstr">
      <vt:lpstr>Aptos</vt:lpstr>
      <vt:lpstr>Aptos Display</vt:lpstr>
      <vt:lpstr>Arial</vt:lpstr>
      <vt:lpstr>Calibri</vt:lpstr>
      <vt:lpstr>Cambria Math</vt:lpstr>
      <vt:lpstr>Segoe UI Web (West European)</vt:lpstr>
      <vt:lpstr>Symbol</vt:lpstr>
      <vt:lpstr>Times New Roman</vt:lpstr>
      <vt:lpstr>Office Theme</vt:lpstr>
      <vt:lpstr>Treoluas agus Veicteoirí</vt:lpstr>
      <vt:lpstr>Sonraíocht Fisice</vt:lpstr>
      <vt:lpstr>Cad is am ann?</vt:lpstr>
      <vt:lpstr>Cad é an t-aonad SI Ama?</vt:lpstr>
      <vt:lpstr>aonaid ama níos lú</vt:lpstr>
      <vt:lpstr>Cé mhéad soicind atá in uair an chloig, lá, bliain?</vt:lpstr>
      <vt:lpstr>Cad is veicteoir ann? </vt:lpstr>
      <vt:lpstr>Cad é an t-aonad SI de Fhad?</vt:lpstr>
      <vt:lpstr>Stair an mhéadair: Amlíne</vt:lpstr>
      <vt:lpstr>Litriú an Mhéadair (sa Bhéarla)</vt:lpstr>
      <vt:lpstr>Fad a Thomhas</vt:lpstr>
      <vt:lpstr>An scála Vernier - Sampla</vt:lpstr>
      <vt:lpstr>An scála Vernier - Sampla</vt:lpstr>
      <vt:lpstr>An scála Vernier - Sampla</vt:lpstr>
      <vt:lpstr>Cad is Luas ann?</vt:lpstr>
      <vt:lpstr>Cad é aonad SI luas?</vt:lpstr>
      <vt:lpstr>Sampla 1</vt:lpstr>
      <vt:lpstr>Sampla 2</vt:lpstr>
      <vt:lpstr>Sampla 3</vt:lpstr>
      <vt:lpstr>Sampla 4</vt:lpstr>
      <vt:lpstr>Cleachtaigh</vt:lpstr>
      <vt:lpstr>Cleachtaigh </vt:lpstr>
      <vt:lpstr>Díláithriú a shainmhíniú</vt:lpstr>
      <vt:lpstr>An veicteoir nó cainníocht scálach é an díláithriú?</vt:lpstr>
      <vt:lpstr>Tabhair sampla de dhíláithriú atá difriúil ó fhad.</vt:lpstr>
      <vt:lpstr>Cad is Treoluas ann?</vt:lpstr>
      <vt:lpstr>An veicteoir nó scálach é treoluas?</vt:lpstr>
      <vt:lpstr>Cad é aonad SI treoluas?</vt:lpstr>
      <vt:lpstr>Cad is treoluas tairiseach ann?</vt:lpstr>
      <vt:lpstr>PowerPoint Presentation</vt:lpstr>
      <vt:lpstr>PowerPoint Presentation</vt:lpstr>
      <vt:lpstr>PowerPoint Presentation</vt:lpstr>
      <vt:lpstr>Sampla 5</vt:lpstr>
      <vt:lpstr>Cleachtaigh</vt:lpstr>
      <vt:lpstr>Conas a thomhaistear treoluas sa slann?</vt:lpstr>
      <vt:lpstr>Téip Ticeála</vt:lpstr>
      <vt:lpstr>An Téip a Léamh</vt:lpstr>
      <vt:lpstr>Sampla 6</vt:lpstr>
      <vt:lpstr>Cleachtaigh</vt:lpstr>
      <vt:lpstr>Graf fad is ama</vt:lpstr>
      <vt:lpstr>Cad a insíonn an fána den ghraf dúinn?</vt:lpstr>
      <vt:lpstr>Sampla</vt:lpstr>
      <vt:lpstr>Cleachtaigh</vt:lpstr>
      <vt:lpstr>Cleachtaigh</vt:lpstr>
      <vt:lpstr>Graif treoluas is ama</vt:lpstr>
      <vt:lpstr>Cleachtaigh</vt:lpstr>
      <vt:lpstr>Treoluas a thomhas le geata solais &amp; amadóir</vt:lpstr>
      <vt:lpstr>Tomhas an t-am agus fad leis an amadóir ticeála</vt:lpstr>
      <vt:lpstr>PowerPoint Presentation</vt:lpstr>
      <vt:lpstr>Cad is luasghéarú ann?</vt:lpstr>
      <vt:lpstr>Scríobh síos foirmle le haghaigh an luashgéarú</vt:lpstr>
      <vt:lpstr>Céard é an aonad luashgéarú?</vt:lpstr>
      <vt:lpstr>Síombailí do chothromóidí</vt:lpstr>
      <vt:lpstr>Cén fáth u agus v?</vt:lpstr>
      <vt:lpstr>Sampla</vt:lpstr>
      <vt:lpstr>Trí shlí inár féidir réad luasghearú</vt:lpstr>
      <vt:lpstr>Samplaí de luasghéarú tairiseach</vt:lpstr>
      <vt:lpstr>Réad ag luashgéarú, le treoluas nialasach</vt:lpstr>
      <vt:lpstr>Sampla 1</vt:lpstr>
      <vt:lpstr>Sampla 2</vt:lpstr>
      <vt:lpstr>PowerPoint Presentation</vt:lpstr>
      <vt:lpstr>PowerPoint Presentation</vt:lpstr>
      <vt:lpstr>PowerPoint Presentation</vt:lpstr>
      <vt:lpstr>Díorthaigh v=u+at</vt:lpstr>
      <vt:lpstr>Díorthaigh s=ut+□(64&amp;1/2)at^2  </vt:lpstr>
      <vt:lpstr>Díorthaigh v^2=u^2+2as</vt:lpstr>
      <vt:lpstr>Sampla 3</vt:lpstr>
      <vt:lpstr>Sampla 4</vt:lpstr>
      <vt:lpstr>Sampla 5</vt:lpstr>
      <vt:lpstr>Sampla 5</vt:lpstr>
      <vt:lpstr>Sampla 6</vt:lpstr>
      <vt:lpstr>Cad is Graf TreoluasAm ann?</vt:lpstr>
      <vt:lpstr>Fána de ghraf TreoluasAma?</vt:lpstr>
      <vt:lpstr>Conas a bhfaightear an fad?</vt:lpstr>
      <vt:lpstr>Céard mar gheall ar an gcás seo?</vt:lpstr>
      <vt:lpstr>Sampla</vt:lpstr>
      <vt:lpstr>Sampla</vt:lpstr>
      <vt:lpstr>Ceist ó na PS: 2016 Q5b </vt:lpstr>
      <vt:lpstr>Luashgéarú a thomhas le amadóir ticeála agus téip ticeála</vt:lpstr>
      <vt:lpstr>Sampla: conas luashgéarú ar ríomh</vt:lpstr>
      <vt:lpstr>Cleachtaigh</vt:lpstr>
      <vt:lpstr>Luashgéarú a thomhas le geataí agus amadóir</vt:lpstr>
      <vt:lpstr>PowerPoint Presentation</vt:lpstr>
      <vt:lpstr>Veicteoirí</vt:lpstr>
      <vt:lpstr>Cad is cainníocht Veicteoireach ann?</vt:lpstr>
      <vt:lpstr>3 Sampla de Chainníochtaí Veicteoireacha</vt:lpstr>
      <vt:lpstr>Cad is cainníocht Scálach ann?</vt:lpstr>
      <vt:lpstr>Samplaí de Chainníochtaí Scálacha</vt:lpstr>
      <vt:lpstr>Conas Veicteoir a tharraingt / chur in iúl</vt:lpstr>
      <vt:lpstr>Déan cur síos ar na veicteoirí seo i bhfocail</vt:lpstr>
      <vt:lpstr>Céard is comhthoradh dhá veicteoir ann?</vt:lpstr>
      <vt:lpstr>Sampla de chomhthoradh</vt:lpstr>
      <vt:lpstr>Sampla de chomhthoradh</vt:lpstr>
      <vt:lpstr>Comhthoradh veiceoirí comhlíneacha</vt:lpstr>
      <vt:lpstr>Comhthoradh a aimsiú                           Veicteoir sa threo céanna: + </vt:lpstr>
      <vt:lpstr>Comhthoradh a aimsiú:              Veicteoir ar mhalairt treo: -</vt:lpstr>
      <vt:lpstr>Veicteoir Neamhlíneacha</vt:lpstr>
      <vt:lpstr>Dlí an Triantáin</vt:lpstr>
      <vt:lpstr>Dlí an Chomhthreomharáin</vt:lpstr>
      <vt:lpstr>Sampla 1</vt:lpstr>
      <vt:lpstr>Sampla 2</vt:lpstr>
      <vt:lpstr>Cleachtaigh </vt:lpstr>
      <vt:lpstr>Cleachtaigh </vt:lpstr>
      <vt:lpstr>Cleachtaigh </vt:lpstr>
      <vt:lpstr>Déan cur síos ar thurgnamh conas suim na veicteoirí a fhíorú  (sonraíocht nua)</vt:lpstr>
      <vt:lpstr>Déan cur síos ar thurgnamh chun comhthoradh 2 a aimsiú  (sean siollabas)</vt:lpstr>
      <vt:lpstr>Conas is féidir macléinn seo a leanas a mheas?</vt:lpstr>
      <vt:lpstr>2022 iarchurtha C7</vt:lpstr>
      <vt:lpstr>Veicteoir a Thaifeach ina Chuidithe</vt:lpstr>
      <vt:lpstr>Veicteoir a Thaifeach ina Chuidithe</vt:lpstr>
      <vt:lpstr>Veicteoir a Thaifeach ina Chuidithe</vt:lpstr>
      <vt:lpstr>Achoimre</vt:lpstr>
      <vt:lpstr>PowerPoint Presentation</vt:lpstr>
      <vt:lpstr>Socraigh an áireamhán</vt:lpstr>
      <vt:lpstr>Sampla</vt:lpstr>
      <vt:lpstr>exercises</vt:lpstr>
      <vt:lpstr>Cuidithe Ingearacha a Ríomh</vt:lpstr>
      <vt:lpstr>Sampla</vt:lpstr>
      <vt:lpstr>Sampla</vt:lpstr>
      <vt:lpstr>Sampla</vt:lpstr>
      <vt:lpstr>PowerPoint Presentation</vt:lpstr>
      <vt:lpstr>PS 2022 C14a</vt:lpstr>
      <vt:lpstr>Scéim Mairceála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Velocity and Vectors</dc:title>
  <dc:creator>Richard Downey</dc:creator>
  <cp:lastModifiedBy>Tom  Tierney</cp:lastModifiedBy>
  <cp:revision>43</cp:revision>
  <dcterms:created xsi:type="dcterms:W3CDTF">2025-07-04T08:11:55Z</dcterms:created>
  <dcterms:modified xsi:type="dcterms:W3CDTF">2025-12-08T20:17:39Z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0x010100804E21A7CC98EB4882EB1E73CAD504BD</vt:lpwstr>
  </property>
  <property fmtid="{D5CDD505-2E9C-101B-9397-08002B2CF9AE}" pid="3" name="MSIP_Label_bb170d26-a298-4fcb-93e8-f72c55c78d0a_Enabled">
    <vt:lpwstr>true</vt:lpwstr>
  </property>
  <property fmtid="{D5CDD505-2E9C-101B-9397-08002B2CF9AE}" pid="4" name="MSIP_Label_bb170d26-a298-4fcb-93e8-f72c55c78d0a_SetDate">
    <vt:lpwstr>2025-08-27T21:32:10Z</vt:lpwstr>
  </property>
  <property fmtid="{D5CDD505-2E9C-101B-9397-08002B2CF9AE}" pid="5" name="MSIP_Label_bb170d26-a298-4fcb-93e8-f72c55c78d0a_Method">
    <vt:lpwstr>Standard</vt:lpwstr>
  </property>
  <property fmtid="{D5CDD505-2E9C-101B-9397-08002B2CF9AE}" pid="6" name="MSIP_Label_bb170d26-a298-4fcb-93e8-f72c55c78d0a_Name">
    <vt:lpwstr>defa4170-0d19-0005-0004-bc88714345d2</vt:lpwstr>
  </property>
  <property fmtid="{D5CDD505-2E9C-101B-9397-08002B2CF9AE}" pid="7" name="MSIP_Label_bb170d26-a298-4fcb-93e8-f72c55c78d0a_SiteId">
    <vt:lpwstr>3ed6c8f5-4c16-44ad-9eed-60f851834a84</vt:lpwstr>
  </property>
  <property fmtid="{D5CDD505-2E9C-101B-9397-08002B2CF9AE}" pid="8" name="MSIP_Label_bb170d26-a298-4fcb-93e8-f72c55c78d0a_ActionId">
    <vt:lpwstr>41a2d9b8-5feb-49b9-8346-0ec5378633d1</vt:lpwstr>
  </property>
  <property fmtid="{D5CDD505-2E9C-101B-9397-08002B2CF9AE}" pid="9" name="MSIP_Label_bb170d26-a298-4fcb-93e8-f72c55c78d0a_ContentBits">
    <vt:lpwstr>0</vt:lpwstr>
  </property>
  <property fmtid="{D5CDD505-2E9C-101B-9397-08002B2CF9AE}" pid="10" name="MSIP_Label_bb170d26-a298-4fcb-93e8-f72c55c78d0a_Tag">
    <vt:lpwstr>50, 3, 0, 1</vt:lpwstr>
  </property>
</Properties>
</file>