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923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907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1426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257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028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6399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991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5321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169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203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635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6CC95-7454-4F6C-86A5-85713C373B3D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65662-E75E-4078-9050-8745F216D0C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7863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2007 q8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820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188913"/>
            <a:ext cx="7772400" cy="1143000"/>
          </a:xfrm>
        </p:spPr>
        <p:txBody>
          <a:bodyPr/>
          <a:lstStyle/>
          <a:p>
            <a:pPr algn="l" eaLnBrk="1" hangingPunct="1"/>
            <a:r>
              <a:rPr lang="en-IE" altLang="en-US" sz="4000" b="1"/>
              <a:t>2007 q.8</a:t>
            </a:r>
            <a:endParaRPr lang="en-GB" altLang="en-US" sz="4000" b="1"/>
          </a:p>
        </p:txBody>
      </p:sp>
      <p:graphicFrame>
        <p:nvGraphicFramePr>
          <p:cNvPr id="99336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3071813" y="2781300"/>
          <a:ext cx="660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444307" imgH="418918" progId="Equation.3">
                  <p:embed/>
                </p:oleObj>
              </mc:Choice>
              <mc:Fallback>
                <p:oleObj name="Equation" r:id="rId3" imgW="444307" imgH="418918" progId="Equation.3">
                  <p:embed/>
                  <p:pic>
                    <p:nvPicPr>
                      <p:cNvPr id="993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2781300"/>
                        <a:ext cx="660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992314" y="1628776"/>
            <a:ext cx="820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sz="2000" b="1"/>
              <a:t>Define electric field strength and give its unit of measurement.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2135189" y="2276476"/>
            <a:ext cx="8207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/>
              <a:t>Electric field strength is the force (F) per unit charge (Q) at a point in the field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2135189" y="3573463"/>
            <a:ext cx="8207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/>
              <a:t>It is measured in N/C</a:t>
            </a:r>
          </a:p>
        </p:txBody>
      </p:sp>
      <p:graphicFrame>
        <p:nvGraphicFramePr>
          <p:cNvPr id="99338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5016501" y="3451226"/>
          <a:ext cx="1008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889000" imgH="457200" progId="Equation.3">
                  <p:embed/>
                </p:oleObj>
              </mc:Choice>
              <mc:Fallback>
                <p:oleObj name="Equation" r:id="rId5" imgW="889000" imgH="457200" progId="Equation.3">
                  <p:embed/>
                  <p:pic>
                    <p:nvPicPr>
                      <p:cNvPr id="9933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1" y="3451226"/>
                        <a:ext cx="1008063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062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/>
      <p:bldP spid="99334" grpId="0"/>
      <p:bldP spid="993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1774825" y="1700213"/>
            <a:ext cx="828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b="1"/>
              <a:t>Describe how an electric field pattern may be demonstrated in the laboratory.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title"/>
          </p:nvPr>
        </p:nvSpPr>
        <p:spPr>
          <a:xfrm>
            <a:off x="1703388" y="188913"/>
            <a:ext cx="7772400" cy="1143000"/>
          </a:xfrm>
          <a:noFill/>
        </p:spPr>
        <p:txBody>
          <a:bodyPr/>
          <a:lstStyle/>
          <a:p>
            <a:pPr algn="l" eaLnBrk="1" hangingPunct="1"/>
            <a:r>
              <a:rPr lang="en-IE" altLang="en-US" b="1" smtClean="0"/>
              <a:t>2007 q.8</a:t>
            </a:r>
            <a:endParaRPr lang="en-GB" altLang="en-US" b="1" smtClean="0"/>
          </a:p>
        </p:txBody>
      </p:sp>
      <p:sp>
        <p:nvSpPr>
          <p:cNvPr id="126982" name="Oval 6"/>
          <p:cNvSpPr>
            <a:spLocks noChangeArrowheads="1"/>
          </p:cNvSpPr>
          <p:nvPr/>
        </p:nvSpPr>
        <p:spPr bwMode="auto">
          <a:xfrm>
            <a:off x="2782888" y="3860800"/>
            <a:ext cx="1727200" cy="1943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IE" altLang="en-US"/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1774825" y="5445125"/>
            <a:ext cx="1727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IE"/>
              <a:t>Petri dish, containing oil and semolina</a:t>
            </a:r>
            <a:endParaRPr lang="en-GB"/>
          </a:p>
        </p:txBody>
      </p:sp>
      <p:sp>
        <p:nvSpPr>
          <p:cNvPr id="126984" name="Line 8"/>
          <p:cNvSpPr>
            <a:spLocks noChangeShapeType="1"/>
          </p:cNvSpPr>
          <p:nvPr/>
        </p:nvSpPr>
        <p:spPr bwMode="auto">
          <a:xfrm>
            <a:off x="3071813" y="4365626"/>
            <a:ext cx="0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85" name="Line 9"/>
          <p:cNvSpPr>
            <a:spLocks noChangeShapeType="1"/>
          </p:cNvSpPr>
          <p:nvPr/>
        </p:nvSpPr>
        <p:spPr bwMode="auto">
          <a:xfrm>
            <a:off x="4224338" y="4365626"/>
            <a:ext cx="0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86" name="Line 10"/>
          <p:cNvSpPr>
            <a:spLocks noChangeShapeType="1"/>
          </p:cNvSpPr>
          <p:nvPr/>
        </p:nvSpPr>
        <p:spPr bwMode="auto">
          <a:xfrm flipH="1">
            <a:off x="2208213" y="47244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87" name="Line 11"/>
          <p:cNvSpPr>
            <a:spLocks noChangeShapeType="1"/>
          </p:cNvSpPr>
          <p:nvPr/>
        </p:nvSpPr>
        <p:spPr bwMode="auto">
          <a:xfrm flipV="1">
            <a:off x="2208213" y="2781300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88" name="Line 12"/>
          <p:cNvSpPr>
            <a:spLocks noChangeShapeType="1"/>
          </p:cNvSpPr>
          <p:nvPr/>
        </p:nvSpPr>
        <p:spPr bwMode="auto">
          <a:xfrm>
            <a:off x="2208213" y="27813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89" name="Line 13"/>
          <p:cNvSpPr>
            <a:spLocks noChangeShapeType="1"/>
          </p:cNvSpPr>
          <p:nvPr/>
        </p:nvSpPr>
        <p:spPr bwMode="auto">
          <a:xfrm flipH="1">
            <a:off x="4008439" y="27813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90" name="Line 14"/>
          <p:cNvSpPr>
            <a:spLocks noChangeShapeType="1"/>
          </p:cNvSpPr>
          <p:nvPr/>
        </p:nvSpPr>
        <p:spPr bwMode="auto">
          <a:xfrm>
            <a:off x="5375275" y="2781300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91" name="Line 15"/>
          <p:cNvSpPr>
            <a:spLocks noChangeShapeType="1"/>
          </p:cNvSpPr>
          <p:nvPr/>
        </p:nvSpPr>
        <p:spPr bwMode="auto">
          <a:xfrm flipH="1">
            <a:off x="4224339" y="4724400"/>
            <a:ext cx="1150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92" name="Text Box 16"/>
          <p:cNvSpPr txBox="1">
            <a:spLocks noChangeArrowheads="1"/>
          </p:cNvSpPr>
          <p:nvPr/>
        </p:nvSpPr>
        <p:spPr bwMode="auto">
          <a:xfrm>
            <a:off x="3143251" y="2205038"/>
            <a:ext cx="1223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IE"/>
              <a:t>     3kV</a:t>
            </a:r>
            <a:endParaRPr lang="en-GB"/>
          </a:p>
        </p:txBody>
      </p:sp>
      <p:sp>
        <p:nvSpPr>
          <p:cNvPr id="126993" name="Line 17"/>
          <p:cNvSpPr>
            <a:spLocks noChangeShapeType="1"/>
          </p:cNvSpPr>
          <p:nvPr/>
        </p:nvSpPr>
        <p:spPr bwMode="auto">
          <a:xfrm flipH="1">
            <a:off x="4872039" y="27813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94" name="Line 18"/>
          <p:cNvSpPr>
            <a:spLocks noChangeShapeType="1"/>
          </p:cNvSpPr>
          <p:nvPr/>
        </p:nvSpPr>
        <p:spPr bwMode="auto">
          <a:xfrm flipH="1" flipV="1">
            <a:off x="4511676" y="2565400"/>
            <a:ext cx="3603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95" name="Text Box 19"/>
          <p:cNvSpPr txBox="1">
            <a:spLocks noChangeArrowheads="1"/>
          </p:cNvSpPr>
          <p:nvPr/>
        </p:nvSpPr>
        <p:spPr bwMode="auto">
          <a:xfrm>
            <a:off x="5951539" y="2781301"/>
            <a:ext cx="3457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IE"/>
              <a:t>Set up circuit as shown</a:t>
            </a:r>
            <a:endParaRPr lang="en-GB"/>
          </a:p>
        </p:txBody>
      </p:sp>
      <p:sp>
        <p:nvSpPr>
          <p:cNvPr id="126996" name="Text Box 20"/>
          <p:cNvSpPr txBox="1">
            <a:spLocks noChangeArrowheads="1"/>
          </p:cNvSpPr>
          <p:nvPr/>
        </p:nvSpPr>
        <p:spPr bwMode="auto">
          <a:xfrm>
            <a:off x="5951539" y="3284538"/>
            <a:ext cx="3457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IE"/>
              <a:t>Close switch</a:t>
            </a:r>
            <a:endParaRPr lang="en-GB"/>
          </a:p>
        </p:txBody>
      </p:sp>
      <p:sp>
        <p:nvSpPr>
          <p:cNvPr id="126997" name="Text Box 21"/>
          <p:cNvSpPr txBox="1">
            <a:spLocks noChangeArrowheads="1"/>
          </p:cNvSpPr>
          <p:nvPr/>
        </p:nvSpPr>
        <p:spPr bwMode="auto">
          <a:xfrm>
            <a:off x="5951538" y="3789363"/>
            <a:ext cx="43926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IE"/>
              <a:t>The semolina lines up, demonstrating the shape of the electric field pattern </a:t>
            </a:r>
            <a:endParaRPr lang="en-GB"/>
          </a:p>
        </p:txBody>
      </p:sp>
      <p:sp>
        <p:nvSpPr>
          <p:cNvPr id="126998" name="Line 22"/>
          <p:cNvSpPr>
            <a:spLocks noChangeShapeType="1"/>
          </p:cNvSpPr>
          <p:nvPr/>
        </p:nvSpPr>
        <p:spPr bwMode="auto">
          <a:xfrm>
            <a:off x="3143251" y="44370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6999" name="Line 23"/>
          <p:cNvSpPr>
            <a:spLocks noChangeShapeType="1"/>
          </p:cNvSpPr>
          <p:nvPr/>
        </p:nvSpPr>
        <p:spPr bwMode="auto">
          <a:xfrm>
            <a:off x="3143251" y="46529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7000" name="Line 24"/>
          <p:cNvSpPr>
            <a:spLocks noChangeShapeType="1"/>
          </p:cNvSpPr>
          <p:nvPr/>
        </p:nvSpPr>
        <p:spPr bwMode="auto">
          <a:xfrm>
            <a:off x="3143251" y="48688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7001" name="Line 25"/>
          <p:cNvSpPr>
            <a:spLocks noChangeShapeType="1"/>
          </p:cNvSpPr>
          <p:nvPr/>
        </p:nvSpPr>
        <p:spPr bwMode="auto">
          <a:xfrm>
            <a:off x="3143251" y="50847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27002" name="Line 26"/>
          <p:cNvSpPr>
            <a:spLocks noChangeShapeType="1"/>
          </p:cNvSpPr>
          <p:nvPr/>
        </p:nvSpPr>
        <p:spPr bwMode="auto">
          <a:xfrm>
            <a:off x="3143251" y="53006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64" y="4922838"/>
            <a:ext cx="28670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91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6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27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2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27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2" grpId="0" animBg="1"/>
      <p:bldP spid="126983" grpId="0"/>
      <p:bldP spid="126992" grpId="0"/>
      <p:bldP spid="126995" grpId="0"/>
      <p:bldP spid="126996" grpId="0"/>
      <p:bldP spid="1269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Oval 2"/>
          <p:cNvSpPr>
            <a:spLocks noChangeArrowheads="1"/>
          </p:cNvSpPr>
          <p:nvPr/>
        </p:nvSpPr>
        <p:spPr bwMode="auto">
          <a:xfrm>
            <a:off x="1905000" y="2438400"/>
            <a:ext cx="1828800" cy="17526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IE" alt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774825" y="260350"/>
            <a:ext cx="8382000" cy="194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A dome is charged. The dome has a diameter of 30 cm and its charge is 4 C. </a:t>
            </a:r>
          </a:p>
          <a:p>
            <a:pPr algn="just" eaLnBrk="1" hangingPunct="1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A  5 μC point charge is placed 7 cm from the surface of the dome.</a:t>
            </a:r>
            <a:endParaRPr lang="en-GB" altLang="en-US" b="1"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       Calculate:</a:t>
            </a:r>
            <a:endParaRPr lang="en-GB" altLang="en-US" b="1"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         (i) the electric field strength at a point 7 cm from the dome</a:t>
            </a:r>
            <a:endParaRPr lang="en-GB" altLang="en-US" b="1"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         (ii) the electrostatic force exerted on the 5 μC point charge. (15)</a:t>
            </a:r>
            <a:r>
              <a:rPr lang="en-GB" altLang="en-US" b="1"/>
              <a:t> </a:t>
            </a:r>
          </a:p>
        </p:txBody>
      </p:sp>
      <p:sp>
        <p:nvSpPr>
          <p:cNvPr id="100356" name="Line 4"/>
          <p:cNvSpPr>
            <a:spLocks noChangeShapeType="1"/>
          </p:cNvSpPr>
          <p:nvPr/>
        </p:nvSpPr>
        <p:spPr bwMode="auto">
          <a:xfrm>
            <a:off x="2819400" y="32766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400"/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3048000" y="2971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 b="1"/>
              <a:t>0.15</a:t>
            </a:r>
            <a:endParaRPr lang="en-GB" altLang="en-US" sz="1600" b="1"/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>
            <a:off x="3733800" y="3276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733800" y="2971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 b="1"/>
              <a:t>0.07</a:t>
            </a:r>
            <a:endParaRPr lang="en-GB" altLang="en-US" sz="1600" b="1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2819400" y="3505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3352800" y="36576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 b="1"/>
              <a:t>0.22</a:t>
            </a:r>
            <a:endParaRPr lang="en-GB" altLang="en-US" sz="1600" b="1"/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1981200" y="2286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400"/>
              <a:t>4C</a:t>
            </a:r>
            <a:endParaRPr lang="en-GB" altLang="en-US" sz="2400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062538" y="32385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400"/>
          </a:p>
        </p:txBody>
      </p:sp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519738" y="2781301"/>
          <a:ext cx="12827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825500" imgH="431800" progId="Equation.3">
                  <p:embed/>
                </p:oleObj>
              </mc:Choice>
              <mc:Fallback>
                <p:oleObj name="Equation" r:id="rId3" imgW="825500" imgH="431800" progId="Equation.3">
                  <p:embed/>
                  <p:pic>
                    <p:nvPicPr>
                      <p:cNvPr id="10036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2781301"/>
                        <a:ext cx="1282700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5672138" y="3771901"/>
          <a:ext cx="23495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1511300" imgH="419100" progId="Equation.3">
                  <p:embed/>
                </p:oleObj>
              </mc:Choice>
              <mc:Fallback>
                <p:oleObj name="Equation" r:id="rId5" imgW="1511300" imgH="419100" progId="Equation.3">
                  <p:embed/>
                  <p:pic>
                    <p:nvPicPr>
                      <p:cNvPr id="10036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8" y="3771901"/>
                        <a:ext cx="23495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672139" y="4914900"/>
          <a:ext cx="20732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1333500" imgH="228600" progId="Equation.3">
                  <p:embed/>
                </p:oleObj>
              </mc:Choice>
              <mc:Fallback>
                <p:oleObj name="Equation" r:id="rId7" imgW="1333500" imgH="228600" progId="Equation.3">
                  <p:embed/>
                  <p:pic>
                    <p:nvPicPr>
                      <p:cNvPr id="10036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9" y="4914900"/>
                        <a:ext cx="20732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5672139" y="5753101"/>
          <a:ext cx="165893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1066337" imgH="203112" progId="Equation.3">
                  <p:embed/>
                </p:oleObj>
              </mc:Choice>
              <mc:Fallback>
                <p:oleObj name="Equation" r:id="rId9" imgW="1066337" imgH="203112" progId="Equation.3">
                  <p:embed/>
                  <p:pic>
                    <p:nvPicPr>
                      <p:cNvPr id="10036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9" y="5753101"/>
                        <a:ext cx="1658937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4757738" y="28575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400"/>
              <a:t>(i)</a:t>
            </a:r>
            <a:endParaRPr lang="en-GB" altLang="en-US" sz="2400"/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8183563" y="6092826"/>
            <a:ext cx="2233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IE"/>
              <a:t>See marking scheme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5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nimBg="1"/>
      <p:bldP spid="100358" grpId="0" autoUpdateAnimBg="0"/>
      <p:bldP spid="100360" grpId="0" autoUpdateAnimBg="0"/>
      <p:bldP spid="100362" grpId="0" autoUpdateAnimBg="0"/>
      <p:bldP spid="100363" grpId="0" autoUpdateAnimBg="0"/>
      <p:bldP spid="100369" grpId="0" autoUpdateAnimBg="0"/>
      <p:bldP spid="1003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1905000" y="2438400"/>
            <a:ext cx="1828800" cy="17526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IE" alt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2819400" y="32766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400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048000" y="2971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 b="1"/>
              <a:t>0.15</a:t>
            </a:r>
            <a:endParaRPr lang="en-GB" altLang="en-US" sz="1600" b="1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733800" y="3276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733800" y="2971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 b="1"/>
              <a:t>0.07</a:t>
            </a:r>
            <a:endParaRPr lang="en-GB" altLang="en-US" sz="1600" b="1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2819400" y="3505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352800" y="36576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 b="1"/>
              <a:t>0.22</a:t>
            </a:r>
            <a:endParaRPr lang="en-GB" altLang="en-US" sz="1600" b="1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981200" y="2286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400"/>
              <a:t>4C</a:t>
            </a:r>
            <a:endParaRPr lang="en-GB" altLang="en-US" sz="2400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5105400" y="27432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400"/>
          </a:p>
        </p:txBody>
      </p:sp>
      <p:graphicFrame>
        <p:nvGraphicFramePr>
          <p:cNvPr id="101388" name="Object 12"/>
          <p:cNvGraphicFramePr>
            <a:graphicFrameLocks noChangeAspect="1"/>
          </p:cNvGraphicFramePr>
          <p:nvPr/>
        </p:nvGraphicFramePr>
        <p:xfrm>
          <a:off x="6959601" y="2924176"/>
          <a:ext cx="18764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206500" imgH="203200" progId="Equation.3">
                  <p:embed/>
                </p:oleObj>
              </mc:Choice>
              <mc:Fallback>
                <p:oleObj name="Equation" r:id="rId3" imgW="1206500" imgH="203200" progId="Equation.3">
                  <p:embed/>
                  <p:pic>
                    <p:nvPicPr>
                      <p:cNvPr id="1013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1" y="2924176"/>
                        <a:ext cx="18764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419600" y="3124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400"/>
          </a:p>
        </p:txBody>
      </p:sp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4419600" y="3124200"/>
          <a:ext cx="9144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558558" imgH="203112" progId="Equation.3">
                  <p:embed/>
                </p:oleObj>
              </mc:Choice>
              <mc:Fallback>
                <p:oleObj name="Equation" r:id="rId5" imgW="558558" imgH="203112" progId="Equation.3">
                  <p:embed/>
                  <p:pic>
                    <p:nvPicPr>
                      <p:cNvPr id="2151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124200"/>
                        <a:ext cx="9144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116638" y="284797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400"/>
              <a:t>(i)</a:t>
            </a:r>
            <a:endParaRPr lang="en-GB" altLang="en-US" sz="2400"/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6121400" y="360997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400"/>
              <a:t>(ii)</a:t>
            </a:r>
            <a:endParaRPr lang="en-GB" altLang="en-US" sz="2400"/>
          </a:p>
        </p:txBody>
      </p:sp>
      <p:graphicFrame>
        <p:nvGraphicFramePr>
          <p:cNvPr id="101393" name="Object 17"/>
          <p:cNvGraphicFramePr>
            <a:graphicFrameLocks noChangeAspect="1"/>
          </p:cNvGraphicFramePr>
          <p:nvPr/>
        </p:nvGraphicFramePr>
        <p:xfrm>
          <a:off x="6959600" y="3457576"/>
          <a:ext cx="8382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444307" imgH="418918" progId="Equation.3">
                  <p:embed/>
                </p:oleObj>
              </mc:Choice>
              <mc:Fallback>
                <p:oleObj name="Equation" r:id="rId7" imgW="444307" imgH="418918" progId="Equation.3">
                  <p:embed/>
                  <p:pic>
                    <p:nvPicPr>
                      <p:cNvPr id="10139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0" y="3457576"/>
                        <a:ext cx="8382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4" name="Object 18"/>
          <p:cNvGraphicFramePr>
            <a:graphicFrameLocks noChangeAspect="1"/>
          </p:cNvGraphicFramePr>
          <p:nvPr/>
        </p:nvGraphicFramePr>
        <p:xfrm>
          <a:off x="7035801" y="4600575"/>
          <a:ext cx="10525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558558" imgH="203112" progId="Equation.3">
                  <p:embed/>
                </p:oleObj>
              </mc:Choice>
              <mc:Fallback>
                <p:oleObj name="Equation" r:id="rId9" imgW="558558" imgH="203112" progId="Equation.3">
                  <p:embed/>
                  <p:pic>
                    <p:nvPicPr>
                      <p:cNvPr id="10139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1" y="4600575"/>
                        <a:ext cx="10525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5" name="Object 19"/>
          <p:cNvGraphicFramePr>
            <a:graphicFrameLocks noChangeAspect="1"/>
          </p:cNvGraphicFramePr>
          <p:nvPr/>
        </p:nvGraphicFramePr>
        <p:xfrm>
          <a:off x="7340600" y="5210176"/>
          <a:ext cx="26304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1397000" imgH="228600" progId="Equation.3">
                  <p:embed/>
                </p:oleObj>
              </mc:Choice>
              <mc:Fallback>
                <p:oleObj name="Equation" r:id="rId11" imgW="1397000" imgH="228600" progId="Equation.3">
                  <p:embed/>
                  <p:pic>
                    <p:nvPicPr>
                      <p:cNvPr id="10139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5210176"/>
                        <a:ext cx="263048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6" name="Object 20"/>
          <p:cNvGraphicFramePr>
            <a:graphicFrameLocks noChangeAspect="1"/>
          </p:cNvGraphicFramePr>
          <p:nvPr/>
        </p:nvGraphicFramePr>
        <p:xfrm>
          <a:off x="7340600" y="5895975"/>
          <a:ext cx="17224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3" imgW="914400" imgH="203200" progId="Equation.3">
                  <p:embed/>
                </p:oleObj>
              </mc:Choice>
              <mc:Fallback>
                <p:oleObj name="Equation" r:id="rId13" imgW="914400" imgH="203200" progId="Equation.3">
                  <p:embed/>
                  <p:pic>
                    <p:nvPicPr>
                      <p:cNvPr id="10139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5895975"/>
                        <a:ext cx="17224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1774825" y="260350"/>
            <a:ext cx="8382000" cy="198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A dome is charged. The dome has a diameter of 30 cm and its charge is 4 C. </a:t>
            </a:r>
          </a:p>
          <a:p>
            <a:pPr algn="just" eaLnBrk="1" hangingPunct="1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A  5 μC point charge is placed 7 cm from the surface of the dome.</a:t>
            </a:r>
            <a:endParaRPr lang="en-GB" altLang="en-US" b="1"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       Calculate:</a:t>
            </a:r>
            <a:endParaRPr lang="en-GB" altLang="en-US" b="1"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         (i) the electric field strength at a point 7 cm from the dome</a:t>
            </a:r>
            <a:endParaRPr lang="en-GB" altLang="en-US" b="1"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         </a:t>
            </a:r>
            <a:r>
              <a:rPr lang="en-US" altLang="en-US" sz="2000" b="1">
                <a:cs typeface="Times New Roman" panose="02020603050405020304" pitchFamily="18" charset="0"/>
              </a:rPr>
              <a:t>(ii) the electrostatic force exerted on the 5 μC point charge. (15)</a:t>
            </a:r>
            <a:r>
              <a:rPr lang="en-GB" altLang="en-US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25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2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Microsoft Equation 3.0</vt:lpstr>
      <vt:lpstr>2007 q8</vt:lpstr>
      <vt:lpstr>2007 q.8</vt:lpstr>
      <vt:lpstr>2007 q.8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q8</dc:title>
  <dc:creator>Tom Tierney</dc:creator>
  <cp:lastModifiedBy>Tom Tierney</cp:lastModifiedBy>
  <cp:revision>1</cp:revision>
  <dcterms:created xsi:type="dcterms:W3CDTF">2019-01-22T11:52:11Z</dcterms:created>
  <dcterms:modified xsi:type="dcterms:W3CDTF">2019-01-22T11:52:32Z</dcterms:modified>
</cp:coreProperties>
</file>