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2"/>
  </p:notesMasterIdLst>
  <p:handoutMasterIdLst>
    <p:handoutMasterId r:id="rId93"/>
  </p:handoutMasterIdLst>
  <p:sldIdLst>
    <p:sldId id="257" r:id="rId2"/>
    <p:sldId id="256" r:id="rId3"/>
    <p:sldId id="399" r:id="rId4"/>
    <p:sldId id="284" r:id="rId5"/>
    <p:sldId id="307" r:id="rId6"/>
    <p:sldId id="291" r:id="rId7"/>
    <p:sldId id="258" r:id="rId8"/>
    <p:sldId id="285" r:id="rId9"/>
    <p:sldId id="286" r:id="rId10"/>
    <p:sldId id="403" r:id="rId11"/>
    <p:sldId id="295" r:id="rId12"/>
    <p:sldId id="372" r:id="rId13"/>
    <p:sldId id="373" r:id="rId14"/>
    <p:sldId id="374" r:id="rId15"/>
    <p:sldId id="263" r:id="rId16"/>
    <p:sldId id="288" r:id="rId17"/>
    <p:sldId id="305" r:id="rId18"/>
    <p:sldId id="269" r:id="rId19"/>
    <p:sldId id="262" r:id="rId20"/>
    <p:sldId id="313" r:id="rId21"/>
    <p:sldId id="358" r:id="rId22"/>
    <p:sldId id="309" r:id="rId23"/>
    <p:sldId id="261" r:id="rId24"/>
    <p:sldId id="350" r:id="rId25"/>
    <p:sldId id="349" r:id="rId26"/>
    <p:sldId id="279" r:id="rId27"/>
    <p:sldId id="308" r:id="rId28"/>
    <p:sldId id="275" r:id="rId29"/>
    <p:sldId id="375" r:id="rId30"/>
    <p:sldId id="346" r:id="rId31"/>
    <p:sldId id="376" r:id="rId32"/>
    <p:sldId id="280" r:id="rId33"/>
    <p:sldId id="311" r:id="rId34"/>
    <p:sldId id="314" r:id="rId35"/>
    <p:sldId id="377" r:id="rId36"/>
    <p:sldId id="310" r:id="rId37"/>
    <p:sldId id="312" r:id="rId38"/>
    <p:sldId id="317" r:id="rId39"/>
    <p:sldId id="320" r:id="rId40"/>
    <p:sldId id="353" r:id="rId41"/>
    <p:sldId id="380" r:id="rId42"/>
    <p:sldId id="381" r:id="rId43"/>
    <p:sldId id="382" r:id="rId44"/>
    <p:sldId id="383" r:id="rId45"/>
    <p:sldId id="384" r:id="rId46"/>
    <p:sldId id="385" r:id="rId47"/>
    <p:sldId id="404" r:id="rId48"/>
    <p:sldId id="354" r:id="rId49"/>
    <p:sldId id="355" r:id="rId50"/>
    <p:sldId id="351" r:id="rId51"/>
    <p:sldId id="321" r:id="rId52"/>
    <p:sldId id="318" r:id="rId53"/>
    <p:sldId id="386" r:id="rId54"/>
    <p:sldId id="369" r:id="rId55"/>
    <p:sldId id="391" r:id="rId56"/>
    <p:sldId id="392" r:id="rId57"/>
    <p:sldId id="401" r:id="rId58"/>
    <p:sldId id="390" r:id="rId59"/>
    <p:sldId id="393" r:id="rId60"/>
    <p:sldId id="402" r:id="rId61"/>
    <p:sldId id="274" r:id="rId62"/>
    <p:sldId id="348" r:id="rId63"/>
    <p:sldId id="327" r:id="rId64"/>
    <p:sldId id="328" r:id="rId65"/>
    <p:sldId id="388" r:id="rId66"/>
    <p:sldId id="264" r:id="rId67"/>
    <p:sldId id="334" r:id="rId68"/>
    <p:sldId id="398" r:id="rId69"/>
    <p:sldId id="389" r:id="rId70"/>
    <p:sldId id="336" r:id="rId71"/>
    <p:sldId id="368" r:id="rId72"/>
    <p:sldId id="345" r:id="rId73"/>
    <p:sldId id="342" r:id="rId74"/>
    <p:sldId id="343" r:id="rId75"/>
    <p:sldId id="344" r:id="rId76"/>
    <p:sldId id="340" r:id="rId77"/>
    <p:sldId id="359" r:id="rId78"/>
    <p:sldId id="360" r:id="rId79"/>
    <p:sldId id="361" r:id="rId80"/>
    <p:sldId id="362" r:id="rId81"/>
    <p:sldId id="379" r:id="rId82"/>
    <p:sldId id="364" r:id="rId83"/>
    <p:sldId id="378" r:id="rId84"/>
    <p:sldId id="365" r:id="rId85"/>
    <p:sldId id="371" r:id="rId86"/>
    <p:sldId id="366" r:id="rId87"/>
    <p:sldId id="367" r:id="rId88"/>
    <p:sldId id="370" r:id="rId89"/>
    <p:sldId id="397" r:id="rId90"/>
    <p:sldId id="400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716C43"/>
    <a:srgbClr val="CEFA8E"/>
    <a:srgbClr val="91C7C6"/>
    <a:srgbClr val="B8CEDE"/>
    <a:srgbClr val="7FB464"/>
    <a:srgbClr val="B9D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157E5-E7CF-446B-9C6D-7387F428AD48}" v="1846" dt="2025-11-02T12:42:48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3457" autoAdjust="0"/>
  </p:normalViewPr>
  <p:slideViewPr>
    <p:cSldViewPr snapToGrid="0">
      <p:cViewPr varScale="1">
        <p:scale>
          <a:sx n="59" d="100"/>
          <a:sy n="59" d="100"/>
        </p:scale>
        <p:origin x="115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648"/>
    </p:cViewPr>
  </p:sorterViewPr>
  <p:notesViewPr>
    <p:cSldViewPr snapToGrid="0">
      <p:cViewPr varScale="1">
        <p:scale>
          <a:sx n="45" d="100"/>
          <a:sy n="45" d="100"/>
        </p:scale>
        <p:origin x="1936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137698-C041-1176-181C-1A0AC04C9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288BF-AFDA-E808-C6E5-E5A94F41BB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7EF19-CF41-44CF-B2FF-6D10763E6881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D47D-AAC3-DD38-2038-9FD47AED0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C5466-F002-A88E-8EA0-FD268976BB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F0EF-2DA2-4478-87BE-4F12A64AE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1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0809-8702-4866-AD6B-ECB4CD0DB84C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E0E37-5F31-4073-8F35-FD795A549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9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443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086F4-7820-3132-B541-464E5AB6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C1F0C2-AF20-C579-D10C-31098B8D8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E8564-2BC0-CB38-231A-B6F089E8A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5B12B-99D4-6370-59C3-1E066568C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3484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47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009F7-83EF-6383-765C-859027AE0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0BD007-0BC8-A65D-5DB1-2697B969C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144CB-6F09-322C-7369-D62B664F7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D3C61-AEA2-046F-5E36-2678457F6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15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51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7041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52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5144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F6E3C-AADC-3B6C-2748-40540AED7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FCF903-942C-0DFC-64B7-2C68B5BF7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BA89E-A365-020B-D3A9-2AC8DE878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8D077-AFE1-CAAC-EE5A-4D9A2A4C7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0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56229-B30E-C61A-7C66-0BA33790B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BA603C-65A0-30BB-8C6C-585CC135B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33820-9F8F-8AE4-3E3F-144CC7668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5E3AC-1955-41BF-5879-2F000EE70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776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9D5E6-9B1C-F333-F8CE-4D77CBE66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C60CE-DF64-19A8-1B2B-0264708F6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EE36C-7E75-2DEA-B721-EE00C0218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1F553-21F5-A48A-A172-8195346E7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25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72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4387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73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50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363ED-1384-550A-BC95-08D0DCF10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B88A47-4AFA-7F9D-D39C-DD304CD25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5F5F-BE8D-C8E4-01FD-95A900E3F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51933-7919-D254-89CC-32535F69A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3067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74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0349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75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7186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76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7295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50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9402-EB7F-D9CC-29B6-13155D3CF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BE1ED-2521-CE74-F8F9-C58888BC1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74BA5-FA79-11FA-785C-69B63F330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E45A3-CB1F-8E5D-C572-0ACE28448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27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87236-FB62-4758-B498-C4919C94E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5FD410-6C82-033E-7806-130563A9D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24F2D-FF7C-1CFB-137D-9E88AAF28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3F0A1-1877-B5D3-B41C-3938B44F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081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EE714-1F29-C605-2B11-64D3456BC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1CAD39-CA46-B015-AFE6-A4A7E1114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73795-DD11-A708-1CBA-26F19E2C2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2AF8A-E216-DD47-29FE-44BADDF91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58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56D3F-67C4-E1E4-4442-3E642ECAA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B48E2-01E4-983E-2305-2B5DEBE7A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71D856-5E8A-4D3C-3B10-A6C5ACBE6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3EC87-FFCA-651D-FB7E-5CF8AABEE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78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3B62E-8522-C192-80DF-F495AAD85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1082B-7112-D264-F69C-E659DA344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518494-7257-6503-2203-8E06E43B4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71F73-FB23-1C04-B446-2495DCB43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28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24CD2-D14C-BE1C-31B1-D6B242F8D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A0299-4147-E5D0-7BEB-28DAF831B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79C3B-6A20-9453-246B-7527468CD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6CBA-4F7C-448F-96C1-453F9A594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4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7C3C6-3B62-6131-F7ED-3976A0D1F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011B8-BC9A-7B41-B4B2-5C2DCC1FC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3968B-DBDC-C8F0-E320-E91A5F1DC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5E7C7-3126-A17E-415D-452485257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20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282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8535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413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052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637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9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4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89858"/>
            <a:ext cx="8686800" cy="862114"/>
          </a:xfrm>
          <a:ln w="76200" cmpd="thickThin">
            <a:solidFill>
              <a:srgbClr val="C00000">
                <a:alpha val="95000"/>
              </a:srgbClr>
            </a:solidFill>
          </a:ln>
        </p:spPr>
        <p:txBody>
          <a:bodyPr wrap="square" lIns="180000" tIns="180000" rIns="180000" bIns="180000">
            <a:sp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Definition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44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84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9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ment">
    <p:bg>
      <p:bgPr>
        <a:solidFill>
          <a:srgbClr val="CEFA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6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6166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Input Example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07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6166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Input exercise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26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5302"/>
          </a:xfrm>
          <a:solidFill>
            <a:srgbClr val="F6A8C1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F6A8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7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4732"/>
          </a:xfrm>
          <a:solidFill>
            <a:srgbClr val="B9D8F4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B9D8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gradFill flip="none" rotWithShape="1">
          <a:gsLst>
            <a:gs pos="0">
              <a:srgbClr val="010207"/>
            </a:gs>
            <a:gs pos="67000">
              <a:srgbClr val="1900FC"/>
            </a:gs>
            <a:gs pos="100000">
              <a:srgbClr val="1900F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364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69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">
    <p:bg>
      <p:bgPr>
        <a:gradFill flip="none" rotWithShape="1">
          <a:gsLst>
            <a:gs pos="32000">
              <a:schemeClr val="tx2">
                <a:lumMod val="10000"/>
                <a:lumOff val="90000"/>
              </a:schemeClr>
            </a:gs>
            <a:gs pos="100000">
              <a:schemeClr val="tx2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92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 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9549"/>
            <a:ext cx="7886700" cy="8842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22" y="1081345"/>
            <a:ext cx="8855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97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83" r:id="rId3"/>
    <p:sldLayoutId id="2147483680" r:id="rId4"/>
    <p:sldLayoutId id="2147483681" r:id="rId5"/>
    <p:sldLayoutId id="2147483695" r:id="rId6"/>
    <p:sldLayoutId id="2147483696" r:id="rId7"/>
    <p:sldLayoutId id="2147483684" r:id="rId8"/>
    <p:sldLayoutId id="2147483689" r:id="rId9"/>
    <p:sldLayoutId id="2147483685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m.wikimedia.org/w/index.php?search=Power+lifting+pixabay&amp;title=Special%3AMediaSearch&amp;wprov=acrw1_-1&amp;type=image&amp;haslicense=unrestricte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01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Relationship Id="rId9" Type="http://schemas.openxmlformats.org/officeDocument/2006/relationships/image" Target="../media/image48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png"/><Relationship Id="rId2" Type="http://schemas.openxmlformats.org/officeDocument/2006/relationships/image" Target="../media/image523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5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112.png"/><Relationship Id="rId4" Type="http://schemas.openxmlformats.org/officeDocument/2006/relationships/image" Target="../media/image84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139.png"/><Relationship Id="rId4" Type="http://schemas.openxmlformats.org/officeDocument/2006/relationships/image" Target="../media/image6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png"/><Relationship Id="rId4" Type="http://schemas.openxmlformats.org/officeDocument/2006/relationships/image" Target="../media/image13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82BAD8CA-A71F-BD99-641D-9E888EB62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580" y="996862"/>
            <a:ext cx="3241482" cy="3037764"/>
          </a:xfrm>
        </p:spPr>
        <p:txBody>
          <a:bodyPr/>
          <a:lstStyle/>
          <a:p>
            <a:r>
              <a:rPr lang="en-IE" altLang="en-US" sz="6000" dirty="0"/>
              <a:t>Work, Energy and Power</a:t>
            </a:r>
            <a:endParaRPr lang="en-GB" alt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D33CE-FC63-5AD6-CE4D-9434BDFF4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88" y="763596"/>
            <a:ext cx="5126232" cy="5330807"/>
          </a:xfrm>
          <a:prstGeom prst="rect">
            <a:avLst/>
          </a:prstGeom>
        </p:spPr>
      </p:pic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53F18BF4-A1B2-B2D8-8364-09ABE650AAB7}"/>
              </a:ext>
            </a:extLst>
          </p:cNvPr>
          <p:cNvSpPr txBox="1"/>
          <p:nvPr/>
        </p:nvSpPr>
        <p:spPr>
          <a:xfrm>
            <a:off x="6324081" y="6009273"/>
            <a:ext cx="12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CC0</a:t>
            </a:r>
            <a:endParaRPr lang="en-US" sz="2800" dirty="0" err="1">
              <a:solidFill>
                <a:schemeClr val="tx1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14CEE-B275-9D91-9EDB-A790ECDA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/>
              <a:t>Recap: How do you calculate weight from mass?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18D771-11F2-2E7F-77BD-5791F26658F1}"/>
              </a:ext>
            </a:extLst>
          </p:cNvPr>
          <p:cNvCxnSpPr>
            <a:cxnSpLocks/>
          </p:cNvCxnSpPr>
          <p:nvPr/>
        </p:nvCxnSpPr>
        <p:spPr>
          <a:xfrm flipH="1" flipV="1">
            <a:off x="2351675" y="1516380"/>
            <a:ext cx="3595" cy="35408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CB2C8AB-039D-DF6C-D2A9-08C978FA1B2A}"/>
              </a:ext>
            </a:extLst>
          </p:cNvPr>
          <p:cNvGrpSpPr/>
          <p:nvPr/>
        </p:nvGrpSpPr>
        <p:grpSpPr>
          <a:xfrm rot="10800000">
            <a:off x="1898939" y="1981219"/>
            <a:ext cx="912663" cy="2164690"/>
            <a:chOff x="12363189" y="806450"/>
            <a:chExt cx="275573" cy="9461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E70E478-8883-7B0D-EE58-5752E78146DE}"/>
                </a:ext>
              </a:extLst>
            </p:cNvPr>
            <p:cNvSpPr/>
            <p:nvPr/>
          </p:nvSpPr>
          <p:spPr>
            <a:xfrm>
              <a:off x="12363189" y="806450"/>
              <a:ext cx="275573" cy="9461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35237D-2A5A-9FDD-B131-5257473E3F70}"/>
                </a:ext>
              </a:extLst>
            </p:cNvPr>
            <p:cNvSpPr/>
            <p:nvPr/>
          </p:nvSpPr>
          <p:spPr>
            <a:xfrm>
              <a:off x="12443717" y="919187"/>
              <a:ext cx="116688" cy="70919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Hexagon 8">
            <a:extLst>
              <a:ext uri="{FF2B5EF4-FFF2-40B4-BE49-F238E27FC236}">
                <a16:creationId xmlns:a16="http://schemas.microsoft.com/office/drawing/2014/main" id="{BAC44078-EF6C-C070-0645-E05B765BB0CA}"/>
              </a:ext>
            </a:extLst>
          </p:cNvPr>
          <p:cNvSpPr/>
          <p:nvPr/>
        </p:nvSpPr>
        <p:spPr>
          <a:xfrm>
            <a:off x="2126670" y="3180080"/>
            <a:ext cx="457200" cy="127000"/>
          </a:xfrm>
          <a:prstGeom prst="hexagon">
            <a:avLst>
              <a:gd name="adj" fmla="val 155303"/>
              <a:gd name="vf" fmla="val 1154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DC5ACF5B-C847-0116-BDE4-7A6AAD1500BE}"/>
              </a:ext>
            </a:extLst>
          </p:cNvPr>
          <p:cNvSpPr/>
          <p:nvPr/>
        </p:nvSpPr>
        <p:spPr>
          <a:xfrm>
            <a:off x="1650421" y="4942885"/>
            <a:ext cx="1409699" cy="871156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1B8DE-92CC-0CBA-C301-F4381CF67EA3}"/>
              </a:ext>
            </a:extLst>
          </p:cNvPr>
          <p:cNvSpPr txBox="1"/>
          <p:nvPr/>
        </p:nvSpPr>
        <p:spPr>
          <a:xfrm>
            <a:off x="2843379" y="298197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9.8 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35468-2568-D9FC-A4F8-BBFE7931B1A0}"/>
              </a:ext>
            </a:extLst>
          </p:cNvPr>
          <p:cNvSpPr txBox="1"/>
          <p:nvPr/>
        </p:nvSpPr>
        <p:spPr>
          <a:xfrm>
            <a:off x="915482" y="291847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 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66173-49D8-F605-BCBF-EDC623ACCD9A}"/>
              </a:ext>
            </a:extLst>
          </p:cNvPr>
          <p:cNvSpPr txBox="1"/>
          <p:nvPr/>
        </p:nvSpPr>
        <p:spPr>
          <a:xfrm>
            <a:off x="1970301" y="5123885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4B2FC-89AE-D4AC-19E8-5A8B7BAF8B9B}"/>
              </a:ext>
            </a:extLst>
          </p:cNvPr>
          <p:cNvSpPr txBox="1"/>
          <p:nvPr/>
        </p:nvSpPr>
        <p:spPr>
          <a:xfrm>
            <a:off x="5555702" y="1981219"/>
            <a:ext cx="1431802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 = mg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67A0A2-5443-10A8-41AE-1BF4FB318814}"/>
              </a:ext>
            </a:extLst>
          </p:cNvPr>
          <p:cNvSpPr txBox="1"/>
          <p:nvPr/>
        </p:nvSpPr>
        <p:spPr>
          <a:xfrm>
            <a:off x="5348371" y="3320290"/>
            <a:ext cx="344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Earth, 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Weight = mass x 9.8</a:t>
            </a:r>
          </a:p>
        </p:txBody>
      </p:sp>
    </p:spTree>
    <p:extLst>
      <p:ext uri="{BB962C8B-B14F-4D97-AF65-F5344CB8AC3E}">
        <p14:creationId xmlns:p14="http://schemas.microsoft.com/office/powerpoint/2010/main" val="19904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225D81-84AE-68B1-5DF9-D953260D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4E38F-4A13-0574-3B6A-A86C16A1D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lift of mass 500 kg travels upwards 9 metres, how much work is done?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A6870F-71B3-1058-2450-51929E169FFE}"/>
                  </a:ext>
                </a:extLst>
              </p:cNvPr>
              <p:cNvSpPr txBox="1"/>
              <p:nvPr/>
            </p:nvSpPr>
            <p:spPr>
              <a:xfrm>
                <a:off x="4132580" y="1981200"/>
                <a:ext cx="1498872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𝐹𝑠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A6870F-71B3-1058-2450-51929E169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80" y="1981200"/>
                <a:ext cx="1498872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164552-00D5-A76B-A821-F4CA8FF2A0B9}"/>
                  </a:ext>
                </a:extLst>
              </p:cNvPr>
              <p:cNvSpPr txBox="1"/>
              <p:nvPr/>
            </p:nvSpPr>
            <p:spPr>
              <a:xfrm>
                <a:off x="4132580" y="2751892"/>
                <a:ext cx="296946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=500(9.8)(9)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164552-00D5-A76B-A821-F4CA8FF2A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80" y="2751892"/>
                <a:ext cx="296946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DBF66D-DE50-50B9-C0D3-B32E47BB6093}"/>
                  </a:ext>
                </a:extLst>
              </p:cNvPr>
              <p:cNvSpPr txBox="1"/>
              <p:nvPr/>
            </p:nvSpPr>
            <p:spPr>
              <a:xfrm>
                <a:off x="4132579" y="3522585"/>
                <a:ext cx="228979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=44100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DBF66D-DE50-50B9-C0D3-B32E47BB6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79" y="3522585"/>
                <a:ext cx="2289794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D5E3A33-17F2-3137-40FA-0AB5AC7AAC48}"/>
              </a:ext>
            </a:extLst>
          </p:cNvPr>
          <p:cNvSpPr txBox="1"/>
          <p:nvPr/>
        </p:nvSpPr>
        <p:spPr>
          <a:xfrm>
            <a:off x="2028666" y="4192726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9 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96371A2-0EEE-FE8F-E8DD-E87D69F82FA5}"/>
              </a:ext>
            </a:extLst>
          </p:cNvPr>
          <p:cNvCxnSpPr>
            <a:cxnSpLocks/>
          </p:cNvCxnSpPr>
          <p:nvPr/>
        </p:nvCxnSpPr>
        <p:spPr>
          <a:xfrm flipV="1">
            <a:off x="2028666" y="3071926"/>
            <a:ext cx="0" cy="270830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D335B8D-D580-436C-D3FE-B42635031B41}"/>
              </a:ext>
            </a:extLst>
          </p:cNvPr>
          <p:cNvCxnSpPr/>
          <p:nvPr/>
        </p:nvCxnSpPr>
        <p:spPr>
          <a:xfrm>
            <a:off x="297180" y="5780228"/>
            <a:ext cx="219456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A277A6-2194-570A-2D65-F362C249D9FF}"/>
              </a:ext>
            </a:extLst>
          </p:cNvPr>
          <p:cNvGrpSpPr/>
          <p:nvPr/>
        </p:nvGrpSpPr>
        <p:grpSpPr>
          <a:xfrm>
            <a:off x="492464" y="1775783"/>
            <a:ext cx="1296139" cy="1296144"/>
            <a:chOff x="5868150" y="438853"/>
            <a:chExt cx="1296139" cy="129614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81E2A89-D3DE-3B52-86C0-F6A35E751420}"/>
                </a:ext>
              </a:extLst>
            </p:cNvPr>
            <p:cNvGrpSpPr/>
            <p:nvPr/>
          </p:nvGrpSpPr>
          <p:grpSpPr>
            <a:xfrm>
              <a:off x="5868150" y="438853"/>
              <a:ext cx="1296139" cy="1296144"/>
              <a:chOff x="5580113" y="2196153"/>
              <a:chExt cx="1296139" cy="1296144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12F8A41-68AC-496E-4777-6DD64BECF1DF}"/>
                  </a:ext>
                </a:extLst>
              </p:cNvPr>
              <p:cNvSpPr/>
              <p:nvPr/>
            </p:nvSpPr>
            <p:spPr>
              <a:xfrm>
                <a:off x="5580113" y="2196153"/>
                <a:ext cx="1296139" cy="12961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3553766-4AF6-0384-BB79-DB2DBC904A33}"/>
                  </a:ext>
                </a:extLst>
              </p:cNvPr>
              <p:cNvSpPr/>
              <p:nvPr/>
            </p:nvSpPr>
            <p:spPr>
              <a:xfrm>
                <a:off x="5819687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65D023A-B9EC-EA30-E348-8FE646991BDB}"/>
                  </a:ext>
                </a:extLst>
              </p:cNvPr>
              <p:cNvSpPr/>
              <p:nvPr/>
            </p:nvSpPr>
            <p:spPr>
              <a:xfrm>
                <a:off x="6226810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94B42D-20F2-5F7B-DB62-71DB52BC2B03}"/>
                  </a:ext>
                </a:extLst>
              </p:cNvPr>
              <p:cNvSpPr/>
              <p:nvPr/>
            </p:nvSpPr>
            <p:spPr>
              <a:xfrm>
                <a:off x="6108397" y="2286417"/>
                <a:ext cx="263803" cy="6246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88D7FE2-2BB5-9CA5-A506-03A32F3C343C}"/>
                  </a:ext>
                </a:extLst>
              </p:cNvPr>
              <p:cNvGrpSpPr/>
              <p:nvPr/>
            </p:nvGrpSpPr>
            <p:grpSpPr>
              <a:xfrm>
                <a:off x="6693189" y="2844225"/>
                <a:ext cx="125878" cy="264890"/>
                <a:chOff x="8045823" y="3068961"/>
                <a:chExt cx="125878" cy="26489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016268E-7B12-291D-1E4F-8F5CDAC97EBE}"/>
                    </a:ext>
                  </a:extLst>
                </p:cNvPr>
                <p:cNvSpPr/>
                <p:nvPr/>
              </p:nvSpPr>
              <p:spPr>
                <a:xfrm>
                  <a:off x="8045823" y="3068961"/>
                  <a:ext cx="125878" cy="26489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95C5CE62-1E42-CFBE-B826-8B9E8DBE8520}"/>
                    </a:ext>
                  </a:extLst>
                </p:cNvPr>
                <p:cNvSpPr/>
                <p:nvPr/>
              </p:nvSpPr>
              <p:spPr>
                <a:xfrm>
                  <a:off x="8079148" y="3216373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04D3CD8-82DB-92A9-8395-16E3C79FBBBF}"/>
                    </a:ext>
                  </a:extLst>
                </p:cNvPr>
                <p:cNvSpPr/>
                <p:nvPr/>
              </p:nvSpPr>
              <p:spPr>
                <a:xfrm>
                  <a:off x="8079148" y="3115677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5B1C07-DE78-B57C-382B-0C69A14FBA5A}"/>
                </a:ext>
              </a:extLst>
            </p:cNvPr>
            <p:cNvSpPr txBox="1"/>
            <p:nvPr/>
          </p:nvSpPr>
          <p:spPr>
            <a:xfrm>
              <a:off x="6077687" y="1516398"/>
              <a:ext cx="6591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</a:rPr>
                <a:t>R Downey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2FAFDB-6D38-DCA2-AF15-DEB75FA9E34E}"/>
              </a:ext>
            </a:extLst>
          </p:cNvPr>
          <p:cNvGrpSpPr/>
          <p:nvPr/>
        </p:nvGrpSpPr>
        <p:grpSpPr>
          <a:xfrm>
            <a:off x="478284" y="4484084"/>
            <a:ext cx="1296139" cy="1296144"/>
            <a:chOff x="5868150" y="438853"/>
            <a:chExt cx="1296139" cy="129614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E612790-E5CD-4E55-D2B1-C160B78615AB}"/>
                </a:ext>
              </a:extLst>
            </p:cNvPr>
            <p:cNvGrpSpPr/>
            <p:nvPr/>
          </p:nvGrpSpPr>
          <p:grpSpPr>
            <a:xfrm>
              <a:off x="5868150" y="438853"/>
              <a:ext cx="1296139" cy="1296144"/>
              <a:chOff x="5580113" y="2196153"/>
              <a:chExt cx="1296139" cy="1296144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CB11E10-33C1-0481-D386-14499B960766}"/>
                  </a:ext>
                </a:extLst>
              </p:cNvPr>
              <p:cNvSpPr/>
              <p:nvPr/>
            </p:nvSpPr>
            <p:spPr>
              <a:xfrm>
                <a:off x="5580113" y="2196153"/>
                <a:ext cx="1296139" cy="12961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8398210-E912-275A-B05D-42151422D8E3}"/>
                  </a:ext>
                </a:extLst>
              </p:cNvPr>
              <p:cNvSpPr/>
              <p:nvPr/>
            </p:nvSpPr>
            <p:spPr>
              <a:xfrm>
                <a:off x="5819687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1F028C3-DF7F-1F9D-4669-A965C1E6D237}"/>
                  </a:ext>
                </a:extLst>
              </p:cNvPr>
              <p:cNvSpPr/>
              <p:nvPr/>
            </p:nvSpPr>
            <p:spPr>
              <a:xfrm>
                <a:off x="6226810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6DD8804-6C7F-73F1-E2B3-E093A11B624F}"/>
                  </a:ext>
                </a:extLst>
              </p:cNvPr>
              <p:cNvSpPr/>
              <p:nvPr/>
            </p:nvSpPr>
            <p:spPr>
              <a:xfrm>
                <a:off x="6108397" y="2286417"/>
                <a:ext cx="263803" cy="6246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6FFCAB0-8602-10C4-416F-6483BC804053}"/>
                  </a:ext>
                </a:extLst>
              </p:cNvPr>
              <p:cNvGrpSpPr/>
              <p:nvPr/>
            </p:nvGrpSpPr>
            <p:grpSpPr>
              <a:xfrm>
                <a:off x="6693189" y="2844225"/>
                <a:ext cx="125878" cy="264890"/>
                <a:chOff x="8045823" y="3068961"/>
                <a:chExt cx="125878" cy="26489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CC039635-D4D0-C05E-0CAE-871F998AFC38}"/>
                    </a:ext>
                  </a:extLst>
                </p:cNvPr>
                <p:cNvSpPr/>
                <p:nvPr/>
              </p:nvSpPr>
              <p:spPr>
                <a:xfrm>
                  <a:off x="8045823" y="3068961"/>
                  <a:ext cx="125878" cy="26489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18053EDB-317F-2215-07B8-C331D8E3626A}"/>
                    </a:ext>
                  </a:extLst>
                </p:cNvPr>
                <p:cNvSpPr/>
                <p:nvPr/>
              </p:nvSpPr>
              <p:spPr>
                <a:xfrm>
                  <a:off x="8079148" y="3216373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87DD3BD-9534-E602-F483-AEF3963D3912}"/>
                    </a:ext>
                  </a:extLst>
                </p:cNvPr>
                <p:cNvSpPr/>
                <p:nvPr/>
              </p:nvSpPr>
              <p:spPr>
                <a:xfrm>
                  <a:off x="8079148" y="3115677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3DF0E97-C678-BA5C-A83E-F955844821F6}"/>
                </a:ext>
              </a:extLst>
            </p:cNvPr>
            <p:cNvSpPr txBox="1"/>
            <p:nvPr/>
          </p:nvSpPr>
          <p:spPr>
            <a:xfrm>
              <a:off x="6077687" y="1516398"/>
              <a:ext cx="6591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</a:rPr>
                <a:t>R Downey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87A1404-602F-6571-1CE5-21958C376972}"/>
              </a:ext>
            </a:extLst>
          </p:cNvPr>
          <p:cNvCxnSpPr/>
          <p:nvPr/>
        </p:nvCxnSpPr>
        <p:spPr>
          <a:xfrm>
            <a:off x="263876" y="3088280"/>
            <a:ext cx="219456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BA630-47F5-22B2-DF1C-2B3AA0F5E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FB9ED9-DECD-E8EC-4AE5-5103A15F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DBB89C-8724-B8C2-A70B-F9C09B212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rock is dragged 15 metres with a force of 300 N calculate the work done.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95D9999-1D19-C833-F83C-E14F5909918F}"/>
              </a:ext>
            </a:extLst>
          </p:cNvPr>
          <p:cNvSpPr/>
          <p:nvPr/>
        </p:nvSpPr>
        <p:spPr>
          <a:xfrm rot="16200000">
            <a:off x="7241011" y="1333602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DBB70-0B9D-9B71-DBBC-BDF42332712B}"/>
              </a:ext>
            </a:extLst>
          </p:cNvPr>
          <p:cNvSpPr txBox="1"/>
          <p:nvPr/>
        </p:nvSpPr>
        <p:spPr>
          <a:xfrm>
            <a:off x="6902860" y="1444251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300 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6186038-E8E9-FA95-4DAA-1B86F85C1F31}"/>
              </a:ext>
            </a:extLst>
          </p:cNvPr>
          <p:cNvSpPr/>
          <p:nvPr/>
        </p:nvSpPr>
        <p:spPr>
          <a:xfrm>
            <a:off x="4622996" y="1612862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590E6C7-7ABF-661C-69E9-9A6C1B588E0F}"/>
              </a:ext>
            </a:extLst>
          </p:cNvPr>
          <p:cNvSpPr/>
          <p:nvPr/>
        </p:nvSpPr>
        <p:spPr>
          <a:xfrm>
            <a:off x="411480" y="2354580"/>
            <a:ext cx="6720840" cy="148590"/>
          </a:xfrm>
          <a:custGeom>
            <a:avLst/>
            <a:gdLst>
              <a:gd name="connsiteX0" fmla="*/ 6709410 w 6709410"/>
              <a:gd name="connsiteY0" fmla="*/ 137160 h 148590"/>
              <a:gd name="connsiteX1" fmla="*/ 6389370 w 6709410"/>
              <a:gd name="connsiteY1" fmla="*/ 137160 h 148590"/>
              <a:gd name="connsiteX2" fmla="*/ 6172200 w 6709410"/>
              <a:gd name="connsiteY2" fmla="*/ 0 h 148590"/>
              <a:gd name="connsiteX3" fmla="*/ 5589270 w 6709410"/>
              <a:gd name="connsiteY3" fmla="*/ 125730 h 148590"/>
              <a:gd name="connsiteX4" fmla="*/ 4640580 w 6709410"/>
              <a:gd name="connsiteY4" fmla="*/ 148590 h 148590"/>
              <a:gd name="connsiteX5" fmla="*/ 4240530 w 6709410"/>
              <a:gd name="connsiteY5" fmla="*/ 91440 h 148590"/>
              <a:gd name="connsiteX6" fmla="*/ 0 w 6709410"/>
              <a:gd name="connsiteY6" fmla="*/ 57150 h 148590"/>
              <a:gd name="connsiteX0" fmla="*/ 6720840 w 6720840"/>
              <a:gd name="connsiteY0" fmla="*/ 137160 h 148590"/>
              <a:gd name="connsiteX1" fmla="*/ 6400800 w 6720840"/>
              <a:gd name="connsiteY1" fmla="*/ 137160 h 148590"/>
              <a:gd name="connsiteX2" fmla="*/ 6183630 w 6720840"/>
              <a:gd name="connsiteY2" fmla="*/ 0 h 148590"/>
              <a:gd name="connsiteX3" fmla="*/ 5600700 w 6720840"/>
              <a:gd name="connsiteY3" fmla="*/ 125730 h 148590"/>
              <a:gd name="connsiteX4" fmla="*/ 4652010 w 6720840"/>
              <a:gd name="connsiteY4" fmla="*/ 148590 h 148590"/>
              <a:gd name="connsiteX5" fmla="*/ 4251960 w 6720840"/>
              <a:gd name="connsiteY5" fmla="*/ 91440 h 148590"/>
              <a:gd name="connsiteX6" fmla="*/ 0 w 6720840"/>
              <a:gd name="connsiteY6" fmla="*/ 10287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0840" h="148590">
                <a:moveTo>
                  <a:pt x="6720840" y="137160"/>
                </a:moveTo>
                <a:lnTo>
                  <a:pt x="6400800" y="137160"/>
                </a:lnTo>
                <a:lnTo>
                  <a:pt x="6183630" y="0"/>
                </a:lnTo>
                <a:lnTo>
                  <a:pt x="5600700" y="125730"/>
                </a:lnTo>
                <a:lnTo>
                  <a:pt x="4652010" y="148590"/>
                </a:lnTo>
                <a:lnTo>
                  <a:pt x="4251960" y="91440"/>
                </a:lnTo>
                <a:lnTo>
                  <a:pt x="0" y="10287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54CE5C-794E-5E4D-3D21-C7004E826ECC}"/>
              </a:ext>
            </a:extLst>
          </p:cNvPr>
          <p:cNvCxnSpPr/>
          <p:nvPr/>
        </p:nvCxnSpPr>
        <p:spPr>
          <a:xfrm>
            <a:off x="1383030" y="2617470"/>
            <a:ext cx="424053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A3CDD7-ED48-AD49-2D3D-13C9B455B361}"/>
              </a:ext>
            </a:extLst>
          </p:cNvPr>
          <p:cNvSpPr/>
          <p:nvPr/>
        </p:nvSpPr>
        <p:spPr>
          <a:xfrm>
            <a:off x="512006" y="1592340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67946-CE7E-D901-82E2-0E9BBA059F4B}"/>
              </a:ext>
            </a:extLst>
          </p:cNvPr>
          <p:cNvSpPr txBox="1"/>
          <p:nvPr/>
        </p:nvSpPr>
        <p:spPr>
          <a:xfrm>
            <a:off x="3034257" y="2549594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DA6A8-1932-2B0F-69A0-D3E531379EB4}"/>
              </a:ext>
            </a:extLst>
          </p:cNvPr>
          <p:cNvSpPr txBox="1"/>
          <p:nvPr/>
        </p:nvSpPr>
        <p:spPr>
          <a:xfrm>
            <a:off x="7497395" y="6396336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 J or 4.5 kJ</a:t>
            </a:r>
          </a:p>
        </p:txBody>
      </p:sp>
    </p:spTree>
    <p:extLst>
      <p:ext uri="{BB962C8B-B14F-4D97-AF65-F5344CB8AC3E}">
        <p14:creationId xmlns:p14="http://schemas.microsoft.com/office/powerpoint/2010/main" val="1863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7A82-65FC-F006-DC38-4EBA8831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25190C-A335-ED51-1E48-31352480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D5ECD-43BA-98EB-477A-26C379C73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GB" dirty="0"/>
              <a:t>A 300 g mass is raised 90 cm how much work is done?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69F7A7-F882-A3BE-11E1-450680341D98}"/>
                  </a:ext>
                </a:extLst>
              </p:cNvPr>
              <p:cNvSpPr txBox="1"/>
              <p:nvPr/>
            </p:nvSpPr>
            <p:spPr>
              <a:xfrm>
                <a:off x="7988860" y="6396336"/>
                <a:ext cx="10328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=2.646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69F7A7-F882-A3BE-11E1-45068034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860" y="6396336"/>
                <a:ext cx="103284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776D8-0204-F59E-0E08-6F0152ACF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D650BD-93AA-D178-F219-363BC714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C2F3F-5D39-08A9-EDEE-9807BCAE8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crane lifts a 400 kg mass 30 meters off the ground. How much work is done?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1FEB0D-8CDA-5705-CBF1-335ACDDAA573}"/>
                  </a:ext>
                </a:extLst>
              </p:cNvPr>
              <p:cNvSpPr txBox="1"/>
              <p:nvPr/>
            </p:nvSpPr>
            <p:spPr>
              <a:xfrm>
                <a:off x="7988860" y="6396336"/>
                <a:ext cx="117070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=117600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1FEB0D-8CDA-5705-CBF1-335ACDDA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860" y="6396336"/>
                <a:ext cx="117070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7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8">
            <a:extLst>
              <a:ext uri="{FF2B5EF4-FFF2-40B4-BE49-F238E27FC236}">
                <a16:creationId xmlns:a16="http://schemas.microsoft.com/office/drawing/2014/main" id="{8C23BC73-C0B2-A9FA-5CEF-464A3A41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959148"/>
            <a:ext cx="8208962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Energy is the ability to do work</a:t>
            </a:r>
            <a:r>
              <a:rPr lang="en-US" altLang="en-US" sz="3200" dirty="0"/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69B3C-8627-9086-3356-8E583149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energy?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ECC8095-C480-6C21-C89E-7D3FDA62A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2443946"/>
            <a:ext cx="8208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If a battery can store 1000 J then it can do 1000 J of work.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8FDB05D-FAEE-F6CC-96C3-4E942C9A3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694341"/>
            <a:ext cx="8208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Energy and work are often interchangeable in formulae, and they have the same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6">
            <a:extLst>
              <a:ext uri="{FF2B5EF4-FFF2-40B4-BE49-F238E27FC236}">
                <a16:creationId xmlns:a16="http://schemas.microsoft.com/office/drawing/2014/main" id="{88286DBC-5804-64F2-77B9-C5BC8A7EC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471" y="1688662"/>
            <a:ext cx="4980558" cy="5794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/>
              <a:t>The </a:t>
            </a:r>
            <a:r>
              <a:rPr lang="en-US" altLang="en-US" sz="3200" b="1" dirty="0"/>
              <a:t>joule (J).</a:t>
            </a:r>
            <a:endParaRPr lang="en-GB" altLang="en-US" sz="3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1E1A1-C2D2-4B26-203A-324E0F94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/>
              <a:t>What is the SI Unit of Energy?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3B77B-76F7-B7C0-ADAA-C0D153309AB8}"/>
              </a:ext>
            </a:extLst>
          </p:cNvPr>
          <p:cNvSpPr txBox="1"/>
          <p:nvPr/>
        </p:nvSpPr>
        <p:spPr>
          <a:xfrm>
            <a:off x="755576" y="1024571"/>
            <a:ext cx="82895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Kinetic energy</a:t>
            </a:r>
          </a:p>
          <a:p>
            <a:r>
              <a:rPr lang="en-IE" sz="3200" dirty="0"/>
              <a:t>Gravitational potential energy</a:t>
            </a:r>
          </a:p>
          <a:p>
            <a:r>
              <a:rPr lang="en-IE" sz="3200" dirty="0"/>
              <a:t>Elastic potential energy</a:t>
            </a:r>
          </a:p>
          <a:p>
            <a:r>
              <a:rPr lang="en-IE" sz="2800" dirty="0"/>
              <a:t>Electric potential energy </a:t>
            </a:r>
            <a:r>
              <a:rPr lang="en-IE" dirty="0"/>
              <a:t> a charge in an electric field</a:t>
            </a:r>
            <a:endParaRPr lang="en-IE" sz="2800" dirty="0"/>
          </a:p>
          <a:p>
            <a:r>
              <a:rPr lang="en-IE" sz="2800" dirty="0"/>
              <a:t>Electromagnetic energy </a:t>
            </a:r>
            <a:r>
              <a:rPr lang="en-IE" dirty="0"/>
              <a:t>(Light, microwave, x-ray…)</a:t>
            </a:r>
          </a:p>
          <a:p>
            <a:r>
              <a:rPr lang="en-IE" sz="2800" dirty="0"/>
              <a:t>Heat</a:t>
            </a:r>
          </a:p>
          <a:p>
            <a:r>
              <a:rPr lang="en-IE" sz="2800" dirty="0"/>
              <a:t>Sound</a:t>
            </a:r>
          </a:p>
          <a:p>
            <a:r>
              <a:rPr lang="en-IE" sz="2800" dirty="0"/>
              <a:t>Chemical</a:t>
            </a:r>
          </a:p>
          <a:p>
            <a:r>
              <a:rPr lang="en-IE" sz="2800" dirty="0"/>
              <a:t>Electrical</a:t>
            </a:r>
          </a:p>
          <a:p>
            <a:r>
              <a:rPr lang="en-IE" sz="2800" dirty="0"/>
              <a:t>Nuclear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CF16F-1B7D-1BED-D409-A758FA73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/>
              <a:t>Name different types of energy.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3366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>
            <a:extLst>
              <a:ext uri="{FF2B5EF4-FFF2-40B4-BE49-F238E27FC236}">
                <a16:creationId xmlns:a16="http://schemas.microsoft.com/office/drawing/2014/main" id="{B273CA2F-D530-F77E-5973-37696357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63" y="2276872"/>
            <a:ext cx="8280400" cy="1792208"/>
          </a:xfrm>
          <a:prstGeom prst="rect">
            <a:avLst/>
          </a:prstGeom>
          <a:solidFill>
            <a:srgbClr val="FFFF99"/>
          </a:solidFill>
          <a:ln w="76200" cmpd="thickThin">
            <a:solidFill>
              <a:srgbClr val="C00000"/>
            </a:solidFill>
          </a:ln>
        </p:spPr>
        <p:txBody>
          <a:bodyPr tIns="82800" bIns="90000">
            <a:noAutofit/>
          </a:bodyPr>
          <a:lstStyle>
            <a:defPPr>
              <a:defRPr lang="en-US"/>
            </a:defPPr>
            <a:lvl1pPr>
              <a:defRPr sz="3600" b="1" i="1">
                <a:solidFill>
                  <a:srgbClr val="000000"/>
                </a:solidFill>
                <a:latin typeface="Cambria Math" panose="02040503050406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 i="0" dirty="0">
                <a:latin typeface="+mj-lt"/>
              </a:rPr>
              <a:t>energy cannot be created or destroyed it can  be changed from one form to another.               </a:t>
            </a:r>
            <a:r>
              <a:rPr lang="en-US" altLang="en-US" sz="1800" b="0" i="0" dirty="0">
                <a:latin typeface="+mj-lt"/>
              </a:rPr>
              <a:t>HL 2016 2017 2018 2019 2021 2024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3D54F-4085-798E-57B5-E75C4B4C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1360712"/>
          </a:xfrm>
        </p:spPr>
        <p:txBody>
          <a:bodyPr/>
          <a:lstStyle/>
          <a:p>
            <a:pPr algn="ctr"/>
            <a:r>
              <a:rPr lang="en-US" altLang="en-US" b="0" dirty="0"/>
              <a:t>State the principle of </a:t>
            </a:r>
            <a:br>
              <a:rPr lang="en-US" altLang="en-US" b="0" dirty="0"/>
            </a:br>
            <a:r>
              <a:rPr lang="en-US" altLang="en-US" dirty="0"/>
              <a:t>Conservation of Energy.                  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4D5FC-D0DB-D7C5-CB45-C1145D6EBAE3}"/>
              </a:ext>
            </a:extLst>
          </p:cNvPr>
          <p:cNvSpPr txBox="1"/>
          <p:nvPr/>
        </p:nvSpPr>
        <p:spPr>
          <a:xfrm>
            <a:off x="233472" y="188641"/>
            <a:ext cx="5778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3200" b="1" dirty="0"/>
              <a:t>Describe the energy conversions in a waterfall.</a:t>
            </a:r>
          </a:p>
        </p:txBody>
      </p:sp>
      <p:sp>
        <p:nvSpPr>
          <p:cNvPr id="14338" name="Rectangle 5">
            <a:extLst>
              <a:ext uri="{FF2B5EF4-FFF2-40B4-BE49-F238E27FC236}">
                <a16:creationId xmlns:a16="http://schemas.microsoft.com/office/drawing/2014/main" id="{AF0B0A3C-FCA5-108C-AB13-B53C3335082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62600" y="1801813"/>
            <a:ext cx="3581400" cy="10779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IE" altLang="en-US" sz="2800" b="1" dirty="0">
                <a:solidFill>
                  <a:srgbClr val="FF0000"/>
                </a:solidFill>
              </a:rPr>
              <a:t>Gravitational Potential Energy</a:t>
            </a:r>
            <a:endParaRPr lang="en-GB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F7307C9-563B-7315-6F42-13666312D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669" y="3139710"/>
            <a:ext cx="2698465" cy="4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IE" altLang="en-US" sz="2800" b="1" kern="0" dirty="0">
                <a:solidFill>
                  <a:srgbClr val="FF0000"/>
                </a:solidFill>
              </a:rPr>
              <a:t>Kinetic Energy</a:t>
            </a:r>
            <a:endParaRPr lang="en-GB" altLang="en-US" sz="2800" b="1" kern="0" dirty="0">
              <a:solidFill>
                <a:srgbClr val="FF0000"/>
              </a:solidFill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56AA5D2-6CC6-7F00-B336-86A370366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528" y="4653136"/>
            <a:ext cx="4248472" cy="66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IE" altLang="en-US" sz="28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Sound and heat energy</a:t>
            </a:r>
            <a:endParaRPr lang="en-GB" altLang="en-US" sz="2800" b="1" kern="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844556-A17F-90B4-84A6-AF912EF498DF}"/>
              </a:ext>
            </a:extLst>
          </p:cNvPr>
          <p:cNvCxnSpPr>
            <a:cxnSpLocks/>
          </p:cNvCxnSpPr>
          <p:nvPr/>
        </p:nvCxnSpPr>
        <p:spPr>
          <a:xfrm flipH="1">
            <a:off x="2679764" y="2147877"/>
            <a:ext cx="2679636" cy="767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6DFA27-2B2E-9C18-AD91-23CB43769D48}"/>
              </a:ext>
            </a:extLst>
          </p:cNvPr>
          <p:cNvCxnSpPr>
            <a:cxnSpLocks/>
          </p:cNvCxnSpPr>
          <p:nvPr/>
        </p:nvCxnSpPr>
        <p:spPr>
          <a:xfrm flipH="1">
            <a:off x="3311205" y="3555099"/>
            <a:ext cx="1564537" cy="532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1CE254-B492-4C32-03C3-49240B89613F}"/>
              </a:ext>
            </a:extLst>
          </p:cNvPr>
          <p:cNvCxnSpPr>
            <a:cxnSpLocks/>
          </p:cNvCxnSpPr>
          <p:nvPr/>
        </p:nvCxnSpPr>
        <p:spPr>
          <a:xfrm flipH="1">
            <a:off x="4166664" y="4838892"/>
            <a:ext cx="709078" cy="650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111C2A-63A0-7CD3-4F65-8FEA3785C75F}"/>
              </a:ext>
            </a:extLst>
          </p:cNvPr>
          <p:cNvGrpSpPr/>
          <p:nvPr/>
        </p:nvGrpSpPr>
        <p:grpSpPr>
          <a:xfrm>
            <a:off x="546770" y="1652275"/>
            <a:ext cx="3619894" cy="3761027"/>
            <a:chOff x="546770" y="1652275"/>
            <a:chExt cx="3619894" cy="376102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07AC8A4-748A-2090-2732-97D2B2DD85F1}"/>
                </a:ext>
              </a:extLst>
            </p:cNvPr>
            <p:cNvSpPr/>
            <p:nvPr/>
          </p:nvSpPr>
          <p:spPr>
            <a:xfrm>
              <a:off x="1982064" y="2787513"/>
              <a:ext cx="1395401" cy="1904999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4628" h="1904999">
                  <a:moveTo>
                    <a:pt x="0" y="0"/>
                  </a:moveTo>
                  <a:cubicBezTo>
                    <a:pt x="232228" y="29028"/>
                    <a:pt x="780143" y="63499"/>
                    <a:pt x="1055914" y="380999"/>
                  </a:cubicBezTo>
                  <a:cubicBezTo>
                    <a:pt x="1331685" y="698499"/>
                    <a:pt x="1567542" y="1291770"/>
                    <a:pt x="1654628" y="1904999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B16732F-E7C0-91DC-18AF-6FA3379145E3}"/>
                </a:ext>
              </a:extLst>
            </p:cNvPr>
            <p:cNvSpPr/>
            <p:nvPr/>
          </p:nvSpPr>
          <p:spPr>
            <a:xfrm>
              <a:off x="1374032" y="2660460"/>
              <a:ext cx="947328" cy="2364483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722373"/>
                <a:gd name="connsiteY0" fmla="*/ 22655 h 1688168"/>
                <a:gd name="connsiteX1" fmla="*/ 1123659 w 1722373"/>
                <a:gd name="connsiteY1" fmla="*/ 164168 h 1688168"/>
                <a:gd name="connsiteX2" fmla="*/ 1722373 w 1722373"/>
                <a:gd name="connsiteY2" fmla="*/ 1688168 h 1688168"/>
                <a:gd name="connsiteX0" fmla="*/ 0 w 1677210"/>
                <a:gd name="connsiteY0" fmla="*/ 25506 h 1734562"/>
                <a:gd name="connsiteX1" fmla="*/ 1123659 w 1677210"/>
                <a:gd name="connsiteY1" fmla="*/ 167019 h 1734562"/>
                <a:gd name="connsiteX2" fmla="*/ 1677210 w 1677210"/>
                <a:gd name="connsiteY2" fmla="*/ 1734562 h 173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7210" h="1734562">
                  <a:moveTo>
                    <a:pt x="0" y="25506"/>
                  </a:moveTo>
                  <a:cubicBezTo>
                    <a:pt x="232228" y="54534"/>
                    <a:pt x="844124" y="-117824"/>
                    <a:pt x="1123659" y="167019"/>
                  </a:cubicBezTo>
                  <a:cubicBezTo>
                    <a:pt x="1403194" y="451862"/>
                    <a:pt x="1590124" y="1121333"/>
                    <a:pt x="1677210" y="1734562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46FAA67-C73D-06CB-526A-531D72CC7453}"/>
                </a:ext>
              </a:extLst>
            </p:cNvPr>
            <p:cNvSpPr/>
            <p:nvPr/>
          </p:nvSpPr>
          <p:spPr>
            <a:xfrm>
              <a:off x="660329" y="2499030"/>
              <a:ext cx="1035419" cy="2075700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722373"/>
                <a:gd name="connsiteY0" fmla="*/ 22655 h 1688168"/>
                <a:gd name="connsiteX1" fmla="*/ 1123659 w 1722373"/>
                <a:gd name="connsiteY1" fmla="*/ 164168 h 1688168"/>
                <a:gd name="connsiteX2" fmla="*/ 1722373 w 1722373"/>
                <a:gd name="connsiteY2" fmla="*/ 1688168 h 1688168"/>
                <a:gd name="connsiteX0" fmla="*/ 0 w 1677210"/>
                <a:gd name="connsiteY0" fmla="*/ 25506 h 1734562"/>
                <a:gd name="connsiteX1" fmla="*/ 1123659 w 1677210"/>
                <a:gd name="connsiteY1" fmla="*/ 167019 h 1734562"/>
                <a:gd name="connsiteX2" fmla="*/ 1677210 w 1677210"/>
                <a:gd name="connsiteY2" fmla="*/ 1734562 h 1734562"/>
                <a:gd name="connsiteX0" fmla="*/ 0 w 2125081"/>
                <a:gd name="connsiteY0" fmla="*/ 0 h 1806423"/>
                <a:gd name="connsiteX1" fmla="*/ 1571530 w 2125081"/>
                <a:gd name="connsiteY1" fmla="*/ 238880 h 1806423"/>
                <a:gd name="connsiteX2" fmla="*/ 2125081 w 2125081"/>
                <a:gd name="connsiteY2" fmla="*/ 1806423 h 1806423"/>
                <a:gd name="connsiteX0" fmla="*/ 0 w 2125081"/>
                <a:gd name="connsiteY0" fmla="*/ 0 h 1806423"/>
                <a:gd name="connsiteX1" fmla="*/ 1571530 w 2125081"/>
                <a:gd name="connsiteY1" fmla="*/ 238880 h 1806423"/>
                <a:gd name="connsiteX2" fmla="*/ 2125081 w 2125081"/>
                <a:gd name="connsiteY2" fmla="*/ 1806423 h 180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5081" h="1806423">
                  <a:moveTo>
                    <a:pt x="0" y="0"/>
                  </a:moveTo>
                  <a:cubicBezTo>
                    <a:pt x="363954" y="58662"/>
                    <a:pt x="1217350" y="-62190"/>
                    <a:pt x="1571530" y="238880"/>
                  </a:cubicBezTo>
                  <a:cubicBezTo>
                    <a:pt x="1925710" y="539950"/>
                    <a:pt x="2037995" y="1193194"/>
                    <a:pt x="2125081" y="1806423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2B4933A-F677-9E21-9B51-279AA1782D19}"/>
                </a:ext>
              </a:extLst>
            </p:cNvPr>
            <p:cNvSpPr/>
            <p:nvPr/>
          </p:nvSpPr>
          <p:spPr>
            <a:xfrm>
              <a:off x="2466062" y="3346367"/>
              <a:ext cx="374823" cy="1048656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722373"/>
                <a:gd name="connsiteY0" fmla="*/ 22655 h 1688168"/>
                <a:gd name="connsiteX1" fmla="*/ 1123659 w 1722373"/>
                <a:gd name="connsiteY1" fmla="*/ 164168 h 1688168"/>
                <a:gd name="connsiteX2" fmla="*/ 1722373 w 1722373"/>
                <a:gd name="connsiteY2" fmla="*/ 1688168 h 1688168"/>
                <a:gd name="connsiteX0" fmla="*/ 0 w 1677210"/>
                <a:gd name="connsiteY0" fmla="*/ 25506 h 1734562"/>
                <a:gd name="connsiteX1" fmla="*/ 1123659 w 1677210"/>
                <a:gd name="connsiteY1" fmla="*/ 167019 h 1734562"/>
                <a:gd name="connsiteX2" fmla="*/ 1677210 w 1677210"/>
                <a:gd name="connsiteY2" fmla="*/ 1734562 h 1734562"/>
                <a:gd name="connsiteX0" fmla="*/ 0 w 1677210"/>
                <a:gd name="connsiteY0" fmla="*/ 0 h 1709056"/>
                <a:gd name="connsiteX1" fmla="*/ 939241 w 1677210"/>
                <a:gd name="connsiteY1" fmla="*/ 446313 h 1709056"/>
                <a:gd name="connsiteX2" fmla="*/ 1677210 w 1677210"/>
                <a:gd name="connsiteY2" fmla="*/ 1709056 h 17090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48656"/>
                <a:gd name="connsiteX1" fmla="*/ 939241 w 1413756"/>
                <a:gd name="connsiteY1" fmla="*/ 408213 h 1048656"/>
                <a:gd name="connsiteX2" fmla="*/ 1413756 w 1413756"/>
                <a:gd name="connsiteY2" fmla="*/ 1048656 h 104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756" h="1048656">
                  <a:moveTo>
                    <a:pt x="0" y="0"/>
                  </a:moveTo>
                  <a:cubicBezTo>
                    <a:pt x="232228" y="29028"/>
                    <a:pt x="703615" y="233437"/>
                    <a:pt x="939241" y="408213"/>
                  </a:cubicBezTo>
                  <a:cubicBezTo>
                    <a:pt x="1174867" y="582989"/>
                    <a:pt x="1353014" y="803727"/>
                    <a:pt x="1413756" y="1048656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FD8DDAC-6CDA-14AA-D2AE-C769A3F85310}"/>
                </a:ext>
              </a:extLst>
            </p:cNvPr>
            <p:cNvSpPr/>
            <p:nvPr/>
          </p:nvSpPr>
          <p:spPr>
            <a:xfrm>
              <a:off x="2466062" y="3698544"/>
              <a:ext cx="88507" cy="698711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722373"/>
                <a:gd name="connsiteY0" fmla="*/ 22655 h 1688168"/>
                <a:gd name="connsiteX1" fmla="*/ 1123659 w 1722373"/>
                <a:gd name="connsiteY1" fmla="*/ 164168 h 1688168"/>
                <a:gd name="connsiteX2" fmla="*/ 1722373 w 1722373"/>
                <a:gd name="connsiteY2" fmla="*/ 1688168 h 1688168"/>
                <a:gd name="connsiteX0" fmla="*/ 0 w 1677210"/>
                <a:gd name="connsiteY0" fmla="*/ 25506 h 1734562"/>
                <a:gd name="connsiteX1" fmla="*/ 1123659 w 1677210"/>
                <a:gd name="connsiteY1" fmla="*/ 167019 h 1734562"/>
                <a:gd name="connsiteX2" fmla="*/ 1677210 w 1677210"/>
                <a:gd name="connsiteY2" fmla="*/ 1734562 h 1734562"/>
                <a:gd name="connsiteX0" fmla="*/ 0 w 1677210"/>
                <a:gd name="connsiteY0" fmla="*/ 0 h 1709056"/>
                <a:gd name="connsiteX1" fmla="*/ 939241 w 1677210"/>
                <a:gd name="connsiteY1" fmla="*/ 446313 h 1709056"/>
                <a:gd name="connsiteX2" fmla="*/ 1677210 w 1677210"/>
                <a:gd name="connsiteY2" fmla="*/ 1709056 h 17090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48656"/>
                <a:gd name="connsiteX1" fmla="*/ 939241 w 1413756"/>
                <a:gd name="connsiteY1" fmla="*/ 408213 h 1048656"/>
                <a:gd name="connsiteX2" fmla="*/ 1413756 w 1413756"/>
                <a:gd name="connsiteY2" fmla="*/ 1048656 h 104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756" h="1048656">
                  <a:moveTo>
                    <a:pt x="0" y="0"/>
                  </a:moveTo>
                  <a:cubicBezTo>
                    <a:pt x="232228" y="29028"/>
                    <a:pt x="703615" y="233437"/>
                    <a:pt x="939241" y="408213"/>
                  </a:cubicBezTo>
                  <a:cubicBezTo>
                    <a:pt x="1174867" y="582989"/>
                    <a:pt x="1353014" y="803727"/>
                    <a:pt x="1413756" y="1048656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94E73A-8580-8217-43C4-E79B4A8D2FDF}"/>
                </a:ext>
              </a:extLst>
            </p:cNvPr>
            <p:cNvSpPr/>
            <p:nvPr/>
          </p:nvSpPr>
          <p:spPr>
            <a:xfrm>
              <a:off x="2550635" y="4614384"/>
              <a:ext cx="1190806" cy="575216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190806"/>
                <a:gd name="connsiteY0" fmla="*/ 492626 h 575216"/>
                <a:gd name="connsiteX1" fmla="*/ 288624 w 1190806"/>
                <a:gd name="connsiteY1" fmla="*/ 571500 h 575216"/>
                <a:gd name="connsiteX2" fmla="*/ 415624 w 1190806"/>
                <a:gd name="connsiteY2" fmla="*/ 381000 h 575216"/>
                <a:gd name="connsiteX3" fmla="*/ 758524 w 1190806"/>
                <a:gd name="connsiteY3" fmla="*/ 482600 h 575216"/>
                <a:gd name="connsiteX4" fmla="*/ 847424 w 1190806"/>
                <a:gd name="connsiteY4" fmla="*/ 304800 h 575216"/>
                <a:gd name="connsiteX5" fmla="*/ 1190324 w 1190806"/>
                <a:gd name="connsiteY5" fmla="*/ 165100 h 575216"/>
                <a:gd name="connsiteX6" fmla="*/ 898224 w 1190806"/>
                <a:gd name="connsiteY6" fmla="*/ 0 h 57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806" h="575216">
                  <a:moveTo>
                    <a:pt x="0" y="492626"/>
                  </a:moveTo>
                  <a:cubicBezTo>
                    <a:pt x="105833" y="534959"/>
                    <a:pt x="219353" y="590104"/>
                    <a:pt x="288624" y="571500"/>
                  </a:cubicBezTo>
                  <a:cubicBezTo>
                    <a:pt x="357895" y="552896"/>
                    <a:pt x="373291" y="444500"/>
                    <a:pt x="415624" y="381000"/>
                  </a:cubicBezTo>
                  <a:cubicBezTo>
                    <a:pt x="529924" y="414867"/>
                    <a:pt x="680207" y="499534"/>
                    <a:pt x="758524" y="482600"/>
                  </a:cubicBezTo>
                  <a:cubicBezTo>
                    <a:pt x="836841" y="465666"/>
                    <a:pt x="817791" y="364067"/>
                    <a:pt x="847424" y="304800"/>
                  </a:cubicBezTo>
                  <a:cubicBezTo>
                    <a:pt x="961724" y="258233"/>
                    <a:pt x="1203024" y="254000"/>
                    <a:pt x="1190324" y="165100"/>
                  </a:cubicBezTo>
                  <a:cubicBezTo>
                    <a:pt x="1177624" y="76200"/>
                    <a:pt x="995591" y="55033"/>
                    <a:pt x="898224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15AC84-714F-2EF0-D7B4-5A4462E3100C}"/>
                </a:ext>
              </a:extLst>
            </p:cNvPr>
            <p:cNvSpPr/>
            <p:nvPr/>
          </p:nvSpPr>
          <p:spPr>
            <a:xfrm>
              <a:off x="3587472" y="4575161"/>
              <a:ext cx="579192" cy="578962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221608"/>
                <a:gd name="connsiteY0" fmla="*/ 415624 h 549236"/>
                <a:gd name="connsiteX1" fmla="*/ 317500 w 1221608"/>
                <a:gd name="connsiteY1" fmla="*/ 542624 h 549236"/>
                <a:gd name="connsiteX2" fmla="*/ 444500 w 1221608"/>
                <a:gd name="connsiteY2" fmla="*/ 352124 h 549236"/>
                <a:gd name="connsiteX3" fmla="*/ 787400 w 1221608"/>
                <a:gd name="connsiteY3" fmla="*/ 453724 h 549236"/>
                <a:gd name="connsiteX4" fmla="*/ 876300 w 1221608"/>
                <a:gd name="connsiteY4" fmla="*/ 275924 h 549236"/>
                <a:gd name="connsiteX5" fmla="*/ 1219200 w 1221608"/>
                <a:gd name="connsiteY5" fmla="*/ 136224 h 549236"/>
                <a:gd name="connsiteX6" fmla="*/ 696094 w 1221608"/>
                <a:gd name="connsiteY6" fmla="*/ 0 h 549236"/>
                <a:gd name="connsiteX0" fmla="*/ 0 w 999458"/>
                <a:gd name="connsiteY0" fmla="*/ 415624 h 549236"/>
                <a:gd name="connsiteX1" fmla="*/ 317500 w 999458"/>
                <a:gd name="connsiteY1" fmla="*/ 542624 h 549236"/>
                <a:gd name="connsiteX2" fmla="*/ 444500 w 999458"/>
                <a:gd name="connsiteY2" fmla="*/ 352124 h 549236"/>
                <a:gd name="connsiteX3" fmla="*/ 787400 w 999458"/>
                <a:gd name="connsiteY3" fmla="*/ 453724 h 549236"/>
                <a:gd name="connsiteX4" fmla="*/ 876300 w 999458"/>
                <a:gd name="connsiteY4" fmla="*/ 275924 h 549236"/>
                <a:gd name="connsiteX5" fmla="*/ 988194 w 999458"/>
                <a:gd name="connsiteY5" fmla="*/ 78473 h 549236"/>
                <a:gd name="connsiteX6" fmla="*/ 696094 w 999458"/>
                <a:gd name="connsiteY6" fmla="*/ 0 h 549236"/>
                <a:gd name="connsiteX0" fmla="*/ 0 w 1079688"/>
                <a:gd name="connsiteY0" fmla="*/ 415624 h 549236"/>
                <a:gd name="connsiteX1" fmla="*/ 317500 w 1079688"/>
                <a:gd name="connsiteY1" fmla="*/ 542624 h 549236"/>
                <a:gd name="connsiteX2" fmla="*/ 444500 w 1079688"/>
                <a:gd name="connsiteY2" fmla="*/ 352124 h 549236"/>
                <a:gd name="connsiteX3" fmla="*/ 1066533 w 1079688"/>
                <a:gd name="connsiteY3" fmla="*/ 424848 h 549236"/>
                <a:gd name="connsiteX4" fmla="*/ 876300 w 1079688"/>
                <a:gd name="connsiteY4" fmla="*/ 275924 h 549236"/>
                <a:gd name="connsiteX5" fmla="*/ 988194 w 1079688"/>
                <a:gd name="connsiteY5" fmla="*/ 78473 h 549236"/>
                <a:gd name="connsiteX6" fmla="*/ 696094 w 1079688"/>
                <a:gd name="connsiteY6" fmla="*/ 0 h 549236"/>
                <a:gd name="connsiteX0" fmla="*/ 0 w 1070130"/>
                <a:gd name="connsiteY0" fmla="*/ 415624 h 543438"/>
                <a:gd name="connsiteX1" fmla="*/ 317500 w 1070130"/>
                <a:gd name="connsiteY1" fmla="*/ 542624 h 543438"/>
                <a:gd name="connsiteX2" fmla="*/ 656256 w 1070130"/>
                <a:gd name="connsiteY2" fmla="*/ 352124 h 543438"/>
                <a:gd name="connsiteX3" fmla="*/ 1066533 w 1070130"/>
                <a:gd name="connsiteY3" fmla="*/ 424848 h 543438"/>
                <a:gd name="connsiteX4" fmla="*/ 876300 w 1070130"/>
                <a:gd name="connsiteY4" fmla="*/ 275924 h 543438"/>
                <a:gd name="connsiteX5" fmla="*/ 988194 w 1070130"/>
                <a:gd name="connsiteY5" fmla="*/ 78473 h 543438"/>
                <a:gd name="connsiteX6" fmla="*/ 696094 w 1070130"/>
                <a:gd name="connsiteY6" fmla="*/ 0 h 543438"/>
                <a:gd name="connsiteX0" fmla="*/ 0 w 1070130"/>
                <a:gd name="connsiteY0" fmla="*/ 415624 h 639298"/>
                <a:gd name="connsiteX1" fmla="*/ 721761 w 1070130"/>
                <a:gd name="connsiteY1" fmla="*/ 638876 h 639298"/>
                <a:gd name="connsiteX2" fmla="*/ 656256 w 1070130"/>
                <a:gd name="connsiteY2" fmla="*/ 352124 h 639298"/>
                <a:gd name="connsiteX3" fmla="*/ 1066533 w 1070130"/>
                <a:gd name="connsiteY3" fmla="*/ 424848 h 639298"/>
                <a:gd name="connsiteX4" fmla="*/ 876300 w 1070130"/>
                <a:gd name="connsiteY4" fmla="*/ 275924 h 639298"/>
                <a:gd name="connsiteX5" fmla="*/ 988194 w 1070130"/>
                <a:gd name="connsiteY5" fmla="*/ 78473 h 639298"/>
                <a:gd name="connsiteX6" fmla="*/ 696094 w 1070130"/>
                <a:gd name="connsiteY6" fmla="*/ 0 h 639298"/>
                <a:gd name="connsiteX0" fmla="*/ 0 w 579242"/>
                <a:gd name="connsiteY0" fmla="*/ 627380 h 666940"/>
                <a:gd name="connsiteX1" fmla="*/ 230873 w 579242"/>
                <a:gd name="connsiteY1" fmla="*/ 638876 h 666940"/>
                <a:gd name="connsiteX2" fmla="*/ 165368 w 579242"/>
                <a:gd name="connsiteY2" fmla="*/ 352124 h 666940"/>
                <a:gd name="connsiteX3" fmla="*/ 575645 w 579242"/>
                <a:gd name="connsiteY3" fmla="*/ 424848 h 666940"/>
                <a:gd name="connsiteX4" fmla="*/ 385412 w 579242"/>
                <a:gd name="connsiteY4" fmla="*/ 275924 h 666940"/>
                <a:gd name="connsiteX5" fmla="*/ 497306 w 579242"/>
                <a:gd name="connsiteY5" fmla="*/ 78473 h 666940"/>
                <a:gd name="connsiteX6" fmla="*/ 205206 w 579242"/>
                <a:gd name="connsiteY6" fmla="*/ 0 h 666940"/>
                <a:gd name="connsiteX0" fmla="*/ 0 w 576725"/>
                <a:gd name="connsiteY0" fmla="*/ 627380 h 662280"/>
                <a:gd name="connsiteX1" fmla="*/ 230873 w 576725"/>
                <a:gd name="connsiteY1" fmla="*/ 638876 h 662280"/>
                <a:gd name="connsiteX2" fmla="*/ 271246 w 576725"/>
                <a:gd name="connsiteY2" fmla="*/ 419501 h 662280"/>
                <a:gd name="connsiteX3" fmla="*/ 575645 w 576725"/>
                <a:gd name="connsiteY3" fmla="*/ 424848 h 662280"/>
                <a:gd name="connsiteX4" fmla="*/ 385412 w 576725"/>
                <a:gd name="connsiteY4" fmla="*/ 275924 h 662280"/>
                <a:gd name="connsiteX5" fmla="*/ 497306 w 576725"/>
                <a:gd name="connsiteY5" fmla="*/ 78473 h 662280"/>
                <a:gd name="connsiteX6" fmla="*/ 205206 w 576725"/>
                <a:gd name="connsiteY6" fmla="*/ 0 h 662280"/>
                <a:gd name="connsiteX0" fmla="*/ 0 w 576725"/>
                <a:gd name="connsiteY0" fmla="*/ 554809 h 589709"/>
                <a:gd name="connsiteX1" fmla="*/ 230873 w 576725"/>
                <a:gd name="connsiteY1" fmla="*/ 566305 h 589709"/>
                <a:gd name="connsiteX2" fmla="*/ 271246 w 576725"/>
                <a:gd name="connsiteY2" fmla="*/ 346930 h 589709"/>
                <a:gd name="connsiteX3" fmla="*/ 575645 w 576725"/>
                <a:gd name="connsiteY3" fmla="*/ 352277 h 589709"/>
                <a:gd name="connsiteX4" fmla="*/ 385412 w 576725"/>
                <a:gd name="connsiteY4" fmla="*/ 203353 h 589709"/>
                <a:gd name="connsiteX5" fmla="*/ 497306 w 576725"/>
                <a:gd name="connsiteY5" fmla="*/ 5902 h 589709"/>
                <a:gd name="connsiteX6" fmla="*/ 31639 w 576725"/>
                <a:gd name="connsiteY6" fmla="*/ 20562 h 589709"/>
                <a:gd name="connsiteX0" fmla="*/ 0 w 576725"/>
                <a:gd name="connsiteY0" fmla="*/ 594046 h 628946"/>
                <a:gd name="connsiteX1" fmla="*/ 230873 w 576725"/>
                <a:gd name="connsiteY1" fmla="*/ 605542 h 628946"/>
                <a:gd name="connsiteX2" fmla="*/ 271246 w 576725"/>
                <a:gd name="connsiteY2" fmla="*/ 386167 h 628946"/>
                <a:gd name="connsiteX3" fmla="*/ 575645 w 576725"/>
                <a:gd name="connsiteY3" fmla="*/ 391514 h 628946"/>
                <a:gd name="connsiteX4" fmla="*/ 385412 w 576725"/>
                <a:gd name="connsiteY4" fmla="*/ 242590 h 628946"/>
                <a:gd name="connsiteX5" fmla="*/ 497306 w 576725"/>
                <a:gd name="connsiteY5" fmla="*/ 45139 h 628946"/>
                <a:gd name="connsiteX6" fmla="*/ 31639 w 576725"/>
                <a:gd name="connsiteY6" fmla="*/ 59799 h 628946"/>
                <a:gd name="connsiteX0" fmla="*/ 0 w 576725"/>
                <a:gd name="connsiteY0" fmla="*/ 599323 h 634223"/>
                <a:gd name="connsiteX1" fmla="*/ 230873 w 576725"/>
                <a:gd name="connsiteY1" fmla="*/ 610819 h 634223"/>
                <a:gd name="connsiteX2" fmla="*/ 271246 w 576725"/>
                <a:gd name="connsiteY2" fmla="*/ 391444 h 634223"/>
                <a:gd name="connsiteX3" fmla="*/ 575645 w 576725"/>
                <a:gd name="connsiteY3" fmla="*/ 396791 h 634223"/>
                <a:gd name="connsiteX4" fmla="*/ 385412 w 576725"/>
                <a:gd name="connsiteY4" fmla="*/ 247867 h 634223"/>
                <a:gd name="connsiteX5" fmla="*/ 306806 w 576725"/>
                <a:gd name="connsiteY5" fmla="*/ 37716 h 634223"/>
                <a:gd name="connsiteX6" fmla="*/ 31639 w 576725"/>
                <a:gd name="connsiteY6" fmla="*/ 65076 h 634223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474486"/>
                <a:gd name="connsiteY0" fmla="*/ 595294 h 630194"/>
                <a:gd name="connsiteX1" fmla="*/ 230873 w 474486"/>
                <a:gd name="connsiteY1" fmla="*/ 606790 h 630194"/>
                <a:gd name="connsiteX2" fmla="*/ 271246 w 474486"/>
                <a:gd name="connsiteY2" fmla="*/ 387415 h 630194"/>
                <a:gd name="connsiteX3" fmla="*/ 474045 w 474486"/>
                <a:gd name="connsiteY3" fmla="*/ 236128 h 630194"/>
                <a:gd name="connsiteX4" fmla="*/ 224545 w 474486"/>
                <a:gd name="connsiteY4" fmla="*/ 171871 h 630194"/>
                <a:gd name="connsiteX5" fmla="*/ 306806 w 474486"/>
                <a:gd name="connsiteY5" fmla="*/ 33687 h 630194"/>
                <a:gd name="connsiteX6" fmla="*/ 31639 w 474486"/>
                <a:gd name="connsiteY6" fmla="*/ 61047 h 630194"/>
                <a:gd name="connsiteX0" fmla="*/ 0 w 474486"/>
                <a:gd name="connsiteY0" fmla="*/ 595294 h 634287"/>
                <a:gd name="connsiteX1" fmla="*/ 230873 w 474486"/>
                <a:gd name="connsiteY1" fmla="*/ 606790 h 634287"/>
                <a:gd name="connsiteX2" fmla="*/ 271246 w 474486"/>
                <a:gd name="connsiteY2" fmla="*/ 328149 h 634287"/>
                <a:gd name="connsiteX3" fmla="*/ 474045 w 474486"/>
                <a:gd name="connsiteY3" fmla="*/ 236128 h 634287"/>
                <a:gd name="connsiteX4" fmla="*/ 224545 w 474486"/>
                <a:gd name="connsiteY4" fmla="*/ 171871 h 634287"/>
                <a:gd name="connsiteX5" fmla="*/ 306806 w 474486"/>
                <a:gd name="connsiteY5" fmla="*/ 33687 h 634287"/>
                <a:gd name="connsiteX6" fmla="*/ 31639 w 474486"/>
                <a:gd name="connsiteY6" fmla="*/ 61047 h 634287"/>
                <a:gd name="connsiteX0" fmla="*/ 0 w 481176"/>
                <a:gd name="connsiteY0" fmla="*/ 595294 h 634287"/>
                <a:gd name="connsiteX1" fmla="*/ 230873 w 481176"/>
                <a:gd name="connsiteY1" fmla="*/ 606790 h 634287"/>
                <a:gd name="connsiteX2" fmla="*/ 271246 w 481176"/>
                <a:gd name="connsiteY2" fmla="*/ 328149 h 634287"/>
                <a:gd name="connsiteX3" fmla="*/ 474045 w 481176"/>
                <a:gd name="connsiteY3" fmla="*/ 236128 h 634287"/>
                <a:gd name="connsiteX4" fmla="*/ 224545 w 481176"/>
                <a:gd name="connsiteY4" fmla="*/ 171871 h 634287"/>
                <a:gd name="connsiteX5" fmla="*/ 306806 w 481176"/>
                <a:gd name="connsiteY5" fmla="*/ 33687 h 634287"/>
                <a:gd name="connsiteX6" fmla="*/ 31639 w 481176"/>
                <a:gd name="connsiteY6" fmla="*/ 61047 h 634287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53028 w 449537"/>
                <a:gd name="connsiteY0" fmla="*/ 519094 h 580324"/>
                <a:gd name="connsiteX1" fmla="*/ 271201 w 449537"/>
                <a:gd name="connsiteY1" fmla="*/ 568690 h 580324"/>
                <a:gd name="connsiteX2" fmla="*/ 239607 w 449537"/>
                <a:gd name="connsiteY2" fmla="*/ 328149 h 580324"/>
                <a:gd name="connsiteX3" fmla="*/ 442406 w 449537"/>
                <a:gd name="connsiteY3" fmla="*/ 236128 h 580324"/>
                <a:gd name="connsiteX4" fmla="*/ 192906 w 449537"/>
                <a:gd name="connsiteY4" fmla="*/ 171871 h 580324"/>
                <a:gd name="connsiteX5" fmla="*/ 275167 w 449537"/>
                <a:gd name="connsiteY5" fmla="*/ 33687 h 580324"/>
                <a:gd name="connsiteX6" fmla="*/ 0 w 449537"/>
                <a:gd name="connsiteY6" fmla="*/ 61047 h 580324"/>
                <a:gd name="connsiteX0" fmla="*/ 53028 w 442507"/>
                <a:gd name="connsiteY0" fmla="*/ 517732 h 578962"/>
                <a:gd name="connsiteX1" fmla="*/ 271201 w 442507"/>
                <a:gd name="connsiteY1" fmla="*/ 567328 h 578962"/>
                <a:gd name="connsiteX2" fmla="*/ 239607 w 442507"/>
                <a:gd name="connsiteY2" fmla="*/ 326787 h 578962"/>
                <a:gd name="connsiteX3" fmla="*/ 442406 w 442507"/>
                <a:gd name="connsiteY3" fmla="*/ 234766 h 578962"/>
                <a:gd name="connsiteX4" fmla="*/ 260640 w 442507"/>
                <a:gd name="connsiteY4" fmla="*/ 145109 h 578962"/>
                <a:gd name="connsiteX5" fmla="*/ 275167 w 442507"/>
                <a:gd name="connsiteY5" fmla="*/ 32325 h 578962"/>
                <a:gd name="connsiteX6" fmla="*/ 0 w 442507"/>
                <a:gd name="connsiteY6" fmla="*/ 59685 h 57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07" h="578962">
                  <a:moveTo>
                    <a:pt x="53028" y="517732"/>
                  </a:moveTo>
                  <a:cubicBezTo>
                    <a:pt x="158861" y="560065"/>
                    <a:pt x="240105" y="599152"/>
                    <a:pt x="271201" y="567328"/>
                  </a:cubicBezTo>
                  <a:cubicBezTo>
                    <a:pt x="302298" y="535504"/>
                    <a:pt x="277707" y="386054"/>
                    <a:pt x="239607" y="326787"/>
                  </a:cubicBezTo>
                  <a:cubicBezTo>
                    <a:pt x="353907" y="360654"/>
                    <a:pt x="438901" y="265046"/>
                    <a:pt x="442406" y="234766"/>
                  </a:cubicBezTo>
                  <a:cubicBezTo>
                    <a:pt x="445911" y="204486"/>
                    <a:pt x="358007" y="170509"/>
                    <a:pt x="260640" y="145109"/>
                  </a:cubicBezTo>
                  <a:cubicBezTo>
                    <a:pt x="374940" y="98542"/>
                    <a:pt x="318607" y="46562"/>
                    <a:pt x="275167" y="32325"/>
                  </a:cubicBezTo>
                  <a:cubicBezTo>
                    <a:pt x="231727" y="18088"/>
                    <a:pt x="46567" y="-46148"/>
                    <a:pt x="0" y="596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0BE4E6-1C83-4B8B-F609-70C5C34D31EB}"/>
                </a:ext>
              </a:extLst>
            </p:cNvPr>
            <p:cNvSpPr/>
            <p:nvPr/>
          </p:nvSpPr>
          <p:spPr>
            <a:xfrm rot="2503428" flipH="1">
              <a:off x="2369763" y="4735463"/>
              <a:ext cx="442507" cy="578962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221608"/>
                <a:gd name="connsiteY0" fmla="*/ 415624 h 549236"/>
                <a:gd name="connsiteX1" fmla="*/ 317500 w 1221608"/>
                <a:gd name="connsiteY1" fmla="*/ 542624 h 549236"/>
                <a:gd name="connsiteX2" fmla="*/ 444500 w 1221608"/>
                <a:gd name="connsiteY2" fmla="*/ 352124 h 549236"/>
                <a:gd name="connsiteX3" fmla="*/ 787400 w 1221608"/>
                <a:gd name="connsiteY3" fmla="*/ 453724 h 549236"/>
                <a:gd name="connsiteX4" fmla="*/ 876300 w 1221608"/>
                <a:gd name="connsiteY4" fmla="*/ 275924 h 549236"/>
                <a:gd name="connsiteX5" fmla="*/ 1219200 w 1221608"/>
                <a:gd name="connsiteY5" fmla="*/ 136224 h 549236"/>
                <a:gd name="connsiteX6" fmla="*/ 696094 w 1221608"/>
                <a:gd name="connsiteY6" fmla="*/ 0 h 549236"/>
                <a:gd name="connsiteX0" fmla="*/ 0 w 999458"/>
                <a:gd name="connsiteY0" fmla="*/ 415624 h 549236"/>
                <a:gd name="connsiteX1" fmla="*/ 317500 w 999458"/>
                <a:gd name="connsiteY1" fmla="*/ 542624 h 549236"/>
                <a:gd name="connsiteX2" fmla="*/ 444500 w 999458"/>
                <a:gd name="connsiteY2" fmla="*/ 352124 h 549236"/>
                <a:gd name="connsiteX3" fmla="*/ 787400 w 999458"/>
                <a:gd name="connsiteY3" fmla="*/ 453724 h 549236"/>
                <a:gd name="connsiteX4" fmla="*/ 876300 w 999458"/>
                <a:gd name="connsiteY4" fmla="*/ 275924 h 549236"/>
                <a:gd name="connsiteX5" fmla="*/ 988194 w 999458"/>
                <a:gd name="connsiteY5" fmla="*/ 78473 h 549236"/>
                <a:gd name="connsiteX6" fmla="*/ 696094 w 999458"/>
                <a:gd name="connsiteY6" fmla="*/ 0 h 549236"/>
                <a:gd name="connsiteX0" fmla="*/ 0 w 1079688"/>
                <a:gd name="connsiteY0" fmla="*/ 415624 h 549236"/>
                <a:gd name="connsiteX1" fmla="*/ 317500 w 1079688"/>
                <a:gd name="connsiteY1" fmla="*/ 542624 h 549236"/>
                <a:gd name="connsiteX2" fmla="*/ 444500 w 1079688"/>
                <a:gd name="connsiteY2" fmla="*/ 352124 h 549236"/>
                <a:gd name="connsiteX3" fmla="*/ 1066533 w 1079688"/>
                <a:gd name="connsiteY3" fmla="*/ 424848 h 549236"/>
                <a:gd name="connsiteX4" fmla="*/ 876300 w 1079688"/>
                <a:gd name="connsiteY4" fmla="*/ 275924 h 549236"/>
                <a:gd name="connsiteX5" fmla="*/ 988194 w 1079688"/>
                <a:gd name="connsiteY5" fmla="*/ 78473 h 549236"/>
                <a:gd name="connsiteX6" fmla="*/ 696094 w 1079688"/>
                <a:gd name="connsiteY6" fmla="*/ 0 h 549236"/>
                <a:gd name="connsiteX0" fmla="*/ 0 w 1070130"/>
                <a:gd name="connsiteY0" fmla="*/ 415624 h 543438"/>
                <a:gd name="connsiteX1" fmla="*/ 317500 w 1070130"/>
                <a:gd name="connsiteY1" fmla="*/ 542624 h 543438"/>
                <a:gd name="connsiteX2" fmla="*/ 656256 w 1070130"/>
                <a:gd name="connsiteY2" fmla="*/ 352124 h 543438"/>
                <a:gd name="connsiteX3" fmla="*/ 1066533 w 1070130"/>
                <a:gd name="connsiteY3" fmla="*/ 424848 h 543438"/>
                <a:gd name="connsiteX4" fmla="*/ 876300 w 1070130"/>
                <a:gd name="connsiteY4" fmla="*/ 275924 h 543438"/>
                <a:gd name="connsiteX5" fmla="*/ 988194 w 1070130"/>
                <a:gd name="connsiteY5" fmla="*/ 78473 h 543438"/>
                <a:gd name="connsiteX6" fmla="*/ 696094 w 1070130"/>
                <a:gd name="connsiteY6" fmla="*/ 0 h 543438"/>
                <a:gd name="connsiteX0" fmla="*/ 0 w 1070130"/>
                <a:gd name="connsiteY0" fmla="*/ 415624 h 639298"/>
                <a:gd name="connsiteX1" fmla="*/ 721761 w 1070130"/>
                <a:gd name="connsiteY1" fmla="*/ 638876 h 639298"/>
                <a:gd name="connsiteX2" fmla="*/ 656256 w 1070130"/>
                <a:gd name="connsiteY2" fmla="*/ 352124 h 639298"/>
                <a:gd name="connsiteX3" fmla="*/ 1066533 w 1070130"/>
                <a:gd name="connsiteY3" fmla="*/ 424848 h 639298"/>
                <a:gd name="connsiteX4" fmla="*/ 876300 w 1070130"/>
                <a:gd name="connsiteY4" fmla="*/ 275924 h 639298"/>
                <a:gd name="connsiteX5" fmla="*/ 988194 w 1070130"/>
                <a:gd name="connsiteY5" fmla="*/ 78473 h 639298"/>
                <a:gd name="connsiteX6" fmla="*/ 696094 w 1070130"/>
                <a:gd name="connsiteY6" fmla="*/ 0 h 639298"/>
                <a:gd name="connsiteX0" fmla="*/ 0 w 579242"/>
                <a:gd name="connsiteY0" fmla="*/ 627380 h 666940"/>
                <a:gd name="connsiteX1" fmla="*/ 230873 w 579242"/>
                <a:gd name="connsiteY1" fmla="*/ 638876 h 666940"/>
                <a:gd name="connsiteX2" fmla="*/ 165368 w 579242"/>
                <a:gd name="connsiteY2" fmla="*/ 352124 h 666940"/>
                <a:gd name="connsiteX3" fmla="*/ 575645 w 579242"/>
                <a:gd name="connsiteY3" fmla="*/ 424848 h 666940"/>
                <a:gd name="connsiteX4" fmla="*/ 385412 w 579242"/>
                <a:gd name="connsiteY4" fmla="*/ 275924 h 666940"/>
                <a:gd name="connsiteX5" fmla="*/ 497306 w 579242"/>
                <a:gd name="connsiteY5" fmla="*/ 78473 h 666940"/>
                <a:gd name="connsiteX6" fmla="*/ 205206 w 579242"/>
                <a:gd name="connsiteY6" fmla="*/ 0 h 666940"/>
                <a:gd name="connsiteX0" fmla="*/ 0 w 576725"/>
                <a:gd name="connsiteY0" fmla="*/ 627380 h 662280"/>
                <a:gd name="connsiteX1" fmla="*/ 230873 w 576725"/>
                <a:gd name="connsiteY1" fmla="*/ 638876 h 662280"/>
                <a:gd name="connsiteX2" fmla="*/ 271246 w 576725"/>
                <a:gd name="connsiteY2" fmla="*/ 419501 h 662280"/>
                <a:gd name="connsiteX3" fmla="*/ 575645 w 576725"/>
                <a:gd name="connsiteY3" fmla="*/ 424848 h 662280"/>
                <a:gd name="connsiteX4" fmla="*/ 385412 w 576725"/>
                <a:gd name="connsiteY4" fmla="*/ 275924 h 662280"/>
                <a:gd name="connsiteX5" fmla="*/ 497306 w 576725"/>
                <a:gd name="connsiteY5" fmla="*/ 78473 h 662280"/>
                <a:gd name="connsiteX6" fmla="*/ 205206 w 576725"/>
                <a:gd name="connsiteY6" fmla="*/ 0 h 662280"/>
                <a:gd name="connsiteX0" fmla="*/ 0 w 576725"/>
                <a:gd name="connsiteY0" fmla="*/ 554809 h 589709"/>
                <a:gd name="connsiteX1" fmla="*/ 230873 w 576725"/>
                <a:gd name="connsiteY1" fmla="*/ 566305 h 589709"/>
                <a:gd name="connsiteX2" fmla="*/ 271246 w 576725"/>
                <a:gd name="connsiteY2" fmla="*/ 346930 h 589709"/>
                <a:gd name="connsiteX3" fmla="*/ 575645 w 576725"/>
                <a:gd name="connsiteY3" fmla="*/ 352277 h 589709"/>
                <a:gd name="connsiteX4" fmla="*/ 385412 w 576725"/>
                <a:gd name="connsiteY4" fmla="*/ 203353 h 589709"/>
                <a:gd name="connsiteX5" fmla="*/ 497306 w 576725"/>
                <a:gd name="connsiteY5" fmla="*/ 5902 h 589709"/>
                <a:gd name="connsiteX6" fmla="*/ 31639 w 576725"/>
                <a:gd name="connsiteY6" fmla="*/ 20562 h 589709"/>
                <a:gd name="connsiteX0" fmla="*/ 0 w 576725"/>
                <a:gd name="connsiteY0" fmla="*/ 594046 h 628946"/>
                <a:gd name="connsiteX1" fmla="*/ 230873 w 576725"/>
                <a:gd name="connsiteY1" fmla="*/ 605542 h 628946"/>
                <a:gd name="connsiteX2" fmla="*/ 271246 w 576725"/>
                <a:gd name="connsiteY2" fmla="*/ 386167 h 628946"/>
                <a:gd name="connsiteX3" fmla="*/ 575645 w 576725"/>
                <a:gd name="connsiteY3" fmla="*/ 391514 h 628946"/>
                <a:gd name="connsiteX4" fmla="*/ 385412 w 576725"/>
                <a:gd name="connsiteY4" fmla="*/ 242590 h 628946"/>
                <a:gd name="connsiteX5" fmla="*/ 497306 w 576725"/>
                <a:gd name="connsiteY5" fmla="*/ 45139 h 628946"/>
                <a:gd name="connsiteX6" fmla="*/ 31639 w 576725"/>
                <a:gd name="connsiteY6" fmla="*/ 59799 h 628946"/>
                <a:gd name="connsiteX0" fmla="*/ 0 w 576725"/>
                <a:gd name="connsiteY0" fmla="*/ 599323 h 634223"/>
                <a:gd name="connsiteX1" fmla="*/ 230873 w 576725"/>
                <a:gd name="connsiteY1" fmla="*/ 610819 h 634223"/>
                <a:gd name="connsiteX2" fmla="*/ 271246 w 576725"/>
                <a:gd name="connsiteY2" fmla="*/ 391444 h 634223"/>
                <a:gd name="connsiteX3" fmla="*/ 575645 w 576725"/>
                <a:gd name="connsiteY3" fmla="*/ 396791 h 634223"/>
                <a:gd name="connsiteX4" fmla="*/ 385412 w 576725"/>
                <a:gd name="connsiteY4" fmla="*/ 247867 h 634223"/>
                <a:gd name="connsiteX5" fmla="*/ 306806 w 576725"/>
                <a:gd name="connsiteY5" fmla="*/ 37716 h 634223"/>
                <a:gd name="connsiteX6" fmla="*/ 31639 w 576725"/>
                <a:gd name="connsiteY6" fmla="*/ 65076 h 634223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474486"/>
                <a:gd name="connsiteY0" fmla="*/ 595294 h 630194"/>
                <a:gd name="connsiteX1" fmla="*/ 230873 w 474486"/>
                <a:gd name="connsiteY1" fmla="*/ 606790 h 630194"/>
                <a:gd name="connsiteX2" fmla="*/ 271246 w 474486"/>
                <a:gd name="connsiteY2" fmla="*/ 387415 h 630194"/>
                <a:gd name="connsiteX3" fmla="*/ 474045 w 474486"/>
                <a:gd name="connsiteY3" fmla="*/ 236128 h 630194"/>
                <a:gd name="connsiteX4" fmla="*/ 224545 w 474486"/>
                <a:gd name="connsiteY4" fmla="*/ 171871 h 630194"/>
                <a:gd name="connsiteX5" fmla="*/ 306806 w 474486"/>
                <a:gd name="connsiteY5" fmla="*/ 33687 h 630194"/>
                <a:gd name="connsiteX6" fmla="*/ 31639 w 474486"/>
                <a:gd name="connsiteY6" fmla="*/ 61047 h 630194"/>
                <a:gd name="connsiteX0" fmla="*/ 0 w 474486"/>
                <a:gd name="connsiteY0" fmla="*/ 595294 h 634287"/>
                <a:gd name="connsiteX1" fmla="*/ 230873 w 474486"/>
                <a:gd name="connsiteY1" fmla="*/ 606790 h 634287"/>
                <a:gd name="connsiteX2" fmla="*/ 271246 w 474486"/>
                <a:gd name="connsiteY2" fmla="*/ 328149 h 634287"/>
                <a:gd name="connsiteX3" fmla="*/ 474045 w 474486"/>
                <a:gd name="connsiteY3" fmla="*/ 236128 h 634287"/>
                <a:gd name="connsiteX4" fmla="*/ 224545 w 474486"/>
                <a:gd name="connsiteY4" fmla="*/ 171871 h 634287"/>
                <a:gd name="connsiteX5" fmla="*/ 306806 w 474486"/>
                <a:gd name="connsiteY5" fmla="*/ 33687 h 634287"/>
                <a:gd name="connsiteX6" fmla="*/ 31639 w 474486"/>
                <a:gd name="connsiteY6" fmla="*/ 61047 h 634287"/>
                <a:gd name="connsiteX0" fmla="*/ 0 w 481176"/>
                <a:gd name="connsiteY0" fmla="*/ 595294 h 634287"/>
                <a:gd name="connsiteX1" fmla="*/ 230873 w 481176"/>
                <a:gd name="connsiteY1" fmla="*/ 606790 h 634287"/>
                <a:gd name="connsiteX2" fmla="*/ 271246 w 481176"/>
                <a:gd name="connsiteY2" fmla="*/ 328149 h 634287"/>
                <a:gd name="connsiteX3" fmla="*/ 474045 w 481176"/>
                <a:gd name="connsiteY3" fmla="*/ 236128 h 634287"/>
                <a:gd name="connsiteX4" fmla="*/ 224545 w 481176"/>
                <a:gd name="connsiteY4" fmla="*/ 171871 h 634287"/>
                <a:gd name="connsiteX5" fmla="*/ 306806 w 481176"/>
                <a:gd name="connsiteY5" fmla="*/ 33687 h 634287"/>
                <a:gd name="connsiteX6" fmla="*/ 31639 w 481176"/>
                <a:gd name="connsiteY6" fmla="*/ 61047 h 634287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53028 w 449537"/>
                <a:gd name="connsiteY0" fmla="*/ 519094 h 580324"/>
                <a:gd name="connsiteX1" fmla="*/ 271201 w 449537"/>
                <a:gd name="connsiteY1" fmla="*/ 568690 h 580324"/>
                <a:gd name="connsiteX2" fmla="*/ 239607 w 449537"/>
                <a:gd name="connsiteY2" fmla="*/ 328149 h 580324"/>
                <a:gd name="connsiteX3" fmla="*/ 442406 w 449537"/>
                <a:gd name="connsiteY3" fmla="*/ 236128 h 580324"/>
                <a:gd name="connsiteX4" fmla="*/ 192906 w 449537"/>
                <a:gd name="connsiteY4" fmla="*/ 171871 h 580324"/>
                <a:gd name="connsiteX5" fmla="*/ 275167 w 449537"/>
                <a:gd name="connsiteY5" fmla="*/ 33687 h 580324"/>
                <a:gd name="connsiteX6" fmla="*/ 0 w 449537"/>
                <a:gd name="connsiteY6" fmla="*/ 61047 h 580324"/>
                <a:gd name="connsiteX0" fmla="*/ 53028 w 442507"/>
                <a:gd name="connsiteY0" fmla="*/ 517732 h 578962"/>
                <a:gd name="connsiteX1" fmla="*/ 271201 w 442507"/>
                <a:gd name="connsiteY1" fmla="*/ 567328 h 578962"/>
                <a:gd name="connsiteX2" fmla="*/ 239607 w 442507"/>
                <a:gd name="connsiteY2" fmla="*/ 326787 h 578962"/>
                <a:gd name="connsiteX3" fmla="*/ 442406 w 442507"/>
                <a:gd name="connsiteY3" fmla="*/ 234766 h 578962"/>
                <a:gd name="connsiteX4" fmla="*/ 260640 w 442507"/>
                <a:gd name="connsiteY4" fmla="*/ 145109 h 578962"/>
                <a:gd name="connsiteX5" fmla="*/ 275167 w 442507"/>
                <a:gd name="connsiteY5" fmla="*/ 32325 h 578962"/>
                <a:gd name="connsiteX6" fmla="*/ 0 w 442507"/>
                <a:gd name="connsiteY6" fmla="*/ 59685 h 57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07" h="578962">
                  <a:moveTo>
                    <a:pt x="53028" y="517732"/>
                  </a:moveTo>
                  <a:cubicBezTo>
                    <a:pt x="158861" y="560065"/>
                    <a:pt x="240105" y="599152"/>
                    <a:pt x="271201" y="567328"/>
                  </a:cubicBezTo>
                  <a:cubicBezTo>
                    <a:pt x="302298" y="535504"/>
                    <a:pt x="277707" y="386054"/>
                    <a:pt x="239607" y="326787"/>
                  </a:cubicBezTo>
                  <a:cubicBezTo>
                    <a:pt x="353907" y="360654"/>
                    <a:pt x="438901" y="265046"/>
                    <a:pt x="442406" y="234766"/>
                  </a:cubicBezTo>
                  <a:cubicBezTo>
                    <a:pt x="445911" y="204486"/>
                    <a:pt x="358007" y="170509"/>
                    <a:pt x="260640" y="145109"/>
                  </a:cubicBezTo>
                  <a:cubicBezTo>
                    <a:pt x="374940" y="98542"/>
                    <a:pt x="318607" y="46562"/>
                    <a:pt x="275167" y="32325"/>
                  </a:cubicBezTo>
                  <a:cubicBezTo>
                    <a:pt x="231727" y="18088"/>
                    <a:pt x="46567" y="-46148"/>
                    <a:pt x="0" y="596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450A92-3FAB-10BC-78C5-F634763D9DD7}"/>
                </a:ext>
              </a:extLst>
            </p:cNvPr>
            <p:cNvSpPr/>
            <p:nvPr/>
          </p:nvSpPr>
          <p:spPr>
            <a:xfrm>
              <a:off x="2754842" y="5273602"/>
              <a:ext cx="723900" cy="139700"/>
            </a:xfrm>
            <a:custGeom>
              <a:avLst/>
              <a:gdLst>
                <a:gd name="connsiteX0" fmla="*/ 0 w 723900"/>
                <a:gd name="connsiteY0" fmla="*/ 139700 h 139700"/>
                <a:gd name="connsiteX1" fmla="*/ 317500 w 723900"/>
                <a:gd name="connsiteY1" fmla="*/ 0 h 139700"/>
                <a:gd name="connsiteX2" fmla="*/ 584200 w 723900"/>
                <a:gd name="connsiteY2" fmla="*/ 76200 h 139700"/>
                <a:gd name="connsiteX3" fmla="*/ 723900 w 723900"/>
                <a:gd name="connsiteY3" fmla="*/ 25400 h 139700"/>
                <a:gd name="connsiteX0" fmla="*/ 0 w 723900"/>
                <a:gd name="connsiteY0" fmla="*/ 139700 h 139700"/>
                <a:gd name="connsiteX1" fmla="*/ 317500 w 723900"/>
                <a:gd name="connsiteY1" fmla="*/ 0 h 139700"/>
                <a:gd name="connsiteX2" fmla="*/ 584200 w 723900"/>
                <a:gd name="connsiteY2" fmla="*/ 76200 h 139700"/>
                <a:gd name="connsiteX3" fmla="*/ 723900 w 723900"/>
                <a:gd name="connsiteY3" fmla="*/ 25400 h 139700"/>
                <a:gd name="connsiteX0" fmla="*/ 0 w 723900"/>
                <a:gd name="connsiteY0" fmla="*/ 139700 h 139700"/>
                <a:gd name="connsiteX1" fmla="*/ 317500 w 723900"/>
                <a:gd name="connsiteY1" fmla="*/ 0 h 139700"/>
                <a:gd name="connsiteX2" fmla="*/ 584200 w 723900"/>
                <a:gd name="connsiteY2" fmla="*/ 76200 h 139700"/>
                <a:gd name="connsiteX3" fmla="*/ 723900 w 723900"/>
                <a:gd name="connsiteY3" fmla="*/ 25400 h 139700"/>
                <a:gd name="connsiteX0" fmla="*/ 0 w 723900"/>
                <a:gd name="connsiteY0" fmla="*/ 139700 h 139700"/>
                <a:gd name="connsiteX1" fmla="*/ 317500 w 723900"/>
                <a:gd name="connsiteY1" fmla="*/ 0 h 139700"/>
                <a:gd name="connsiteX2" fmla="*/ 584200 w 723900"/>
                <a:gd name="connsiteY2" fmla="*/ 76200 h 139700"/>
                <a:gd name="connsiteX3" fmla="*/ 723900 w 723900"/>
                <a:gd name="connsiteY3" fmla="*/ 25400 h 139700"/>
                <a:gd name="connsiteX0" fmla="*/ 0 w 723900"/>
                <a:gd name="connsiteY0" fmla="*/ 139700 h 139700"/>
                <a:gd name="connsiteX1" fmla="*/ 317500 w 723900"/>
                <a:gd name="connsiteY1" fmla="*/ 0 h 139700"/>
                <a:gd name="connsiteX2" fmla="*/ 584200 w 723900"/>
                <a:gd name="connsiteY2" fmla="*/ 76200 h 139700"/>
                <a:gd name="connsiteX3" fmla="*/ 723900 w 723900"/>
                <a:gd name="connsiteY3" fmla="*/ 254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900" h="139700">
                  <a:moveTo>
                    <a:pt x="0" y="139700"/>
                  </a:moveTo>
                  <a:cubicBezTo>
                    <a:pt x="140758" y="128058"/>
                    <a:pt x="268817" y="49742"/>
                    <a:pt x="317500" y="0"/>
                  </a:cubicBezTo>
                  <a:cubicBezTo>
                    <a:pt x="355600" y="63500"/>
                    <a:pt x="495300" y="88900"/>
                    <a:pt x="584200" y="76200"/>
                  </a:cubicBezTo>
                  <a:cubicBezTo>
                    <a:pt x="633252" y="69193"/>
                    <a:pt x="677333" y="42333"/>
                    <a:pt x="723900" y="2540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004143-1B92-AAC0-8F60-13E053142527}"/>
                </a:ext>
              </a:extLst>
            </p:cNvPr>
            <p:cNvSpPr/>
            <p:nvPr/>
          </p:nvSpPr>
          <p:spPr>
            <a:xfrm rot="6082458" flipH="1">
              <a:off x="1161150" y="2132395"/>
              <a:ext cx="442507" cy="578962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221608"/>
                <a:gd name="connsiteY0" fmla="*/ 415624 h 549236"/>
                <a:gd name="connsiteX1" fmla="*/ 317500 w 1221608"/>
                <a:gd name="connsiteY1" fmla="*/ 542624 h 549236"/>
                <a:gd name="connsiteX2" fmla="*/ 444500 w 1221608"/>
                <a:gd name="connsiteY2" fmla="*/ 352124 h 549236"/>
                <a:gd name="connsiteX3" fmla="*/ 787400 w 1221608"/>
                <a:gd name="connsiteY3" fmla="*/ 453724 h 549236"/>
                <a:gd name="connsiteX4" fmla="*/ 876300 w 1221608"/>
                <a:gd name="connsiteY4" fmla="*/ 275924 h 549236"/>
                <a:gd name="connsiteX5" fmla="*/ 1219200 w 1221608"/>
                <a:gd name="connsiteY5" fmla="*/ 136224 h 549236"/>
                <a:gd name="connsiteX6" fmla="*/ 696094 w 1221608"/>
                <a:gd name="connsiteY6" fmla="*/ 0 h 549236"/>
                <a:gd name="connsiteX0" fmla="*/ 0 w 999458"/>
                <a:gd name="connsiteY0" fmla="*/ 415624 h 549236"/>
                <a:gd name="connsiteX1" fmla="*/ 317500 w 999458"/>
                <a:gd name="connsiteY1" fmla="*/ 542624 h 549236"/>
                <a:gd name="connsiteX2" fmla="*/ 444500 w 999458"/>
                <a:gd name="connsiteY2" fmla="*/ 352124 h 549236"/>
                <a:gd name="connsiteX3" fmla="*/ 787400 w 999458"/>
                <a:gd name="connsiteY3" fmla="*/ 453724 h 549236"/>
                <a:gd name="connsiteX4" fmla="*/ 876300 w 999458"/>
                <a:gd name="connsiteY4" fmla="*/ 275924 h 549236"/>
                <a:gd name="connsiteX5" fmla="*/ 988194 w 999458"/>
                <a:gd name="connsiteY5" fmla="*/ 78473 h 549236"/>
                <a:gd name="connsiteX6" fmla="*/ 696094 w 999458"/>
                <a:gd name="connsiteY6" fmla="*/ 0 h 549236"/>
                <a:gd name="connsiteX0" fmla="*/ 0 w 1079688"/>
                <a:gd name="connsiteY0" fmla="*/ 415624 h 549236"/>
                <a:gd name="connsiteX1" fmla="*/ 317500 w 1079688"/>
                <a:gd name="connsiteY1" fmla="*/ 542624 h 549236"/>
                <a:gd name="connsiteX2" fmla="*/ 444500 w 1079688"/>
                <a:gd name="connsiteY2" fmla="*/ 352124 h 549236"/>
                <a:gd name="connsiteX3" fmla="*/ 1066533 w 1079688"/>
                <a:gd name="connsiteY3" fmla="*/ 424848 h 549236"/>
                <a:gd name="connsiteX4" fmla="*/ 876300 w 1079688"/>
                <a:gd name="connsiteY4" fmla="*/ 275924 h 549236"/>
                <a:gd name="connsiteX5" fmla="*/ 988194 w 1079688"/>
                <a:gd name="connsiteY5" fmla="*/ 78473 h 549236"/>
                <a:gd name="connsiteX6" fmla="*/ 696094 w 1079688"/>
                <a:gd name="connsiteY6" fmla="*/ 0 h 549236"/>
                <a:gd name="connsiteX0" fmla="*/ 0 w 1070130"/>
                <a:gd name="connsiteY0" fmla="*/ 415624 h 543438"/>
                <a:gd name="connsiteX1" fmla="*/ 317500 w 1070130"/>
                <a:gd name="connsiteY1" fmla="*/ 542624 h 543438"/>
                <a:gd name="connsiteX2" fmla="*/ 656256 w 1070130"/>
                <a:gd name="connsiteY2" fmla="*/ 352124 h 543438"/>
                <a:gd name="connsiteX3" fmla="*/ 1066533 w 1070130"/>
                <a:gd name="connsiteY3" fmla="*/ 424848 h 543438"/>
                <a:gd name="connsiteX4" fmla="*/ 876300 w 1070130"/>
                <a:gd name="connsiteY4" fmla="*/ 275924 h 543438"/>
                <a:gd name="connsiteX5" fmla="*/ 988194 w 1070130"/>
                <a:gd name="connsiteY5" fmla="*/ 78473 h 543438"/>
                <a:gd name="connsiteX6" fmla="*/ 696094 w 1070130"/>
                <a:gd name="connsiteY6" fmla="*/ 0 h 543438"/>
                <a:gd name="connsiteX0" fmla="*/ 0 w 1070130"/>
                <a:gd name="connsiteY0" fmla="*/ 415624 h 639298"/>
                <a:gd name="connsiteX1" fmla="*/ 721761 w 1070130"/>
                <a:gd name="connsiteY1" fmla="*/ 638876 h 639298"/>
                <a:gd name="connsiteX2" fmla="*/ 656256 w 1070130"/>
                <a:gd name="connsiteY2" fmla="*/ 352124 h 639298"/>
                <a:gd name="connsiteX3" fmla="*/ 1066533 w 1070130"/>
                <a:gd name="connsiteY3" fmla="*/ 424848 h 639298"/>
                <a:gd name="connsiteX4" fmla="*/ 876300 w 1070130"/>
                <a:gd name="connsiteY4" fmla="*/ 275924 h 639298"/>
                <a:gd name="connsiteX5" fmla="*/ 988194 w 1070130"/>
                <a:gd name="connsiteY5" fmla="*/ 78473 h 639298"/>
                <a:gd name="connsiteX6" fmla="*/ 696094 w 1070130"/>
                <a:gd name="connsiteY6" fmla="*/ 0 h 639298"/>
                <a:gd name="connsiteX0" fmla="*/ 0 w 579242"/>
                <a:gd name="connsiteY0" fmla="*/ 627380 h 666940"/>
                <a:gd name="connsiteX1" fmla="*/ 230873 w 579242"/>
                <a:gd name="connsiteY1" fmla="*/ 638876 h 666940"/>
                <a:gd name="connsiteX2" fmla="*/ 165368 w 579242"/>
                <a:gd name="connsiteY2" fmla="*/ 352124 h 666940"/>
                <a:gd name="connsiteX3" fmla="*/ 575645 w 579242"/>
                <a:gd name="connsiteY3" fmla="*/ 424848 h 666940"/>
                <a:gd name="connsiteX4" fmla="*/ 385412 w 579242"/>
                <a:gd name="connsiteY4" fmla="*/ 275924 h 666940"/>
                <a:gd name="connsiteX5" fmla="*/ 497306 w 579242"/>
                <a:gd name="connsiteY5" fmla="*/ 78473 h 666940"/>
                <a:gd name="connsiteX6" fmla="*/ 205206 w 579242"/>
                <a:gd name="connsiteY6" fmla="*/ 0 h 666940"/>
                <a:gd name="connsiteX0" fmla="*/ 0 w 576725"/>
                <a:gd name="connsiteY0" fmla="*/ 627380 h 662280"/>
                <a:gd name="connsiteX1" fmla="*/ 230873 w 576725"/>
                <a:gd name="connsiteY1" fmla="*/ 638876 h 662280"/>
                <a:gd name="connsiteX2" fmla="*/ 271246 w 576725"/>
                <a:gd name="connsiteY2" fmla="*/ 419501 h 662280"/>
                <a:gd name="connsiteX3" fmla="*/ 575645 w 576725"/>
                <a:gd name="connsiteY3" fmla="*/ 424848 h 662280"/>
                <a:gd name="connsiteX4" fmla="*/ 385412 w 576725"/>
                <a:gd name="connsiteY4" fmla="*/ 275924 h 662280"/>
                <a:gd name="connsiteX5" fmla="*/ 497306 w 576725"/>
                <a:gd name="connsiteY5" fmla="*/ 78473 h 662280"/>
                <a:gd name="connsiteX6" fmla="*/ 205206 w 576725"/>
                <a:gd name="connsiteY6" fmla="*/ 0 h 662280"/>
                <a:gd name="connsiteX0" fmla="*/ 0 w 576725"/>
                <a:gd name="connsiteY0" fmla="*/ 554809 h 589709"/>
                <a:gd name="connsiteX1" fmla="*/ 230873 w 576725"/>
                <a:gd name="connsiteY1" fmla="*/ 566305 h 589709"/>
                <a:gd name="connsiteX2" fmla="*/ 271246 w 576725"/>
                <a:gd name="connsiteY2" fmla="*/ 346930 h 589709"/>
                <a:gd name="connsiteX3" fmla="*/ 575645 w 576725"/>
                <a:gd name="connsiteY3" fmla="*/ 352277 h 589709"/>
                <a:gd name="connsiteX4" fmla="*/ 385412 w 576725"/>
                <a:gd name="connsiteY4" fmla="*/ 203353 h 589709"/>
                <a:gd name="connsiteX5" fmla="*/ 497306 w 576725"/>
                <a:gd name="connsiteY5" fmla="*/ 5902 h 589709"/>
                <a:gd name="connsiteX6" fmla="*/ 31639 w 576725"/>
                <a:gd name="connsiteY6" fmla="*/ 20562 h 589709"/>
                <a:gd name="connsiteX0" fmla="*/ 0 w 576725"/>
                <a:gd name="connsiteY0" fmla="*/ 594046 h 628946"/>
                <a:gd name="connsiteX1" fmla="*/ 230873 w 576725"/>
                <a:gd name="connsiteY1" fmla="*/ 605542 h 628946"/>
                <a:gd name="connsiteX2" fmla="*/ 271246 w 576725"/>
                <a:gd name="connsiteY2" fmla="*/ 386167 h 628946"/>
                <a:gd name="connsiteX3" fmla="*/ 575645 w 576725"/>
                <a:gd name="connsiteY3" fmla="*/ 391514 h 628946"/>
                <a:gd name="connsiteX4" fmla="*/ 385412 w 576725"/>
                <a:gd name="connsiteY4" fmla="*/ 242590 h 628946"/>
                <a:gd name="connsiteX5" fmla="*/ 497306 w 576725"/>
                <a:gd name="connsiteY5" fmla="*/ 45139 h 628946"/>
                <a:gd name="connsiteX6" fmla="*/ 31639 w 576725"/>
                <a:gd name="connsiteY6" fmla="*/ 59799 h 628946"/>
                <a:gd name="connsiteX0" fmla="*/ 0 w 576725"/>
                <a:gd name="connsiteY0" fmla="*/ 599323 h 634223"/>
                <a:gd name="connsiteX1" fmla="*/ 230873 w 576725"/>
                <a:gd name="connsiteY1" fmla="*/ 610819 h 634223"/>
                <a:gd name="connsiteX2" fmla="*/ 271246 w 576725"/>
                <a:gd name="connsiteY2" fmla="*/ 391444 h 634223"/>
                <a:gd name="connsiteX3" fmla="*/ 575645 w 576725"/>
                <a:gd name="connsiteY3" fmla="*/ 396791 h 634223"/>
                <a:gd name="connsiteX4" fmla="*/ 385412 w 576725"/>
                <a:gd name="connsiteY4" fmla="*/ 247867 h 634223"/>
                <a:gd name="connsiteX5" fmla="*/ 306806 w 576725"/>
                <a:gd name="connsiteY5" fmla="*/ 37716 h 634223"/>
                <a:gd name="connsiteX6" fmla="*/ 31639 w 576725"/>
                <a:gd name="connsiteY6" fmla="*/ 65076 h 634223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474486"/>
                <a:gd name="connsiteY0" fmla="*/ 595294 h 630194"/>
                <a:gd name="connsiteX1" fmla="*/ 230873 w 474486"/>
                <a:gd name="connsiteY1" fmla="*/ 606790 h 630194"/>
                <a:gd name="connsiteX2" fmla="*/ 271246 w 474486"/>
                <a:gd name="connsiteY2" fmla="*/ 387415 h 630194"/>
                <a:gd name="connsiteX3" fmla="*/ 474045 w 474486"/>
                <a:gd name="connsiteY3" fmla="*/ 236128 h 630194"/>
                <a:gd name="connsiteX4" fmla="*/ 224545 w 474486"/>
                <a:gd name="connsiteY4" fmla="*/ 171871 h 630194"/>
                <a:gd name="connsiteX5" fmla="*/ 306806 w 474486"/>
                <a:gd name="connsiteY5" fmla="*/ 33687 h 630194"/>
                <a:gd name="connsiteX6" fmla="*/ 31639 w 474486"/>
                <a:gd name="connsiteY6" fmla="*/ 61047 h 630194"/>
                <a:gd name="connsiteX0" fmla="*/ 0 w 474486"/>
                <a:gd name="connsiteY0" fmla="*/ 595294 h 634287"/>
                <a:gd name="connsiteX1" fmla="*/ 230873 w 474486"/>
                <a:gd name="connsiteY1" fmla="*/ 606790 h 634287"/>
                <a:gd name="connsiteX2" fmla="*/ 271246 w 474486"/>
                <a:gd name="connsiteY2" fmla="*/ 328149 h 634287"/>
                <a:gd name="connsiteX3" fmla="*/ 474045 w 474486"/>
                <a:gd name="connsiteY3" fmla="*/ 236128 h 634287"/>
                <a:gd name="connsiteX4" fmla="*/ 224545 w 474486"/>
                <a:gd name="connsiteY4" fmla="*/ 171871 h 634287"/>
                <a:gd name="connsiteX5" fmla="*/ 306806 w 474486"/>
                <a:gd name="connsiteY5" fmla="*/ 33687 h 634287"/>
                <a:gd name="connsiteX6" fmla="*/ 31639 w 474486"/>
                <a:gd name="connsiteY6" fmla="*/ 61047 h 634287"/>
                <a:gd name="connsiteX0" fmla="*/ 0 w 481176"/>
                <a:gd name="connsiteY0" fmla="*/ 595294 h 634287"/>
                <a:gd name="connsiteX1" fmla="*/ 230873 w 481176"/>
                <a:gd name="connsiteY1" fmla="*/ 606790 h 634287"/>
                <a:gd name="connsiteX2" fmla="*/ 271246 w 481176"/>
                <a:gd name="connsiteY2" fmla="*/ 328149 h 634287"/>
                <a:gd name="connsiteX3" fmla="*/ 474045 w 481176"/>
                <a:gd name="connsiteY3" fmla="*/ 236128 h 634287"/>
                <a:gd name="connsiteX4" fmla="*/ 224545 w 481176"/>
                <a:gd name="connsiteY4" fmla="*/ 171871 h 634287"/>
                <a:gd name="connsiteX5" fmla="*/ 306806 w 481176"/>
                <a:gd name="connsiteY5" fmla="*/ 33687 h 634287"/>
                <a:gd name="connsiteX6" fmla="*/ 31639 w 481176"/>
                <a:gd name="connsiteY6" fmla="*/ 61047 h 634287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53028 w 449537"/>
                <a:gd name="connsiteY0" fmla="*/ 519094 h 580324"/>
                <a:gd name="connsiteX1" fmla="*/ 271201 w 449537"/>
                <a:gd name="connsiteY1" fmla="*/ 568690 h 580324"/>
                <a:gd name="connsiteX2" fmla="*/ 239607 w 449537"/>
                <a:gd name="connsiteY2" fmla="*/ 328149 h 580324"/>
                <a:gd name="connsiteX3" fmla="*/ 442406 w 449537"/>
                <a:gd name="connsiteY3" fmla="*/ 236128 h 580324"/>
                <a:gd name="connsiteX4" fmla="*/ 192906 w 449537"/>
                <a:gd name="connsiteY4" fmla="*/ 171871 h 580324"/>
                <a:gd name="connsiteX5" fmla="*/ 275167 w 449537"/>
                <a:gd name="connsiteY5" fmla="*/ 33687 h 580324"/>
                <a:gd name="connsiteX6" fmla="*/ 0 w 449537"/>
                <a:gd name="connsiteY6" fmla="*/ 61047 h 580324"/>
                <a:gd name="connsiteX0" fmla="*/ 53028 w 442507"/>
                <a:gd name="connsiteY0" fmla="*/ 517732 h 578962"/>
                <a:gd name="connsiteX1" fmla="*/ 271201 w 442507"/>
                <a:gd name="connsiteY1" fmla="*/ 567328 h 578962"/>
                <a:gd name="connsiteX2" fmla="*/ 239607 w 442507"/>
                <a:gd name="connsiteY2" fmla="*/ 326787 h 578962"/>
                <a:gd name="connsiteX3" fmla="*/ 442406 w 442507"/>
                <a:gd name="connsiteY3" fmla="*/ 234766 h 578962"/>
                <a:gd name="connsiteX4" fmla="*/ 260640 w 442507"/>
                <a:gd name="connsiteY4" fmla="*/ 145109 h 578962"/>
                <a:gd name="connsiteX5" fmla="*/ 275167 w 442507"/>
                <a:gd name="connsiteY5" fmla="*/ 32325 h 578962"/>
                <a:gd name="connsiteX6" fmla="*/ 0 w 442507"/>
                <a:gd name="connsiteY6" fmla="*/ 59685 h 57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07" h="578962">
                  <a:moveTo>
                    <a:pt x="53028" y="517732"/>
                  </a:moveTo>
                  <a:cubicBezTo>
                    <a:pt x="158861" y="560065"/>
                    <a:pt x="240105" y="599152"/>
                    <a:pt x="271201" y="567328"/>
                  </a:cubicBezTo>
                  <a:cubicBezTo>
                    <a:pt x="302298" y="535504"/>
                    <a:pt x="277707" y="386054"/>
                    <a:pt x="239607" y="326787"/>
                  </a:cubicBezTo>
                  <a:cubicBezTo>
                    <a:pt x="353907" y="360654"/>
                    <a:pt x="438901" y="265046"/>
                    <a:pt x="442406" y="234766"/>
                  </a:cubicBezTo>
                  <a:cubicBezTo>
                    <a:pt x="445911" y="204486"/>
                    <a:pt x="358007" y="170509"/>
                    <a:pt x="260640" y="145109"/>
                  </a:cubicBezTo>
                  <a:cubicBezTo>
                    <a:pt x="374940" y="98542"/>
                    <a:pt x="318607" y="46562"/>
                    <a:pt x="275167" y="32325"/>
                  </a:cubicBezTo>
                  <a:cubicBezTo>
                    <a:pt x="231727" y="18088"/>
                    <a:pt x="46567" y="-46148"/>
                    <a:pt x="0" y="596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42F9A8E-121D-E53B-FE29-6CDE21967EDD}"/>
                </a:ext>
              </a:extLst>
            </p:cNvPr>
            <p:cNvSpPr/>
            <p:nvPr/>
          </p:nvSpPr>
          <p:spPr>
            <a:xfrm rot="6082458" flipH="1">
              <a:off x="1495721" y="4476904"/>
              <a:ext cx="442507" cy="578962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221608"/>
                <a:gd name="connsiteY0" fmla="*/ 415624 h 549236"/>
                <a:gd name="connsiteX1" fmla="*/ 317500 w 1221608"/>
                <a:gd name="connsiteY1" fmla="*/ 542624 h 549236"/>
                <a:gd name="connsiteX2" fmla="*/ 444500 w 1221608"/>
                <a:gd name="connsiteY2" fmla="*/ 352124 h 549236"/>
                <a:gd name="connsiteX3" fmla="*/ 787400 w 1221608"/>
                <a:gd name="connsiteY3" fmla="*/ 453724 h 549236"/>
                <a:gd name="connsiteX4" fmla="*/ 876300 w 1221608"/>
                <a:gd name="connsiteY4" fmla="*/ 275924 h 549236"/>
                <a:gd name="connsiteX5" fmla="*/ 1219200 w 1221608"/>
                <a:gd name="connsiteY5" fmla="*/ 136224 h 549236"/>
                <a:gd name="connsiteX6" fmla="*/ 696094 w 1221608"/>
                <a:gd name="connsiteY6" fmla="*/ 0 h 549236"/>
                <a:gd name="connsiteX0" fmla="*/ 0 w 999458"/>
                <a:gd name="connsiteY0" fmla="*/ 415624 h 549236"/>
                <a:gd name="connsiteX1" fmla="*/ 317500 w 999458"/>
                <a:gd name="connsiteY1" fmla="*/ 542624 h 549236"/>
                <a:gd name="connsiteX2" fmla="*/ 444500 w 999458"/>
                <a:gd name="connsiteY2" fmla="*/ 352124 h 549236"/>
                <a:gd name="connsiteX3" fmla="*/ 787400 w 999458"/>
                <a:gd name="connsiteY3" fmla="*/ 453724 h 549236"/>
                <a:gd name="connsiteX4" fmla="*/ 876300 w 999458"/>
                <a:gd name="connsiteY4" fmla="*/ 275924 h 549236"/>
                <a:gd name="connsiteX5" fmla="*/ 988194 w 999458"/>
                <a:gd name="connsiteY5" fmla="*/ 78473 h 549236"/>
                <a:gd name="connsiteX6" fmla="*/ 696094 w 999458"/>
                <a:gd name="connsiteY6" fmla="*/ 0 h 549236"/>
                <a:gd name="connsiteX0" fmla="*/ 0 w 1079688"/>
                <a:gd name="connsiteY0" fmla="*/ 415624 h 549236"/>
                <a:gd name="connsiteX1" fmla="*/ 317500 w 1079688"/>
                <a:gd name="connsiteY1" fmla="*/ 542624 h 549236"/>
                <a:gd name="connsiteX2" fmla="*/ 444500 w 1079688"/>
                <a:gd name="connsiteY2" fmla="*/ 352124 h 549236"/>
                <a:gd name="connsiteX3" fmla="*/ 1066533 w 1079688"/>
                <a:gd name="connsiteY3" fmla="*/ 424848 h 549236"/>
                <a:gd name="connsiteX4" fmla="*/ 876300 w 1079688"/>
                <a:gd name="connsiteY4" fmla="*/ 275924 h 549236"/>
                <a:gd name="connsiteX5" fmla="*/ 988194 w 1079688"/>
                <a:gd name="connsiteY5" fmla="*/ 78473 h 549236"/>
                <a:gd name="connsiteX6" fmla="*/ 696094 w 1079688"/>
                <a:gd name="connsiteY6" fmla="*/ 0 h 549236"/>
                <a:gd name="connsiteX0" fmla="*/ 0 w 1070130"/>
                <a:gd name="connsiteY0" fmla="*/ 415624 h 543438"/>
                <a:gd name="connsiteX1" fmla="*/ 317500 w 1070130"/>
                <a:gd name="connsiteY1" fmla="*/ 542624 h 543438"/>
                <a:gd name="connsiteX2" fmla="*/ 656256 w 1070130"/>
                <a:gd name="connsiteY2" fmla="*/ 352124 h 543438"/>
                <a:gd name="connsiteX3" fmla="*/ 1066533 w 1070130"/>
                <a:gd name="connsiteY3" fmla="*/ 424848 h 543438"/>
                <a:gd name="connsiteX4" fmla="*/ 876300 w 1070130"/>
                <a:gd name="connsiteY4" fmla="*/ 275924 h 543438"/>
                <a:gd name="connsiteX5" fmla="*/ 988194 w 1070130"/>
                <a:gd name="connsiteY5" fmla="*/ 78473 h 543438"/>
                <a:gd name="connsiteX6" fmla="*/ 696094 w 1070130"/>
                <a:gd name="connsiteY6" fmla="*/ 0 h 543438"/>
                <a:gd name="connsiteX0" fmla="*/ 0 w 1070130"/>
                <a:gd name="connsiteY0" fmla="*/ 415624 h 639298"/>
                <a:gd name="connsiteX1" fmla="*/ 721761 w 1070130"/>
                <a:gd name="connsiteY1" fmla="*/ 638876 h 639298"/>
                <a:gd name="connsiteX2" fmla="*/ 656256 w 1070130"/>
                <a:gd name="connsiteY2" fmla="*/ 352124 h 639298"/>
                <a:gd name="connsiteX3" fmla="*/ 1066533 w 1070130"/>
                <a:gd name="connsiteY3" fmla="*/ 424848 h 639298"/>
                <a:gd name="connsiteX4" fmla="*/ 876300 w 1070130"/>
                <a:gd name="connsiteY4" fmla="*/ 275924 h 639298"/>
                <a:gd name="connsiteX5" fmla="*/ 988194 w 1070130"/>
                <a:gd name="connsiteY5" fmla="*/ 78473 h 639298"/>
                <a:gd name="connsiteX6" fmla="*/ 696094 w 1070130"/>
                <a:gd name="connsiteY6" fmla="*/ 0 h 639298"/>
                <a:gd name="connsiteX0" fmla="*/ 0 w 579242"/>
                <a:gd name="connsiteY0" fmla="*/ 627380 h 666940"/>
                <a:gd name="connsiteX1" fmla="*/ 230873 w 579242"/>
                <a:gd name="connsiteY1" fmla="*/ 638876 h 666940"/>
                <a:gd name="connsiteX2" fmla="*/ 165368 w 579242"/>
                <a:gd name="connsiteY2" fmla="*/ 352124 h 666940"/>
                <a:gd name="connsiteX3" fmla="*/ 575645 w 579242"/>
                <a:gd name="connsiteY3" fmla="*/ 424848 h 666940"/>
                <a:gd name="connsiteX4" fmla="*/ 385412 w 579242"/>
                <a:gd name="connsiteY4" fmla="*/ 275924 h 666940"/>
                <a:gd name="connsiteX5" fmla="*/ 497306 w 579242"/>
                <a:gd name="connsiteY5" fmla="*/ 78473 h 666940"/>
                <a:gd name="connsiteX6" fmla="*/ 205206 w 579242"/>
                <a:gd name="connsiteY6" fmla="*/ 0 h 666940"/>
                <a:gd name="connsiteX0" fmla="*/ 0 w 576725"/>
                <a:gd name="connsiteY0" fmla="*/ 627380 h 662280"/>
                <a:gd name="connsiteX1" fmla="*/ 230873 w 576725"/>
                <a:gd name="connsiteY1" fmla="*/ 638876 h 662280"/>
                <a:gd name="connsiteX2" fmla="*/ 271246 w 576725"/>
                <a:gd name="connsiteY2" fmla="*/ 419501 h 662280"/>
                <a:gd name="connsiteX3" fmla="*/ 575645 w 576725"/>
                <a:gd name="connsiteY3" fmla="*/ 424848 h 662280"/>
                <a:gd name="connsiteX4" fmla="*/ 385412 w 576725"/>
                <a:gd name="connsiteY4" fmla="*/ 275924 h 662280"/>
                <a:gd name="connsiteX5" fmla="*/ 497306 w 576725"/>
                <a:gd name="connsiteY5" fmla="*/ 78473 h 662280"/>
                <a:gd name="connsiteX6" fmla="*/ 205206 w 576725"/>
                <a:gd name="connsiteY6" fmla="*/ 0 h 662280"/>
                <a:gd name="connsiteX0" fmla="*/ 0 w 576725"/>
                <a:gd name="connsiteY0" fmla="*/ 554809 h 589709"/>
                <a:gd name="connsiteX1" fmla="*/ 230873 w 576725"/>
                <a:gd name="connsiteY1" fmla="*/ 566305 h 589709"/>
                <a:gd name="connsiteX2" fmla="*/ 271246 w 576725"/>
                <a:gd name="connsiteY2" fmla="*/ 346930 h 589709"/>
                <a:gd name="connsiteX3" fmla="*/ 575645 w 576725"/>
                <a:gd name="connsiteY3" fmla="*/ 352277 h 589709"/>
                <a:gd name="connsiteX4" fmla="*/ 385412 w 576725"/>
                <a:gd name="connsiteY4" fmla="*/ 203353 h 589709"/>
                <a:gd name="connsiteX5" fmla="*/ 497306 w 576725"/>
                <a:gd name="connsiteY5" fmla="*/ 5902 h 589709"/>
                <a:gd name="connsiteX6" fmla="*/ 31639 w 576725"/>
                <a:gd name="connsiteY6" fmla="*/ 20562 h 589709"/>
                <a:gd name="connsiteX0" fmla="*/ 0 w 576725"/>
                <a:gd name="connsiteY0" fmla="*/ 594046 h 628946"/>
                <a:gd name="connsiteX1" fmla="*/ 230873 w 576725"/>
                <a:gd name="connsiteY1" fmla="*/ 605542 h 628946"/>
                <a:gd name="connsiteX2" fmla="*/ 271246 w 576725"/>
                <a:gd name="connsiteY2" fmla="*/ 386167 h 628946"/>
                <a:gd name="connsiteX3" fmla="*/ 575645 w 576725"/>
                <a:gd name="connsiteY3" fmla="*/ 391514 h 628946"/>
                <a:gd name="connsiteX4" fmla="*/ 385412 w 576725"/>
                <a:gd name="connsiteY4" fmla="*/ 242590 h 628946"/>
                <a:gd name="connsiteX5" fmla="*/ 497306 w 576725"/>
                <a:gd name="connsiteY5" fmla="*/ 45139 h 628946"/>
                <a:gd name="connsiteX6" fmla="*/ 31639 w 576725"/>
                <a:gd name="connsiteY6" fmla="*/ 59799 h 628946"/>
                <a:gd name="connsiteX0" fmla="*/ 0 w 576725"/>
                <a:gd name="connsiteY0" fmla="*/ 599323 h 634223"/>
                <a:gd name="connsiteX1" fmla="*/ 230873 w 576725"/>
                <a:gd name="connsiteY1" fmla="*/ 610819 h 634223"/>
                <a:gd name="connsiteX2" fmla="*/ 271246 w 576725"/>
                <a:gd name="connsiteY2" fmla="*/ 391444 h 634223"/>
                <a:gd name="connsiteX3" fmla="*/ 575645 w 576725"/>
                <a:gd name="connsiteY3" fmla="*/ 396791 h 634223"/>
                <a:gd name="connsiteX4" fmla="*/ 385412 w 576725"/>
                <a:gd name="connsiteY4" fmla="*/ 247867 h 634223"/>
                <a:gd name="connsiteX5" fmla="*/ 306806 w 576725"/>
                <a:gd name="connsiteY5" fmla="*/ 37716 h 634223"/>
                <a:gd name="connsiteX6" fmla="*/ 31639 w 576725"/>
                <a:gd name="connsiteY6" fmla="*/ 65076 h 634223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474486"/>
                <a:gd name="connsiteY0" fmla="*/ 595294 h 630194"/>
                <a:gd name="connsiteX1" fmla="*/ 230873 w 474486"/>
                <a:gd name="connsiteY1" fmla="*/ 606790 h 630194"/>
                <a:gd name="connsiteX2" fmla="*/ 271246 w 474486"/>
                <a:gd name="connsiteY2" fmla="*/ 387415 h 630194"/>
                <a:gd name="connsiteX3" fmla="*/ 474045 w 474486"/>
                <a:gd name="connsiteY3" fmla="*/ 236128 h 630194"/>
                <a:gd name="connsiteX4" fmla="*/ 224545 w 474486"/>
                <a:gd name="connsiteY4" fmla="*/ 171871 h 630194"/>
                <a:gd name="connsiteX5" fmla="*/ 306806 w 474486"/>
                <a:gd name="connsiteY5" fmla="*/ 33687 h 630194"/>
                <a:gd name="connsiteX6" fmla="*/ 31639 w 474486"/>
                <a:gd name="connsiteY6" fmla="*/ 61047 h 630194"/>
                <a:gd name="connsiteX0" fmla="*/ 0 w 474486"/>
                <a:gd name="connsiteY0" fmla="*/ 595294 h 634287"/>
                <a:gd name="connsiteX1" fmla="*/ 230873 w 474486"/>
                <a:gd name="connsiteY1" fmla="*/ 606790 h 634287"/>
                <a:gd name="connsiteX2" fmla="*/ 271246 w 474486"/>
                <a:gd name="connsiteY2" fmla="*/ 328149 h 634287"/>
                <a:gd name="connsiteX3" fmla="*/ 474045 w 474486"/>
                <a:gd name="connsiteY3" fmla="*/ 236128 h 634287"/>
                <a:gd name="connsiteX4" fmla="*/ 224545 w 474486"/>
                <a:gd name="connsiteY4" fmla="*/ 171871 h 634287"/>
                <a:gd name="connsiteX5" fmla="*/ 306806 w 474486"/>
                <a:gd name="connsiteY5" fmla="*/ 33687 h 634287"/>
                <a:gd name="connsiteX6" fmla="*/ 31639 w 474486"/>
                <a:gd name="connsiteY6" fmla="*/ 61047 h 634287"/>
                <a:gd name="connsiteX0" fmla="*/ 0 w 481176"/>
                <a:gd name="connsiteY0" fmla="*/ 595294 h 634287"/>
                <a:gd name="connsiteX1" fmla="*/ 230873 w 481176"/>
                <a:gd name="connsiteY1" fmla="*/ 606790 h 634287"/>
                <a:gd name="connsiteX2" fmla="*/ 271246 w 481176"/>
                <a:gd name="connsiteY2" fmla="*/ 328149 h 634287"/>
                <a:gd name="connsiteX3" fmla="*/ 474045 w 481176"/>
                <a:gd name="connsiteY3" fmla="*/ 236128 h 634287"/>
                <a:gd name="connsiteX4" fmla="*/ 224545 w 481176"/>
                <a:gd name="connsiteY4" fmla="*/ 171871 h 634287"/>
                <a:gd name="connsiteX5" fmla="*/ 306806 w 481176"/>
                <a:gd name="connsiteY5" fmla="*/ 33687 h 634287"/>
                <a:gd name="connsiteX6" fmla="*/ 31639 w 481176"/>
                <a:gd name="connsiteY6" fmla="*/ 61047 h 634287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53028 w 449537"/>
                <a:gd name="connsiteY0" fmla="*/ 519094 h 580324"/>
                <a:gd name="connsiteX1" fmla="*/ 271201 w 449537"/>
                <a:gd name="connsiteY1" fmla="*/ 568690 h 580324"/>
                <a:gd name="connsiteX2" fmla="*/ 239607 w 449537"/>
                <a:gd name="connsiteY2" fmla="*/ 328149 h 580324"/>
                <a:gd name="connsiteX3" fmla="*/ 442406 w 449537"/>
                <a:gd name="connsiteY3" fmla="*/ 236128 h 580324"/>
                <a:gd name="connsiteX4" fmla="*/ 192906 w 449537"/>
                <a:gd name="connsiteY4" fmla="*/ 171871 h 580324"/>
                <a:gd name="connsiteX5" fmla="*/ 275167 w 449537"/>
                <a:gd name="connsiteY5" fmla="*/ 33687 h 580324"/>
                <a:gd name="connsiteX6" fmla="*/ 0 w 449537"/>
                <a:gd name="connsiteY6" fmla="*/ 61047 h 580324"/>
                <a:gd name="connsiteX0" fmla="*/ 53028 w 442507"/>
                <a:gd name="connsiteY0" fmla="*/ 517732 h 578962"/>
                <a:gd name="connsiteX1" fmla="*/ 271201 w 442507"/>
                <a:gd name="connsiteY1" fmla="*/ 567328 h 578962"/>
                <a:gd name="connsiteX2" fmla="*/ 239607 w 442507"/>
                <a:gd name="connsiteY2" fmla="*/ 326787 h 578962"/>
                <a:gd name="connsiteX3" fmla="*/ 442406 w 442507"/>
                <a:gd name="connsiteY3" fmla="*/ 234766 h 578962"/>
                <a:gd name="connsiteX4" fmla="*/ 260640 w 442507"/>
                <a:gd name="connsiteY4" fmla="*/ 145109 h 578962"/>
                <a:gd name="connsiteX5" fmla="*/ 275167 w 442507"/>
                <a:gd name="connsiteY5" fmla="*/ 32325 h 578962"/>
                <a:gd name="connsiteX6" fmla="*/ 0 w 442507"/>
                <a:gd name="connsiteY6" fmla="*/ 59685 h 57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07" h="578962">
                  <a:moveTo>
                    <a:pt x="53028" y="517732"/>
                  </a:moveTo>
                  <a:cubicBezTo>
                    <a:pt x="158861" y="560065"/>
                    <a:pt x="240105" y="599152"/>
                    <a:pt x="271201" y="567328"/>
                  </a:cubicBezTo>
                  <a:cubicBezTo>
                    <a:pt x="302298" y="535504"/>
                    <a:pt x="277707" y="386054"/>
                    <a:pt x="239607" y="326787"/>
                  </a:cubicBezTo>
                  <a:cubicBezTo>
                    <a:pt x="353907" y="360654"/>
                    <a:pt x="438901" y="265046"/>
                    <a:pt x="442406" y="234766"/>
                  </a:cubicBezTo>
                  <a:cubicBezTo>
                    <a:pt x="445911" y="204486"/>
                    <a:pt x="358007" y="170509"/>
                    <a:pt x="260640" y="145109"/>
                  </a:cubicBezTo>
                  <a:cubicBezTo>
                    <a:pt x="374940" y="98542"/>
                    <a:pt x="318607" y="46562"/>
                    <a:pt x="275167" y="32325"/>
                  </a:cubicBezTo>
                  <a:cubicBezTo>
                    <a:pt x="231727" y="18088"/>
                    <a:pt x="46567" y="-46148"/>
                    <a:pt x="0" y="596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342BD7C-5DD6-692C-8C21-C58A25BD0479}"/>
                </a:ext>
              </a:extLst>
            </p:cNvPr>
            <p:cNvSpPr/>
            <p:nvPr/>
          </p:nvSpPr>
          <p:spPr>
            <a:xfrm>
              <a:off x="1025637" y="4874555"/>
              <a:ext cx="1193532" cy="317633"/>
            </a:xfrm>
            <a:custGeom>
              <a:avLst/>
              <a:gdLst>
                <a:gd name="connsiteX0" fmla="*/ 1193532 w 1193532"/>
                <a:gd name="connsiteY0" fmla="*/ 317633 h 317633"/>
                <a:gd name="connsiteX1" fmla="*/ 625642 w 1193532"/>
                <a:gd name="connsiteY1" fmla="*/ 38501 h 317633"/>
                <a:gd name="connsiteX2" fmla="*/ 0 w 1193532"/>
                <a:gd name="connsiteY2" fmla="*/ 0 h 3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532" h="317633">
                  <a:moveTo>
                    <a:pt x="1193532" y="317633"/>
                  </a:moveTo>
                  <a:lnTo>
                    <a:pt x="625642" y="38501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8405E18-1FB3-59CA-87CE-A8AF87EA993A}"/>
                </a:ext>
              </a:extLst>
            </p:cNvPr>
            <p:cNvSpPr/>
            <p:nvPr/>
          </p:nvSpPr>
          <p:spPr>
            <a:xfrm rot="6082458" flipH="1">
              <a:off x="557314" y="1641731"/>
              <a:ext cx="870918" cy="892006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221608"/>
                <a:gd name="connsiteY0" fmla="*/ 415624 h 549236"/>
                <a:gd name="connsiteX1" fmla="*/ 317500 w 1221608"/>
                <a:gd name="connsiteY1" fmla="*/ 542624 h 549236"/>
                <a:gd name="connsiteX2" fmla="*/ 444500 w 1221608"/>
                <a:gd name="connsiteY2" fmla="*/ 352124 h 549236"/>
                <a:gd name="connsiteX3" fmla="*/ 787400 w 1221608"/>
                <a:gd name="connsiteY3" fmla="*/ 453724 h 549236"/>
                <a:gd name="connsiteX4" fmla="*/ 876300 w 1221608"/>
                <a:gd name="connsiteY4" fmla="*/ 275924 h 549236"/>
                <a:gd name="connsiteX5" fmla="*/ 1219200 w 1221608"/>
                <a:gd name="connsiteY5" fmla="*/ 136224 h 549236"/>
                <a:gd name="connsiteX6" fmla="*/ 696094 w 1221608"/>
                <a:gd name="connsiteY6" fmla="*/ 0 h 549236"/>
                <a:gd name="connsiteX0" fmla="*/ 0 w 999458"/>
                <a:gd name="connsiteY0" fmla="*/ 415624 h 549236"/>
                <a:gd name="connsiteX1" fmla="*/ 317500 w 999458"/>
                <a:gd name="connsiteY1" fmla="*/ 542624 h 549236"/>
                <a:gd name="connsiteX2" fmla="*/ 444500 w 999458"/>
                <a:gd name="connsiteY2" fmla="*/ 352124 h 549236"/>
                <a:gd name="connsiteX3" fmla="*/ 787400 w 999458"/>
                <a:gd name="connsiteY3" fmla="*/ 453724 h 549236"/>
                <a:gd name="connsiteX4" fmla="*/ 876300 w 999458"/>
                <a:gd name="connsiteY4" fmla="*/ 275924 h 549236"/>
                <a:gd name="connsiteX5" fmla="*/ 988194 w 999458"/>
                <a:gd name="connsiteY5" fmla="*/ 78473 h 549236"/>
                <a:gd name="connsiteX6" fmla="*/ 696094 w 999458"/>
                <a:gd name="connsiteY6" fmla="*/ 0 h 549236"/>
                <a:gd name="connsiteX0" fmla="*/ 0 w 1079688"/>
                <a:gd name="connsiteY0" fmla="*/ 415624 h 549236"/>
                <a:gd name="connsiteX1" fmla="*/ 317500 w 1079688"/>
                <a:gd name="connsiteY1" fmla="*/ 542624 h 549236"/>
                <a:gd name="connsiteX2" fmla="*/ 444500 w 1079688"/>
                <a:gd name="connsiteY2" fmla="*/ 352124 h 549236"/>
                <a:gd name="connsiteX3" fmla="*/ 1066533 w 1079688"/>
                <a:gd name="connsiteY3" fmla="*/ 424848 h 549236"/>
                <a:gd name="connsiteX4" fmla="*/ 876300 w 1079688"/>
                <a:gd name="connsiteY4" fmla="*/ 275924 h 549236"/>
                <a:gd name="connsiteX5" fmla="*/ 988194 w 1079688"/>
                <a:gd name="connsiteY5" fmla="*/ 78473 h 549236"/>
                <a:gd name="connsiteX6" fmla="*/ 696094 w 1079688"/>
                <a:gd name="connsiteY6" fmla="*/ 0 h 549236"/>
                <a:gd name="connsiteX0" fmla="*/ 0 w 1070130"/>
                <a:gd name="connsiteY0" fmla="*/ 415624 h 543438"/>
                <a:gd name="connsiteX1" fmla="*/ 317500 w 1070130"/>
                <a:gd name="connsiteY1" fmla="*/ 542624 h 543438"/>
                <a:gd name="connsiteX2" fmla="*/ 656256 w 1070130"/>
                <a:gd name="connsiteY2" fmla="*/ 352124 h 543438"/>
                <a:gd name="connsiteX3" fmla="*/ 1066533 w 1070130"/>
                <a:gd name="connsiteY3" fmla="*/ 424848 h 543438"/>
                <a:gd name="connsiteX4" fmla="*/ 876300 w 1070130"/>
                <a:gd name="connsiteY4" fmla="*/ 275924 h 543438"/>
                <a:gd name="connsiteX5" fmla="*/ 988194 w 1070130"/>
                <a:gd name="connsiteY5" fmla="*/ 78473 h 543438"/>
                <a:gd name="connsiteX6" fmla="*/ 696094 w 1070130"/>
                <a:gd name="connsiteY6" fmla="*/ 0 h 543438"/>
                <a:gd name="connsiteX0" fmla="*/ 0 w 1070130"/>
                <a:gd name="connsiteY0" fmla="*/ 415624 h 639298"/>
                <a:gd name="connsiteX1" fmla="*/ 721761 w 1070130"/>
                <a:gd name="connsiteY1" fmla="*/ 638876 h 639298"/>
                <a:gd name="connsiteX2" fmla="*/ 656256 w 1070130"/>
                <a:gd name="connsiteY2" fmla="*/ 352124 h 639298"/>
                <a:gd name="connsiteX3" fmla="*/ 1066533 w 1070130"/>
                <a:gd name="connsiteY3" fmla="*/ 424848 h 639298"/>
                <a:gd name="connsiteX4" fmla="*/ 876300 w 1070130"/>
                <a:gd name="connsiteY4" fmla="*/ 275924 h 639298"/>
                <a:gd name="connsiteX5" fmla="*/ 988194 w 1070130"/>
                <a:gd name="connsiteY5" fmla="*/ 78473 h 639298"/>
                <a:gd name="connsiteX6" fmla="*/ 696094 w 1070130"/>
                <a:gd name="connsiteY6" fmla="*/ 0 h 639298"/>
                <a:gd name="connsiteX0" fmla="*/ 0 w 579242"/>
                <a:gd name="connsiteY0" fmla="*/ 627380 h 666940"/>
                <a:gd name="connsiteX1" fmla="*/ 230873 w 579242"/>
                <a:gd name="connsiteY1" fmla="*/ 638876 h 666940"/>
                <a:gd name="connsiteX2" fmla="*/ 165368 w 579242"/>
                <a:gd name="connsiteY2" fmla="*/ 352124 h 666940"/>
                <a:gd name="connsiteX3" fmla="*/ 575645 w 579242"/>
                <a:gd name="connsiteY3" fmla="*/ 424848 h 666940"/>
                <a:gd name="connsiteX4" fmla="*/ 385412 w 579242"/>
                <a:gd name="connsiteY4" fmla="*/ 275924 h 666940"/>
                <a:gd name="connsiteX5" fmla="*/ 497306 w 579242"/>
                <a:gd name="connsiteY5" fmla="*/ 78473 h 666940"/>
                <a:gd name="connsiteX6" fmla="*/ 205206 w 579242"/>
                <a:gd name="connsiteY6" fmla="*/ 0 h 666940"/>
                <a:gd name="connsiteX0" fmla="*/ 0 w 576725"/>
                <a:gd name="connsiteY0" fmla="*/ 627380 h 662280"/>
                <a:gd name="connsiteX1" fmla="*/ 230873 w 576725"/>
                <a:gd name="connsiteY1" fmla="*/ 638876 h 662280"/>
                <a:gd name="connsiteX2" fmla="*/ 271246 w 576725"/>
                <a:gd name="connsiteY2" fmla="*/ 419501 h 662280"/>
                <a:gd name="connsiteX3" fmla="*/ 575645 w 576725"/>
                <a:gd name="connsiteY3" fmla="*/ 424848 h 662280"/>
                <a:gd name="connsiteX4" fmla="*/ 385412 w 576725"/>
                <a:gd name="connsiteY4" fmla="*/ 275924 h 662280"/>
                <a:gd name="connsiteX5" fmla="*/ 497306 w 576725"/>
                <a:gd name="connsiteY5" fmla="*/ 78473 h 662280"/>
                <a:gd name="connsiteX6" fmla="*/ 205206 w 576725"/>
                <a:gd name="connsiteY6" fmla="*/ 0 h 662280"/>
                <a:gd name="connsiteX0" fmla="*/ 0 w 576725"/>
                <a:gd name="connsiteY0" fmla="*/ 554809 h 589709"/>
                <a:gd name="connsiteX1" fmla="*/ 230873 w 576725"/>
                <a:gd name="connsiteY1" fmla="*/ 566305 h 589709"/>
                <a:gd name="connsiteX2" fmla="*/ 271246 w 576725"/>
                <a:gd name="connsiteY2" fmla="*/ 346930 h 589709"/>
                <a:gd name="connsiteX3" fmla="*/ 575645 w 576725"/>
                <a:gd name="connsiteY3" fmla="*/ 352277 h 589709"/>
                <a:gd name="connsiteX4" fmla="*/ 385412 w 576725"/>
                <a:gd name="connsiteY4" fmla="*/ 203353 h 589709"/>
                <a:gd name="connsiteX5" fmla="*/ 497306 w 576725"/>
                <a:gd name="connsiteY5" fmla="*/ 5902 h 589709"/>
                <a:gd name="connsiteX6" fmla="*/ 31639 w 576725"/>
                <a:gd name="connsiteY6" fmla="*/ 20562 h 589709"/>
                <a:gd name="connsiteX0" fmla="*/ 0 w 576725"/>
                <a:gd name="connsiteY0" fmla="*/ 594046 h 628946"/>
                <a:gd name="connsiteX1" fmla="*/ 230873 w 576725"/>
                <a:gd name="connsiteY1" fmla="*/ 605542 h 628946"/>
                <a:gd name="connsiteX2" fmla="*/ 271246 w 576725"/>
                <a:gd name="connsiteY2" fmla="*/ 386167 h 628946"/>
                <a:gd name="connsiteX3" fmla="*/ 575645 w 576725"/>
                <a:gd name="connsiteY3" fmla="*/ 391514 h 628946"/>
                <a:gd name="connsiteX4" fmla="*/ 385412 w 576725"/>
                <a:gd name="connsiteY4" fmla="*/ 242590 h 628946"/>
                <a:gd name="connsiteX5" fmla="*/ 497306 w 576725"/>
                <a:gd name="connsiteY5" fmla="*/ 45139 h 628946"/>
                <a:gd name="connsiteX6" fmla="*/ 31639 w 576725"/>
                <a:gd name="connsiteY6" fmla="*/ 59799 h 628946"/>
                <a:gd name="connsiteX0" fmla="*/ 0 w 576725"/>
                <a:gd name="connsiteY0" fmla="*/ 599323 h 634223"/>
                <a:gd name="connsiteX1" fmla="*/ 230873 w 576725"/>
                <a:gd name="connsiteY1" fmla="*/ 610819 h 634223"/>
                <a:gd name="connsiteX2" fmla="*/ 271246 w 576725"/>
                <a:gd name="connsiteY2" fmla="*/ 391444 h 634223"/>
                <a:gd name="connsiteX3" fmla="*/ 575645 w 576725"/>
                <a:gd name="connsiteY3" fmla="*/ 396791 h 634223"/>
                <a:gd name="connsiteX4" fmla="*/ 385412 w 576725"/>
                <a:gd name="connsiteY4" fmla="*/ 247867 h 634223"/>
                <a:gd name="connsiteX5" fmla="*/ 306806 w 576725"/>
                <a:gd name="connsiteY5" fmla="*/ 37716 h 634223"/>
                <a:gd name="connsiteX6" fmla="*/ 31639 w 576725"/>
                <a:gd name="connsiteY6" fmla="*/ 65076 h 634223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474486"/>
                <a:gd name="connsiteY0" fmla="*/ 595294 h 630194"/>
                <a:gd name="connsiteX1" fmla="*/ 230873 w 474486"/>
                <a:gd name="connsiteY1" fmla="*/ 606790 h 630194"/>
                <a:gd name="connsiteX2" fmla="*/ 271246 w 474486"/>
                <a:gd name="connsiteY2" fmla="*/ 387415 h 630194"/>
                <a:gd name="connsiteX3" fmla="*/ 474045 w 474486"/>
                <a:gd name="connsiteY3" fmla="*/ 236128 h 630194"/>
                <a:gd name="connsiteX4" fmla="*/ 224545 w 474486"/>
                <a:gd name="connsiteY4" fmla="*/ 171871 h 630194"/>
                <a:gd name="connsiteX5" fmla="*/ 306806 w 474486"/>
                <a:gd name="connsiteY5" fmla="*/ 33687 h 630194"/>
                <a:gd name="connsiteX6" fmla="*/ 31639 w 474486"/>
                <a:gd name="connsiteY6" fmla="*/ 61047 h 630194"/>
                <a:gd name="connsiteX0" fmla="*/ 0 w 474486"/>
                <a:gd name="connsiteY0" fmla="*/ 595294 h 634287"/>
                <a:gd name="connsiteX1" fmla="*/ 230873 w 474486"/>
                <a:gd name="connsiteY1" fmla="*/ 606790 h 634287"/>
                <a:gd name="connsiteX2" fmla="*/ 271246 w 474486"/>
                <a:gd name="connsiteY2" fmla="*/ 328149 h 634287"/>
                <a:gd name="connsiteX3" fmla="*/ 474045 w 474486"/>
                <a:gd name="connsiteY3" fmla="*/ 236128 h 634287"/>
                <a:gd name="connsiteX4" fmla="*/ 224545 w 474486"/>
                <a:gd name="connsiteY4" fmla="*/ 171871 h 634287"/>
                <a:gd name="connsiteX5" fmla="*/ 306806 w 474486"/>
                <a:gd name="connsiteY5" fmla="*/ 33687 h 634287"/>
                <a:gd name="connsiteX6" fmla="*/ 31639 w 474486"/>
                <a:gd name="connsiteY6" fmla="*/ 61047 h 634287"/>
                <a:gd name="connsiteX0" fmla="*/ 0 w 481176"/>
                <a:gd name="connsiteY0" fmla="*/ 595294 h 634287"/>
                <a:gd name="connsiteX1" fmla="*/ 230873 w 481176"/>
                <a:gd name="connsiteY1" fmla="*/ 606790 h 634287"/>
                <a:gd name="connsiteX2" fmla="*/ 271246 w 481176"/>
                <a:gd name="connsiteY2" fmla="*/ 328149 h 634287"/>
                <a:gd name="connsiteX3" fmla="*/ 474045 w 481176"/>
                <a:gd name="connsiteY3" fmla="*/ 236128 h 634287"/>
                <a:gd name="connsiteX4" fmla="*/ 224545 w 481176"/>
                <a:gd name="connsiteY4" fmla="*/ 171871 h 634287"/>
                <a:gd name="connsiteX5" fmla="*/ 306806 w 481176"/>
                <a:gd name="connsiteY5" fmla="*/ 33687 h 634287"/>
                <a:gd name="connsiteX6" fmla="*/ 31639 w 481176"/>
                <a:gd name="connsiteY6" fmla="*/ 61047 h 634287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53028 w 449537"/>
                <a:gd name="connsiteY0" fmla="*/ 519094 h 580324"/>
                <a:gd name="connsiteX1" fmla="*/ 271201 w 449537"/>
                <a:gd name="connsiteY1" fmla="*/ 568690 h 580324"/>
                <a:gd name="connsiteX2" fmla="*/ 239607 w 449537"/>
                <a:gd name="connsiteY2" fmla="*/ 328149 h 580324"/>
                <a:gd name="connsiteX3" fmla="*/ 442406 w 449537"/>
                <a:gd name="connsiteY3" fmla="*/ 236128 h 580324"/>
                <a:gd name="connsiteX4" fmla="*/ 192906 w 449537"/>
                <a:gd name="connsiteY4" fmla="*/ 171871 h 580324"/>
                <a:gd name="connsiteX5" fmla="*/ 275167 w 449537"/>
                <a:gd name="connsiteY5" fmla="*/ 33687 h 580324"/>
                <a:gd name="connsiteX6" fmla="*/ 0 w 449537"/>
                <a:gd name="connsiteY6" fmla="*/ 61047 h 580324"/>
                <a:gd name="connsiteX0" fmla="*/ 53028 w 442507"/>
                <a:gd name="connsiteY0" fmla="*/ 517732 h 578962"/>
                <a:gd name="connsiteX1" fmla="*/ 271201 w 442507"/>
                <a:gd name="connsiteY1" fmla="*/ 567328 h 578962"/>
                <a:gd name="connsiteX2" fmla="*/ 239607 w 442507"/>
                <a:gd name="connsiteY2" fmla="*/ 326787 h 578962"/>
                <a:gd name="connsiteX3" fmla="*/ 442406 w 442507"/>
                <a:gd name="connsiteY3" fmla="*/ 234766 h 578962"/>
                <a:gd name="connsiteX4" fmla="*/ 260640 w 442507"/>
                <a:gd name="connsiteY4" fmla="*/ 145109 h 578962"/>
                <a:gd name="connsiteX5" fmla="*/ 275167 w 442507"/>
                <a:gd name="connsiteY5" fmla="*/ 32325 h 578962"/>
                <a:gd name="connsiteX6" fmla="*/ 0 w 442507"/>
                <a:gd name="connsiteY6" fmla="*/ 59685 h 578962"/>
                <a:gd name="connsiteX0" fmla="*/ 53028 w 443931"/>
                <a:gd name="connsiteY0" fmla="*/ 517732 h 575655"/>
                <a:gd name="connsiteX1" fmla="*/ 271201 w 443931"/>
                <a:gd name="connsiteY1" fmla="*/ 567328 h 575655"/>
                <a:gd name="connsiteX2" fmla="*/ 311709 w 443931"/>
                <a:gd name="connsiteY2" fmla="*/ 373928 h 575655"/>
                <a:gd name="connsiteX3" fmla="*/ 442406 w 443931"/>
                <a:gd name="connsiteY3" fmla="*/ 234766 h 575655"/>
                <a:gd name="connsiteX4" fmla="*/ 260640 w 443931"/>
                <a:gd name="connsiteY4" fmla="*/ 145109 h 575655"/>
                <a:gd name="connsiteX5" fmla="*/ 275167 w 443931"/>
                <a:gd name="connsiteY5" fmla="*/ 32325 h 575655"/>
                <a:gd name="connsiteX6" fmla="*/ 0 w 443931"/>
                <a:gd name="connsiteY6" fmla="*/ 59685 h 575655"/>
                <a:gd name="connsiteX0" fmla="*/ 0 w 677407"/>
                <a:gd name="connsiteY0" fmla="*/ 348525 h 567423"/>
                <a:gd name="connsiteX1" fmla="*/ 504677 w 677407"/>
                <a:gd name="connsiteY1" fmla="*/ 567328 h 567423"/>
                <a:gd name="connsiteX2" fmla="*/ 545185 w 677407"/>
                <a:gd name="connsiteY2" fmla="*/ 373928 h 567423"/>
                <a:gd name="connsiteX3" fmla="*/ 675882 w 677407"/>
                <a:gd name="connsiteY3" fmla="*/ 234766 h 567423"/>
                <a:gd name="connsiteX4" fmla="*/ 494116 w 677407"/>
                <a:gd name="connsiteY4" fmla="*/ 145109 h 567423"/>
                <a:gd name="connsiteX5" fmla="*/ 508643 w 677407"/>
                <a:gd name="connsiteY5" fmla="*/ 32325 h 567423"/>
                <a:gd name="connsiteX6" fmla="*/ 233476 w 677407"/>
                <a:gd name="connsiteY6" fmla="*/ 59685 h 567423"/>
                <a:gd name="connsiteX0" fmla="*/ 0 w 677407"/>
                <a:gd name="connsiteY0" fmla="*/ 348525 h 568190"/>
                <a:gd name="connsiteX1" fmla="*/ 256800 w 677407"/>
                <a:gd name="connsiteY1" fmla="*/ 441124 h 568190"/>
                <a:gd name="connsiteX2" fmla="*/ 504677 w 677407"/>
                <a:gd name="connsiteY2" fmla="*/ 567328 h 568190"/>
                <a:gd name="connsiteX3" fmla="*/ 545185 w 677407"/>
                <a:gd name="connsiteY3" fmla="*/ 373928 h 568190"/>
                <a:gd name="connsiteX4" fmla="*/ 675882 w 677407"/>
                <a:gd name="connsiteY4" fmla="*/ 234766 h 568190"/>
                <a:gd name="connsiteX5" fmla="*/ 494116 w 677407"/>
                <a:gd name="connsiteY5" fmla="*/ 145109 h 568190"/>
                <a:gd name="connsiteX6" fmla="*/ 508643 w 677407"/>
                <a:gd name="connsiteY6" fmla="*/ 32325 h 568190"/>
                <a:gd name="connsiteX7" fmla="*/ 233476 w 677407"/>
                <a:gd name="connsiteY7" fmla="*/ 59685 h 568190"/>
                <a:gd name="connsiteX0" fmla="*/ 0 w 677407"/>
                <a:gd name="connsiteY0" fmla="*/ 348525 h 568223"/>
                <a:gd name="connsiteX1" fmla="*/ 256800 w 677407"/>
                <a:gd name="connsiteY1" fmla="*/ 441124 h 568223"/>
                <a:gd name="connsiteX2" fmla="*/ 504677 w 677407"/>
                <a:gd name="connsiteY2" fmla="*/ 567328 h 568223"/>
                <a:gd name="connsiteX3" fmla="*/ 545185 w 677407"/>
                <a:gd name="connsiteY3" fmla="*/ 373928 h 568223"/>
                <a:gd name="connsiteX4" fmla="*/ 675882 w 677407"/>
                <a:gd name="connsiteY4" fmla="*/ 234766 h 568223"/>
                <a:gd name="connsiteX5" fmla="*/ 494116 w 677407"/>
                <a:gd name="connsiteY5" fmla="*/ 145109 h 568223"/>
                <a:gd name="connsiteX6" fmla="*/ 508643 w 677407"/>
                <a:gd name="connsiteY6" fmla="*/ 32325 h 568223"/>
                <a:gd name="connsiteX7" fmla="*/ 233476 w 677407"/>
                <a:gd name="connsiteY7" fmla="*/ 59685 h 568223"/>
                <a:gd name="connsiteX0" fmla="*/ 0 w 677407"/>
                <a:gd name="connsiteY0" fmla="*/ 348525 h 568223"/>
                <a:gd name="connsiteX1" fmla="*/ 256800 w 677407"/>
                <a:gd name="connsiteY1" fmla="*/ 441124 h 568223"/>
                <a:gd name="connsiteX2" fmla="*/ 504677 w 677407"/>
                <a:gd name="connsiteY2" fmla="*/ 567328 h 568223"/>
                <a:gd name="connsiteX3" fmla="*/ 545185 w 677407"/>
                <a:gd name="connsiteY3" fmla="*/ 373928 h 568223"/>
                <a:gd name="connsiteX4" fmla="*/ 675882 w 677407"/>
                <a:gd name="connsiteY4" fmla="*/ 234766 h 568223"/>
                <a:gd name="connsiteX5" fmla="*/ 494116 w 677407"/>
                <a:gd name="connsiteY5" fmla="*/ 145109 h 568223"/>
                <a:gd name="connsiteX6" fmla="*/ 508643 w 677407"/>
                <a:gd name="connsiteY6" fmla="*/ 32325 h 568223"/>
                <a:gd name="connsiteX7" fmla="*/ 233476 w 677407"/>
                <a:gd name="connsiteY7" fmla="*/ 59685 h 568223"/>
                <a:gd name="connsiteX0" fmla="*/ 0 w 677407"/>
                <a:gd name="connsiteY0" fmla="*/ 348525 h 569499"/>
                <a:gd name="connsiteX1" fmla="*/ 256800 w 677407"/>
                <a:gd name="connsiteY1" fmla="*/ 441124 h 569499"/>
                <a:gd name="connsiteX2" fmla="*/ 504677 w 677407"/>
                <a:gd name="connsiteY2" fmla="*/ 567328 h 569499"/>
                <a:gd name="connsiteX3" fmla="*/ 545185 w 677407"/>
                <a:gd name="connsiteY3" fmla="*/ 373928 h 569499"/>
                <a:gd name="connsiteX4" fmla="*/ 675882 w 677407"/>
                <a:gd name="connsiteY4" fmla="*/ 234766 h 569499"/>
                <a:gd name="connsiteX5" fmla="*/ 494116 w 677407"/>
                <a:gd name="connsiteY5" fmla="*/ 145109 h 569499"/>
                <a:gd name="connsiteX6" fmla="*/ 508643 w 677407"/>
                <a:gd name="connsiteY6" fmla="*/ 32325 h 569499"/>
                <a:gd name="connsiteX7" fmla="*/ 233476 w 677407"/>
                <a:gd name="connsiteY7" fmla="*/ 59685 h 569499"/>
                <a:gd name="connsiteX0" fmla="*/ 0 w 677407"/>
                <a:gd name="connsiteY0" fmla="*/ 348525 h 551018"/>
                <a:gd name="connsiteX1" fmla="*/ 256800 w 677407"/>
                <a:gd name="connsiteY1" fmla="*/ 441124 h 551018"/>
                <a:gd name="connsiteX2" fmla="*/ 438982 w 677407"/>
                <a:gd name="connsiteY2" fmla="*/ 548438 h 551018"/>
                <a:gd name="connsiteX3" fmla="*/ 545185 w 677407"/>
                <a:gd name="connsiteY3" fmla="*/ 373928 h 551018"/>
                <a:gd name="connsiteX4" fmla="*/ 675882 w 677407"/>
                <a:gd name="connsiteY4" fmla="*/ 234766 h 551018"/>
                <a:gd name="connsiteX5" fmla="*/ 494116 w 677407"/>
                <a:gd name="connsiteY5" fmla="*/ 145109 h 551018"/>
                <a:gd name="connsiteX6" fmla="*/ 508643 w 677407"/>
                <a:gd name="connsiteY6" fmla="*/ 32325 h 551018"/>
                <a:gd name="connsiteX7" fmla="*/ 233476 w 677407"/>
                <a:gd name="connsiteY7" fmla="*/ 59685 h 551018"/>
                <a:gd name="connsiteX0" fmla="*/ 0 w 675904"/>
                <a:gd name="connsiteY0" fmla="*/ 348583 h 551076"/>
                <a:gd name="connsiteX1" fmla="*/ 256800 w 675904"/>
                <a:gd name="connsiteY1" fmla="*/ 441182 h 551076"/>
                <a:gd name="connsiteX2" fmla="*/ 438982 w 675904"/>
                <a:gd name="connsiteY2" fmla="*/ 548496 h 551076"/>
                <a:gd name="connsiteX3" fmla="*/ 545185 w 675904"/>
                <a:gd name="connsiteY3" fmla="*/ 373986 h 551076"/>
                <a:gd name="connsiteX4" fmla="*/ 675882 w 675904"/>
                <a:gd name="connsiteY4" fmla="*/ 234824 h 551076"/>
                <a:gd name="connsiteX5" fmla="*/ 550817 w 675904"/>
                <a:gd name="connsiteY5" fmla="*/ 146265 h 551076"/>
                <a:gd name="connsiteX6" fmla="*/ 508643 w 675904"/>
                <a:gd name="connsiteY6" fmla="*/ 32383 h 551076"/>
                <a:gd name="connsiteX7" fmla="*/ 233476 w 675904"/>
                <a:gd name="connsiteY7" fmla="*/ 59743 h 551076"/>
                <a:gd name="connsiteX0" fmla="*/ 0 w 675932"/>
                <a:gd name="connsiteY0" fmla="*/ 348583 h 551076"/>
                <a:gd name="connsiteX1" fmla="*/ 256800 w 675932"/>
                <a:gd name="connsiteY1" fmla="*/ 441182 h 551076"/>
                <a:gd name="connsiteX2" fmla="*/ 438982 w 675932"/>
                <a:gd name="connsiteY2" fmla="*/ 548496 h 551076"/>
                <a:gd name="connsiteX3" fmla="*/ 545185 w 675932"/>
                <a:gd name="connsiteY3" fmla="*/ 373986 h 551076"/>
                <a:gd name="connsiteX4" fmla="*/ 675882 w 675932"/>
                <a:gd name="connsiteY4" fmla="*/ 234824 h 551076"/>
                <a:gd name="connsiteX5" fmla="*/ 550817 w 675932"/>
                <a:gd name="connsiteY5" fmla="*/ 146265 h 551076"/>
                <a:gd name="connsiteX6" fmla="*/ 508643 w 675932"/>
                <a:gd name="connsiteY6" fmla="*/ 32383 h 551076"/>
                <a:gd name="connsiteX7" fmla="*/ 233476 w 675932"/>
                <a:gd name="connsiteY7" fmla="*/ 59743 h 551076"/>
                <a:gd name="connsiteX0" fmla="*/ 0 w 675932"/>
                <a:gd name="connsiteY0" fmla="*/ 359483 h 561976"/>
                <a:gd name="connsiteX1" fmla="*/ 256800 w 675932"/>
                <a:gd name="connsiteY1" fmla="*/ 452082 h 561976"/>
                <a:gd name="connsiteX2" fmla="*/ 438982 w 675932"/>
                <a:gd name="connsiteY2" fmla="*/ 559396 h 561976"/>
                <a:gd name="connsiteX3" fmla="*/ 545185 w 675932"/>
                <a:gd name="connsiteY3" fmla="*/ 384886 h 561976"/>
                <a:gd name="connsiteX4" fmla="*/ 675882 w 675932"/>
                <a:gd name="connsiteY4" fmla="*/ 245724 h 561976"/>
                <a:gd name="connsiteX5" fmla="*/ 550817 w 675932"/>
                <a:gd name="connsiteY5" fmla="*/ 157165 h 561976"/>
                <a:gd name="connsiteX6" fmla="*/ 480968 w 675932"/>
                <a:gd name="connsiteY6" fmla="*/ 19720 h 561976"/>
                <a:gd name="connsiteX7" fmla="*/ 233476 w 675932"/>
                <a:gd name="connsiteY7" fmla="*/ 70643 h 56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5932" h="561976">
                  <a:moveTo>
                    <a:pt x="0" y="359483"/>
                  </a:moveTo>
                  <a:cubicBezTo>
                    <a:pt x="41612" y="379710"/>
                    <a:pt x="194511" y="476309"/>
                    <a:pt x="256800" y="452082"/>
                  </a:cubicBezTo>
                  <a:cubicBezTo>
                    <a:pt x="249409" y="492650"/>
                    <a:pt x="318741" y="577851"/>
                    <a:pt x="438982" y="559396"/>
                  </a:cubicBezTo>
                  <a:cubicBezTo>
                    <a:pt x="559223" y="540941"/>
                    <a:pt x="583285" y="444153"/>
                    <a:pt x="545185" y="384886"/>
                  </a:cubicBezTo>
                  <a:cubicBezTo>
                    <a:pt x="659485" y="418753"/>
                    <a:pt x="674943" y="283677"/>
                    <a:pt x="675882" y="245724"/>
                  </a:cubicBezTo>
                  <a:cubicBezTo>
                    <a:pt x="676821" y="207771"/>
                    <a:pt x="665622" y="152767"/>
                    <a:pt x="550817" y="157165"/>
                  </a:cubicBezTo>
                  <a:cubicBezTo>
                    <a:pt x="665117" y="110598"/>
                    <a:pt x="533858" y="34140"/>
                    <a:pt x="480968" y="19720"/>
                  </a:cubicBezTo>
                  <a:cubicBezTo>
                    <a:pt x="428078" y="5300"/>
                    <a:pt x="280043" y="-35190"/>
                    <a:pt x="233476" y="7064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183ECC9-1DB9-1920-423F-D66C673221F0}"/>
                </a:ext>
              </a:extLst>
            </p:cNvPr>
            <p:cNvSpPr/>
            <p:nvPr/>
          </p:nvSpPr>
          <p:spPr>
            <a:xfrm>
              <a:off x="2791791" y="4467956"/>
              <a:ext cx="139600" cy="122804"/>
            </a:xfrm>
            <a:prstGeom prst="ellipse">
              <a:avLst/>
            </a:pr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6ED4DB7-3F71-92A5-7E2D-E00C902F92E1}"/>
                </a:ext>
              </a:extLst>
            </p:cNvPr>
            <p:cNvSpPr/>
            <p:nvPr/>
          </p:nvSpPr>
          <p:spPr>
            <a:xfrm>
              <a:off x="3517672" y="4368355"/>
              <a:ext cx="139600" cy="122804"/>
            </a:xfrm>
            <a:prstGeom prst="ellipse">
              <a:avLst/>
            </a:pr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F3DC00-3623-D127-AA75-6BD6C32634B1}"/>
                </a:ext>
              </a:extLst>
            </p:cNvPr>
            <p:cNvSpPr/>
            <p:nvPr/>
          </p:nvSpPr>
          <p:spPr>
            <a:xfrm>
              <a:off x="3171605" y="4750072"/>
              <a:ext cx="139600" cy="122804"/>
            </a:xfrm>
            <a:prstGeom prst="ellipse">
              <a:avLst/>
            </a:pr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D3224-B8DE-7487-DE69-8F6361B20684}"/>
                </a:ext>
              </a:extLst>
            </p:cNvPr>
            <p:cNvSpPr txBox="1"/>
            <p:nvPr/>
          </p:nvSpPr>
          <p:spPr>
            <a:xfrm>
              <a:off x="703480" y="5131226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dirty="0"/>
                <a:t>R Downey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0ADA51-1952-3BD4-E5A8-41BEA25C3C6E}"/>
                </a:ext>
              </a:extLst>
            </p:cNvPr>
            <p:cNvSpPr/>
            <p:nvPr/>
          </p:nvSpPr>
          <p:spPr>
            <a:xfrm>
              <a:off x="2389609" y="3025123"/>
              <a:ext cx="427584" cy="325362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722373"/>
                <a:gd name="connsiteY0" fmla="*/ 22655 h 1688168"/>
                <a:gd name="connsiteX1" fmla="*/ 1123659 w 1722373"/>
                <a:gd name="connsiteY1" fmla="*/ 164168 h 1688168"/>
                <a:gd name="connsiteX2" fmla="*/ 1722373 w 1722373"/>
                <a:gd name="connsiteY2" fmla="*/ 1688168 h 1688168"/>
                <a:gd name="connsiteX0" fmla="*/ 0 w 1677210"/>
                <a:gd name="connsiteY0" fmla="*/ 25506 h 1734562"/>
                <a:gd name="connsiteX1" fmla="*/ 1123659 w 1677210"/>
                <a:gd name="connsiteY1" fmla="*/ 167019 h 1734562"/>
                <a:gd name="connsiteX2" fmla="*/ 1677210 w 1677210"/>
                <a:gd name="connsiteY2" fmla="*/ 1734562 h 1734562"/>
                <a:gd name="connsiteX0" fmla="*/ 0 w 1677210"/>
                <a:gd name="connsiteY0" fmla="*/ 0 h 1709056"/>
                <a:gd name="connsiteX1" fmla="*/ 939241 w 1677210"/>
                <a:gd name="connsiteY1" fmla="*/ 446313 h 1709056"/>
                <a:gd name="connsiteX2" fmla="*/ 1677210 w 1677210"/>
                <a:gd name="connsiteY2" fmla="*/ 1709056 h 17090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48656"/>
                <a:gd name="connsiteX1" fmla="*/ 939241 w 1413756"/>
                <a:gd name="connsiteY1" fmla="*/ 408213 h 1048656"/>
                <a:gd name="connsiteX2" fmla="*/ 1413756 w 1413756"/>
                <a:gd name="connsiteY2" fmla="*/ 1048656 h 1048656"/>
                <a:gd name="connsiteX0" fmla="*/ 0 w 1413756"/>
                <a:gd name="connsiteY0" fmla="*/ 0 h 1048656"/>
                <a:gd name="connsiteX1" fmla="*/ 939241 w 1413756"/>
                <a:gd name="connsiteY1" fmla="*/ 408213 h 1048656"/>
                <a:gd name="connsiteX2" fmla="*/ 1413756 w 1413756"/>
                <a:gd name="connsiteY2" fmla="*/ 1048656 h 1048656"/>
                <a:gd name="connsiteX0" fmla="*/ 0 w 1532805"/>
                <a:gd name="connsiteY0" fmla="*/ 0 h 1069530"/>
                <a:gd name="connsiteX1" fmla="*/ 939241 w 1532805"/>
                <a:gd name="connsiteY1" fmla="*/ 408213 h 1069530"/>
                <a:gd name="connsiteX2" fmla="*/ 1532805 w 1532805"/>
                <a:gd name="connsiteY2" fmla="*/ 1069530 h 1069530"/>
                <a:gd name="connsiteX0" fmla="*/ 0 w 1503045"/>
                <a:gd name="connsiteY0" fmla="*/ 0 h 1069530"/>
                <a:gd name="connsiteX1" fmla="*/ 939241 w 1503045"/>
                <a:gd name="connsiteY1" fmla="*/ 408213 h 1069530"/>
                <a:gd name="connsiteX2" fmla="*/ 1503045 w 1503045"/>
                <a:gd name="connsiteY2" fmla="*/ 1069530 h 106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3045" h="1069530">
                  <a:moveTo>
                    <a:pt x="0" y="0"/>
                  </a:moveTo>
                  <a:cubicBezTo>
                    <a:pt x="232228" y="29028"/>
                    <a:pt x="688733" y="229958"/>
                    <a:pt x="939241" y="408213"/>
                  </a:cubicBezTo>
                  <a:cubicBezTo>
                    <a:pt x="1189749" y="586468"/>
                    <a:pt x="1405101" y="817642"/>
                    <a:pt x="1503045" y="1069530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366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3" grpId="0" build="allAtOnce"/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8A14-71C8-2660-2C96-2714E6F9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Physics Specification 1.4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B015D-0273-8C13-0EE9-ACD802AB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322"/>
            <a:ext cx="9144000" cy="404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BF7DC7-88C5-410F-BC3D-DC60D915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3019"/>
            <a:ext cx="9144000" cy="3631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1FEE9C-542A-1B9D-CEC1-589F01EBE3AB}"/>
              </a:ext>
            </a:extLst>
          </p:cNvPr>
          <p:cNvSpPr txBox="1"/>
          <p:nvPr/>
        </p:nvSpPr>
        <p:spPr>
          <a:xfrm>
            <a:off x="0" y="4875649"/>
            <a:ext cx="3648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is in 2.1 but introduced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BC6A0-3E8C-19DF-A166-C2C27E543BC3}"/>
              </a:ext>
            </a:extLst>
          </p:cNvPr>
          <p:cNvSpPr txBox="1"/>
          <p:nvPr/>
        </p:nvSpPr>
        <p:spPr>
          <a:xfrm>
            <a:off x="0" y="5484360"/>
            <a:ext cx="33121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to the course</a:t>
            </a:r>
          </a:p>
          <a:p>
            <a:r>
              <a:rPr lang="en-GB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conservation experiments</a:t>
            </a:r>
          </a:p>
          <a:p>
            <a:r>
              <a:rPr lang="en-GB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potential energy (higher)</a:t>
            </a:r>
          </a:p>
          <a:p>
            <a:pPr algn="l"/>
            <a:endParaRPr lang="en-GB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6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>
            <a:extLst>
              <a:ext uri="{FF2B5EF4-FFF2-40B4-BE49-F238E27FC236}">
                <a16:creationId xmlns:a16="http://schemas.microsoft.com/office/drawing/2014/main" id="{1EEC33C7-B759-3DA2-1466-7936B2E1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" y="1076614"/>
            <a:ext cx="8137525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Potential energy is stored</a:t>
            </a:r>
            <a:r>
              <a:rPr lang="en-US" altLang="en-US" sz="3200" b="1" dirty="0"/>
              <a:t> </a:t>
            </a:r>
            <a:r>
              <a:rPr lang="en-US" altLang="en-US" sz="3200" dirty="0"/>
              <a:t>energy</a:t>
            </a:r>
            <a:r>
              <a:rPr lang="en-US" altLang="en-US" sz="3200" b="1" dirty="0"/>
              <a:t> </a:t>
            </a:r>
            <a:r>
              <a:rPr lang="en-US" altLang="en-US" sz="3200" dirty="0"/>
              <a:t>due to position in a force field.  </a:t>
            </a:r>
            <a:r>
              <a:rPr lang="en-US" altLang="en-US" sz="2400" dirty="0"/>
              <a:t>OL 2023</a:t>
            </a:r>
            <a:endParaRPr lang="en-GB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A3D92-FAD5-7B1B-8930-B65F3A012FCB}"/>
              </a:ext>
            </a:extLst>
          </p:cNvPr>
          <p:cNvSpPr txBox="1"/>
          <p:nvPr/>
        </p:nvSpPr>
        <p:spPr>
          <a:xfrm>
            <a:off x="1835696" y="2540219"/>
            <a:ext cx="512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Gravitational Potential 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4C25-2757-4F92-4A9A-EF011BC776AA}"/>
              </a:ext>
            </a:extLst>
          </p:cNvPr>
          <p:cNvSpPr txBox="1"/>
          <p:nvPr/>
        </p:nvSpPr>
        <p:spPr>
          <a:xfrm>
            <a:off x="2339752" y="4663820"/>
            <a:ext cx="462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Magnetic potential energy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EF385-2591-A83F-85C5-C7C85337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/>
              <a:t>What is Potential Energy?</a:t>
            </a:r>
            <a:endParaRPr lang="en-GB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C54AD1-C04B-CCE9-90EB-C159776279DE}"/>
              </a:ext>
            </a:extLst>
          </p:cNvPr>
          <p:cNvGrpSpPr/>
          <p:nvPr/>
        </p:nvGrpSpPr>
        <p:grpSpPr>
          <a:xfrm>
            <a:off x="7355703" y="2481063"/>
            <a:ext cx="1052726" cy="1375027"/>
            <a:chOff x="6571084" y="1661423"/>
            <a:chExt cx="1635437" cy="21361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BCC25C-B9CE-8A2C-9276-653CB8FD6102}"/>
                </a:ext>
              </a:extLst>
            </p:cNvPr>
            <p:cNvSpPr/>
            <p:nvPr/>
          </p:nvSpPr>
          <p:spPr>
            <a:xfrm>
              <a:off x="7211580" y="2038465"/>
              <a:ext cx="332636" cy="3303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4CC972-AB72-45EB-8D23-6AEEB7B68F44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7356438" y="2368813"/>
              <a:ext cx="21460" cy="59436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BE0F5F-9A7E-45D3-05F1-E3F8C8986130}"/>
                </a:ext>
              </a:extLst>
            </p:cNvPr>
            <p:cNvCxnSpPr>
              <a:cxnSpLocks/>
            </p:cNvCxnSpPr>
            <p:nvPr/>
          </p:nvCxnSpPr>
          <p:spPr>
            <a:xfrm>
              <a:off x="7371600" y="2963173"/>
              <a:ext cx="172616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119739-C79E-AC20-DE65-32C6C297F2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5282" y="2963173"/>
              <a:ext cx="142292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6713FE-21B3-0EF9-898F-6D69E5A47F98}"/>
                </a:ext>
              </a:extLst>
            </p:cNvPr>
            <p:cNvSpPr/>
            <p:nvPr/>
          </p:nvSpPr>
          <p:spPr>
            <a:xfrm>
              <a:off x="6958746" y="1931298"/>
              <a:ext cx="818036" cy="514728"/>
            </a:xfrm>
            <a:custGeom>
              <a:avLst/>
              <a:gdLst>
                <a:gd name="connsiteX0" fmla="*/ 0 w 1040130"/>
                <a:gd name="connsiteY0" fmla="*/ 0 h 400050"/>
                <a:gd name="connsiteX1" fmla="*/ 148590 w 1040130"/>
                <a:gd name="connsiteY1" fmla="*/ 388620 h 400050"/>
                <a:gd name="connsiteX2" fmla="*/ 880110 w 1040130"/>
                <a:gd name="connsiteY2" fmla="*/ 400050 h 400050"/>
                <a:gd name="connsiteX3" fmla="*/ 1040130 w 1040130"/>
                <a:gd name="connsiteY3" fmla="*/ 57150 h 400050"/>
                <a:gd name="connsiteX0" fmla="*/ 0 w 1005840"/>
                <a:gd name="connsiteY0" fmla="*/ 0 h 400050"/>
                <a:gd name="connsiteX1" fmla="*/ 148590 w 1005840"/>
                <a:gd name="connsiteY1" fmla="*/ 388620 h 400050"/>
                <a:gd name="connsiteX2" fmla="*/ 880110 w 1005840"/>
                <a:gd name="connsiteY2" fmla="*/ 400050 h 400050"/>
                <a:gd name="connsiteX3" fmla="*/ 1005840 w 1005840"/>
                <a:gd name="connsiteY3" fmla="*/ 0 h 400050"/>
                <a:gd name="connsiteX0" fmla="*/ 0 w 1005840"/>
                <a:gd name="connsiteY0" fmla="*/ 0 h 388620"/>
                <a:gd name="connsiteX1" fmla="*/ 148590 w 1005840"/>
                <a:gd name="connsiteY1" fmla="*/ 388620 h 388620"/>
                <a:gd name="connsiteX2" fmla="*/ 834390 w 1005840"/>
                <a:gd name="connsiteY2" fmla="*/ 388620 h 388620"/>
                <a:gd name="connsiteX3" fmla="*/ 1005840 w 1005840"/>
                <a:gd name="connsiteY3" fmla="*/ 0 h 388620"/>
                <a:gd name="connsiteX0" fmla="*/ 0 w 942458"/>
                <a:gd name="connsiteY0" fmla="*/ 0 h 388620"/>
                <a:gd name="connsiteX1" fmla="*/ 148590 w 942458"/>
                <a:gd name="connsiteY1" fmla="*/ 388620 h 388620"/>
                <a:gd name="connsiteX2" fmla="*/ 834390 w 942458"/>
                <a:gd name="connsiteY2" fmla="*/ 388620 h 388620"/>
                <a:gd name="connsiteX3" fmla="*/ 942458 w 942458"/>
                <a:gd name="connsiteY3" fmla="*/ 11430 h 388620"/>
                <a:gd name="connsiteX0" fmla="*/ 0 w 907246"/>
                <a:gd name="connsiteY0" fmla="*/ 0 h 391795"/>
                <a:gd name="connsiteX1" fmla="*/ 113378 w 907246"/>
                <a:gd name="connsiteY1" fmla="*/ 391795 h 391795"/>
                <a:gd name="connsiteX2" fmla="*/ 799178 w 907246"/>
                <a:gd name="connsiteY2" fmla="*/ 391795 h 391795"/>
                <a:gd name="connsiteX3" fmla="*/ 907246 w 907246"/>
                <a:gd name="connsiteY3" fmla="*/ 14605 h 391795"/>
                <a:gd name="connsiteX0" fmla="*/ 0 w 907246"/>
                <a:gd name="connsiteY0" fmla="*/ 0 h 514728"/>
                <a:gd name="connsiteX1" fmla="*/ 113378 w 907246"/>
                <a:gd name="connsiteY1" fmla="*/ 391795 h 514728"/>
                <a:gd name="connsiteX2" fmla="*/ 471386 w 907246"/>
                <a:gd name="connsiteY2" fmla="*/ 514723 h 514728"/>
                <a:gd name="connsiteX3" fmla="*/ 799178 w 907246"/>
                <a:gd name="connsiteY3" fmla="*/ 391795 h 514728"/>
                <a:gd name="connsiteX4" fmla="*/ 907246 w 907246"/>
                <a:gd name="connsiteY4" fmla="*/ 14605 h 51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246" h="514728">
                  <a:moveTo>
                    <a:pt x="0" y="0"/>
                  </a:moveTo>
                  <a:lnTo>
                    <a:pt x="113378" y="391795"/>
                  </a:lnTo>
                  <a:cubicBezTo>
                    <a:pt x="224263" y="390861"/>
                    <a:pt x="360501" y="515657"/>
                    <a:pt x="471386" y="514723"/>
                  </a:cubicBezTo>
                  <a:lnTo>
                    <a:pt x="799178" y="391795"/>
                  </a:lnTo>
                  <a:cubicBezTo>
                    <a:pt x="852518" y="277495"/>
                    <a:pt x="853906" y="128905"/>
                    <a:pt x="907246" y="1460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43C09E-8E72-4B2A-109F-D80BBF450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4" y="1931295"/>
              <a:ext cx="1635437" cy="2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96BBB2-033E-AB4B-C033-3522377CA553}"/>
                </a:ext>
              </a:extLst>
            </p:cNvPr>
            <p:cNvSpPr/>
            <p:nvPr/>
          </p:nvSpPr>
          <p:spPr>
            <a:xfrm>
              <a:off x="6736496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DFF335-A21B-7069-9281-814CD598E625}"/>
                </a:ext>
              </a:extLst>
            </p:cNvPr>
            <p:cNvSpPr/>
            <p:nvPr/>
          </p:nvSpPr>
          <p:spPr>
            <a:xfrm>
              <a:off x="6625371" y="1689997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104F53-E274-335A-F6D4-392EFDB4F1F8}"/>
                </a:ext>
              </a:extLst>
            </p:cNvPr>
            <p:cNvSpPr/>
            <p:nvPr/>
          </p:nvSpPr>
          <p:spPr>
            <a:xfrm>
              <a:off x="7903595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FF0DA0-17CC-276A-4C6F-087F4A40B7FA}"/>
                </a:ext>
              </a:extLst>
            </p:cNvPr>
            <p:cNvSpPr/>
            <p:nvPr/>
          </p:nvSpPr>
          <p:spPr>
            <a:xfrm>
              <a:off x="8027232" y="1689996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EE05DD-9431-277B-DEE9-9E1E0F3FA5AC}"/>
              </a:ext>
            </a:extLst>
          </p:cNvPr>
          <p:cNvGrpSpPr/>
          <p:nvPr/>
        </p:nvGrpSpPr>
        <p:grpSpPr>
          <a:xfrm>
            <a:off x="7390510" y="4436518"/>
            <a:ext cx="810167" cy="1232762"/>
            <a:chOff x="393691" y="3784568"/>
            <a:chExt cx="1512616" cy="230161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1337436-9846-A5C2-E49F-A61621F9CE7D}"/>
                </a:ext>
              </a:extLst>
            </p:cNvPr>
            <p:cNvSpPr/>
            <p:nvPr/>
          </p:nvSpPr>
          <p:spPr>
            <a:xfrm>
              <a:off x="393691" y="3784568"/>
              <a:ext cx="1512616" cy="1409732"/>
            </a:xfrm>
            <a:custGeom>
              <a:avLst/>
              <a:gdLst>
                <a:gd name="connsiteX0" fmla="*/ 330200 w 1562100"/>
                <a:gd name="connsiteY0" fmla="*/ 1473200 h 1524000"/>
                <a:gd name="connsiteX1" fmla="*/ 0 w 1562100"/>
                <a:gd name="connsiteY1" fmla="*/ 825500 h 1524000"/>
                <a:gd name="connsiteX2" fmla="*/ 838200 w 1562100"/>
                <a:gd name="connsiteY2" fmla="*/ 0 h 1524000"/>
                <a:gd name="connsiteX3" fmla="*/ 1562100 w 1562100"/>
                <a:gd name="connsiteY3" fmla="*/ 736600 h 1524000"/>
                <a:gd name="connsiteX4" fmla="*/ 1168400 w 1562100"/>
                <a:gd name="connsiteY4" fmla="*/ 1485900 h 1524000"/>
                <a:gd name="connsiteX5" fmla="*/ 825500 w 1562100"/>
                <a:gd name="connsiteY5" fmla="*/ 1498600 h 1524000"/>
                <a:gd name="connsiteX6" fmla="*/ 1117600 w 1562100"/>
                <a:gd name="connsiteY6" fmla="*/ 838200 h 1524000"/>
                <a:gd name="connsiteX7" fmla="*/ 812800 w 1562100"/>
                <a:gd name="connsiteY7" fmla="*/ 457200 h 1524000"/>
                <a:gd name="connsiteX8" fmla="*/ 368300 w 1562100"/>
                <a:gd name="connsiteY8" fmla="*/ 863600 h 1524000"/>
                <a:gd name="connsiteX9" fmla="*/ 660400 w 1562100"/>
                <a:gd name="connsiteY9" fmla="*/ 1524000 h 1524000"/>
                <a:gd name="connsiteX10" fmla="*/ 330200 w 1562100"/>
                <a:gd name="connsiteY10" fmla="*/ 1473200 h 1524000"/>
                <a:gd name="connsiteX0" fmla="*/ 330200 w 1562100"/>
                <a:gd name="connsiteY0" fmla="*/ 1473570 h 1524370"/>
                <a:gd name="connsiteX1" fmla="*/ 0 w 1562100"/>
                <a:gd name="connsiteY1" fmla="*/ 825870 h 1524370"/>
                <a:gd name="connsiteX2" fmla="*/ 838200 w 1562100"/>
                <a:gd name="connsiteY2" fmla="*/ 370 h 1524370"/>
                <a:gd name="connsiteX3" fmla="*/ 1562100 w 1562100"/>
                <a:gd name="connsiteY3" fmla="*/ 736970 h 1524370"/>
                <a:gd name="connsiteX4" fmla="*/ 1168400 w 1562100"/>
                <a:gd name="connsiteY4" fmla="*/ 1486270 h 1524370"/>
                <a:gd name="connsiteX5" fmla="*/ 825500 w 1562100"/>
                <a:gd name="connsiteY5" fmla="*/ 1498970 h 1524370"/>
                <a:gd name="connsiteX6" fmla="*/ 1117600 w 1562100"/>
                <a:gd name="connsiteY6" fmla="*/ 838570 h 1524370"/>
                <a:gd name="connsiteX7" fmla="*/ 812800 w 1562100"/>
                <a:gd name="connsiteY7" fmla="*/ 457570 h 1524370"/>
                <a:gd name="connsiteX8" fmla="*/ 368300 w 1562100"/>
                <a:gd name="connsiteY8" fmla="*/ 863970 h 1524370"/>
                <a:gd name="connsiteX9" fmla="*/ 660400 w 1562100"/>
                <a:gd name="connsiteY9" fmla="*/ 1524370 h 1524370"/>
                <a:gd name="connsiteX10" fmla="*/ 330200 w 1562100"/>
                <a:gd name="connsiteY10" fmla="*/ 1473570 h 1524370"/>
                <a:gd name="connsiteX0" fmla="*/ 330200 w 1562100"/>
                <a:gd name="connsiteY0" fmla="*/ 1473570 h 1524370"/>
                <a:gd name="connsiteX1" fmla="*/ 0 w 1562100"/>
                <a:gd name="connsiteY1" fmla="*/ 825870 h 1524370"/>
                <a:gd name="connsiteX2" fmla="*/ 838200 w 1562100"/>
                <a:gd name="connsiteY2" fmla="*/ 370 h 1524370"/>
                <a:gd name="connsiteX3" fmla="*/ 1562100 w 1562100"/>
                <a:gd name="connsiteY3" fmla="*/ 736970 h 1524370"/>
                <a:gd name="connsiteX4" fmla="*/ 1168400 w 1562100"/>
                <a:gd name="connsiteY4" fmla="*/ 1486270 h 1524370"/>
                <a:gd name="connsiteX5" fmla="*/ 825500 w 1562100"/>
                <a:gd name="connsiteY5" fmla="*/ 1498970 h 1524370"/>
                <a:gd name="connsiteX6" fmla="*/ 1117600 w 1562100"/>
                <a:gd name="connsiteY6" fmla="*/ 838570 h 1524370"/>
                <a:gd name="connsiteX7" fmla="*/ 812800 w 1562100"/>
                <a:gd name="connsiteY7" fmla="*/ 457570 h 1524370"/>
                <a:gd name="connsiteX8" fmla="*/ 368300 w 1562100"/>
                <a:gd name="connsiteY8" fmla="*/ 863970 h 1524370"/>
                <a:gd name="connsiteX9" fmla="*/ 660400 w 1562100"/>
                <a:gd name="connsiteY9" fmla="*/ 1524370 h 1524370"/>
                <a:gd name="connsiteX10" fmla="*/ 330200 w 1562100"/>
                <a:gd name="connsiteY10" fmla="*/ 1473570 h 1524370"/>
                <a:gd name="connsiteX0" fmla="*/ 332030 w 1563930"/>
                <a:gd name="connsiteY0" fmla="*/ 1473767 h 1524567"/>
                <a:gd name="connsiteX1" fmla="*/ 1830 w 1563930"/>
                <a:gd name="connsiteY1" fmla="*/ 826067 h 1524567"/>
                <a:gd name="connsiteX2" fmla="*/ 840030 w 1563930"/>
                <a:gd name="connsiteY2" fmla="*/ 567 h 1524567"/>
                <a:gd name="connsiteX3" fmla="*/ 1563930 w 1563930"/>
                <a:gd name="connsiteY3" fmla="*/ 737167 h 1524567"/>
                <a:gd name="connsiteX4" fmla="*/ 1170230 w 1563930"/>
                <a:gd name="connsiteY4" fmla="*/ 1486467 h 1524567"/>
                <a:gd name="connsiteX5" fmla="*/ 827330 w 1563930"/>
                <a:gd name="connsiteY5" fmla="*/ 1499167 h 1524567"/>
                <a:gd name="connsiteX6" fmla="*/ 1119430 w 1563930"/>
                <a:gd name="connsiteY6" fmla="*/ 838767 h 1524567"/>
                <a:gd name="connsiteX7" fmla="*/ 814630 w 1563930"/>
                <a:gd name="connsiteY7" fmla="*/ 457767 h 1524567"/>
                <a:gd name="connsiteX8" fmla="*/ 370130 w 1563930"/>
                <a:gd name="connsiteY8" fmla="*/ 864167 h 1524567"/>
                <a:gd name="connsiteX9" fmla="*/ 662230 w 1563930"/>
                <a:gd name="connsiteY9" fmla="*/ 1524567 h 1524567"/>
                <a:gd name="connsiteX10" fmla="*/ 332030 w 1563930"/>
                <a:gd name="connsiteY10" fmla="*/ 1473767 h 1524567"/>
                <a:gd name="connsiteX0" fmla="*/ 332030 w 1567241"/>
                <a:gd name="connsiteY0" fmla="*/ 1473767 h 1524567"/>
                <a:gd name="connsiteX1" fmla="*/ 1830 w 1567241"/>
                <a:gd name="connsiteY1" fmla="*/ 826067 h 1524567"/>
                <a:gd name="connsiteX2" fmla="*/ 840030 w 1567241"/>
                <a:gd name="connsiteY2" fmla="*/ 567 h 1524567"/>
                <a:gd name="connsiteX3" fmla="*/ 1563930 w 1567241"/>
                <a:gd name="connsiteY3" fmla="*/ 737167 h 1524567"/>
                <a:gd name="connsiteX4" fmla="*/ 1170230 w 1567241"/>
                <a:gd name="connsiteY4" fmla="*/ 1486467 h 1524567"/>
                <a:gd name="connsiteX5" fmla="*/ 827330 w 1567241"/>
                <a:gd name="connsiteY5" fmla="*/ 1499167 h 1524567"/>
                <a:gd name="connsiteX6" fmla="*/ 1119430 w 1567241"/>
                <a:gd name="connsiteY6" fmla="*/ 838767 h 1524567"/>
                <a:gd name="connsiteX7" fmla="*/ 814630 w 1567241"/>
                <a:gd name="connsiteY7" fmla="*/ 457767 h 1524567"/>
                <a:gd name="connsiteX8" fmla="*/ 370130 w 1567241"/>
                <a:gd name="connsiteY8" fmla="*/ 864167 h 1524567"/>
                <a:gd name="connsiteX9" fmla="*/ 662230 w 1567241"/>
                <a:gd name="connsiteY9" fmla="*/ 1524567 h 1524567"/>
                <a:gd name="connsiteX10" fmla="*/ 332030 w 1567241"/>
                <a:gd name="connsiteY10" fmla="*/ 1473767 h 1524567"/>
                <a:gd name="connsiteX0" fmla="*/ 332030 w 1567241"/>
                <a:gd name="connsiteY0" fmla="*/ 1473767 h 1524567"/>
                <a:gd name="connsiteX1" fmla="*/ 1830 w 1567241"/>
                <a:gd name="connsiteY1" fmla="*/ 826067 h 1524567"/>
                <a:gd name="connsiteX2" fmla="*/ 840030 w 1567241"/>
                <a:gd name="connsiteY2" fmla="*/ 567 h 1524567"/>
                <a:gd name="connsiteX3" fmla="*/ 1563930 w 1567241"/>
                <a:gd name="connsiteY3" fmla="*/ 737167 h 1524567"/>
                <a:gd name="connsiteX4" fmla="*/ 1170230 w 1567241"/>
                <a:gd name="connsiteY4" fmla="*/ 1486467 h 1524567"/>
                <a:gd name="connsiteX5" fmla="*/ 827330 w 1567241"/>
                <a:gd name="connsiteY5" fmla="*/ 1499167 h 1524567"/>
                <a:gd name="connsiteX6" fmla="*/ 1119430 w 1567241"/>
                <a:gd name="connsiteY6" fmla="*/ 838767 h 1524567"/>
                <a:gd name="connsiteX7" fmla="*/ 814630 w 1567241"/>
                <a:gd name="connsiteY7" fmla="*/ 457767 h 1524567"/>
                <a:gd name="connsiteX8" fmla="*/ 370130 w 1567241"/>
                <a:gd name="connsiteY8" fmla="*/ 864167 h 1524567"/>
                <a:gd name="connsiteX9" fmla="*/ 662230 w 1567241"/>
                <a:gd name="connsiteY9" fmla="*/ 1524567 h 1524567"/>
                <a:gd name="connsiteX10" fmla="*/ 332030 w 1567241"/>
                <a:gd name="connsiteY10" fmla="*/ 1473767 h 1524567"/>
                <a:gd name="connsiteX0" fmla="*/ 332030 w 1567241"/>
                <a:gd name="connsiteY0" fmla="*/ 1473767 h 1524567"/>
                <a:gd name="connsiteX1" fmla="*/ 1830 w 1567241"/>
                <a:gd name="connsiteY1" fmla="*/ 826067 h 1524567"/>
                <a:gd name="connsiteX2" fmla="*/ 840030 w 1567241"/>
                <a:gd name="connsiteY2" fmla="*/ 567 h 1524567"/>
                <a:gd name="connsiteX3" fmla="*/ 1563930 w 1567241"/>
                <a:gd name="connsiteY3" fmla="*/ 737167 h 1524567"/>
                <a:gd name="connsiteX4" fmla="*/ 1170230 w 1567241"/>
                <a:gd name="connsiteY4" fmla="*/ 1486467 h 1524567"/>
                <a:gd name="connsiteX5" fmla="*/ 827330 w 1567241"/>
                <a:gd name="connsiteY5" fmla="*/ 1499167 h 1524567"/>
                <a:gd name="connsiteX6" fmla="*/ 1119430 w 1567241"/>
                <a:gd name="connsiteY6" fmla="*/ 838767 h 1524567"/>
                <a:gd name="connsiteX7" fmla="*/ 814630 w 1567241"/>
                <a:gd name="connsiteY7" fmla="*/ 457767 h 1524567"/>
                <a:gd name="connsiteX8" fmla="*/ 370130 w 1567241"/>
                <a:gd name="connsiteY8" fmla="*/ 864167 h 1524567"/>
                <a:gd name="connsiteX9" fmla="*/ 662230 w 1567241"/>
                <a:gd name="connsiteY9" fmla="*/ 1524567 h 1524567"/>
                <a:gd name="connsiteX10" fmla="*/ 332030 w 1567241"/>
                <a:gd name="connsiteY10" fmla="*/ 1473767 h 1524567"/>
                <a:gd name="connsiteX0" fmla="*/ 243923 w 1593434"/>
                <a:gd name="connsiteY0" fmla="*/ 1473553 h 1524353"/>
                <a:gd name="connsiteX1" fmla="*/ 28023 w 1593434"/>
                <a:gd name="connsiteY1" fmla="*/ 825853 h 1524353"/>
                <a:gd name="connsiteX2" fmla="*/ 866223 w 1593434"/>
                <a:gd name="connsiteY2" fmla="*/ 353 h 1524353"/>
                <a:gd name="connsiteX3" fmla="*/ 1590123 w 1593434"/>
                <a:gd name="connsiteY3" fmla="*/ 736953 h 1524353"/>
                <a:gd name="connsiteX4" fmla="*/ 1196423 w 1593434"/>
                <a:gd name="connsiteY4" fmla="*/ 1486253 h 1524353"/>
                <a:gd name="connsiteX5" fmla="*/ 853523 w 1593434"/>
                <a:gd name="connsiteY5" fmla="*/ 1498953 h 1524353"/>
                <a:gd name="connsiteX6" fmla="*/ 1145623 w 1593434"/>
                <a:gd name="connsiteY6" fmla="*/ 838553 h 1524353"/>
                <a:gd name="connsiteX7" fmla="*/ 840823 w 1593434"/>
                <a:gd name="connsiteY7" fmla="*/ 457553 h 1524353"/>
                <a:gd name="connsiteX8" fmla="*/ 396323 w 1593434"/>
                <a:gd name="connsiteY8" fmla="*/ 863953 h 1524353"/>
                <a:gd name="connsiteX9" fmla="*/ 688423 w 1593434"/>
                <a:gd name="connsiteY9" fmla="*/ 1524353 h 1524353"/>
                <a:gd name="connsiteX10" fmla="*/ 243923 w 1593434"/>
                <a:gd name="connsiteY10" fmla="*/ 1473553 h 1524353"/>
                <a:gd name="connsiteX0" fmla="*/ 243923 w 1593434"/>
                <a:gd name="connsiteY0" fmla="*/ 1473553 h 1524353"/>
                <a:gd name="connsiteX1" fmla="*/ 28023 w 1593434"/>
                <a:gd name="connsiteY1" fmla="*/ 825853 h 1524353"/>
                <a:gd name="connsiteX2" fmla="*/ 866223 w 1593434"/>
                <a:gd name="connsiteY2" fmla="*/ 353 h 1524353"/>
                <a:gd name="connsiteX3" fmla="*/ 1590123 w 1593434"/>
                <a:gd name="connsiteY3" fmla="*/ 736953 h 1524353"/>
                <a:gd name="connsiteX4" fmla="*/ 1196423 w 1593434"/>
                <a:gd name="connsiteY4" fmla="*/ 1486253 h 1524353"/>
                <a:gd name="connsiteX5" fmla="*/ 853523 w 1593434"/>
                <a:gd name="connsiteY5" fmla="*/ 1498953 h 1524353"/>
                <a:gd name="connsiteX6" fmla="*/ 1145623 w 1593434"/>
                <a:gd name="connsiteY6" fmla="*/ 838553 h 1524353"/>
                <a:gd name="connsiteX7" fmla="*/ 840823 w 1593434"/>
                <a:gd name="connsiteY7" fmla="*/ 457553 h 1524353"/>
                <a:gd name="connsiteX8" fmla="*/ 396323 w 1593434"/>
                <a:gd name="connsiteY8" fmla="*/ 863953 h 1524353"/>
                <a:gd name="connsiteX9" fmla="*/ 599523 w 1593434"/>
                <a:gd name="connsiteY9" fmla="*/ 1524353 h 1524353"/>
                <a:gd name="connsiteX10" fmla="*/ 243923 w 1593434"/>
                <a:gd name="connsiteY10" fmla="*/ 1473553 h 1524353"/>
                <a:gd name="connsiteX0" fmla="*/ 217141 w 1566652"/>
                <a:gd name="connsiteY0" fmla="*/ 1473593 h 1524393"/>
                <a:gd name="connsiteX1" fmla="*/ 1241 w 1566652"/>
                <a:gd name="connsiteY1" fmla="*/ 825893 h 1524393"/>
                <a:gd name="connsiteX2" fmla="*/ 839441 w 1566652"/>
                <a:gd name="connsiteY2" fmla="*/ 393 h 1524393"/>
                <a:gd name="connsiteX3" fmla="*/ 1563341 w 1566652"/>
                <a:gd name="connsiteY3" fmla="*/ 736993 h 1524393"/>
                <a:gd name="connsiteX4" fmla="*/ 1169641 w 1566652"/>
                <a:gd name="connsiteY4" fmla="*/ 1486293 h 1524393"/>
                <a:gd name="connsiteX5" fmla="*/ 826741 w 1566652"/>
                <a:gd name="connsiteY5" fmla="*/ 1498993 h 1524393"/>
                <a:gd name="connsiteX6" fmla="*/ 1118841 w 1566652"/>
                <a:gd name="connsiteY6" fmla="*/ 838593 h 1524393"/>
                <a:gd name="connsiteX7" fmla="*/ 814041 w 1566652"/>
                <a:gd name="connsiteY7" fmla="*/ 457593 h 1524393"/>
                <a:gd name="connsiteX8" fmla="*/ 369541 w 1566652"/>
                <a:gd name="connsiteY8" fmla="*/ 863993 h 1524393"/>
                <a:gd name="connsiteX9" fmla="*/ 572741 w 1566652"/>
                <a:gd name="connsiteY9" fmla="*/ 1524393 h 1524393"/>
                <a:gd name="connsiteX10" fmla="*/ 217141 w 1566652"/>
                <a:gd name="connsiteY10" fmla="*/ 1473593 h 1524393"/>
                <a:gd name="connsiteX0" fmla="*/ 217141 w 1566652"/>
                <a:gd name="connsiteY0" fmla="*/ 1473455 h 1524255"/>
                <a:gd name="connsiteX1" fmla="*/ 1241 w 1566652"/>
                <a:gd name="connsiteY1" fmla="*/ 825755 h 1524255"/>
                <a:gd name="connsiteX2" fmla="*/ 839441 w 1566652"/>
                <a:gd name="connsiteY2" fmla="*/ 255 h 1524255"/>
                <a:gd name="connsiteX3" fmla="*/ 1563341 w 1566652"/>
                <a:gd name="connsiteY3" fmla="*/ 749555 h 1524255"/>
                <a:gd name="connsiteX4" fmla="*/ 1169641 w 1566652"/>
                <a:gd name="connsiteY4" fmla="*/ 1486155 h 1524255"/>
                <a:gd name="connsiteX5" fmla="*/ 826741 w 1566652"/>
                <a:gd name="connsiteY5" fmla="*/ 1498855 h 1524255"/>
                <a:gd name="connsiteX6" fmla="*/ 1118841 w 1566652"/>
                <a:gd name="connsiteY6" fmla="*/ 838455 h 1524255"/>
                <a:gd name="connsiteX7" fmla="*/ 814041 w 1566652"/>
                <a:gd name="connsiteY7" fmla="*/ 457455 h 1524255"/>
                <a:gd name="connsiteX8" fmla="*/ 369541 w 1566652"/>
                <a:gd name="connsiteY8" fmla="*/ 863855 h 1524255"/>
                <a:gd name="connsiteX9" fmla="*/ 572741 w 1566652"/>
                <a:gd name="connsiteY9" fmla="*/ 1524255 h 1524255"/>
                <a:gd name="connsiteX10" fmla="*/ 217141 w 1566652"/>
                <a:gd name="connsiteY10" fmla="*/ 1473455 h 1524255"/>
                <a:gd name="connsiteX0" fmla="*/ 240022 w 1594802"/>
                <a:gd name="connsiteY0" fmla="*/ 1371876 h 1422676"/>
                <a:gd name="connsiteX1" fmla="*/ 24122 w 1594802"/>
                <a:gd name="connsiteY1" fmla="*/ 724176 h 1422676"/>
                <a:gd name="connsiteX2" fmla="*/ 798822 w 1594802"/>
                <a:gd name="connsiteY2" fmla="*/ 276 h 1422676"/>
                <a:gd name="connsiteX3" fmla="*/ 1586222 w 1594802"/>
                <a:gd name="connsiteY3" fmla="*/ 647976 h 1422676"/>
                <a:gd name="connsiteX4" fmla="*/ 1192522 w 1594802"/>
                <a:gd name="connsiteY4" fmla="*/ 1384576 h 1422676"/>
                <a:gd name="connsiteX5" fmla="*/ 849622 w 1594802"/>
                <a:gd name="connsiteY5" fmla="*/ 1397276 h 1422676"/>
                <a:gd name="connsiteX6" fmla="*/ 1141722 w 1594802"/>
                <a:gd name="connsiteY6" fmla="*/ 736876 h 1422676"/>
                <a:gd name="connsiteX7" fmla="*/ 836922 w 1594802"/>
                <a:gd name="connsiteY7" fmla="*/ 355876 h 1422676"/>
                <a:gd name="connsiteX8" fmla="*/ 392422 w 1594802"/>
                <a:gd name="connsiteY8" fmla="*/ 762276 h 1422676"/>
                <a:gd name="connsiteX9" fmla="*/ 595622 w 1594802"/>
                <a:gd name="connsiteY9" fmla="*/ 1422676 h 1422676"/>
                <a:gd name="connsiteX10" fmla="*/ 240022 w 1594802"/>
                <a:gd name="connsiteY10" fmla="*/ 1371876 h 1422676"/>
                <a:gd name="connsiteX0" fmla="*/ 240022 w 1594802"/>
                <a:gd name="connsiteY0" fmla="*/ 1371876 h 1422676"/>
                <a:gd name="connsiteX1" fmla="*/ 24122 w 1594802"/>
                <a:gd name="connsiteY1" fmla="*/ 724176 h 1422676"/>
                <a:gd name="connsiteX2" fmla="*/ 798822 w 1594802"/>
                <a:gd name="connsiteY2" fmla="*/ 276 h 1422676"/>
                <a:gd name="connsiteX3" fmla="*/ 1586222 w 1594802"/>
                <a:gd name="connsiteY3" fmla="*/ 647976 h 1422676"/>
                <a:gd name="connsiteX4" fmla="*/ 1192522 w 1594802"/>
                <a:gd name="connsiteY4" fmla="*/ 1384576 h 1422676"/>
                <a:gd name="connsiteX5" fmla="*/ 849622 w 1594802"/>
                <a:gd name="connsiteY5" fmla="*/ 1397276 h 1422676"/>
                <a:gd name="connsiteX6" fmla="*/ 1141722 w 1594802"/>
                <a:gd name="connsiteY6" fmla="*/ 736876 h 1422676"/>
                <a:gd name="connsiteX7" fmla="*/ 836922 w 1594802"/>
                <a:gd name="connsiteY7" fmla="*/ 355876 h 1422676"/>
                <a:gd name="connsiteX8" fmla="*/ 392422 w 1594802"/>
                <a:gd name="connsiteY8" fmla="*/ 762276 h 1422676"/>
                <a:gd name="connsiteX9" fmla="*/ 595622 w 1594802"/>
                <a:gd name="connsiteY9" fmla="*/ 1422676 h 1422676"/>
                <a:gd name="connsiteX10" fmla="*/ 240022 w 1594802"/>
                <a:gd name="connsiteY10" fmla="*/ 1371876 h 1422676"/>
                <a:gd name="connsiteX0" fmla="*/ 208200 w 1601080"/>
                <a:gd name="connsiteY0" fmla="*/ 1409976 h 1422676"/>
                <a:gd name="connsiteX1" fmla="*/ 30400 w 1601080"/>
                <a:gd name="connsiteY1" fmla="*/ 724176 h 1422676"/>
                <a:gd name="connsiteX2" fmla="*/ 805100 w 1601080"/>
                <a:gd name="connsiteY2" fmla="*/ 276 h 1422676"/>
                <a:gd name="connsiteX3" fmla="*/ 1592500 w 1601080"/>
                <a:gd name="connsiteY3" fmla="*/ 647976 h 1422676"/>
                <a:gd name="connsiteX4" fmla="*/ 1198800 w 1601080"/>
                <a:gd name="connsiteY4" fmla="*/ 1384576 h 1422676"/>
                <a:gd name="connsiteX5" fmla="*/ 855900 w 1601080"/>
                <a:gd name="connsiteY5" fmla="*/ 1397276 h 1422676"/>
                <a:gd name="connsiteX6" fmla="*/ 1148000 w 1601080"/>
                <a:gd name="connsiteY6" fmla="*/ 736876 h 1422676"/>
                <a:gd name="connsiteX7" fmla="*/ 843200 w 1601080"/>
                <a:gd name="connsiteY7" fmla="*/ 355876 h 1422676"/>
                <a:gd name="connsiteX8" fmla="*/ 398700 w 1601080"/>
                <a:gd name="connsiteY8" fmla="*/ 762276 h 1422676"/>
                <a:gd name="connsiteX9" fmla="*/ 601900 w 1601080"/>
                <a:gd name="connsiteY9" fmla="*/ 1422676 h 1422676"/>
                <a:gd name="connsiteX10" fmla="*/ 208200 w 1601080"/>
                <a:gd name="connsiteY10" fmla="*/ 1409976 h 1422676"/>
                <a:gd name="connsiteX0" fmla="*/ 177815 w 1570695"/>
                <a:gd name="connsiteY0" fmla="*/ 1409976 h 1422676"/>
                <a:gd name="connsiteX1" fmla="*/ 15 w 1570695"/>
                <a:gd name="connsiteY1" fmla="*/ 724176 h 1422676"/>
                <a:gd name="connsiteX2" fmla="*/ 774715 w 1570695"/>
                <a:gd name="connsiteY2" fmla="*/ 276 h 1422676"/>
                <a:gd name="connsiteX3" fmla="*/ 1562115 w 1570695"/>
                <a:gd name="connsiteY3" fmla="*/ 647976 h 1422676"/>
                <a:gd name="connsiteX4" fmla="*/ 1168415 w 1570695"/>
                <a:gd name="connsiteY4" fmla="*/ 1384576 h 1422676"/>
                <a:gd name="connsiteX5" fmla="*/ 825515 w 1570695"/>
                <a:gd name="connsiteY5" fmla="*/ 1397276 h 1422676"/>
                <a:gd name="connsiteX6" fmla="*/ 1117615 w 1570695"/>
                <a:gd name="connsiteY6" fmla="*/ 736876 h 1422676"/>
                <a:gd name="connsiteX7" fmla="*/ 812815 w 1570695"/>
                <a:gd name="connsiteY7" fmla="*/ 355876 h 1422676"/>
                <a:gd name="connsiteX8" fmla="*/ 368315 w 1570695"/>
                <a:gd name="connsiteY8" fmla="*/ 762276 h 1422676"/>
                <a:gd name="connsiteX9" fmla="*/ 571515 w 1570695"/>
                <a:gd name="connsiteY9" fmla="*/ 1422676 h 1422676"/>
                <a:gd name="connsiteX10" fmla="*/ 177815 w 1570695"/>
                <a:gd name="connsiteY10" fmla="*/ 1409976 h 1422676"/>
                <a:gd name="connsiteX0" fmla="*/ 177815 w 1570695"/>
                <a:gd name="connsiteY0" fmla="*/ 1410001 h 1422701"/>
                <a:gd name="connsiteX1" fmla="*/ 15 w 1570695"/>
                <a:gd name="connsiteY1" fmla="*/ 724201 h 1422701"/>
                <a:gd name="connsiteX2" fmla="*/ 774715 w 1570695"/>
                <a:gd name="connsiteY2" fmla="*/ 301 h 1422701"/>
                <a:gd name="connsiteX3" fmla="*/ 1562115 w 1570695"/>
                <a:gd name="connsiteY3" fmla="*/ 648001 h 1422701"/>
                <a:gd name="connsiteX4" fmla="*/ 1168415 w 1570695"/>
                <a:gd name="connsiteY4" fmla="*/ 1384601 h 1422701"/>
                <a:gd name="connsiteX5" fmla="*/ 825515 w 1570695"/>
                <a:gd name="connsiteY5" fmla="*/ 1397301 h 1422701"/>
                <a:gd name="connsiteX6" fmla="*/ 1117615 w 1570695"/>
                <a:gd name="connsiteY6" fmla="*/ 736901 h 1422701"/>
                <a:gd name="connsiteX7" fmla="*/ 812815 w 1570695"/>
                <a:gd name="connsiteY7" fmla="*/ 355901 h 1422701"/>
                <a:gd name="connsiteX8" fmla="*/ 368315 w 1570695"/>
                <a:gd name="connsiteY8" fmla="*/ 762301 h 1422701"/>
                <a:gd name="connsiteX9" fmla="*/ 571515 w 1570695"/>
                <a:gd name="connsiteY9" fmla="*/ 1422701 h 1422701"/>
                <a:gd name="connsiteX10" fmla="*/ 177815 w 1570695"/>
                <a:gd name="connsiteY10" fmla="*/ 1410001 h 1422701"/>
                <a:gd name="connsiteX0" fmla="*/ 177807 w 1496621"/>
                <a:gd name="connsiteY0" fmla="*/ 1409829 h 1422529"/>
                <a:gd name="connsiteX1" fmla="*/ 7 w 1496621"/>
                <a:gd name="connsiteY1" fmla="*/ 724029 h 1422529"/>
                <a:gd name="connsiteX2" fmla="*/ 774707 w 1496621"/>
                <a:gd name="connsiteY2" fmla="*/ 129 h 1422529"/>
                <a:gd name="connsiteX3" fmla="*/ 1485907 w 1496621"/>
                <a:gd name="connsiteY3" fmla="*/ 673229 h 1422529"/>
                <a:gd name="connsiteX4" fmla="*/ 1168407 w 1496621"/>
                <a:gd name="connsiteY4" fmla="*/ 1384429 h 1422529"/>
                <a:gd name="connsiteX5" fmla="*/ 825507 w 1496621"/>
                <a:gd name="connsiteY5" fmla="*/ 1397129 h 1422529"/>
                <a:gd name="connsiteX6" fmla="*/ 1117607 w 1496621"/>
                <a:gd name="connsiteY6" fmla="*/ 736729 h 1422529"/>
                <a:gd name="connsiteX7" fmla="*/ 812807 w 1496621"/>
                <a:gd name="connsiteY7" fmla="*/ 355729 h 1422529"/>
                <a:gd name="connsiteX8" fmla="*/ 368307 w 1496621"/>
                <a:gd name="connsiteY8" fmla="*/ 762129 h 1422529"/>
                <a:gd name="connsiteX9" fmla="*/ 571507 w 1496621"/>
                <a:gd name="connsiteY9" fmla="*/ 1422529 h 1422529"/>
                <a:gd name="connsiteX10" fmla="*/ 177807 w 1496621"/>
                <a:gd name="connsiteY10" fmla="*/ 1409829 h 1422529"/>
                <a:gd name="connsiteX0" fmla="*/ 177813 w 1496627"/>
                <a:gd name="connsiteY0" fmla="*/ 1411114 h 1423814"/>
                <a:gd name="connsiteX1" fmla="*/ 13 w 1496627"/>
                <a:gd name="connsiteY1" fmla="*/ 725314 h 1423814"/>
                <a:gd name="connsiteX2" fmla="*/ 774713 w 1496627"/>
                <a:gd name="connsiteY2" fmla="*/ 1414 h 1423814"/>
                <a:gd name="connsiteX3" fmla="*/ 1485913 w 1496627"/>
                <a:gd name="connsiteY3" fmla="*/ 674514 h 1423814"/>
                <a:gd name="connsiteX4" fmla="*/ 1168413 w 1496627"/>
                <a:gd name="connsiteY4" fmla="*/ 1385714 h 1423814"/>
                <a:gd name="connsiteX5" fmla="*/ 825513 w 1496627"/>
                <a:gd name="connsiteY5" fmla="*/ 1398414 h 1423814"/>
                <a:gd name="connsiteX6" fmla="*/ 1117613 w 1496627"/>
                <a:gd name="connsiteY6" fmla="*/ 738014 h 1423814"/>
                <a:gd name="connsiteX7" fmla="*/ 812813 w 1496627"/>
                <a:gd name="connsiteY7" fmla="*/ 357014 h 1423814"/>
                <a:gd name="connsiteX8" fmla="*/ 368313 w 1496627"/>
                <a:gd name="connsiteY8" fmla="*/ 763414 h 1423814"/>
                <a:gd name="connsiteX9" fmla="*/ 571513 w 1496627"/>
                <a:gd name="connsiteY9" fmla="*/ 1423814 h 1423814"/>
                <a:gd name="connsiteX10" fmla="*/ 177813 w 1496627"/>
                <a:gd name="connsiteY10" fmla="*/ 1411114 h 1423814"/>
                <a:gd name="connsiteX0" fmla="*/ 177813 w 1496627"/>
                <a:gd name="connsiteY0" fmla="*/ 1411114 h 1423814"/>
                <a:gd name="connsiteX1" fmla="*/ 13 w 1496627"/>
                <a:gd name="connsiteY1" fmla="*/ 725314 h 1423814"/>
                <a:gd name="connsiteX2" fmla="*/ 774713 w 1496627"/>
                <a:gd name="connsiteY2" fmla="*/ 1414 h 1423814"/>
                <a:gd name="connsiteX3" fmla="*/ 1485913 w 1496627"/>
                <a:gd name="connsiteY3" fmla="*/ 674514 h 1423814"/>
                <a:gd name="connsiteX4" fmla="*/ 1168413 w 1496627"/>
                <a:gd name="connsiteY4" fmla="*/ 1385714 h 1423814"/>
                <a:gd name="connsiteX5" fmla="*/ 825513 w 1496627"/>
                <a:gd name="connsiteY5" fmla="*/ 1398414 h 1423814"/>
                <a:gd name="connsiteX6" fmla="*/ 1117613 w 1496627"/>
                <a:gd name="connsiteY6" fmla="*/ 738014 h 1423814"/>
                <a:gd name="connsiteX7" fmla="*/ 812813 w 1496627"/>
                <a:gd name="connsiteY7" fmla="*/ 357014 h 1423814"/>
                <a:gd name="connsiteX8" fmla="*/ 368313 w 1496627"/>
                <a:gd name="connsiteY8" fmla="*/ 763414 h 1423814"/>
                <a:gd name="connsiteX9" fmla="*/ 571513 w 1496627"/>
                <a:gd name="connsiteY9" fmla="*/ 1423814 h 1423814"/>
                <a:gd name="connsiteX10" fmla="*/ 177813 w 1496627"/>
                <a:gd name="connsiteY10" fmla="*/ 1411114 h 1423814"/>
                <a:gd name="connsiteX0" fmla="*/ 177813 w 1496627"/>
                <a:gd name="connsiteY0" fmla="*/ 1411114 h 1423814"/>
                <a:gd name="connsiteX1" fmla="*/ 13 w 1496627"/>
                <a:gd name="connsiteY1" fmla="*/ 725314 h 1423814"/>
                <a:gd name="connsiteX2" fmla="*/ 774713 w 1496627"/>
                <a:gd name="connsiteY2" fmla="*/ 1414 h 1423814"/>
                <a:gd name="connsiteX3" fmla="*/ 1485913 w 1496627"/>
                <a:gd name="connsiteY3" fmla="*/ 674514 h 1423814"/>
                <a:gd name="connsiteX4" fmla="*/ 1168413 w 1496627"/>
                <a:gd name="connsiteY4" fmla="*/ 1385714 h 1423814"/>
                <a:gd name="connsiteX5" fmla="*/ 825513 w 1496627"/>
                <a:gd name="connsiteY5" fmla="*/ 1398414 h 1423814"/>
                <a:gd name="connsiteX6" fmla="*/ 1117613 w 1496627"/>
                <a:gd name="connsiteY6" fmla="*/ 738014 h 1423814"/>
                <a:gd name="connsiteX7" fmla="*/ 812813 w 1496627"/>
                <a:gd name="connsiteY7" fmla="*/ 357014 h 1423814"/>
                <a:gd name="connsiteX8" fmla="*/ 368313 w 1496627"/>
                <a:gd name="connsiteY8" fmla="*/ 763414 h 1423814"/>
                <a:gd name="connsiteX9" fmla="*/ 571513 w 1496627"/>
                <a:gd name="connsiteY9" fmla="*/ 1423814 h 1423814"/>
                <a:gd name="connsiteX10" fmla="*/ 177813 w 1496627"/>
                <a:gd name="connsiteY10" fmla="*/ 1411114 h 1423814"/>
                <a:gd name="connsiteX0" fmla="*/ 177813 w 1496627"/>
                <a:gd name="connsiteY0" fmla="*/ 1411114 h 1423814"/>
                <a:gd name="connsiteX1" fmla="*/ 13 w 1496627"/>
                <a:gd name="connsiteY1" fmla="*/ 725314 h 1423814"/>
                <a:gd name="connsiteX2" fmla="*/ 774713 w 1496627"/>
                <a:gd name="connsiteY2" fmla="*/ 1414 h 1423814"/>
                <a:gd name="connsiteX3" fmla="*/ 1485913 w 1496627"/>
                <a:gd name="connsiteY3" fmla="*/ 674514 h 1423814"/>
                <a:gd name="connsiteX4" fmla="*/ 1168413 w 1496627"/>
                <a:gd name="connsiteY4" fmla="*/ 1385714 h 1423814"/>
                <a:gd name="connsiteX5" fmla="*/ 825513 w 1496627"/>
                <a:gd name="connsiteY5" fmla="*/ 1398414 h 1423814"/>
                <a:gd name="connsiteX6" fmla="*/ 1117613 w 1496627"/>
                <a:gd name="connsiteY6" fmla="*/ 738014 h 1423814"/>
                <a:gd name="connsiteX7" fmla="*/ 736613 w 1496627"/>
                <a:gd name="connsiteY7" fmla="*/ 357014 h 1423814"/>
                <a:gd name="connsiteX8" fmla="*/ 368313 w 1496627"/>
                <a:gd name="connsiteY8" fmla="*/ 763414 h 1423814"/>
                <a:gd name="connsiteX9" fmla="*/ 571513 w 1496627"/>
                <a:gd name="connsiteY9" fmla="*/ 1423814 h 1423814"/>
                <a:gd name="connsiteX10" fmla="*/ 177813 w 1496627"/>
                <a:gd name="connsiteY10" fmla="*/ 1411114 h 1423814"/>
                <a:gd name="connsiteX0" fmla="*/ 177813 w 1517035"/>
                <a:gd name="connsiteY0" fmla="*/ 1411114 h 1423814"/>
                <a:gd name="connsiteX1" fmla="*/ 13 w 1517035"/>
                <a:gd name="connsiteY1" fmla="*/ 725314 h 1423814"/>
                <a:gd name="connsiteX2" fmla="*/ 774713 w 1517035"/>
                <a:gd name="connsiteY2" fmla="*/ 1414 h 1423814"/>
                <a:gd name="connsiteX3" fmla="*/ 1485913 w 1517035"/>
                <a:gd name="connsiteY3" fmla="*/ 674514 h 1423814"/>
                <a:gd name="connsiteX4" fmla="*/ 1320813 w 1517035"/>
                <a:gd name="connsiteY4" fmla="*/ 1411114 h 1423814"/>
                <a:gd name="connsiteX5" fmla="*/ 825513 w 1517035"/>
                <a:gd name="connsiteY5" fmla="*/ 1398414 h 1423814"/>
                <a:gd name="connsiteX6" fmla="*/ 1117613 w 1517035"/>
                <a:gd name="connsiteY6" fmla="*/ 738014 h 1423814"/>
                <a:gd name="connsiteX7" fmla="*/ 736613 w 1517035"/>
                <a:gd name="connsiteY7" fmla="*/ 357014 h 1423814"/>
                <a:gd name="connsiteX8" fmla="*/ 368313 w 1517035"/>
                <a:gd name="connsiteY8" fmla="*/ 763414 h 1423814"/>
                <a:gd name="connsiteX9" fmla="*/ 571513 w 1517035"/>
                <a:gd name="connsiteY9" fmla="*/ 1423814 h 1423814"/>
                <a:gd name="connsiteX10" fmla="*/ 177813 w 1517035"/>
                <a:gd name="connsiteY10" fmla="*/ 1411114 h 1423814"/>
                <a:gd name="connsiteX0" fmla="*/ 177813 w 1517035"/>
                <a:gd name="connsiteY0" fmla="*/ 1411114 h 1423814"/>
                <a:gd name="connsiteX1" fmla="*/ 13 w 1517035"/>
                <a:gd name="connsiteY1" fmla="*/ 725314 h 1423814"/>
                <a:gd name="connsiteX2" fmla="*/ 774713 w 1517035"/>
                <a:gd name="connsiteY2" fmla="*/ 1414 h 1423814"/>
                <a:gd name="connsiteX3" fmla="*/ 1485913 w 1517035"/>
                <a:gd name="connsiteY3" fmla="*/ 674514 h 1423814"/>
                <a:gd name="connsiteX4" fmla="*/ 1320813 w 1517035"/>
                <a:gd name="connsiteY4" fmla="*/ 1411114 h 1423814"/>
                <a:gd name="connsiteX5" fmla="*/ 889013 w 1517035"/>
                <a:gd name="connsiteY5" fmla="*/ 1398414 h 1423814"/>
                <a:gd name="connsiteX6" fmla="*/ 1117613 w 1517035"/>
                <a:gd name="connsiteY6" fmla="*/ 738014 h 1423814"/>
                <a:gd name="connsiteX7" fmla="*/ 736613 w 1517035"/>
                <a:gd name="connsiteY7" fmla="*/ 357014 h 1423814"/>
                <a:gd name="connsiteX8" fmla="*/ 368313 w 1517035"/>
                <a:gd name="connsiteY8" fmla="*/ 763414 h 1423814"/>
                <a:gd name="connsiteX9" fmla="*/ 571513 w 1517035"/>
                <a:gd name="connsiteY9" fmla="*/ 1423814 h 1423814"/>
                <a:gd name="connsiteX10" fmla="*/ 177813 w 1517035"/>
                <a:gd name="connsiteY10" fmla="*/ 1411114 h 1423814"/>
                <a:gd name="connsiteX0" fmla="*/ 177813 w 1487663"/>
                <a:gd name="connsiteY0" fmla="*/ 1411114 h 1423814"/>
                <a:gd name="connsiteX1" fmla="*/ 13 w 1487663"/>
                <a:gd name="connsiteY1" fmla="*/ 725314 h 1423814"/>
                <a:gd name="connsiteX2" fmla="*/ 774713 w 1487663"/>
                <a:gd name="connsiteY2" fmla="*/ 1414 h 1423814"/>
                <a:gd name="connsiteX3" fmla="*/ 1485913 w 1487663"/>
                <a:gd name="connsiteY3" fmla="*/ 674514 h 1423814"/>
                <a:gd name="connsiteX4" fmla="*/ 1320813 w 1487663"/>
                <a:gd name="connsiteY4" fmla="*/ 1411114 h 1423814"/>
                <a:gd name="connsiteX5" fmla="*/ 889013 w 1487663"/>
                <a:gd name="connsiteY5" fmla="*/ 1398414 h 1423814"/>
                <a:gd name="connsiteX6" fmla="*/ 1117613 w 1487663"/>
                <a:gd name="connsiteY6" fmla="*/ 738014 h 1423814"/>
                <a:gd name="connsiteX7" fmla="*/ 736613 w 1487663"/>
                <a:gd name="connsiteY7" fmla="*/ 357014 h 1423814"/>
                <a:gd name="connsiteX8" fmla="*/ 368313 w 1487663"/>
                <a:gd name="connsiteY8" fmla="*/ 763414 h 1423814"/>
                <a:gd name="connsiteX9" fmla="*/ 571513 w 1487663"/>
                <a:gd name="connsiteY9" fmla="*/ 1423814 h 1423814"/>
                <a:gd name="connsiteX10" fmla="*/ 177813 w 1487663"/>
                <a:gd name="connsiteY10" fmla="*/ 1411114 h 1423814"/>
                <a:gd name="connsiteX0" fmla="*/ 177813 w 1487663"/>
                <a:gd name="connsiteY0" fmla="*/ 1411114 h 1423814"/>
                <a:gd name="connsiteX1" fmla="*/ 13 w 1487663"/>
                <a:gd name="connsiteY1" fmla="*/ 725314 h 1423814"/>
                <a:gd name="connsiteX2" fmla="*/ 774713 w 1487663"/>
                <a:gd name="connsiteY2" fmla="*/ 1414 h 1423814"/>
                <a:gd name="connsiteX3" fmla="*/ 1485913 w 1487663"/>
                <a:gd name="connsiteY3" fmla="*/ 674514 h 1423814"/>
                <a:gd name="connsiteX4" fmla="*/ 1320813 w 1487663"/>
                <a:gd name="connsiteY4" fmla="*/ 1411114 h 1423814"/>
                <a:gd name="connsiteX5" fmla="*/ 939813 w 1487663"/>
                <a:gd name="connsiteY5" fmla="*/ 1423814 h 1423814"/>
                <a:gd name="connsiteX6" fmla="*/ 1117613 w 1487663"/>
                <a:gd name="connsiteY6" fmla="*/ 738014 h 1423814"/>
                <a:gd name="connsiteX7" fmla="*/ 736613 w 1487663"/>
                <a:gd name="connsiteY7" fmla="*/ 357014 h 1423814"/>
                <a:gd name="connsiteX8" fmla="*/ 368313 w 1487663"/>
                <a:gd name="connsiteY8" fmla="*/ 763414 h 1423814"/>
                <a:gd name="connsiteX9" fmla="*/ 571513 w 1487663"/>
                <a:gd name="connsiteY9" fmla="*/ 1423814 h 1423814"/>
                <a:gd name="connsiteX10" fmla="*/ 177813 w 1487663"/>
                <a:gd name="connsiteY10" fmla="*/ 1411114 h 1423814"/>
                <a:gd name="connsiteX0" fmla="*/ 177813 w 1487663"/>
                <a:gd name="connsiteY0" fmla="*/ 1411114 h 1423814"/>
                <a:gd name="connsiteX1" fmla="*/ 13 w 1487663"/>
                <a:gd name="connsiteY1" fmla="*/ 725314 h 1423814"/>
                <a:gd name="connsiteX2" fmla="*/ 774713 w 1487663"/>
                <a:gd name="connsiteY2" fmla="*/ 1414 h 1423814"/>
                <a:gd name="connsiteX3" fmla="*/ 1485913 w 1487663"/>
                <a:gd name="connsiteY3" fmla="*/ 674514 h 1423814"/>
                <a:gd name="connsiteX4" fmla="*/ 1320813 w 1487663"/>
                <a:gd name="connsiteY4" fmla="*/ 1411114 h 1423814"/>
                <a:gd name="connsiteX5" fmla="*/ 939813 w 1487663"/>
                <a:gd name="connsiteY5" fmla="*/ 1408574 h 1423814"/>
                <a:gd name="connsiteX6" fmla="*/ 1117613 w 1487663"/>
                <a:gd name="connsiteY6" fmla="*/ 738014 h 1423814"/>
                <a:gd name="connsiteX7" fmla="*/ 736613 w 1487663"/>
                <a:gd name="connsiteY7" fmla="*/ 357014 h 1423814"/>
                <a:gd name="connsiteX8" fmla="*/ 368313 w 1487663"/>
                <a:gd name="connsiteY8" fmla="*/ 763414 h 1423814"/>
                <a:gd name="connsiteX9" fmla="*/ 571513 w 1487663"/>
                <a:gd name="connsiteY9" fmla="*/ 1423814 h 1423814"/>
                <a:gd name="connsiteX10" fmla="*/ 177813 w 1487663"/>
                <a:gd name="connsiteY10" fmla="*/ 1411114 h 1423814"/>
                <a:gd name="connsiteX0" fmla="*/ 177807 w 1512080"/>
                <a:gd name="connsiteY0" fmla="*/ 1409761 h 1422461"/>
                <a:gd name="connsiteX1" fmla="*/ 7 w 1512080"/>
                <a:gd name="connsiteY1" fmla="*/ 723961 h 1422461"/>
                <a:gd name="connsiteX2" fmla="*/ 774707 w 1512080"/>
                <a:gd name="connsiteY2" fmla="*/ 61 h 1422461"/>
                <a:gd name="connsiteX3" fmla="*/ 1511307 w 1512080"/>
                <a:gd name="connsiteY3" fmla="*/ 688401 h 1422461"/>
                <a:gd name="connsiteX4" fmla="*/ 1320807 w 1512080"/>
                <a:gd name="connsiteY4" fmla="*/ 1409761 h 1422461"/>
                <a:gd name="connsiteX5" fmla="*/ 939807 w 1512080"/>
                <a:gd name="connsiteY5" fmla="*/ 1407221 h 1422461"/>
                <a:gd name="connsiteX6" fmla="*/ 1117607 w 1512080"/>
                <a:gd name="connsiteY6" fmla="*/ 736661 h 1422461"/>
                <a:gd name="connsiteX7" fmla="*/ 736607 w 1512080"/>
                <a:gd name="connsiteY7" fmla="*/ 355661 h 1422461"/>
                <a:gd name="connsiteX8" fmla="*/ 368307 w 1512080"/>
                <a:gd name="connsiteY8" fmla="*/ 762061 h 1422461"/>
                <a:gd name="connsiteX9" fmla="*/ 571507 w 1512080"/>
                <a:gd name="connsiteY9" fmla="*/ 1422461 h 1422461"/>
                <a:gd name="connsiteX10" fmla="*/ 177807 w 1512080"/>
                <a:gd name="connsiteY10" fmla="*/ 1409761 h 1422461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36610 w 1512616"/>
                <a:gd name="connsiteY7" fmla="*/ 35563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36610 w 1512616"/>
                <a:gd name="connsiteY7" fmla="*/ 35563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07450 w 1512616"/>
                <a:gd name="connsiteY6" fmla="*/ 74171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07450 w 1512616"/>
                <a:gd name="connsiteY6" fmla="*/ 74171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07450 w 1512616"/>
                <a:gd name="connsiteY6" fmla="*/ 74171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09732"/>
                <a:gd name="connsiteX1" fmla="*/ 10 w 1512616"/>
                <a:gd name="connsiteY1" fmla="*/ 723932 h 1409732"/>
                <a:gd name="connsiteX2" fmla="*/ 774710 w 1512616"/>
                <a:gd name="connsiteY2" fmla="*/ 32 h 1409732"/>
                <a:gd name="connsiteX3" fmla="*/ 1511310 w 1512616"/>
                <a:gd name="connsiteY3" fmla="*/ 688372 h 1409732"/>
                <a:gd name="connsiteX4" fmla="*/ 1320810 w 1512616"/>
                <a:gd name="connsiteY4" fmla="*/ 1409732 h 1409732"/>
                <a:gd name="connsiteX5" fmla="*/ 939810 w 1512616"/>
                <a:gd name="connsiteY5" fmla="*/ 1407192 h 1409732"/>
                <a:gd name="connsiteX6" fmla="*/ 1107450 w 1512616"/>
                <a:gd name="connsiteY6" fmla="*/ 741712 h 1409732"/>
                <a:gd name="connsiteX7" fmla="*/ 777250 w 1512616"/>
                <a:gd name="connsiteY7" fmla="*/ 365792 h 1409732"/>
                <a:gd name="connsiteX8" fmla="*/ 368310 w 1512616"/>
                <a:gd name="connsiteY8" fmla="*/ 762032 h 1409732"/>
                <a:gd name="connsiteX9" fmla="*/ 571510 w 1512616"/>
                <a:gd name="connsiteY9" fmla="*/ 1407192 h 1409732"/>
                <a:gd name="connsiteX10" fmla="*/ 177810 w 1512616"/>
                <a:gd name="connsiteY10" fmla="*/ 1409732 h 140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2616" h="1409732">
                  <a:moveTo>
                    <a:pt x="177810" y="1409732"/>
                  </a:moveTo>
                  <a:cubicBezTo>
                    <a:pt x="67743" y="1193832"/>
                    <a:pt x="2127" y="1035082"/>
                    <a:pt x="10" y="723932"/>
                  </a:cubicBezTo>
                  <a:cubicBezTo>
                    <a:pt x="-2107" y="412782"/>
                    <a:pt x="304387" y="-4201"/>
                    <a:pt x="774710" y="32"/>
                  </a:cubicBezTo>
                  <a:cubicBezTo>
                    <a:pt x="1245033" y="4265"/>
                    <a:pt x="1534593" y="428022"/>
                    <a:pt x="1511310" y="688372"/>
                  </a:cubicBezTo>
                  <a:cubicBezTo>
                    <a:pt x="1488027" y="948722"/>
                    <a:pt x="1452043" y="1159965"/>
                    <a:pt x="1320810" y="1409732"/>
                  </a:cubicBezTo>
                  <a:lnTo>
                    <a:pt x="939810" y="1407192"/>
                  </a:lnTo>
                  <a:cubicBezTo>
                    <a:pt x="1037177" y="1187059"/>
                    <a:pt x="1104063" y="900039"/>
                    <a:pt x="1107450" y="741712"/>
                  </a:cubicBezTo>
                  <a:cubicBezTo>
                    <a:pt x="1110837" y="583385"/>
                    <a:pt x="986800" y="372565"/>
                    <a:pt x="777250" y="365792"/>
                  </a:cubicBezTo>
                  <a:cubicBezTo>
                    <a:pt x="567700" y="359019"/>
                    <a:pt x="402600" y="588465"/>
                    <a:pt x="368310" y="762032"/>
                  </a:cubicBezTo>
                  <a:cubicBezTo>
                    <a:pt x="334020" y="935599"/>
                    <a:pt x="474143" y="1187059"/>
                    <a:pt x="571510" y="1407192"/>
                  </a:cubicBezTo>
                  <a:lnTo>
                    <a:pt x="177810" y="1409732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9761B8-8BC3-CCCF-770A-1845A27CBB26}"/>
                </a:ext>
              </a:extLst>
            </p:cNvPr>
            <p:cNvSpPr/>
            <p:nvPr/>
          </p:nvSpPr>
          <p:spPr>
            <a:xfrm>
              <a:off x="555639" y="5872826"/>
              <a:ext cx="1188720" cy="21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A01EF4-34FC-CB12-EFBD-871909E62346}"/>
                </a:ext>
              </a:extLst>
            </p:cNvPr>
            <p:cNvSpPr/>
            <p:nvPr/>
          </p:nvSpPr>
          <p:spPr>
            <a:xfrm>
              <a:off x="701040" y="5329266"/>
              <a:ext cx="264160" cy="452120"/>
            </a:xfrm>
            <a:custGeom>
              <a:avLst/>
              <a:gdLst>
                <a:gd name="connsiteX0" fmla="*/ 152400 w 238760"/>
                <a:gd name="connsiteY0" fmla="*/ 0 h 452120"/>
                <a:gd name="connsiteX1" fmla="*/ 10160 w 238760"/>
                <a:gd name="connsiteY1" fmla="*/ 248920 h 452120"/>
                <a:gd name="connsiteX2" fmla="*/ 91440 w 238760"/>
                <a:gd name="connsiteY2" fmla="*/ 248920 h 452120"/>
                <a:gd name="connsiteX3" fmla="*/ 0 w 238760"/>
                <a:gd name="connsiteY3" fmla="*/ 452120 h 452120"/>
                <a:gd name="connsiteX4" fmla="*/ 238760 w 238760"/>
                <a:gd name="connsiteY4" fmla="*/ 233680 h 452120"/>
                <a:gd name="connsiteX5" fmla="*/ 137160 w 238760"/>
                <a:gd name="connsiteY5" fmla="*/ 172720 h 452120"/>
                <a:gd name="connsiteX6" fmla="*/ 152400 w 238760"/>
                <a:gd name="connsiteY6" fmla="*/ 0 h 452120"/>
                <a:gd name="connsiteX0" fmla="*/ 152400 w 264160"/>
                <a:gd name="connsiteY0" fmla="*/ 0 h 452120"/>
                <a:gd name="connsiteX1" fmla="*/ 10160 w 264160"/>
                <a:gd name="connsiteY1" fmla="*/ 248920 h 452120"/>
                <a:gd name="connsiteX2" fmla="*/ 91440 w 264160"/>
                <a:gd name="connsiteY2" fmla="*/ 248920 h 452120"/>
                <a:gd name="connsiteX3" fmla="*/ 0 w 264160"/>
                <a:gd name="connsiteY3" fmla="*/ 452120 h 452120"/>
                <a:gd name="connsiteX4" fmla="*/ 264160 w 264160"/>
                <a:gd name="connsiteY4" fmla="*/ 177800 h 452120"/>
                <a:gd name="connsiteX5" fmla="*/ 137160 w 264160"/>
                <a:gd name="connsiteY5" fmla="*/ 172720 h 452120"/>
                <a:gd name="connsiteX6" fmla="*/ 152400 w 264160"/>
                <a:gd name="connsiteY6" fmla="*/ 0 h 45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160" h="452120">
                  <a:moveTo>
                    <a:pt x="152400" y="0"/>
                  </a:moveTo>
                  <a:lnTo>
                    <a:pt x="10160" y="248920"/>
                  </a:lnTo>
                  <a:lnTo>
                    <a:pt x="91440" y="248920"/>
                  </a:lnTo>
                  <a:lnTo>
                    <a:pt x="0" y="452120"/>
                  </a:lnTo>
                  <a:lnTo>
                    <a:pt x="264160" y="177800"/>
                  </a:lnTo>
                  <a:lnTo>
                    <a:pt x="137160" y="1727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8CF567-49F2-4368-B03A-C939A2255322}"/>
                </a:ext>
              </a:extLst>
            </p:cNvPr>
            <p:cNvSpPr/>
            <p:nvPr/>
          </p:nvSpPr>
          <p:spPr>
            <a:xfrm flipH="1">
              <a:off x="1395566" y="5307503"/>
              <a:ext cx="264160" cy="452120"/>
            </a:xfrm>
            <a:custGeom>
              <a:avLst/>
              <a:gdLst>
                <a:gd name="connsiteX0" fmla="*/ 152400 w 238760"/>
                <a:gd name="connsiteY0" fmla="*/ 0 h 452120"/>
                <a:gd name="connsiteX1" fmla="*/ 10160 w 238760"/>
                <a:gd name="connsiteY1" fmla="*/ 248920 h 452120"/>
                <a:gd name="connsiteX2" fmla="*/ 91440 w 238760"/>
                <a:gd name="connsiteY2" fmla="*/ 248920 h 452120"/>
                <a:gd name="connsiteX3" fmla="*/ 0 w 238760"/>
                <a:gd name="connsiteY3" fmla="*/ 452120 h 452120"/>
                <a:gd name="connsiteX4" fmla="*/ 238760 w 238760"/>
                <a:gd name="connsiteY4" fmla="*/ 233680 h 452120"/>
                <a:gd name="connsiteX5" fmla="*/ 137160 w 238760"/>
                <a:gd name="connsiteY5" fmla="*/ 172720 h 452120"/>
                <a:gd name="connsiteX6" fmla="*/ 152400 w 238760"/>
                <a:gd name="connsiteY6" fmla="*/ 0 h 452120"/>
                <a:gd name="connsiteX0" fmla="*/ 152400 w 264160"/>
                <a:gd name="connsiteY0" fmla="*/ 0 h 452120"/>
                <a:gd name="connsiteX1" fmla="*/ 10160 w 264160"/>
                <a:gd name="connsiteY1" fmla="*/ 248920 h 452120"/>
                <a:gd name="connsiteX2" fmla="*/ 91440 w 264160"/>
                <a:gd name="connsiteY2" fmla="*/ 248920 h 452120"/>
                <a:gd name="connsiteX3" fmla="*/ 0 w 264160"/>
                <a:gd name="connsiteY3" fmla="*/ 452120 h 452120"/>
                <a:gd name="connsiteX4" fmla="*/ 264160 w 264160"/>
                <a:gd name="connsiteY4" fmla="*/ 177800 h 452120"/>
                <a:gd name="connsiteX5" fmla="*/ 137160 w 264160"/>
                <a:gd name="connsiteY5" fmla="*/ 172720 h 452120"/>
                <a:gd name="connsiteX6" fmla="*/ 152400 w 264160"/>
                <a:gd name="connsiteY6" fmla="*/ 0 h 45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160" h="452120">
                  <a:moveTo>
                    <a:pt x="152400" y="0"/>
                  </a:moveTo>
                  <a:lnTo>
                    <a:pt x="10160" y="248920"/>
                  </a:lnTo>
                  <a:lnTo>
                    <a:pt x="91440" y="248920"/>
                  </a:lnTo>
                  <a:lnTo>
                    <a:pt x="0" y="452120"/>
                  </a:lnTo>
                  <a:lnTo>
                    <a:pt x="264160" y="177800"/>
                  </a:lnTo>
                  <a:lnTo>
                    <a:pt x="137160" y="1727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11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1251A-DEDE-A7CA-5FC4-E108984C9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Text Box 8">
                <a:extLst>
                  <a:ext uri="{FF2B5EF4-FFF2-40B4-BE49-F238E27FC236}">
                    <a16:creationId xmlns:a16="http://schemas.microsoft.com/office/drawing/2014/main" id="{F37DD493-3D9A-AFC1-C8E9-1ECE1DA1B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6966" y="3009134"/>
                <a:ext cx="2951162" cy="799174"/>
              </a:xfrm>
              <a:prstGeom prst="rect">
                <a:avLst/>
              </a:prstGeom>
              <a:solidFill>
                <a:srgbClr val="FFFF99"/>
              </a:solidFill>
              <a:ln w="76200" cmpd="thickThin">
                <a:solidFill>
                  <a:srgbClr val="C00000"/>
                </a:solidFill>
              </a:ln>
            </p:spPr>
            <p:txBody>
              <a:bodyPr tIns="82800" bIns="90000">
                <a:noAutofit/>
              </a:bodyPr>
              <a:lstStyle>
                <a:defPPr>
                  <a:defRPr lang="en-US"/>
                </a:defPPr>
                <a:lvl1pPr>
                  <a:defRPr sz="3600" b="1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alt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GB" alt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b="1" i="1" smtClean="0">
                          <a:latin typeface="Cambria Math" panose="02040503050406030204" pitchFamily="18" charset="0"/>
                        </a:rPr>
                        <m:t>𝒎𝒈𝒉</m:t>
                      </m:r>
                    </m:oMath>
                  </m:oMathPara>
                </a14:m>
                <a:endParaRPr lang="en-GB" altLang="en-US" dirty="0"/>
              </a:p>
            </p:txBody>
          </p:sp>
        </mc:Choice>
        <mc:Fallback xmlns="">
          <p:sp>
            <p:nvSpPr>
              <p:cNvPr id="13320" name="Text Box 8">
                <a:extLst>
                  <a:ext uri="{FF2B5EF4-FFF2-40B4-BE49-F238E27FC236}">
                    <a16:creationId xmlns:a16="http://schemas.microsoft.com/office/drawing/2014/main" id="{F37DD493-3D9A-AFC1-C8E9-1ECE1DA1B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6966" y="3009134"/>
                <a:ext cx="2951162" cy="799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 cmpd="thickThin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4FA424B-6AFD-D6BE-491E-840B9AD8D2B2}"/>
              </a:ext>
            </a:extLst>
          </p:cNvPr>
          <p:cNvSpPr txBox="1"/>
          <p:nvPr/>
        </p:nvSpPr>
        <p:spPr>
          <a:xfrm>
            <a:off x="7066376" y="171896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F872D0-6652-D89D-DB5C-0EED685F3C72}"/>
              </a:ext>
            </a:extLst>
          </p:cNvPr>
          <p:cNvCxnSpPr>
            <a:cxnSpLocks/>
          </p:cNvCxnSpPr>
          <p:nvPr/>
        </p:nvCxnSpPr>
        <p:spPr>
          <a:xfrm>
            <a:off x="7329429" y="2336202"/>
            <a:ext cx="0" cy="41285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6135EC-93F2-6657-A237-5EBF2C2C3A1A}"/>
              </a:ext>
            </a:extLst>
          </p:cNvPr>
          <p:cNvCxnSpPr>
            <a:cxnSpLocks/>
          </p:cNvCxnSpPr>
          <p:nvPr/>
        </p:nvCxnSpPr>
        <p:spPr>
          <a:xfrm flipV="1">
            <a:off x="3846624" y="3851910"/>
            <a:ext cx="0" cy="128104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58B09A-1AC9-1E18-54B2-09C0AF5AC4EF}"/>
                  </a:ext>
                </a:extLst>
              </p:cNvPr>
              <p:cNvSpPr txBox="1"/>
              <p:nvPr/>
            </p:nvSpPr>
            <p:spPr>
              <a:xfrm>
                <a:off x="1766966" y="4904358"/>
                <a:ext cx="5340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E" sz="2800" dirty="0"/>
                  <a:t>Acceleration due to gravity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58B09A-1AC9-1E18-54B2-09C0AF5AC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966" y="4904358"/>
                <a:ext cx="5340401" cy="523220"/>
              </a:xfrm>
              <a:prstGeom prst="rect">
                <a:avLst/>
              </a:prstGeom>
              <a:blipFill>
                <a:blip r:embed="rId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2D9F8A8-2726-804C-CDCA-3B8CFDA3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1360712"/>
          </a:xfrm>
        </p:spPr>
        <p:txBody>
          <a:bodyPr/>
          <a:lstStyle/>
          <a:p>
            <a:r>
              <a:rPr lang="en-IE" altLang="en-US" dirty="0"/>
              <a:t>Write an equation for </a:t>
            </a:r>
            <a:br>
              <a:rPr lang="en-IE" altLang="en-US" dirty="0"/>
            </a:br>
            <a:r>
              <a:rPr lang="en-IE" altLang="en-US" dirty="0"/>
              <a:t>Gravitational Potential Energy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3F881-A03E-3692-560F-A80F22D9D601}"/>
              </a:ext>
            </a:extLst>
          </p:cNvPr>
          <p:cNvSpPr txBox="1"/>
          <p:nvPr/>
        </p:nvSpPr>
        <p:spPr>
          <a:xfrm>
            <a:off x="7066376" y="171896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5C33B1-0FD7-E94F-1B39-55413FCFC192}"/>
              </a:ext>
            </a:extLst>
          </p:cNvPr>
          <p:cNvCxnSpPr>
            <a:cxnSpLocks/>
          </p:cNvCxnSpPr>
          <p:nvPr/>
        </p:nvCxnSpPr>
        <p:spPr>
          <a:xfrm flipV="1">
            <a:off x="6724727" y="3033081"/>
            <a:ext cx="38352" cy="157519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C51C7D-A629-42CE-A9D5-2C07239040CC}"/>
              </a:ext>
            </a:extLst>
          </p:cNvPr>
          <p:cNvSpPr txBox="1"/>
          <p:nvPr/>
        </p:nvSpPr>
        <p:spPr>
          <a:xfrm>
            <a:off x="6284280" y="346817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77B8F6-6B2B-BD9B-36A6-CFFBE1BFCEFF}"/>
              </a:ext>
            </a:extLst>
          </p:cNvPr>
          <p:cNvCxnSpPr>
            <a:cxnSpLocks/>
          </p:cNvCxnSpPr>
          <p:nvPr/>
        </p:nvCxnSpPr>
        <p:spPr>
          <a:xfrm>
            <a:off x="7329429" y="2336202"/>
            <a:ext cx="0" cy="41285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809293-C308-2783-ADC7-5065F5796A67}"/>
              </a:ext>
            </a:extLst>
          </p:cNvPr>
          <p:cNvGrpSpPr/>
          <p:nvPr/>
        </p:nvGrpSpPr>
        <p:grpSpPr>
          <a:xfrm>
            <a:off x="6559315" y="2472131"/>
            <a:ext cx="1635437" cy="2136140"/>
            <a:chOff x="6571084" y="1661423"/>
            <a:chExt cx="1635437" cy="21361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DA12A27-2161-7D62-B471-5CCD33B629D9}"/>
                </a:ext>
              </a:extLst>
            </p:cNvPr>
            <p:cNvSpPr/>
            <p:nvPr/>
          </p:nvSpPr>
          <p:spPr>
            <a:xfrm>
              <a:off x="7211580" y="2038465"/>
              <a:ext cx="332636" cy="3303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DCF8CF4-3298-C4C6-B45D-FCD521EE0759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>
              <a:off x="7356438" y="2368813"/>
              <a:ext cx="21460" cy="59436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CD7071-34D6-F652-4D90-07AD3752D83F}"/>
                </a:ext>
              </a:extLst>
            </p:cNvPr>
            <p:cNvCxnSpPr>
              <a:cxnSpLocks/>
            </p:cNvCxnSpPr>
            <p:nvPr/>
          </p:nvCxnSpPr>
          <p:spPr>
            <a:xfrm>
              <a:off x="7371600" y="2963173"/>
              <a:ext cx="172616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75BF4-7D6D-50CF-7F21-77028661F1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5282" y="2963173"/>
              <a:ext cx="142292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E02D497-419B-A19E-895E-F421B5BA27F4}"/>
                </a:ext>
              </a:extLst>
            </p:cNvPr>
            <p:cNvSpPr/>
            <p:nvPr/>
          </p:nvSpPr>
          <p:spPr>
            <a:xfrm>
              <a:off x="6958746" y="1931298"/>
              <a:ext cx="818036" cy="514728"/>
            </a:xfrm>
            <a:custGeom>
              <a:avLst/>
              <a:gdLst>
                <a:gd name="connsiteX0" fmla="*/ 0 w 1040130"/>
                <a:gd name="connsiteY0" fmla="*/ 0 h 400050"/>
                <a:gd name="connsiteX1" fmla="*/ 148590 w 1040130"/>
                <a:gd name="connsiteY1" fmla="*/ 388620 h 400050"/>
                <a:gd name="connsiteX2" fmla="*/ 880110 w 1040130"/>
                <a:gd name="connsiteY2" fmla="*/ 400050 h 400050"/>
                <a:gd name="connsiteX3" fmla="*/ 1040130 w 1040130"/>
                <a:gd name="connsiteY3" fmla="*/ 57150 h 400050"/>
                <a:gd name="connsiteX0" fmla="*/ 0 w 1005840"/>
                <a:gd name="connsiteY0" fmla="*/ 0 h 400050"/>
                <a:gd name="connsiteX1" fmla="*/ 148590 w 1005840"/>
                <a:gd name="connsiteY1" fmla="*/ 388620 h 400050"/>
                <a:gd name="connsiteX2" fmla="*/ 880110 w 1005840"/>
                <a:gd name="connsiteY2" fmla="*/ 400050 h 400050"/>
                <a:gd name="connsiteX3" fmla="*/ 1005840 w 1005840"/>
                <a:gd name="connsiteY3" fmla="*/ 0 h 400050"/>
                <a:gd name="connsiteX0" fmla="*/ 0 w 1005840"/>
                <a:gd name="connsiteY0" fmla="*/ 0 h 388620"/>
                <a:gd name="connsiteX1" fmla="*/ 148590 w 1005840"/>
                <a:gd name="connsiteY1" fmla="*/ 388620 h 388620"/>
                <a:gd name="connsiteX2" fmla="*/ 834390 w 1005840"/>
                <a:gd name="connsiteY2" fmla="*/ 388620 h 388620"/>
                <a:gd name="connsiteX3" fmla="*/ 1005840 w 1005840"/>
                <a:gd name="connsiteY3" fmla="*/ 0 h 388620"/>
                <a:gd name="connsiteX0" fmla="*/ 0 w 942458"/>
                <a:gd name="connsiteY0" fmla="*/ 0 h 388620"/>
                <a:gd name="connsiteX1" fmla="*/ 148590 w 942458"/>
                <a:gd name="connsiteY1" fmla="*/ 388620 h 388620"/>
                <a:gd name="connsiteX2" fmla="*/ 834390 w 942458"/>
                <a:gd name="connsiteY2" fmla="*/ 388620 h 388620"/>
                <a:gd name="connsiteX3" fmla="*/ 942458 w 942458"/>
                <a:gd name="connsiteY3" fmla="*/ 11430 h 388620"/>
                <a:gd name="connsiteX0" fmla="*/ 0 w 907246"/>
                <a:gd name="connsiteY0" fmla="*/ 0 h 391795"/>
                <a:gd name="connsiteX1" fmla="*/ 113378 w 907246"/>
                <a:gd name="connsiteY1" fmla="*/ 391795 h 391795"/>
                <a:gd name="connsiteX2" fmla="*/ 799178 w 907246"/>
                <a:gd name="connsiteY2" fmla="*/ 391795 h 391795"/>
                <a:gd name="connsiteX3" fmla="*/ 907246 w 907246"/>
                <a:gd name="connsiteY3" fmla="*/ 14605 h 391795"/>
                <a:gd name="connsiteX0" fmla="*/ 0 w 907246"/>
                <a:gd name="connsiteY0" fmla="*/ 0 h 514728"/>
                <a:gd name="connsiteX1" fmla="*/ 113378 w 907246"/>
                <a:gd name="connsiteY1" fmla="*/ 391795 h 514728"/>
                <a:gd name="connsiteX2" fmla="*/ 471386 w 907246"/>
                <a:gd name="connsiteY2" fmla="*/ 514723 h 514728"/>
                <a:gd name="connsiteX3" fmla="*/ 799178 w 907246"/>
                <a:gd name="connsiteY3" fmla="*/ 391795 h 514728"/>
                <a:gd name="connsiteX4" fmla="*/ 907246 w 907246"/>
                <a:gd name="connsiteY4" fmla="*/ 14605 h 51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246" h="514728">
                  <a:moveTo>
                    <a:pt x="0" y="0"/>
                  </a:moveTo>
                  <a:lnTo>
                    <a:pt x="113378" y="391795"/>
                  </a:lnTo>
                  <a:cubicBezTo>
                    <a:pt x="224263" y="390861"/>
                    <a:pt x="360501" y="515657"/>
                    <a:pt x="471386" y="514723"/>
                  </a:cubicBezTo>
                  <a:lnTo>
                    <a:pt x="799178" y="391795"/>
                  </a:lnTo>
                  <a:cubicBezTo>
                    <a:pt x="852518" y="277495"/>
                    <a:pt x="853906" y="128905"/>
                    <a:pt x="907246" y="1460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90CF019-D8C5-7843-409F-C81BD676B5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4" y="1931295"/>
              <a:ext cx="1635437" cy="2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54AE1B3-8FA6-AA03-A360-4930833E9CB4}"/>
                </a:ext>
              </a:extLst>
            </p:cNvPr>
            <p:cNvSpPr/>
            <p:nvPr/>
          </p:nvSpPr>
          <p:spPr>
            <a:xfrm>
              <a:off x="6736496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B14E88-D11B-DAA3-CFBC-19D02CE52D6E}"/>
                </a:ext>
              </a:extLst>
            </p:cNvPr>
            <p:cNvSpPr/>
            <p:nvPr/>
          </p:nvSpPr>
          <p:spPr>
            <a:xfrm>
              <a:off x="6625371" y="1689997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2F7559-1ADC-B3B5-7EEE-6CB37DDB2843}"/>
                </a:ext>
              </a:extLst>
            </p:cNvPr>
            <p:cNvSpPr/>
            <p:nvPr/>
          </p:nvSpPr>
          <p:spPr>
            <a:xfrm>
              <a:off x="7903595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C0AFDB-0313-7AA0-0BD1-620305C7A6DD}"/>
                </a:ext>
              </a:extLst>
            </p:cNvPr>
            <p:cNvSpPr/>
            <p:nvPr/>
          </p:nvSpPr>
          <p:spPr>
            <a:xfrm>
              <a:off x="8027232" y="1689996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03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>
            <a:extLst>
              <a:ext uri="{FF2B5EF4-FFF2-40B4-BE49-F238E27FC236}">
                <a16:creationId xmlns:a16="http://schemas.microsoft.com/office/drawing/2014/main" id="{7AA7FB09-6102-7624-8E9B-F13CD7B16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966" y="3821934"/>
            <a:ext cx="2951162" cy="813566"/>
          </a:xfrm>
          <a:prstGeom prst="rect">
            <a:avLst/>
          </a:prstGeom>
          <a:solidFill>
            <a:srgbClr val="FFFF99"/>
          </a:solidFill>
          <a:ln w="76200" cmpd="thickThin">
            <a:solidFill>
              <a:srgbClr val="C00000"/>
            </a:solidFill>
          </a:ln>
        </p:spPr>
        <p:txBody>
          <a:bodyPr tIns="82800" bIns="90000">
            <a:noAutofit/>
          </a:bodyPr>
          <a:lstStyle>
            <a:defPPr>
              <a:defRPr lang="en-US"/>
            </a:defPPr>
            <a:lvl1pPr>
              <a:defRPr sz="3600" b="1" i="1">
                <a:solidFill>
                  <a:srgbClr val="000000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IE" altLang="en-US" dirty="0"/>
              <a:t>Ep   =  m g h </a:t>
            </a:r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47644-5253-F612-7F9C-785046A06652}"/>
                  </a:ext>
                </a:extLst>
              </p:cNvPr>
              <p:cNvSpPr txBox="1"/>
              <p:nvPr/>
            </p:nvSpPr>
            <p:spPr>
              <a:xfrm>
                <a:off x="1609850" y="1811724"/>
                <a:ext cx="2762503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E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IE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E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I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Fh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47644-5253-F612-7F9C-785046A06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850" y="1811724"/>
                <a:ext cx="2762503" cy="622735"/>
              </a:xfrm>
              <a:prstGeom prst="rect">
                <a:avLst/>
              </a:prstGeom>
              <a:blipFill>
                <a:blip r:embed="rId4"/>
                <a:stretch>
                  <a:fillRect t="-13725" b="-24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45D790-0B9C-E5E0-24DD-D706B78A5078}"/>
                  </a:ext>
                </a:extLst>
              </p:cNvPr>
              <p:cNvSpPr txBox="1"/>
              <p:nvPr/>
            </p:nvSpPr>
            <p:spPr>
              <a:xfrm>
                <a:off x="865765" y="3889177"/>
                <a:ext cx="595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45D790-0B9C-E5E0-24DD-D706B78A5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65" y="3889177"/>
                <a:ext cx="5950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8A0B2D3A-0649-4B4D-30EF-18631C63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Derive the Potential Energy equation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6134F-2C24-7D72-9896-866E350A8EEE}"/>
              </a:ext>
            </a:extLst>
          </p:cNvPr>
          <p:cNvSpPr txBox="1"/>
          <p:nvPr/>
        </p:nvSpPr>
        <p:spPr>
          <a:xfrm>
            <a:off x="1371600" y="1270000"/>
            <a:ext cx="394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Work = force x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64E601-9C17-D4C8-1F89-D7560804C0D3}"/>
                  </a:ext>
                </a:extLst>
              </p:cNvPr>
              <p:cNvSpPr txBox="1"/>
              <p:nvPr/>
            </p:nvSpPr>
            <p:spPr>
              <a:xfrm>
                <a:off x="1609851" y="2577415"/>
                <a:ext cx="27625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I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64E601-9C17-D4C8-1F89-D7560804C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851" y="2577415"/>
                <a:ext cx="276250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774639E-2008-F469-3A1E-93037E33252A}"/>
              </a:ext>
            </a:extLst>
          </p:cNvPr>
          <p:cNvSpPr txBox="1"/>
          <p:nvPr/>
        </p:nvSpPr>
        <p:spPr>
          <a:xfrm>
            <a:off x="7066376" y="171896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941F0F-5CC4-E6B5-A928-B6541E056254}"/>
              </a:ext>
            </a:extLst>
          </p:cNvPr>
          <p:cNvCxnSpPr>
            <a:cxnSpLocks/>
          </p:cNvCxnSpPr>
          <p:nvPr/>
        </p:nvCxnSpPr>
        <p:spPr>
          <a:xfrm>
            <a:off x="7329429" y="2336202"/>
            <a:ext cx="0" cy="41285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648B873-F761-297E-D8FF-7B61969192EA}"/>
              </a:ext>
            </a:extLst>
          </p:cNvPr>
          <p:cNvSpPr txBox="1"/>
          <p:nvPr/>
        </p:nvSpPr>
        <p:spPr>
          <a:xfrm>
            <a:off x="7066376" y="171896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71BD7D-C6C3-99A7-A58C-20ADBB4DE52F}"/>
              </a:ext>
            </a:extLst>
          </p:cNvPr>
          <p:cNvCxnSpPr>
            <a:cxnSpLocks/>
          </p:cNvCxnSpPr>
          <p:nvPr/>
        </p:nvCxnSpPr>
        <p:spPr>
          <a:xfrm flipV="1">
            <a:off x="6724727" y="3033081"/>
            <a:ext cx="38352" cy="157519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95184AF-E393-3E03-21DA-2D3F1BAA2574}"/>
              </a:ext>
            </a:extLst>
          </p:cNvPr>
          <p:cNvSpPr txBox="1"/>
          <p:nvPr/>
        </p:nvSpPr>
        <p:spPr>
          <a:xfrm>
            <a:off x="6284280" y="346817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BD67AC-824A-AAAA-267F-C458797401FF}"/>
              </a:ext>
            </a:extLst>
          </p:cNvPr>
          <p:cNvCxnSpPr>
            <a:cxnSpLocks/>
          </p:cNvCxnSpPr>
          <p:nvPr/>
        </p:nvCxnSpPr>
        <p:spPr>
          <a:xfrm>
            <a:off x="7329429" y="2336202"/>
            <a:ext cx="0" cy="41285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2EF02B-CD62-A803-15F2-B438AFBBF970}"/>
              </a:ext>
            </a:extLst>
          </p:cNvPr>
          <p:cNvGrpSpPr/>
          <p:nvPr/>
        </p:nvGrpSpPr>
        <p:grpSpPr>
          <a:xfrm>
            <a:off x="6559315" y="2472131"/>
            <a:ext cx="1635437" cy="2136140"/>
            <a:chOff x="6571084" y="1661423"/>
            <a:chExt cx="1635437" cy="21361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A87DCB3-9395-3845-0A17-5DF9B10F2F3E}"/>
                </a:ext>
              </a:extLst>
            </p:cNvPr>
            <p:cNvSpPr/>
            <p:nvPr/>
          </p:nvSpPr>
          <p:spPr>
            <a:xfrm>
              <a:off x="7211580" y="2038465"/>
              <a:ext cx="332636" cy="3303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3079A3B-68A9-4B31-1417-733BA379695C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 flipH="1">
              <a:off x="7356438" y="2368813"/>
              <a:ext cx="21460" cy="59436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C4AEE3-3B88-9E7E-2A01-6415B09FD428}"/>
                </a:ext>
              </a:extLst>
            </p:cNvPr>
            <p:cNvCxnSpPr>
              <a:cxnSpLocks/>
            </p:cNvCxnSpPr>
            <p:nvPr/>
          </p:nvCxnSpPr>
          <p:spPr>
            <a:xfrm>
              <a:off x="7371600" y="2963173"/>
              <a:ext cx="172616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B9C5A4-2BE7-4F88-E71C-C5C3E0AA5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5282" y="2963173"/>
              <a:ext cx="142292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8024D50-2A9D-A28E-230C-47E541AD0D69}"/>
                </a:ext>
              </a:extLst>
            </p:cNvPr>
            <p:cNvSpPr/>
            <p:nvPr/>
          </p:nvSpPr>
          <p:spPr>
            <a:xfrm>
              <a:off x="6958746" y="1931298"/>
              <a:ext cx="818036" cy="514728"/>
            </a:xfrm>
            <a:custGeom>
              <a:avLst/>
              <a:gdLst>
                <a:gd name="connsiteX0" fmla="*/ 0 w 1040130"/>
                <a:gd name="connsiteY0" fmla="*/ 0 h 400050"/>
                <a:gd name="connsiteX1" fmla="*/ 148590 w 1040130"/>
                <a:gd name="connsiteY1" fmla="*/ 388620 h 400050"/>
                <a:gd name="connsiteX2" fmla="*/ 880110 w 1040130"/>
                <a:gd name="connsiteY2" fmla="*/ 400050 h 400050"/>
                <a:gd name="connsiteX3" fmla="*/ 1040130 w 1040130"/>
                <a:gd name="connsiteY3" fmla="*/ 57150 h 400050"/>
                <a:gd name="connsiteX0" fmla="*/ 0 w 1005840"/>
                <a:gd name="connsiteY0" fmla="*/ 0 h 400050"/>
                <a:gd name="connsiteX1" fmla="*/ 148590 w 1005840"/>
                <a:gd name="connsiteY1" fmla="*/ 388620 h 400050"/>
                <a:gd name="connsiteX2" fmla="*/ 880110 w 1005840"/>
                <a:gd name="connsiteY2" fmla="*/ 400050 h 400050"/>
                <a:gd name="connsiteX3" fmla="*/ 1005840 w 1005840"/>
                <a:gd name="connsiteY3" fmla="*/ 0 h 400050"/>
                <a:gd name="connsiteX0" fmla="*/ 0 w 1005840"/>
                <a:gd name="connsiteY0" fmla="*/ 0 h 388620"/>
                <a:gd name="connsiteX1" fmla="*/ 148590 w 1005840"/>
                <a:gd name="connsiteY1" fmla="*/ 388620 h 388620"/>
                <a:gd name="connsiteX2" fmla="*/ 834390 w 1005840"/>
                <a:gd name="connsiteY2" fmla="*/ 388620 h 388620"/>
                <a:gd name="connsiteX3" fmla="*/ 1005840 w 1005840"/>
                <a:gd name="connsiteY3" fmla="*/ 0 h 388620"/>
                <a:gd name="connsiteX0" fmla="*/ 0 w 942458"/>
                <a:gd name="connsiteY0" fmla="*/ 0 h 388620"/>
                <a:gd name="connsiteX1" fmla="*/ 148590 w 942458"/>
                <a:gd name="connsiteY1" fmla="*/ 388620 h 388620"/>
                <a:gd name="connsiteX2" fmla="*/ 834390 w 942458"/>
                <a:gd name="connsiteY2" fmla="*/ 388620 h 388620"/>
                <a:gd name="connsiteX3" fmla="*/ 942458 w 942458"/>
                <a:gd name="connsiteY3" fmla="*/ 11430 h 388620"/>
                <a:gd name="connsiteX0" fmla="*/ 0 w 907246"/>
                <a:gd name="connsiteY0" fmla="*/ 0 h 391795"/>
                <a:gd name="connsiteX1" fmla="*/ 113378 w 907246"/>
                <a:gd name="connsiteY1" fmla="*/ 391795 h 391795"/>
                <a:gd name="connsiteX2" fmla="*/ 799178 w 907246"/>
                <a:gd name="connsiteY2" fmla="*/ 391795 h 391795"/>
                <a:gd name="connsiteX3" fmla="*/ 907246 w 907246"/>
                <a:gd name="connsiteY3" fmla="*/ 14605 h 391795"/>
                <a:gd name="connsiteX0" fmla="*/ 0 w 907246"/>
                <a:gd name="connsiteY0" fmla="*/ 0 h 514728"/>
                <a:gd name="connsiteX1" fmla="*/ 113378 w 907246"/>
                <a:gd name="connsiteY1" fmla="*/ 391795 h 514728"/>
                <a:gd name="connsiteX2" fmla="*/ 471386 w 907246"/>
                <a:gd name="connsiteY2" fmla="*/ 514723 h 514728"/>
                <a:gd name="connsiteX3" fmla="*/ 799178 w 907246"/>
                <a:gd name="connsiteY3" fmla="*/ 391795 h 514728"/>
                <a:gd name="connsiteX4" fmla="*/ 907246 w 907246"/>
                <a:gd name="connsiteY4" fmla="*/ 14605 h 51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246" h="514728">
                  <a:moveTo>
                    <a:pt x="0" y="0"/>
                  </a:moveTo>
                  <a:lnTo>
                    <a:pt x="113378" y="391795"/>
                  </a:lnTo>
                  <a:cubicBezTo>
                    <a:pt x="224263" y="390861"/>
                    <a:pt x="360501" y="515657"/>
                    <a:pt x="471386" y="514723"/>
                  </a:cubicBezTo>
                  <a:lnTo>
                    <a:pt x="799178" y="391795"/>
                  </a:lnTo>
                  <a:cubicBezTo>
                    <a:pt x="852518" y="277495"/>
                    <a:pt x="853906" y="128905"/>
                    <a:pt x="907246" y="1460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54989F8-E1EC-16DA-AC12-C1EB59A4D7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4" y="1931295"/>
              <a:ext cx="1635437" cy="2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3CB9AD7-ECEB-28AC-CD49-BA7ADC50BF1C}"/>
                </a:ext>
              </a:extLst>
            </p:cNvPr>
            <p:cNvSpPr/>
            <p:nvPr/>
          </p:nvSpPr>
          <p:spPr>
            <a:xfrm>
              <a:off x="6736496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6BC218-4016-A5A8-F2D8-31949870D9CF}"/>
                </a:ext>
              </a:extLst>
            </p:cNvPr>
            <p:cNvSpPr/>
            <p:nvPr/>
          </p:nvSpPr>
          <p:spPr>
            <a:xfrm>
              <a:off x="6625371" y="1689997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E856A4B-13A3-ED39-A238-8B913EE2B27C}"/>
                </a:ext>
              </a:extLst>
            </p:cNvPr>
            <p:cNvSpPr/>
            <p:nvPr/>
          </p:nvSpPr>
          <p:spPr>
            <a:xfrm>
              <a:off x="7903595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63FC15-7582-2587-CBB1-E8541A5E527E}"/>
                </a:ext>
              </a:extLst>
            </p:cNvPr>
            <p:cNvSpPr/>
            <p:nvPr/>
          </p:nvSpPr>
          <p:spPr>
            <a:xfrm>
              <a:off x="8027232" y="1689996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41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6" grpId="0"/>
      <p:bldP spid="17" grpId="0"/>
      <p:bldP spid="9" grpId="0"/>
      <p:bldP spid="7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C0D6A7-06A6-163D-A0BE-34C335F7C4BB}"/>
              </a:ext>
            </a:extLst>
          </p:cNvPr>
          <p:cNvSpPr txBox="1"/>
          <p:nvPr/>
        </p:nvSpPr>
        <p:spPr>
          <a:xfrm>
            <a:off x="4571999" y="1530260"/>
            <a:ext cx="3982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IE" altLang="en-US" sz="3200" b="1" i="1" dirty="0">
                <a:latin typeface="Times New Roman" panose="02020603050405020304" pitchFamily="18" charset="0"/>
              </a:rPr>
              <a:t>Hint: E</a:t>
            </a:r>
            <a:r>
              <a:rPr lang="en-IE" altLang="en-US" sz="3200" b="1" i="1" baseline="-25000" dirty="0">
                <a:latin typeface="Times New Roman" panose="02020603050405020304" pitchFamily="18" charset="0"/>
              </a:rPr>
              <a:t>p</a:t>
            </a:r>
            <a:r>
              <a:rPr lang="en-IE" altLang="en-US" sz="3200" b="1" dirty="0">
                <a:latin typeface="Times New Roman" panose="02020603050405020304" pitchFamily="18" charset="0"/>
              </a:rPr>
              <a:t>   </a:t>
            </a:r>
            <a:r>
              <a:rPr lang="en-IE" altLang="en-US" sz="3200" b="1" i="1" dirty="0">
                <a:latin typeface="Times New Roman" panose="02020603050405020304" pitchFamily="18" charset="0"/>
              </a:rPr>
              <a:t>=  m g h</a:t>
            </a:r>
            <a:r>
              <a:rPr lang="en-IE" altLang="en-US" sz="2800" i="1" dirty="0">
                <a:latin typeface="Times New Roman" panose="02020603050405020304" pitchFamily="18" charset="0"/>
              </a:rPr>
              <a:t> </a:t>
            </a:r>
            <a:endParaRPr lang="en-GB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740DA-B159-9320-711C-065C94EA31DA}"/>
              </a:ext>
            </a:extLst>
          </p:cNvPr>
          <p:cNvSpPr txBox="1"/>
          <p:nvPr/>
        </p:nvSpPr>
        <p:spPr>
          <a:xfrm>
            <a:off x="7921413" y="637901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rgbClr val="0000FF"/>
                </a:solidFill>
              </a:rPr>
              <a:t>1.47 MJ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285A3-529B-7B64-A3B4-4CE7074E0B61}"/>
              </a:ext>
            </a:extLst>
          </p:cNvPr>
          <p:cNvSpPr txBox="1"/>
          <p:nvPr/>
        </p:nvSpPr>
        <p:spPr>
          <a:xfrm>
            <a:off x="2651720" y="405417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50 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C94D61-9028-040F-C636-B4F09FE15E3F}"/>
              </a:ext>
            </a:extLst>
          </p:cNvPr>
          <p:cNvCxnSpPr>
            <a:cxnSpLocks/>
          </p:cNvCxnSpPr>
          <p:nvPr/>
        </p:nvCxnSpPr>
        <p:spPr>
          <a:xfrm>
            <a:off x="2651720" y="2900477"/>
            <a:ext cx="0" cy="3693146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A82536-CBE5-44B6-B9FE-CA2A43DD15F9}"/>
              </a:ext>
            </a:extLst>
          </p:cNvPr>
          <p:cNvGrpSpPr/>
          <p:nvPr/>
        </p:nvGrpSpPr>
        <p:grpSpPr>
          <a:xfrm>
            <a:off x="1031201" y="1607488"/>
            <a:ext cx="1296139" cy="1296144"/>
            <a:chOff x="5868150" y="438853"/>
            <a:chExt cx="1296139" cy="12961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1F09F-83C0-A820-D29C-361620D748F5}"/>
                </a:ext>
              </a:extLst>
            </p:cNvPr>
            <p:cNvGrpSpPr/>
            <p:nvPr/>
          </p:nvGrpSpPr>
          <p:grpSpPr>
            <a:xfrm>
              <a:off x="5868150" y="438853"/>
              <a:ext cx="1296139" cy="1296144"/>
              <a:chOff x="5580113" y="2196153"/>
              <a:chExt cx="1296139" cy="129614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66E0482-BAC0-96B2-6FE1-387EFFE8A785}"/>
                  </a:ext>
                </a:extLst>
              </p:cNvPr>
              <p:cNvSpPr/>
              <p:nvPr/>
            </p:nvSpPr>
            <p:spPr>
              <a:xfrm>
                <a:off x="5580113" y="2196153"/>
                <a:ext cx="1296139" cy="12961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13DD15-9E53-AFA2-E207-1D7E2DDAE2F4}"/>
                  </a:ext>
                </a:extLst>
              </p:cNvPr>
              <p:cNvSpPr/>
              <p:nvPr/>
            </p:nvSpPr>
            <p:spPr>
              <a:xfrm>
                <a:off x="5819687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D0C1A35-AE95-8B16-53B5-9DEEE9D79AC6}"/>
                  </a:ext>
                </a:extLst>
              </p:cNvPr>
              <p:cNvSpPr/>
              <p:nvPr/>
            </p:nvSpPr>
            <p:spPr>
              <a:xfrm>
                <a:off x="6226810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31E15C-AEA9-086C-1736-DF21335E0195}"/>
                  </a:ext>
                </a:extLst>
              </p:cNvPr>
              <p:cNvSpPr/>
              <p:nvPr/>
            </p:nvSpPr>
            <p:spPr>
              <a:xfrm>
                <a:off x="6108397" y="2286417"/>
                <a:ext cx="263803" cy="6246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4FA6633-F5CF-8DE5-0477-72F84075DC00}"/>
                  </a:ext>
                </a:extLst>
              </p:cNvPr>
              <p:cNvGrpSpPr/>
              <p:nvPr/>
            </p:nvGrpSpPr>
            <p:grpSpPr>
              <a:xfrm>
                <a:off x="6693189" y="2844225"/>
                <a:ext cx="125878" cy="264890"/>
                <a:chOff x="8045823" y="3068961"/>
                <a:chExt cx="125878" cy="26489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58340E2-E9CE-67F6-DF7A-5B7902431D0A}"/>
                    </a:ext>
                  </a:extLst>
                </p:cNvPr>
                <p:cNvSpPr/>
                <p:nvPr/>
              </p:nvSpPr>
              <p:spPr>
                <a:xfrm>
                  <a:off x="8045823" y="3068961"/>
                  <a:ext cx="125878" cy="26489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CC9298A-9BB9-5638-F128-AE9079A73D55}"/>
                    </a:ext>
                  </a:extLst>
                </p:cNvPr>
                <p:cNvSpPr/>
                <p:nvPr/>
              </p:nvSpPr>
              <p:spPr>
                <a:xfrm>
                  <a:off x="8079148" y="3216373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9CB3C30-3D79-F868-9B86-C05CB8AAF795}"/>
                    </a:ext>
                  </a:extLst>
                </p:cNvPr>
                <p:cNvSpPr/>
                <p:nvPr/>
              </p:nvSpPr>
              <p:spPr>
                <a:xfrm>
                  <a:off x="8079148" y="3115677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6E2067-E655-F325-571A-37CF8C5A760A}"/>
                </a:ext>
              </a:extLst>
            </p:cNvPr>
            <p:cNvSpPr txBox="1"/>
            <p:nvPr/>
          </p:nvSpPr>
          <p:spPr>
            <a:xfrm>
              <a:off x="6077687" y="1516398"/>
              <a:ext cx="6591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</a:rPr>
                <a:t>R Downey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DC4745A-2372-5234-9703-6D3ECEF2C944}"/>
              </a:ext>
            </a:extLst>
          </p:cNvPr>
          <p:cNvGrpSpPr/>
          <p:nvPr/>
        </p:nvGrpSpPr>
        <p:grpSpPr>
          <a:xfrm>
            <a:off x="1019086" y="5297479"/>
            <a:ext cx="1296139" cy="1296144"/>
            <a:chOff x="5868150" y="438853"/>
            <a:chExt cx="1296139" cy="129614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B50F383-1258-24A6-8136-C6E3EEAD74CF}"/>
                </a:ext>
              </a:extLst>
            </p:cNvPr>
            <p:cNvGrpSpPr/>
            <p:nvPr/>
          </p:nvGrpSpPr>
          <p:grpSpPr>
            <a:xfrm>
              <a:off x="5868150" y="438853"/>
              <a:ext cx="1296139" cy="1296144"/>
              <a:chOff x="5580113" y="2196153"/>
              <a:chExt cx="1296139" cy="129614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62C141A-5991-C14E-163E-DCF87E5EA7D5}"/>
                  </a:ext>
                </a:extLst>
              </p:cNvPr>
              <p:cNvSpPr/>
              <p:nvPr/>
            </p:nvSpPr>
            <p:spPr>
              <a:xfrm>
                <a:off x="5580113" y="2196153"/>
                <a:ext cx="1296139" cy="12961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9E40AD9-3BB1-3567-C3E3-131F07807A6A}"/>
                  </a:ext>
                </a:extLst>
              </p:cNvPr>
              <p:cNvSpPr/>
              <p:nvPr/>
            </p:nvSpPr>
            <p:spPr>
              <a:xfrm>
                <a:off x="5819687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6B972E9-165F-000A-F4F0-8CBB9B4F94C7}"/>
                  </a:ext>
                </a:extLst>
              </p:cNvPr>
              <p:cNvSpPr/>
              <p:nvPr/>
            </p:nvSpPr>
            <p:spPr>
              <a:xfrm>
                <a:off x="6226810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63D2C3-A08C-C55D-D3BF-2865355B794D}"/>
                  </a:ext>
                </a:extLst>
              </p:cNvPr>
              <p:cNvSpPr/>
              <p:nvPr/>
            </p:nvSpPr>
            <p:spPr>
              <a:xfrm>
                <a:off x="6108397" y="2286417"/>
                <a:ext cx="263803" cy="6246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CFC4652-5B98-AC7D-16F0-AAED82AAE6CE}"/>
                  </a:ext>
                </a:extLst>
              </p:cNvPr>
              <p:cNvGrpSpPr/>
              <p:nvPr/>
            </p:nvGrpSpPr>
            <p:grpSpPr>
              <a:xfrm>
                <a:off x="6693189" y="2844225"/>
                <a:ext cx="125878" cy="264890"/>
                <a:chOff x="8045823" y="3068961"/>
                <a:chExt cx="125878" cy="26489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C36D72C-A029-9E28-9875-517C36500FFA}"/>
                    </a:ext>
                  </a:extLst>
                </p:cNvPr>
                <p:cNvSpPr/>
                <p:nvPr/>
              </p:nvSpPr>
              <p:spPr>
                <a:xfrm>
                  <a:off x="8045823" y="3068961"/>
                  <a:ext cx="125878" cy="26489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22E52C3-D35D-7B43-DBE2-8E23350BC412}"/>
                    </a:ext>
                  </a:extLst>
                </p:cNvPr>
                <p:cNvSpPr/>
                <p:nvPr/>
              </p:nvSpPr>
              <p:spPr>
                <a:xfrm>
                  <a:off x="8079148" y="3216373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0A791EEE-AB60-7FC4-A445-8D7FC8400428}"/>
                    </a:ext>
                  </a:extLst>
                </p:cNvPr>
                <p:cNvSpPr/>
                <p:nvPr/>
              </p:nvSpPr>
              <p:spPr>
                <a:xfrm>
                  <a:off x="8079148" y="3115677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F9A408-CCCC-02DB-392F-AB99041D9123}"/>
                </a:ext>
              </a:extLst>
            </p:cNvPr>
            <p:cNvSpPr txBox="1"/>
            <p:nvPr/>
          </p:nvSpPr>
          <p:spPr>
            <a:xfrm>
              <a:off x="6077687" y="1516398"/>
              <a:ext cx="6591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</a:rPr>
                <a:t>R Downey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097F5F5-1617-18D3-C3D9-C8CA4FB8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3264-C94E-E717-0140-EC5894BBF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altLang="en-US" dirty="0"/>
              <a:t>How much energy does it take to raise a lift with a mass of 3 000 kg to a height 50 m?  </a:t>
            </a:r>
          </a:p>
        </p:txBody>
      </p:sp>
    </p:spTree>
    <p:extLst>
      <p:ext uri="{BB962C8B-B14F-4D97-AF65-F5344CB8AC3E}">
        <p14:creationId xmlns:p14="http://schemas.microsoft.com/office/powerpoint/2010/main" val="19742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286A2B-FB8D-F71C-E9C0-FE1910ABB807}"/>
              </a:ext>
            </a:extLst>
          </p:cNvPr>
          <p:cNvSpPr txBox="1"/>
          <p:nvPr/>
        </p:nvSpPr>
        <p:spPr>
          <a:xfrm>
            <a:off x="7591776" y="4729758"/>
            <a:ext cx="14299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IE" altLang="en-US" sz="1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lang="en-IE" altLang="en-US" sz="1200" b="1" i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  <a:r>
              <a:rPr lang="en-IE" altLang="en-US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IE" altLang="en-US" sz="1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=  m g h</a:t>
            </a:r>
            <a:r>
              <a:rPr lang="en-IE" altLang="en-US" sz="1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GB" altLang="en-US" sz="12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6C53FE-46E7-DCEF-3409-EF8BC426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CB7217-6770-0F61-61B1-8B06D357D1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How high must a 1 kg mass be lifted to give it a potential energy of 1 joule.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9CBE39-F366-3BE4-ACC5-11D0CAED27A4}"/>
                  </a:ext>
                </a:extLst>
              </p:cNvPr>
              <p:cNvSpPr txBox="1"/>
              <p:nvPr/>
            </p:nvSpPr>
            <p:spPr>
              <a:xfrm>
                <a:off x="7747267" y="5206266"/>
                <a:ext cx="741933" cy="629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𝑚𝑔</m:t>
                          </m:r>
                        </m:den>
                      </m:f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9CBE39-F366-3BE4-ACC5-11D0CAED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267" y="5206266"/>
                <a:ext cx="741933" cy="629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CA6D1F-FC2A-6E7D-3137-961AF0511E3C}"/>
                  </a:ext>
                </a:extLst>
              </p:cNvPr>
              <p:cNvSpPr txBox="1"/>
              <p:nvPr/>
            </p:nvSpPr>
            <p:spPr>
              <a:xfrm>
                <a:off x="7770734" y="5716360"/>
                <a:ext cx="718466" cy="593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9.8</m:t>
                          </m:r>
                        </m:den>
                      </m:f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CA6D1F-FC2A-6E7D-3137-961AF0511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34" y="5716360"/>
                <a:ext cx="718466" cy="593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883067-7E07-F86D-8B23-79D080368317}"/>
                  </a:ext>
                </a:extLst>
              </p:cNvPr>
              <p:cNvSpPr txBox="1"/>
              <p:nvPr/>
            </p:nvSpPr>
            <p:spPr>
              <a:xfrm>
                <a:off x="7770734" y="6309471"/>
                <a:ext cx="105291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=0.102 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883067-7E07-F86D-8B23-79D080368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34" y="6309471"/>
                <a:ext cx="105291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3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9285A3-529B-7B64-A3B4-4CE7074E0B61}"/>
              </a:ext>
            </a:extLst>
          </p:cNvPr>
          <p:cNvSpPr txBox="1"/>
          <p:nvPr/>
        </p:nvSpPr>
        <p:spPr>
          <a:xfrm>
            <a:off x="1553011" y="3654162"/>
            <a:ext cx="78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5 m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1BEC2F2-279D-A039-C080-1C93E42F6D6C}"/>
              </a:ext>
            </a:extLst>
          </p:cNvPr>
          <p:cNvSpPr/>
          <p:nvPr/>
        </p:nvSpPr>
        <p:spPr>
          <a:xfrm>
            <a:off x="3318041" y="3158928"/>
            <a:ext cx="4896537" cy="1773889"/>
          </a:xfrm>
          <a:prstGeom prst="triangle">
            <a:avLst>
              <a:gd name="adj" fmla="val 10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A3DC4D-44EB-B9AB-BE69-B0DB7F1F9603}"/>
              </a:ext>
            </a:extLst>
          </p:cNvPr>
          <p:cNvSpPr/>
          <p:nvPr/>
        </p:nvSpPr>
        <p:spPr>
          <a:xfrm>
            <a:off x="514383" y="2784306"/>
            <a:ext cx="71988" cy="20162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1E34F-E90D-1336-9E6F-A7C27E98BC29}"/>
              </a:ext>
            </a:extLst>
          </p:cNvPr>
          <p:cNvSpPr/>
          <p:nvPr/>
        </p:nvSpPr>
        <p:spPr>
          <a:xfrm>
            <a:off x="1033697" y="2777379"/>
            <a:ext cx="71988" cy="20162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31419-4AFE-3547-3C3B-B57FAAF45CA7}"/>
              </a:ext>
            </a:extLst>
          </p:cNvPr>
          <p:cNvSpPr/>
          <p:nvPr/>
        </p:nvSpPr>
        <p:spPr>
          <a:xfrm rot="16200000">
            <a:off x="761388" y="4126567"/>
            <a:ext cx="47985" cy="5686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71BBB-0A9F-FDEC-02DF-B3DD1D9BBB1E}"/>
              </a:ext>
            </a:extLst>
          </p:cNvPr>
          <p:cNvSpPr/>
          <p:nvPr/>
        </p:nvSpPr>
        <p:spPr>
          <a:xfrm rot="16200000">
            <a:off x="761388" y="3767833"/>
            <a:ext cx="47985" cy="5686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C73000-E2F5-4FC0-CCC8-9C1A2B2E31AD}"/>
              </a:ext>
            </a:extLst>
          </p:cNvPr>
          <p:cNvSpPr/>
          <p:nvPr/>
        </p:nvSpPr>
        <p:spPr>
          <a:xfrm rot="16200000">
            <a:off x="761388" y="3345859"/>
            <a:ext cx="47985" cy="5686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FB0307-2DDB-8BB3-318A-4DC6CD02D735}"/>
              </a:ext>
            </a:extLst>
          </p:cNvPr>
          <p:cNvSpPr/>
          <p:nvPr/>
        </p:nvSpPr>
        <p:spPr>
          <a:xfrm rot="16200000">
            <a:off x="761388" y="2912936"/>
            <a:ext cx="47985" cy="5686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54B1D7-C8EF-FE95-B259-4FC1D47311DB}"/>
              </a:ext>
            </a:extLst>
          </p:cNvPr>
          <p:cNvSpPr/>
          <p:nvPr/>
        </p:nvSpPr>
        <p:spPr>
          <a:xfrm rot="16200000">
            <a:off x="761388" y="2554202"/>
            <a:ext cx="47985" cy="5686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88FCFC0-763B-8C1D-8D9C-AAF382DA3A79}"/>
              </a:ext>
            </a:extLst>
          </p:cNvPr>
          <p:cNvSpPr/>
          <p:nvPr/>
        </p:nvSpPr>
        <p:spPr>
          <a:xfrm>
            <a:off x="2829243" y="2708499"/>
            <a:ext cx="2016224" cy="900857"/>
          </a:xfrm>
          <a:prstGeom prst="triangle">
            <a:avLst>
              <a:gd name="adj" fmla="val 10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CD9FC7-469C-E24F-030B-5D98E2287C04}"/>
              </a:ext>
            </a:extLst>
          </p:cNvPr>
          <p:cNvSpPr txBox="1"/>
          <p:nvPr/>
        </p:nvSpPr>
        <p:spPr>
          <a:xfrm>
            <a:off x="3181384" y="2371290"/>
            <a:ext cx="78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5 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77F5FF-EBD4-BC8F-68BB-48DEBA844AFA}"/>
              </a:ext>
            </a:extLst>
          </p:cNvPr>
          <p:cNvSpPr txBox="1"/>
          <p:nvPr/>
        </p:nvSpPr>
        <p:spPr>
          <a:xfrm>
            <a:off x="8237522" y="3766540"/>
            <a:ext cx="78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5 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4243B7-DF26-9714-A6F3-1BDDC237E2E8}"/>
              </a:ext>
            </a:extLst>
          </p:cNvPr>
          <p:cNvCxnSpPr>
            <a:cxnSpLocks/>
          </p:cNvCxnSpPr>
          <p:nvPr/>
        </p:nvCxnSpPr>
        <p:spPr>
          <a:xfrm flipV="1">
            <a:off x="2810529" y="2502034"/>
            <a:ext cx="2049503" cy="97364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AC32EAA-F989-E718-3DCA-F0A46775A588}"/>
              </a:ext>
            </a:extLst>
          </p:cNvPr>
          <p:cNvSpPr txBox="1"/>
          <p:nvPr/>
        </p:nvSpPr>
        <p:spPr>
          <a:xfrm>
            <a:off x="501070" y="186281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73182F-9C84-8EA9-826A-5B17F7E31BD5}"/>
              </a:ext>
            </a:extLst>
          </p:cNvPr>
          <p:cNvSpPr txBox="1"/>
          <p:nvPr/>
        </p:nvSpPr>
        <p:spPr>
          <a:xfrm>
            <a:off x="2838548" y="172767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3640A7-336A-8FE6-8093-CBE23ADF247B}"/>
              </a:ext>
            </a:extLst>
          </p:cNvPr>
          <p:cNvSpPr txBox="1"/>
          <p:nvPr/>
        </p:nvSpPr>
        <p:spPr>
          <a:xfrm flipH="1">
            <a:off x="6716164" y="2168188"/>
            <a:ext cx="57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/>
              <a:t>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58BCCA5-857D-5B16-59C6-82A1812D889A}"/>
              </a:ext>
            </a:extLst>
          </p:cNvPr>
          <p:cNvCxnSpPr>
            <a:cxnSpLocks/>
          </p:cNvCxnSpPr>
          <p:nvPr/>
        </p:nvCxnSpPr>
        <p:spPr>
          <a:xfrm flipV="1">
            <a:off x="1259632" y="2750695"/>
            <a:ext cx="0" cy="203169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15245AB-37FC-B0FC-C0D9-DE622981A28B}"/>
              </a:ext>
            </a:extLst>
          </p:cNvPr>
          <p:cNvCxnSpPr>
            <a:cxnSpLocks/>
          </p:cNvCxnSpPr>
          <p:nvPr/>
        </p:nvCxnSpPr>
        <p:spPr>
          <a:xfrm flipV="1">
            <a:off x="3259812" y="2988858"/>
            <a:ext cx="4954766" cy="182713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EF443CA-406E-93C6-2E37-CD3E6772AC92}"/>
              </a:ext>
            </a:extLst>
          </p:cNvPr>
          <p:cNvSpPr txBox="1"/>
          <p:nvPr/>
        </p:nvSpPr>
        <p:spPr>
          <a:xfrm>
            <a:off x="5694730" y="3106949"/>
            <a:ext cx="112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14 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86E83-7D15-B858-044F-67A378BFE6F1}"/>
              </a:ext>
            </a:extLst>
          </p:cNvPr>
          <p:cNvSpPr txBox="1"/>
          <p:nvPr/>
        </p:nvSpPr>
        <p:spPr>
          <a:xfrm>
            <a:off x="122292" y="1072768"/>
            <a:ext cx="768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C8827-A58E-E4D7-A4DB-680EC2E6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67905-F1C7-90E8-611B-F74C8BDBE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Which 2 of these 3 movements involve the same amount of work on a 1 kg mass?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418F9-61D8-29FC-6073-AB794E2FD30B}"/>
              </a:ext>
            </a:extLst>
          </p:cNvPr>
          <p:cNvSpPr txBox="1"/>
          <p:nvPr/>
        </p:nvSpPr>
        <p:spPr>
          <a:xfrm>
            <a:off x="8218170" y="6423660"/>
            <a:ext cx="730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and C</a:t>
            </a:r>
          </a:p>
        </p:txBody>
      </p:sp>
    </p:spTree>
    <p:extLst>
      <p:ext uri="{BB962C8B-B14F-4D97-AF65-F5344CB8AC3E}">
        <p14:creationId xmlns:p14="http://schemas.microsoft.com/office/powerpoint/2010/main" val="41937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7907703F-F4CD-EC68-C13D-FA188146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8137525" cy="107721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Kinetic Energy</a:t>
            </a:r>
            <a:r>
              <a:rPr lang="en-US" altLang="en-US" sz="3200" dirty="0"/>
              <a:t> is the energy associated with movement.</a:t>
            </a:r>
            <a:endParaRPr lang="en-GB" alt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8CD2E-33AE-B464-6376-EDFBEBC5194B}"/>
              </a:ext>
            </a:extLst>
          </p:cNvPr>
          <p:cNvSpPr/>
          <p:nvPr/>
        </p:nvSpPr>
        <p:spPr>
          <a:xfrm>
            <a:off x="1763750" y="3428999"/>
            <a:ext cx="5400600" cy="3095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3B04D-DA6D-E042-B150-149C5A890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081" y="4868441"/>
            <a:ext cx="1440160" cy="129583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58422F-E1D8-6005-7DE1-DD04B2CA812A}"/>
              </a:ext>
            </a:extLst>
          </p:cNvPr>
          <p:cNvSpPr/>
          <p:nvPr/>
        </p:nvSpPr>
        <p:spPr>
          <a:xfrm>
            <a:off x="2230583" y="3810000"/>
            <a:ext cx="4807528" cy="2339744"/>
          </a:xfrm>
          <a:custGeom>
            <a:avLst/>
            <a:gdLst>
              <a:gd name="connsiteX0" fmla="*/ 0 w 4017818"/>
              <a:gd name="connsiteY0" fmla="*/ 0 h 2341418"/>
              <a:gd name="connsiteX1" fmla="*/ 1343891 w 4017818"/>
              <a:gd name="connsiteY1" fmla="*/ 207818 h 2341418"/>
              <a:gd name="connsiteX2" fmla="*/ 1371600 w 4017818"/>
              <a:gd name="connsiteY2" fmla="*/ 415636 h 2341418"/>
              <a:gd name="connsiteX3" fmla="*/ 2673927 w 4017818"/>
              <a:gd name="connsiteY3" fmla="*/ 2119745 h 2341418"/>
              <a:gd name="connsiteX4" fmla="*/ 3629891 w 4017818"/>
              <a:gd name="connsiteY4" fmla="*/ 2327564 h 2341418"/>
              <a:gd name="connsiteX5" fmla="*/ 4017818 w 4017818"/>
              <a:gd name="connsiteY5" fmla="*/ 2341418 h 2341418"/>
              <a:gd name="connsiteX0" fmla="*/ 0 w 4017818"/>
              <a:gd name="connsiteY0" fmla="*/ 0 h 2341418"/>
              <a:gd name="connsiteX1" fmla="*/ 1343891 w 4017818"/>
              <a:gd name="connsiteY1" fmla="*/ 207818 h 2341418"/>
              <a:gd name="connsiteX2" fmla="*/ 2673927 w 4017818"/>
              <a:gd name="connsiteY2" fmla="*/ 2119745 h 2341418"/>
              <a:gd name="connsiteX3" fmla="*/ 3629891 w 4017818"/>
              <a:gd name="connsiteY3" fmla="*/ 2327564 h 2341418"/>
              <a:gd name="connsiteX4" fmla="*/ 4017818 w 4017818"/>
              <a:gd name="connsiteY4" fmla="*/ 2341418 h 2341418"/>
              <a:gd name="connsiteX0" fmla="*/ 0 w 4017818"/>
              <a:gd name="connsiteY0" fmla="*/ 0 h 2341418"/>
              <a:gd name="connsiteX1" fmla="*/ 1343891 w 4017818"/>
              <a:gd name="connsiteY1" fmla="*/ 207818 h 2341418"/>
              <a:gd name="connsiteX2" fmla="*/ 2673927 w 4017818"/>
              <a:gd name="connsiteY2" fmla="*/ 2119745 h 2341418"/>
              <a:gd name="connsiteX3" fmla="*/ 3629891 w 4017818"/>
              <a:gd name="connsiteY3" fmla="*/ 2327564 h 2341418"/>
              <a:gd name="connsiteX4" fmla="*/ 4017818 w 4017818"/>
              <a:gd name="connsiteY4" fmla="*/ 2341418 h 2341418"/>
              <a:gd name="connsiteX0" fmla="*/ 0 w 4017818"/>
              <a:gd name="connsiteY0" fmla="*/ 0 h 2341418"/>
              <a:gd name="connsiteX1" fmla="*/ 1343891 w 4017818"/>
              <a:gd name="connsiteY1" fmla="*/ 207818 h 2341418"/>
              <a:gd name="connsiteX2" fmla="*/ 2673927 w 4017818"/>
              <a:gd name="connsiteY2" fmla="*/ 2119745 h 2341418"/>
              <a:gd name="connsiteX3" fmla="*/ 3629891 w 4017818"/>
              <a:gd name="connsiteY3" fmla="*/ 2327564 h 2341418"/>
              <a:gd name="connsiteX4" fmla="*/ 4017818 w 4017818"/>
              <a:gd name="connsiteY4" fmla="*/ 2341418 h 2341418"/>
              <a:gd name="connsiteX0" fmla="*/ 0 w 4017818"/>
              <a:gd name="connsiteY0" fmla="*/ 0 h 2341418"/>
              <a:gd name="connsiteX1" fmla="*/ 1343891 w 4017818"/>
              <a:gd name="connsiteY1" fmla="*/ 207818 h 2341418"/>
              <a:gd name="connsiteX2" fmla="*/ 2673927 w 4017818"/>
              <a:gd name="connsiteY2" fmla="*/ 2119745 h 2341418"/>
              <a:gd name="connsiteX3" fmla="*/ 3629891 w 4017818"/>
              <a:gd name="connsiteY3" fmla="*/ 2327564 h 2341418"/>
              <a:gd name="connsiteX4" fmla="*/ 4017818 w 4017818"/>
              <a:gd name="connsiteY4" fmla="*/ 2341418 h 2341418"/>
              <a:gd name="connsiteX0" fmla="*/ 0 w 4017818"/>
              <a:gd name="connsiteY0" fmla="*/ 0 h 2347169"/>
              <a:gd name="connsiteX1" fmla="*/ 1343891 w 4017818"/>
              <a:gd name="connsiteY1" fmla="*/ 207818 h 2347169"/>
              <a:gd name="connsiteX2" fmla="*/ 2673927 w 4017818"/>
              <a:gd name="connsiteY2" fmla="*/ 2119745 h 2347169"/>
              <a:gd name="connsiteX3" fmla="*/ 4017818 w 4017818"/>
              <a:gd name="connsiteY3" fmla="*/ 2341418 h 2347169"/>
              <a:gd name="connsiteX0" fmla="*/ 0 w 4793673"/>
              <a:gd name="connsiteY0" fmla="*/ 0 h 2303972"/>
              <a:gd name="connsiteX1" fmla="*/ 1343891 w 4793673"/>
              <a:gd name="connsiteY1" fmla="*/ 207818 h 2303972"/>
              <a:gd name="connsiteX2" fmla="*/ 2673927 w 4793673"/>
              <a:gd name="connsiteY2" fmla="*/ 2119745 h 2303972"/>
              <a:gd name="connsiteX3" fmla="*/ 4793673 w 4793673"/>
              <a:gd name="connsiteY3" fmla="*/ 2244436 h 2303972"/>
              <a:gd name="connsiteX0" fmla="*/ 0 w 4793673"/>
              <a:gd name="connsiteY0" fmla="*/ 0 h 2321128"/>
              <a:gd name="connsiteX1" fmla="*/ 1343891 w 4793673"/>
              <a:gd name="connsiteY1" fmla="*/ 207818 h 2321128"/>
              <a:gd name="connsiteX2" fmla="*/ 2673927 w 4793673"/>
              <a:gd name="connsiteY2" fmla="*/ 2119745 h 2321128"/>
              <a:gd name="connsiteX3" fmla="*/ 4793673 w 4793673"/>
              <a:gd name="connsiteY3" fmla="*/ 2244436 h 2321128"/>
              <a:gd name="connsiteX0" fmla="*/ 0 w 4807528"/>
              <a:gd name="connsiteY0" fmla="*/ 0 h 2361777"/>
              <a:gd name="connsiteX1" fmla="*/ 1343891 w 4807528"/>
              <a:gd name="connsiteY1" fmla="*/ 207818 h 2361777"/>
              <a:gd name="connsiteX2" fmla="*/ 2673927 w 4807528"/>
              <a:gd name="connsiteY2" fmla="*/ 2119745 h 2361777"/>
              <a:gd name="connsiteX3" fmla="*/ 4807528 w 4807528"/>
              <a:gd name="connsiteY3" fmla="*/ 2327563 h 2361777"/>
              <a:gd name="connsiteX0" fmla="*/ 0 w 4807528"/>
              <a:gd name="connsiteY0" fmla="*/ 0 h 2339744"/>
              <a:gd name="connsiteX1" fmla="*/ 1343891 w 4807528"/>
              <a:gd name="connsiteY1" fmla="*/ 207818 h 2339744"/>
              <a:gd name="connsiteX2" fmla="*/ 2673927 w 4807528"/>
              <a:gd name="connsiteY2" fmla="*/ 2119745 h 2339744"/>
              <a:gd name="connsiteX3" fmla="*/ 4807528 w 4807528"/>
              <a:gd name="connsiteY3" fmla="*/ 2327563 h 23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7528" h="2339744">
                <a:moveTo>
                  <a:pt x="0" y="0"/>
                </a:moveTo>
                <a:cubicBezTo>
                  <a:pt x="447964" y="69273"/>
                  <a:pt x="882073" y="0"/>
                  <a:pt x="1343891" y="207818"/>
                </a:cubicBezTo>
                <a:cubicBezTo>
                  <a:pt x="1805709" y="415636"/>
                  <a:pt x="2292927" y="1766454"/>
                  <a:pt x="2673927" y="2119745"/>
                </a:cubicBezTo>
                <a:cubicBezTo>
                  <a:pt x="3119581" y="2475345"/>
                  <a:pt x="4278169" y="2281380"/>
                  <a:pt x="4807528" y="232756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C02578-6596-B27E-3235-5CD3E4E4E97B}"/>
              </a:ext>
            </a:extLst>
          </p:cNvPr>
          <p:cNvCxnSpPr/>
          <p:nvPr/>
        </p:nvCxnSpPr>
        <p:spPr>
          <a:xfrm>
            <a:off x="4248026" y="4553757"/>
            <a:ext cx="432048" cy="69515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71F930-B6C6-50EE-3A41-455D9A6D573F}"/>
              </a:ext>
            </a:extLst>
          </p:cNvPr>
          <p:cNvCxnSpPr>
            <a:cxnSpLocks/>
          </p:cNvCxnSpPr>
          <p:nvPr/>
        </p:nvCxnSpPr>
        <p:spPr>
          <a:xfrm>
            <a:off x="3671739" y="3863268"/>
            <a:ext cx="279144" cy="21439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8298D7-A449-4D30-6E02-BF1F6CC0872F}"/>
              </a:ext>
            </a:extLst>
          </p:cNvPr>
          <p:cNvCxnSpPr>
            <a:cxnSpLocks/>
          </p:cNvCxnSpPr>
          <p:nvPr/>
        </p:nvCxnSpPr>
        <p:spPr>
          <a:xfrm>
            <a:off x="4824223" y="5555775"/>
            <a:ext cx="371619" cy="26636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295C35-3B24-FE02-32E9-5EFED93B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What is Kinetic Energy?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8">
            <a:extLst>
              <a:ext uri="{FF2B5EF4-FFF2-40B4-BE49-F238E27FC236}">
                <a16:creationId xmlns:a16="http://schemas.microsoft.com/office/drawing/2014/main" id="{D0CE496C-E534-B3C9-35AC-9BF32F92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5" y="3388059"/>
            <a:ext cx="47930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m = </a:t>
            </a:r>
            <a:r>
              <a:rPr lang="en-IE" altLang="en-US" sz="2800" b="1" dirty="0"/>
              <a:t>mass</a:t>
            </a:r>
            <a:r>
              <a:rPr lang="en-IE" altLang="en-US" sz="28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v = </a:t>
            </a:r>
            <a:r>
              <a:rPr lang="en-IE" altLang="en-US" sz="2800" b="1" dirty="0"/>
              <a:t>velocity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800" b="1" i="1" dirty="0"/>
              <a:t>E</a:t>
            </a:r>
            <a:r>
              <a:rPr lang="en-IE" altLang="en-US" sz="2800" b="1" i="1" baseline="-25000" dirty="0"/>
              <a:t>k </a:t>
            </a:r>
            <a:r>
              <a:rPr lang="en-IE" altLang="en-US" sz="2800" b="1" dirty="0"/>
              <a:t>= Kinetic Energy</a:t>
            </a:r>
            <a:endParaRPr lang="en-GB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2" name="Object 9">
                <a:extLst>
                  <a:ext uri="{FF2B5EF4-FFF2-40B4-BE49-F238E27FC236}">
                    <a16:creationId xmlns:a16="http://schemas.microsoft.com/office/drawing/2014/main" id="{EC26D341-7055-8F58-48EF-C71FCCA42081}"/>
                  </a:ext>
                </a:extLst>
              </p:cNvPr>
              <p:cNvSpPr txBox="1"/>
              <p:nvPr/>
            </p:nvSpPr>
            <p:spPr bwMode="auto">
              <a:xfrm>
                <a:off x="1069084" y="1521594"/>
                <a:ext cx="3083816" cy="1475606"/>
              </a:xfrm>
              <a:prstGeom prst="rect">
                <a:avLst/>
              </a:prstGeom>
              <a:solidFill>
                <a:srgbClr val="FFFF99"/>
              </a:solidFill>
              <a:ln w="76200" cmpd="thickThin">
                <a:solidFill>
                  <a:srgbClr val="C00000"/>
                </a:solidFill>
              </a:ln>
            </p:spPr>
            <p:txBody>
              <a:bodyPr tIns="82800" bIns="9000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IE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IE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11272" name="Object 9">
                <a:extLst>
                  <a:ext uri="{FF2B5EF4-FFF2-40B4-BE49-F238E27FC236}">
                    <a16:creationId xmlns:a16="http://schemas.microsoft.com/office/drawing/2014/main" id="{EC26D341-7055-8F58-48EF-C71FCCA42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9084" y="1521594"/>
                <a:ext cx="3083816" cy="1475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 cmpd="thickThin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C6745C0-4A9B-038C-9A2B-2C99EFEA6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159" y="1654059"/>
            <a:ext cx="1105161" cy="994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BC840-43F3-5946-17A0-63BB9A4B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862114"/>
          </a:xfrm>
        </p:spPr>
        <p:txBody>
          <a:bodyPr/>
          <a:lstStyle/>
          <a:p>
            <a:r>
              <a:rPr lang="en-IE" altLang="en-US" dirty="0"/>
              <a:t>Write a formula for Kinetic Energy?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6A994-F993-DE7E-BD13-C9A03FE88D88}"/>
              </a:ext>
            </a:extLst>
          </p:cNvPr>
          <p:cNvSpPr txBox="1"/>
          <p:nvPr/>
        </p:nvSpPr>
        <p:spPr>
          <a:xfrm>
            <a:off x="4457700" y="5803900"/>
            <a:ext cx="3641766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most useful formula</a:t>
            </a:r>
          </a:p>
        </p:txBody>
      </p:sp>
    </p:spTree>
    <p:extLst>
      <p:ext uri="{BB962C8B-B14F-4D97-AF65-F5344CB8AC3E}">
        <p14:creationId xmlns:p14="http://schemas.microsoft.com/office/powerpoint/2010/main" val="15962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12BF26-41EE-EBB6-5B37-E1C6F958E45E}"/>
              </a:ext>
            </a:extLst>
          </p:cNvPr>
          <p:cNvSpPr/>
          <p:nvPr/>
        </p:nvSpPr>
        <p:spPr>
          <a:xfrm>
            <a:off x="594057" y="2256036"/>
            <a:ext cx="2376908" cy="2088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BC03D-B03B-1E4B-45B8-BA4B3744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12" y="2357329"/>
            <a:ext cx="1440160" cy="12958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96343F-B44D-7309-3836-80DEA2D9D12E}"/>
              </a:ext>
            </a:extLst>
          </p:cNvPr>
          <p:cNvSpPr txBox="1"/>
          <p:nvPr/>
        </p:nvSpPr>
        <p:spPr>
          <a:xfrm>
            <a:off x="644396" y="2242527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70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4BBFD3-E0D2-9FEA-383D-160FA99E0CC8}"/>
                  </a:ext>
                </a:extLst>
              </p:cNvPr>
              <p:cNvSpPr txBox="1"/>
              <p:nvPr/>
            </p:nvSpPr>
            <p:spPr>
              <a:xfrm>
                <a:off x="976792" y="3763026"/>
                <a:ext cx="1487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4BBFD3-E0D2-9FEA-383D-160FA99E0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92" y="3763026"/>
                <a:ext cx="148745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D1D72C-9752-227D-CE02-E7BAB4466021}"/>
              </a:ext>
            </a:extLst>
          </p:cNvPr>
          <p:cNvCxnSpPr/>
          <p:nvPr/>
        </p:nvCxnSpPr>
        <p:spPr>
          <a:xfrm>
            <a:off x="1027981" y="3741376"/>
            <a:ext cx="1509061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43682D5F-AC59-E92B-EDE2-E5F86F29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of kinetic energy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F0C0B-2023-1CA9-FEC0-97C8504ACC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cyclist and bike of total mass 70 kg is moving with a velocity of 8 m s⁻¹.  Calculate the kinetic energy.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919C64-42B2-D1E0-7485-FC7D21ADA27C}"/>
                  </a:ext>
                </a:extLst>
              </p:cNvPr>
              <p:cNvSpPr txBox="1"/>
              <p:nvPr/>
            </p:nvSpPr>
            <p:spPr>
              <a:xfrm>
                <a:off x="4209820" y="1895039"/>
                <a:ext cx="2087558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919C64-42B2-D1E0-7485-FC7D21ADA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20" y="1895039"/>
                <a:ext cx="2087558" cy="1052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2C80C1-3477-3846-EA9B-3512892AB648}"/>
                  </a:ext>
                </a:extLst>
              </p:cNvPr>
              <p:cNvSpPr txBox="1"/>
              <p:nvPr/>
            </p:nvSpPr>
            <p:spPr>
              <a:xfrm>
                <a:off x="4209820" y="2970195"/>
                <a:ext cx="2756076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(70)(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2C80C1-3477-3846-EA9B-3512892AB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20" y="2970195"/>
                <a:ext cx="2756076" cy="1052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E93E46-5CE5-ADBE-6321-A6E925F09077}"/>
                  </a:ext>
                </a:extLst>
              </p:cNvPr>
              <p:cNvSpPr txBox="1"/>
              <p:nvPr/>
            </p:nvSpPr>
            <p:spPr>
              <a:xfrm>
                <a:off x="4209820" y="4249938"/>
                <a:ext cx="215616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=2240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E93E46-5CE5-ADBE-6321-A6E925F09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20" y="4249938"/>
                <a:ext cx="2156168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5F354-B189-449F-1134-9A920EE39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BAD6D0-9EEA-9CBD-9856-01CC2AAF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1BB742-B0ED-C7DC-B9C5-8C72105F3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trolley of mass 700 g has a velocity of 2 m s⁻¹.  Calculate the kinetic energy.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DCE91B-B17F-CB98-B30C-DA54C66E122A}"/>
                  </a:ext>
                </a:extLst>
              </p:cNvPr>
              <p:cNvSpPr txBox="1"/>
              <p:nvPr/>
            </p:nvSpPr>
            <p:spPr>
              <a:xfrm>
                <a:off x="8050300" y="6396336"/>
                <a:ext cx="87594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=1.4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DCE91B-B17F-CB98-B30C-DA54C66E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300" y="6396336"/>
                <a:ext cx="87594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6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0564-4809-7916-8B98-83FA324B5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608405-56CB-E3DA-D922-5099441568B6}"/>
                  </a:ext>
                </a:extLst>
              </p:cNvPr>
              <p:cNvSpPr txBox="1"/>
              <p:nvPr/>
            </p:nvSpPr>
            <p:spPr>
              <a:xfrm>
                <a:off x="102870" y="1166329"/>
                <a:ext cx="9041130" cy="4500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Key Definitions: Work, Energy, Power, Joule, Watt, Kinetic energy, Potential energy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State: principle of conservation of energy, 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Model: work done by a constant force (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𝐹𝑠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Apply: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Use: The principle of conservation of energy to solve problems.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608405-56CB-E3DA-D922-509944156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" y="1166329"/>
                <a:ext cx="9041130" cy="4500591"/>
              </a:xfrm>
              <a:prstGeom prst="rect">
                <a:avLst/>
              </a:prstGeom>
              <a:blipFill>
                <a:blip r:embed="rId2"/>
                <a:stretch>
                  <a:fillRect l="-1416" t="-1353" b="-2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541520FA-1D63-C01A-2BEB-2D879E71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Summary</a:t>
            </a:r>
          </a:p>
        </p:txBody>
      </p:sp>
    </p:spTree>
    <p:extLst>
      <p:ext uri="{BB962C8B-B14F-4D97-AF65-F5344CB8AC3E}">
        <p14:creationId xmlns:p14="http://schemas.microsoft.com/office/powerpoint/2010/main" val="3639272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C5A58D-30E1-C8B9-1158-35078C6B499E}"/>
                  </a:ext>
                </a:extLst>
              </p:cNvPr>
              <p:cNvSpPr txBox="1"/>
              <p:nvPr/>
            </p:nvSpPr>
            <p:spPr>
              <a:xfrm>
                <a:off x="6085198" y="1247945"/>
                <a:ext cx="208755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C5A58D-30E1-C8B9-1158-35078C6B4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198" y="1247945"/>
                <a:ext cx="2087558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72DBB2-FF41-9C7B-514A-68C60DEC74A6}"/>
                  </a:ext>
                </a:extLst>
              </p:cNvPr>
              <p:cNvSpPr txBox="1"/>
              <p:nvPr/>
            </p:nvSpPr>
            <p:spPr>
              <a:xfrm>
                <a:off x="6084842" y="2146909"/>
                <a:ext cx="1720215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72DBB2-FF41-9C7B-514A-68C60DEC7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842" y="2146909"/>
                <a:ext cx="1720215" cy="9017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1F9B42-8C4A-5FB2-8599-70FF97077C2D}"/>
                  </a:ext>
                </a:extLst>
              </p:cNvPr>
              <p:cNvSpPr txBox="1"/>
              <p:nvPr/>
            </p:nvSpPr>
            <p:spPr>
              <a:xfrm>
                <a:off x="6036399" y="3160072"/>
                <a:ext cx="1817099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1F9B42-8C4A-5FB2-8599-70FF97077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399" y="3160072"/>
                <a:ext cx="1817099" cy="1365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23AFDB-3369-4113-F5DA-5A41FCA1424E}"/>
                  </a:ext>
                </a:extLst>
              </p:cNvPr>
              <p:cNvSpPr txBox="1"/>
              <p:nvPr/>
            </p:nvSpPr>
            <p:spPr>
              <a:xfrm>
                <a:off x="6362454" y="4572320"/>
                <a:ext cx="1938415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2×20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23AFDB-3369-4113-F5DA-5A41FCA14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54" y="4572320"/>
                <a:ext cx="1938415" cy="1365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911B27-4AD5-509E-3614-D057719C87FC}"/>
                  </a:ext>
                </a:extLst>
              </p:cNvPr>
              <p:cNvSpPr txBox="1"/>
              <p:nvPr/>
            </p:nvSpPr>
            <p:spPr>
              <a:xfrm>
                <a:off x="6372200" y="6072481"/>
                <a:ext cx="25249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=10.69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911B27-4AD5-509E-3614-D057719C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6072481"/>
                <a:ext cx="252498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4620A093-FCED-E012-584A-6C702388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712E95-6C21-64D5-E5E8-15323211B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350 g trolley is given a kinetic energy of 20 J calculate its velocity.</a:t>
            </a:r>
          </a:p>
        </p:txBody>
      </p:sp>
    </p:spTree>
    <p:extLst>
      <p:ext uri="{BB962C8B-B14F-4D97-AF65-F5344CB8AC3E}">
        <p14:creationId xmlns:p14="http://schemas.microsoft.com/office/powerpoint/2010/main" val="36501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7139D-56C1-D8B3-D3C1-92C9A7488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EC172E-47F9-1F15-187F-4E71C370ED70}"/>
                  </a:ext>
                </a:extLst>
              </p:cNvPr>
              <p:cNvSpPr txBox="1"/>
              <p:nvPr/>
            </p:nvSpPr>
            <p:spPr>
              <a:xfrm>
                <a:off x="7970541" y="4054346"/>
                <a:ext cx="932691" cy="40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EC172E-47F9-1F15-187F-4E71C370E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541" y="4054346"/>
                <a:ext cx="932691" cy="4092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230FA5-BBBD-D772-20E3-B61869257DC9}"/>
                  </a:ext>
                </a:extLst>
              </p:cNvPr>
              <p:cNvSpPr txBox="1"/>
              <p:nvPr/>
            </p:nvSpPr>
            <p:spPr>
              <a:xfrm>
                <a:off x="7967433" y="4531112"/>
                <a:ext cx="788101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230FA5-BBBD-D772-20E3-B61869257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433" y="4531112"/>
                <a:ext cx="788101" cy="410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9ED3E1-E95A-4474-E0F1-D6DD44478575}"/>
                  </a:ext>
                </a:extLst>
              </p:cNvPr>
              <p:cNvSpPr txBox="1"/>
              <p:nvPr/>
            </p:nvSpPr>
            <p:spPr>
              <a:xfrm>
                <a:off x="7928833" y="5031410"/>
                <a:ext cx="826701" cy="59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9ED3E1-E95A-4474-E0F1-D6DD44478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833" y="5031410"/>
                <a:ext cx="826701" cy="592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7C1576-9E68-17A3-8862-C82293149226}"/>
                  </a:ext>
                </a:extLst>
              </p:cNvPr>
              <p:cNvSpPr txBox="1"/>
              <p:nvPr/>
            </p:nvSpPr>
            <p:spPr>
              <a:xfrm>
                <a:off x="8006690" y="5623880"/>
                <a:ext cx="796757" cy="59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2×5</m:t>
                              </m:r>
                            </m:num>
                            <m:den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7C1576-9E68-17A3-8862-C82293149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690" y="5623880"/>
                <a:ext cx="796757" cy="592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BC24C-DDC0-E2E2-0904-B5B5B82D9F59}"/>
                  </a:ext>
                </a:extLst>
              </p:cNvPr>
              <p:cNvSpPr txBox="1"/>
              <p:nvPr/>
            </p:nvSpPr>
            <p:spPr>
              <a:xfrm>
                <a:off x="8006690" y="6396336"/>
                <a:ext cx="9200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BC24C-DDC0-E2E2-0904-B5B5B82D9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690" y="6396336"/>
                <a:ext cx="920060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1663AC1-AC60-F7E5-2706-19383560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3CC427-FD4A-44E5-BF95-EEE5818D21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100 g rider on an air track is given an injection of 5 J of energy from a spring, calculate its velocity. </a:t>
            </a:r>
          </a:p>
        </p:txBody>
      </p:sp>
    </p:spTree>
    <p:extLst>
      <p:ext uri="{BB962C8B-B14F-4D97-AF65-F5344CB8AC3E}">
        <p14:creationId xmlns:p14="http://schemas.microsoft.com/office/powerpoint/2010/main" val="11483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5">
            <a:extLst>
              <a:ext uri="{FF2B5EF4-FFF2-40B4-BE49-F238E27FC236}">
                <a16:creationId xmlns:a16="http://schemas.microsoft.com/office/drawing/2014/main" id="{6C948120-759B-C5B8-DA35-41792009B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8640"/>
            <a:ext cx="86409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600" b="1" dirty="0"/>
              <a:t>Give an example of work as a transfer of energy.</a:t>
            </a:r>
            <a:endParaRPr lang="en-GB" altLang="en-US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3D06E-1923-9120-404B-896912F517D2}"/>
              </a:ext>
            </a:extLst>
          </p:cNvPr>
          <p:cNvSpPr txBox="1"/>
          <p:nvPr/>
        </p:nvSpPr>
        <p:spPr>
          <a:xfrm>
            <a:off x="593875" y="1567449"/>
            <a:ext cx="49938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When work is done energy is transferred. For example if you lift a mass, you are doing work. Energy is transferred into the mass. It now has potential energy equal to the work that you did.</a:t>
            </a:r>
            <a:endParaRPr lang="en-IE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FAB165-8142-05E4-1852-0529AB060102}"/>
              </a:ext>
            </a:extLst>
          </p:cNvPr>
          <p:cNvCxnSpPr/>
          <p:nvPr/>
        </p:nvCxnSpPr>
        <p:spPr>
          <a:xfrm flipV="1">
            <a:off x="6665168" y="2545656"/>
            <a:ext cx="0" cy="57606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9E64E3-4383-46CF-A9DB-55FCF82D7B3F}"/>
              </a:ext>
            </a:extLst>
          </p:cNvPr>
          <p:cNvCxnSpPr/>
          <p:nvPr/>
        </p:nvCxnSpPr>
        <p:spPr>
          <a:xfrm flipV="1">
            <a:off x="8082794" y="2545656"/>
            <a:ext cx="0" cy="57606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FD8EBA-F123-694F-6DB6-8F7B9AF0CF24}"/>
              </a:ext>
            </a:extLst>
          </p:cNvPr>
          <p:cNvGrpSpPr/>
          <p:nvPr/>
        </p:nvGrpSpPr>
        <p:grpSpPr>
          <a:xfrm>
            <a:off x="6571084" y="1661423"/>
            <a:ext cx="1635437" cy="2136140"/>
            <a:chOff x="6571084" y="1661423"/>
            <a:chExt cx="1635437" cy="21361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028C18-1F3C-7635-BA98-B10EF73AF143}"/>
                </a:ext>
              </a:extLst>
            </p:cNvPr>
            <p:cNvSpPr/>
            <p:nvPr/>
          </p:nvSpPr>
          <p:spPr>
            <a:xfrm>
              <a:off x="7211580" y="2038465"/>
              <a:ext cx="332636" cy="3303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CFC6D3-88AD-E6BD-1703-38C8A952D52F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flipH="1">
              <a:off x="7356438" y="2368813"/>
              <a:ext cx="21460" cy="59436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17B43CD-2D47-B11B-894B-B82A413715CB}"/>
                </a:ext>
              </a:extLst>
            </p:cNvPr>
            <p:cNvCxnSpPr>
              <a:cxnSpLocks/>
            </p:cNvCxnSpPr>
            <p:nvPr/>
          </p:nvCxnSpPr>
          <p:spPr>
            <a:xfrm>
              <a:off x="7371600" y="2963173"/>
              <a:ext cx="172616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B2CC6B-62D3-7D71-8403-20B91F23FB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5282" y="2963173"/>
              <a:ext cx="142292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38D417-0678-6243-84A4-FC9A67B0A643}"/>
                </a:ext>
              </a:extLst>
            </p:cNvPr>
            <p:cNvSpPr/>
            <p:nvPr/>
          </p:nvSpPr>
          <p:spPr>
            <a:xfrm>
              <a:off x="6958746" y="1931298"/>
              <a:ext cx="818036" cy="514728"/>
            </a:xfrm>
            <a:custGeom>
              <a:avLst/>
              <a:gdLst>
                <a:gd name="connsiteX0" fmla="*/ 0 w 1040130"/>
                <a:gd name="connsiteY0" fmla="*/ 0 h 400050"/>
                <a:gd name="connsiteX1" fmla="*/ 148590 w 1040130"/>
                <a:gd name="connsiteY1" fmla="*/ 388620 h 400050"/>
                <a:gd name="connsiteX2" fmla="*/ 880110 w 1040130"/>
                <a:gd name="connsiteY2" fmla="*/ 400050 h 400050"/>
                <a:gd name="connsiteX3" fmla="*/ 1040130 w 1040130"/>
                <a:gd name="connsiteY3" fmla="*/ 57150 h 400050"/>
                <a:gd name="connsiteX0" fmla="*/ 0 w 1005840"/>
                <a:gd name="connsiteY0" fmla="*/ 0 h 400050"/>
                <a:gd name="connsiteX1" fmla="*/ 148590 w 1005840"/>
                <a:gd name="connsiteY1" fmla="*/ 388620 h 400050"/>
                <a:gd name="connsiteX2" fmla="*/ 880110 w 1005840"/>
                <a:gd name="connsiteY2" fmla="*/ 400050 h 400050"/>
                <a:gd name="connsiteX3" fmla="*/ 1005840 w 1005840"/>
                <a:gd name="connsiteY3" fmla="*/ 0 h 400050"/>
                <a:gd name="connsiteX0" fmla="*/ 0 w 1005840"/>
                <a:gd name="connsiteY0" fmla="*/ 0 h 388620"/>
                <a:gd name="connsiteX1" fmla="*/ 148590 w 1005840"/>
                <a:gd name="connsiteY1" fmla="*/ 388620 h 388620"/>
                <a:gd name="connsiteX2" fmla="*/ 834390 w 1005840"/>
                <a:gd name="connsiteY2" fmla="*/ 388620 h 388620"/>
                <a:gd name="connsiteX3" fmla="*/ 1005840 w 1005840"/>
                <a:gd name="connsiteY3" fmla="*/ 0 h 388620"/>
                <a:gd name="connsiteX0" fmla="*/ 0 w 942458"/>
                <a:gd name="connsiteY0" fmla="*/ 0 h 388620"/>
                <a:gd name="connsiteX1" fmla="*/ 148590 w 942458"/>
                <a:gd name="connsiteY1" fmla="*/ 388620 h 388620"/>
                <a:gd name="connsiteX2" fmla="*/ 834390 w 942458"/>
                <a:gd name="connsiteY2" fmla="*/ 388620 h 388620"/>
                <a:gd name="connsiteX3" fmla="*/ 942458 w 942458"/>
                <a:gd name="connsiteY3" fmla="*/ 11430 h 388620"/>
                <a:gd name="connsiteX0" fmla="*/ 0 w 907246"/>
                <a:gd name="connsiteY0" fmla="*/ 0 h 391795"/>
                <a:gd name="connsiteX1" fmla="*/ 113378 w 907246"/>
                <a:gd name="connsiteY1" fmla="*/ 391795 h 391795"/>
                <a:gd name="connsiteX2" fmla="*/ 799178 w 907246"/>
                <a:gd name="connsiteY2" fmla="*/ 391795 h 391795"/>
                <a:gd name="connsiteX3" fmla="*/ 907246 w 907246"/>
                <a:gd name="connsiteY3" fmla="*/ 14605 h 391795"/>
                <a:gd name="connsiteX0" fmla="*/ 0 w 907246"/>
                <a:gd name="connsiteY0" fmla="*/ 0 h 514728"/>
                <a:gd name="connsiteX1" fmla="*/ 113378 w 907246"/>
                <a:gd name="connsiteY1" fmla="*/ 391795 h 514728"/>
                <a:gd name="connsiteX2" fmla="*/ 471386 w 907246"/>
                <a:gd name="connsiteY2" fmla="*/ 514723 h 514728"/>
                <a:gd name="connsiteX3" fmla="*/ 799178 w 907246"/>
                <a:gd name="connsiteY3" fmla="*/ 391795 h 514728"/>
                <a:gd name="connsiteX4" fmla="*/ 907246 w 907246"/>
                <a:gd name="connsiteY4" fmla="*/ 14605 h 51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246" h="514728">
                  <a:moveTo>
                    <a:pt x="0" y="0"/>
                  </a:moveTo>
                  <a:lnTo>
                    <a:pt x="113378" y="391795"/>
                  </a:lnTo>
                  <a:cubicBezTo>
                    <a:pt x="224263" y="390861"/>
                    <a:pt x="360501" y="515657"/>
                    <a:pt x="471386" y="514723"/>
                  </a:cubicBezTo>
                  <a:lnTo>
                    <a:pt x="799178" y="391795"/>
                  </a:lnTo>
                  <a:cubicBezTo>
                    <a:pt x="852518" y="277495"/>
                    <a:pt x="853906" y="128905"/>
                    <a:pt x="907246" y="1460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38E6FC-027B-1C24-6D93-270A1F515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4" y="1931295"/>
              <a:ext cx="1635437" cy="2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944F93-AE95-DAF6-5BFF-DB4313FC948D}"/>
                </a:ext>
              </a:extLst>
            </p:cNvPr>
            <p:cNvSpPr/>
            <p:nvPr/>
          </p:nvSpPr>
          <p:spPr>
            <a:xfrm>
              <a:off x="6736496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78CB00-E4F5-3E0D-A1BD-DA7995EB7C5B}"/>
                </a:ext>
              </a:extLst>
            </p:cNvPr>
            <p:cNvSpPr/>
            <p:nvPr/>
          </p:nvSpPr>
          <p:spPr>
            <a:xfrm>
              <a:off x="6625371" y="1689997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022C93-F09D-D1CD-EB17-B56222F9ACEA}"/>
                </a:ext>
              </a:extLst>
            </p:cNvPr>
            <p:cNvSpPr/>
            <p:nvPr/>
          </p:nvSpPr>
          <p:spPr>
            <a:xfrm>
              <a:off x="7903595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EAC9B2-24FF-F754-D131-23DC9C183404}"/>
                </a:ext>
              </a:extLst>
            </p:cNvPr>
            <p:cNvSpPr/>
            <p:nvPr/>
          </p:nvSpPr>
          <p:spPr>
            <a:xfrm>
              <a:off x="8027232" y="1689996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59F4D-44AD-0BAC-82F0-F5F30598A4D9}"/>
              </a:ext>
            </a:extLst>
          </p:cNvPr>
          <p:cNvSpPr txBox="1"/>
          <p:nvPr/>
        </p:nvSpPr>
        <p:spPr>
          <a:xfrm>
            <a:off x="172450" y="203766"/>
            <a:ext cx="864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Write a formula for Conservation of Energy</a:t>
            </a:r>
            <a:endParaRPr lang="en-IE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97C24-A4E6-AF5C-44F3-E25875B97BEB}"/>
              </a:ext>
            </a:extLst>
          </p:cNvPr>
          <p:cNvSpPr txBox="1"/>
          <p:nvPr/>
        </p:nvSpPr>
        <p:spPr>
          <a:xfrm>
            <a:off x="1626528" y="96411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If we can neglect friction, we have: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74E414-2DC2-EF65-FF70-59D3B786C753}"/>
                  </a:ext>
                </a:extLst>
              </p:cNvPr>
              <p:cNvSpPr txBox="1"/>
              <p:nvPr/>
            </p:nvSpPr>
            <p:spPr>
              <a:xfrm>
                <a:off x="2636263" y="3584347"/>
                <a:ext cx="3182471" cy="8297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IE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74E414-2DC2-EF65-FF70-59D3B786C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263" y="3584347"/>
                <a:ext cx="3182471" cy="829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8EE7FD-D8EB-3BEC-DEE9-03A463A7ABF4}"/>
                  </a:ext>
                </a:extLst>
              </p:cNvPr>
              <p:cNvSpPr txBox="1"/>
              <p:nvPr/>
            </p:nvSpPr>
            <p:spPr>
              <a:xfrm>
                <a:off x="726428" y="5236945"/>
                <a:ext cx="7416824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The Greek letter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(delta) means “change in”</a:t>
                </a:r>
                <a:endParaRPr lang="en-IE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8EE7FD-D8EB-3BEC-DEE9-03A463A7A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28" y="5236945"/>
                <a:ext cx="7416824" cy="633571"/>
              </a:xfrm>
              <a:prstGeom prst="rect">
                <a:avLst/>
              </a:prstGeom>
              <a:blipFill>
                <a:blip r:embed="rId4"/>
                <a:stretch>
                  <a:fillRect l="-1643" b="-22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B69C8EA-1E76-7DBA-7E3D-BEBB31D17734}"/>
              </a:ext>
            </a:extLst>
          </p:cNvPr>
          <p:cNvSpPr txBox="1"/>
          <p:nvPr/>
        </p:nvSpPr>
        <p:spPr>
          <a:xfrm>
            <a:off x="1626528" y="1512638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/>
              <a:t>loss of potential energy</a:t>
            </a:r>
            <a:endParaRPr lang="en-IE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8D393-61FA-A453-131E-3E0C079E330A}"/>
              </a:ext>
            </a:extLst>
          </p:cNvPr>
          <p:cNvSpPr txBox="1"/>
          <p:nvPr/>
        </p:nvSpPr>
        <p:spPr>
          <a:xfrm>
            <a:off x="4941536" y="1512638"/>
            <a:ext cx="167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/>
              <a:t>gain in kinetic energy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2484B-97EE-E58C-5974-F6BD64D1A09F}"/>
              </a:ext>
            </a:extLst>
          </p:cNvPr>
          <p:cNvSpPr txBox="1"/>
          <p:nvPr/>
        </p:nvSpPr>
        <p:spPr>
          <a:xfrm>
            <a:off x="3936391" y="2130077"/>
            <a:ext cx="75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DA856-0017-5A4D-20B4-3EE7D98D7602}"/>
              </a:ext>
            </a:extLst>
          </p:cNvPr>
          <p:cNvSpPr txBox="1"/>
          <p:nvPr/>
        </p:nvSpPr>
        <p:spPr>
          <a:xfrm>
            <a:off x="3028277" y="4586348"/>
            <a:ext cx="281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Or vice versa</a:t>
            </a:r>
          </a:p>
        </p:txBody>
      </p:sp>
    </p:spTree>
    <p:extLst>
      <p:ext uri="{BB962C8B-B14F-4D97-AF65-F5344CB8AC3E}">
        <p14:creationId xmlns:p14="http://schemas.microsoft.com/office/powerpoint/2010/main" val="1701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DBBCB1-1FAF-9AAC-A123-8936D4BE985F}"/>
                  </a:ext>
                </a:extLst>
              </p:cNvPr>
              <p:cNvSpPr txBox="1"/>
              <p:nvPr/>
            </p:nvSpPr>
            <p:spPr>
              <a:xfrm>
                <a:off x="236731" y="2151357"/>
                <a:ext cx="87849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This could be solved with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IE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r>
                  <a:rPr lang="en-IE" sz="2800" dirty="0"/>
                  <a:t> but it's easier using conservation of energy.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DBBCB1-1FAF-9AAC-A123-8936D4BE9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31" y="2151357"/>
                <a:ext cx="8784976" cy="954107"/>
              </a:xfrm>
              <a:prstGeom prst="rect">
                <a:avLst/>
              </a:prstGeom>
              <a:blipFill>
                <a:blip r:embed="rId2"/>
                <a:stretch>
                  <a:fillRect l="-1457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9A5A5F2-589F-AAF6-9DBD-C28C5E00B53D}"/>
              </a:ext>
            </a:extLst>
          </p:cNvPr>
          <p:cNvSpPr txBox="1"/>
          <p:nvPr/>
        </p:nvSpPr>
        <p:spPr>
          <a:xfrm>
            <a:off x="1498669" y="3134127"/>
            <a:ext cx="626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/>
              <a:t>Work done = kinetic energy lost</a:t>
            </a:r>
            <a:endParaRPr lang="en-I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25607E-B234-C66D-0783-B69CB5CF0E6F}"/>
                  </a:ext>
                </a:extLst>
              </p:cNvPr>
              <p:cNvSpPr txBox="1"/>
              <p:nvPr/>
            </p:nvSpPr>
            <p:spPr>
              <a:xfrm>
                <a:off x="2364482" y="3837174"/>
                <a:ext cx="3312368" cy="1129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25607E-B234-C66D-0783-B69CB5CF0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482" y="3837174"/>
                <a:ext cx="3312368" cy="1129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B2D06A26-1E1F-FDDE-BE00-B495524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74B706-5BCC-C165-2E2E-3A8EB1DC1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/>
              <a:t>A car of mass 1200kg hits a wall at a velocity </a:t>
            </a:r>
            <a:br>
              <a:rPr lang="en-GB" dirty="0"/>
            </a:br>
            <a:r>
              <a:rPr lang="en-GB" dirty="0"/>
              <a:t>of 5 m s⁻¹. The front crumples and the car is 0.4 m shorter when it comes to rest. Calculate the average force on the car as it crumples.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366780-238F-3E30-07CC-60AC3A1B35DD}"/>
                  </a:ext>
                </a:extLst>
              </p:cNvPr>
              <p:cNvSpPr txBox="1"/>
              <p:nvPr/>
            </p:nvSpPr>
            <p:spPr>
              <a:xfrm>
                <a:off x="2113022" y="4856940"/>
                <a:ext cx="3312368" cy="118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366780-238F-3E30-07CC-60AC3A1B3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022" y="4856940"/>
                <a:ext cx="3312368" cy="1187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56E9E9-B131-25E8-C1F0-D6ECEC66C457}"/>
                  </a:ext>
                </a:extLst>
              </p:cNvPr>
              <p:cNvSpPr txBox="1"/>
              <p:nvPr/>
            </p:nvSpPr>
            <p:spPr>
              <a:xfrm>
                <a:off x="2273042" y="6103947"/>
                <a:ext cx="331236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=37.5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56E9E9-B131-25E8-C1F0-D6ECEC66C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42" y="6103947"/>
                <a:ext cx="3312368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9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9BCA6-5602-1EBF-F09C-656614FFD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407EA4-E36A-516F-2645-5411071D5209}"/>
                  </a:ext>
                </a:extLst>
              </p:cNvPr>
              <p:cNvSpPr txBox="1"/>
              <p:nvPr/>
            </p:nvSpPr>
            <p:spPr>
              <a:xfrm>
                <a:off x="7680960" y="6019309"/>
                <a:ext cx="146304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=3,000 </m:t>
                      </m:r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E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407EA4-E36A-516F-2645-5411071D5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6019309"/>
                <a:ext cx="1463040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AA1E5C03-521F-9435-25BE-944B5EC5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CB3F5E-3525-1FF3-6362-0D0FD560A2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/>
              <a:t>A golf ball of mass 45 g is struck by a club. The ball and club are in contact for a distance of 1.2 cm and the ball flies off with a velocity of 40 m s⁻¹, calculate the average force exerted on the ball by the club.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E8924-F675-FE18-0032-5580A3AB382F}"/>
              </a:ext>
            </a:extLst>
          </p:cNvPr>
          <p:cNvSpPr txBox="1"/>
          <p:nvPr/>
        </p:nvSpPr>
        <p:spPr>
          <a:xfrm>
            <a:off x="122292" y="2453014"/>
            <a:ext cx="7031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Hint 1: the input energy = force by distance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4D7452-F041-B951-0036-42836597E490}"/>
              </a:ext>
            </a:extLst>
          </p:cNvPr>
          <p:cNvGrpSpPr/>
          <p:nvPr/>
        </p:nvGrpSpPr>
        <p:grpSpPr>
          <a:xfrm>
            <a:off x="8012430" y="2257048"/>
            <a:ext cx="560070" cy="840482"/>
            <a:chOff x="2777490" y="3108960"/>
            <a:chExt cx="1417320" cy="233172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A29B49B-711C-88FA-40B6-50DC41A6D91A}"/>
                </a:ext>
              </a:extLst>
            </p:cNvPr>
            <p:cNvSpPr/>
            <p:nvPr/>
          </p:nvSpPr>
          <p:spPr>
            <a:xfrm>
              <a:off x="2777490" y="3108960"/>
              <a:ext cx="1337310" cy="2331720"/>
            </a:xfrm>
            <a:custGeom>
              <a:avLst/>
              <a:gdLst>
                <a:gd name="connsiteX0" fmla="*/ 0 w 1337310"/>
                <a:gd name="connsiteY0" fmla="*/ 57150 h 2331720"/>
                <a:gd name="connsiteX1" fmla="*/ 91440 w 1337310"/>
                <a:gd name="connsiteY1" fmla="*/ 0 h 2331720"/>
                <a:gd name="connsiteX2" fmla="*/ 217170 w 1337310"/>
                <a:gd name="connsiteY2" fmla="*/ 0 h 2331720"/>
                <a:gd name="connsiteX3" fmla="*/ 845820 w 1337310"/>
                <a:gd name="connsiteY3" fmla="*/ 2114550 h 2331720"/>
                <a:gd name="connsiteX4" fmla="*/ 902970 w 1337310"/>
                <a:gd name="connsiteY4" fmla="*/ 2114550 h 2331720"/>
                <a:gd name="connsiteX5" fmla="*/ 1165860 w 1337310"/>
                <a:gd name="connsiteY5" fmla="*/ 2000250 h 2331720"/>
                <a:gd name="connsiteX6" fmla="*/ 1280160 w 1337310"/>
                <a:gd name="connsiteY6" fmla="*/ 1977390 h 2331720"/>
                <a:gd name="connsiteX7" fmla="*/ 1337310 w 1337310"/>
                <a:gd name="connsiteY7" fmla="*/ 2125980 h 2331720"/>
                <a:gd name="connsiteX8" fmla="*/ 1280160 w 1337310"/>
                <a:gd name="connsiteY8" fmla="*/ 2263140 h 2331720"/>
                <a:gd name="connsiteX9" fmla="*/ 1028700 w 1337310"/>
                <a:gd name="connsiteY9" fmla="*/ 2331720 h 2331720"/>
                <a:gd name="connsiteX10" fmla="*/ 800100 w 1337310"/>
                <a:gd name="connsiteY10" fmla="*/ 2331720 h 2331720"/>
                <a:gd name="connsiteX11" fmla="*/ 788670 w 1337310"/>
                <a:gd name="connsiteY11" fmla="*/ 2171700 h 2331720"/>
                <a:gd name="connsiteX12" fmla="*/ 765810 w 1337310"/>
                <a:gd name="connsiteY12" fmla="*/ 2068830 h 2331720"/>
                <a:gd name="connsiteX13" fmla="*/ 0 w 1337310"/>
                <a:gd name="connsiteY13" fmla="*/ 57150 h 23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7310" h="2331720">
                  <a:moveTo>
                    <a:pt x="0" y="57150"/>
                  </a:moveTo>
                  <a:lnTo>
                    <a:pt x="91440" y="0"/>
                  </a:lnTo>
                  <a:lnTo>
                    <a:pt x="217170" y="0"/>
                  </a:lnTo>
                  <a:lnTo>
                    <a:pt x="845820" y="2114550"/>
                  </a:lnTo>
                  <a:lnTo>
                    <a:pt x="902970" y="2114550"/>
                  </a:lnTo>
                  <a:lnTo>
                    <a:pt x="1165860" y="2000250"/>
                  </a:lnTo>
                  <a:lnTo>
                    <a:pt x="1280160" y="1977390"/>
                  </a:lnTo>
                  <a:lnTo>
                    <a:pt x="1337310" y="2125980"/>
                  </a:lnTo>
                  <a:lnTo>
                    <a:pt x="1280160" y="2263140"/>
                  </a:lnTo>
                  <a:lnTo>
                    <a:pt x="1028700" y="2331720"/>
                  </a:lnTo>
                  <a:lnTo>
                    <a:pt x="800100" y="2331720"/>
                  </a:lnTo>
                  <a:lnTo>
                    <a:pt x="788670" y="2171700"/>
                  </a:lnTo>
                  <a:lnTo>
                    <a:pt x="765810" y="206883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1329F50-E508-734A-E808-B6C8B948C375}"/>
                </a:ext>
              </a:extLst>
            </p:cNvPr>
            <p:cNvSpPr/>
            <p:nvPr/>
          </p:nvSpPr>
          <p:spPr>
            <a:xfrm>
              <a:off x="3931920" y="4411980"/>
              <a:ext cx="262890" cy="2514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B7A7A4-49BE-724B-B1E4-6752F6281C35}"/>
              </a:ext>
            </a:extLst>
          </p:cNvPr>
          <p:cNvSpPr txBox="1"/>
          <p:nvPr/>
        </p:nvSpPr>
        <p:spPr>
          <a:xfrm>
            <a:off x="138101" y="2976234"/>
            <a:ext cx="7132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Hint 2: the input energy = the kinetic energy</a:t>
            </a:r>
          </a:p>
        </p:txBody>
      </p:sp>
    </p:spTree>
    <p:extLst>
      <p:ext uri="{BB962C8B-B14F-4D97-AF65-F5344CB8AC3E}">
        <p14:creationId xmlns:p14="http://schemas.microsoft.com/office/powerpoint/2010/main" val="3782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658E92-5B06-CFE5-563F-00A924687077}"/>
                  </a:ext>
                </a:extLst>
              </p:cNvPr>
              <p:cNvSpPr txBox="1"/>
              <p:nvPr/>
            </p:nvSpPr>
            <p:spPr>
              <a:xfrm>
                <a:off x="3646118" y="2905780"/>
                <a:ext cx="12724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=86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658E92-5B06-CFE5-563F-00A92468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118" y="2905780"/>
                <a:ext cx="127246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286A2B-FB8D-F71C-E9C0-FE1910ABB807}"/>
                  </a:ext>
                </a:extLst>
              </p:cNvPr>
              <p:cNvSpPr txBox="1"/>
              <p:nvPr/>
            </p:nvSpPr>
            <p:spPr>
              <a:xfrm>
                <a:off x="2603620" y="2297675"/>
                <a:ext cx="266429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GB" altLang="en-US" sz="3200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IE" altLang="en-US" sz="3200" b="1" i="1" dirty="0">
                    <a:latin typeface="Times New Roman" panose="02020603050405020304" pitchFamily="18" charset="0"/>
                  </a:rPr>
                  <a:t>E</a:t>
                </a:r>
                <a:r>
                  <a:rPr lang="en-IE" altLang="en-US" sz="3200" b="1" i="1" baseline="-25000" dirty="0">
                    <a:latin typeface="Times New Roman" panose="02020603050405020304" pitchFamily="18" charset="0"/>
                  </a:rPr>
                  <a:t>p</a:t>
                </a:r>
                <a:r>
                  <a:rPr lang="en-IE" altLang="en-US" sz="3200" b="1" dirty="0">
                    <a:latin typeface="Times New Roman" panose="02020603050405020304" pitchFamily="18" charset="0"/>
                  </a:rPr>
                  <a:t>   </a:t>
                </a:r>
                <a:r>
                  <a:rPr lang="en-IE" altLang="en-US" sz="3200" b="1" i="1" dirty="0">
                    <a:latin typeface="Times New Roman" panose="02020603050405020304" pitchFamily="18" charset="0"/>
                  </a:rPr>
                  <a:t>=  m g h</a:t>
                </a:r>
                <a:r>
                  <a:rPr lang="en-IE" altLang="en-US" sz="2800" i="1" dirty="0">
                    <a:latin typeface="Times New Roman" panose="02020603050405020304" pitchFamily="18" charset="0"/>
                  </a:rPr>
                  <a:t> </a:t>
                </a:r>
                <a:endParaRPr lang="en-GB" altLang="en-US" sz="2800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286A2B-FB8D-F71C-E9C0-FE1910AB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620" y="2297675"/>
                <a:ext cx="2664296" cy="584775"/>
              </a:xfrm>
              <a:prstGeom prst="rect">
                <a:avLst/>
              </a:prstGeom>
              <a:blipFill>
                <a:blip r:embed="rId3"/>
                <a:stretch>
                  <a:fillRect t="-14583" r="-1373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64E7DDA2-A810-05C0-6E49-A9E7FA4B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82AD57-E265-17AA-F64C-EB8CB936B6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A football of mass 440 g is kicked straight up to a height of 20 m.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conservation of energy calculate its initial velocity.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96B11D-181D-5570-CEBC-232B2DEF1868}"/>
                  </a:ext>
                </a:extLst>
              </p:cNvPr>
              <p:cNvSpPr txBox="1"/>
              <p:nvPr/>
            </p:nvSpPr>
            <p:spPr>
              <a:xfrm>
                <a:off x="1306867" y="3563631"/>
                <a:ext cx="525780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GB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⇒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𝟖𝟔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IE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96B11D-181D-5570-CEBC-232B2DEF1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67" y="3563631"/>
                <a:ext cx="5257801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7BE62F-4258-D97F-BBC8-E905DF65DB0B}"/>
                  </a:ext>
                </a:extLst>
              </p:cNvPr>
              <p:cNvSpPr txBox="1"/>
              <p:nvPr/>
            </p:nvSpPr>
            <p:spPr>
              <a:xfrm>
                <a:off x="2407558" y="6129853"/>
                <a:ext cx="4287895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7BE62F-4258-D97F-BBC8-E905DF65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558" y="6129853"/>
                <a:ext cx="4287895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9697F6-4F08-3B6D-6104-1EFE2F047B63}"/>
                  </a:ext>
                </a:extLst>
              </p:cNvPr>
              <p:cNvSpPr txBox="1"/>
              <p:nvPr/>
            </p:nvSpPr>
            <p:spPr>
              <a:xfrm>
                <a:off x="883738" y="4728689"/>
                <a:ext cx="8260262" cy="1368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𝟖𝟔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</m:e>
                      </m:rad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𝟖𝟔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</m:den>
                          </m:f>
                        </m:e>
                      </m:rad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9697F6-4F08-3B6D-6104-1EFE2F04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38" y="4728689"/>
                <a:ext cx="8260262" cy="13680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773BF7-EDB4-6259-3D07-621CA7F010C4}"/>
                  </a:ext>
                </a:extLst>
              </p:cNvPr>
              <p:cNvSpPr txBox="1"/>
              <p:nvPr/>
            </p:nvSpPr>
            <p:spPr>
              <a:xfrm>
                <a:off x="765810" y="1774455"/>
                <a:ext cx="3950120" cy="56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will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IE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IE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773BF7-EDB4-6259-3D07-621CA7F01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10" y="1774455"/>
                <a:ext cx="3950120" cy="561820"/>
              </a:xfrm>
              <a:prstGeom prst="rect">
                <a:avLst/>
              </a:prstGeom>
              <a:blipFill>
                <a:blip r:embed="rId7"/>
                <a:stretch>
                  <a:fillRect l="-3241" t="-11957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571C7F-4DE7-60BF-30CA-EEDBF63B0892}"/>
              </a:ext>
            </a:extLst>
          </p:cNvPr>
          <p:cNvCxnSpPr>
            <a:cxnSpLocks/>
          </p:cNvCxnSpPr>
          <p:nvPr/>
        </p:nvCxnSpPr>
        <p:spPr>
          <a:xfrm flipH="1">
            <a:off x="7928140" y="3701222"/>
            <a:ext cx="728309" cy="55193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DB23F3-69AC-B22A-AA99-0EBF920F234F}"/>
              </a:ext>
            </a:extLst>
          </p:cNvPr>
          <p:cNvCxnSpPr>
            <a:cxnSpLocks/>
          </p:cNvCxnSpPr>
          <p:nvPr/>
        </p:nvCxnSpPr>
        <p:spPr>
          <a:xfrm>
            <a:off x="7508295" y="3679967"/>
            <a:ext cx="417195" cy="75782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327643-C22F-11A9-8F4D-4D91506B5BDE}"/>
              </a:ext>
            </a:extLst>
          </p:cNvPr>
          <p:cNvCxnSpPr>
            <a:cxnSpLocks/>
          </p:cNvCxnSpPr>
          <p:nvPr/>
        </p:nvCxnSpPr>
        <p:spPr>
          <a:xfrm>
            <a:off x="7231918" y="3492080"/>
            <a:ext cx="297895" cy="197422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D2B744-4411-2F5F-1395-8E72EB3CBF2C}"/>
              </a:ext>
            </a:extLst>
          </p:cNvPr>
          <p:cNvCxnSpPr>
            <a:cxnSpLocks/>
          </p:cNvCxnSpPr>
          <p:nvPr/>
        </p:nvCxnSpPr>
        <p:spPr>
          <a:xfrm>
            <a:off x="7127757" y="3363068"/>
            <a:ext cx="108234" cy="135511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BC388B-A398-885B-965B-7A4F77F1DF64}"/>
              </a:ext>
            </a:extLst>
          </p:cNvPr>
          <p:cNvSpPr/>
          <p:nvPr/>
        </p:nvSpPr>
        <p:spPr>
          <a:xfrm>
            <a:off x="7008767" y="2049048"/>
            <a:ext cx="286089" cy="3344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F91E55-832E-2154-709E-6CEC63295D0D}"/>
              </a:ext>
            </a:extLst>
          </p:cNvPr>
          <p:cNvCxnSpPr>
            <a:cxnSpLocks/>
          </p:cNvCxnSpPr>
          <p:nvPr/>
        </p:nvCxnSpPr>
        <p:spPr>
          <a:xfrm>
            <a:off x="7128744" y="2432096"/>
            <a:ext cx="0" cy="408736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BFD674-96CC-0F25-AE0B-DCB10DCB14F6}"/>
              </a:ext>
            </a:extLst>
          </p:cNvPr>
          <p:cNvCxnSpPr/>
          <p:nvPr/>
        </p:nvCxnSpPr>
        <p:spPr>
          <a:xfrm>
            <a:off x="7200920" y="2442042"/>
            <a:ext cx="0" cy="329786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250D22-429E-3223-BE5D-C17D73BDAD64}"/>
              </a:ext>
            </a:extLst>
          </p:cNvPr>
          <p:cNvCxnSpPr>
            <a:cxnSpLocks/>
          </p:cNvCxnSpPr>
          <p:nvPr/>
        </p:nvCxnSpPr>
        <p:spPr>
          <a:xfrm>
            <a:off x="7069477" y="2402567"/>
            <a:ext cx="0" cy="318875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141F9D0-141E-8690-738A-5DB0B0619E8E}"/>
              </a:ext>
            </a:extLst>
          </p:cNvPr>
          <p:cNvSpPr/>
          <p:nvPr/>
        </p:nvSpPr>
        <p:spPr>
          <a:xfrm>
            <a:off x="7048760" y="1982286"/>
            <a:ext cx="202888" cy="45719"/>
          </a:xfrm>
          <a:custGeom>
            <a:avLst/>
            <a:gdLst>
              <a:gd name="connsiteX0" fmla="*/ 0 w 359833"/>
              <a:gd name="connsiteY0" fmla="*/ 67733 h 76200"/>
              <a:gd name="connsiteX1" fmla="*/ 63500 w 359833"/>
              <a:gd name="connsiteY1" fmla="*/ 25400 h 76200"/>
              <a:gd name="connsiteX2" fmla="*/ 139700 w 359833"/>
              <a:gd name="connsiteY2" fmla="*/ 0 h 76200"/>
              <a:gd name="connsiteX3" fmla="*/ 215900 w 359833"/>
              <a:gd name="connsiteY3" fmla="*/ 0 h 76200"/>
              <a:gd name="connsiteX4" fmla="*/ 304800 w 359833"/>
              <a:gd name="connsiteY4" fmla="*/ 29633 h 76200"/>
              <a:gd name="connsiteX5" fmla="*/ 359833 w 359833"/>
              <a:gd name="connsiteY5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33" h="76200">
                <a:moveTo>
                  <a:pt x="0" y="67733"/>
                </a:moveTo>
                <a:lnTo>
                  <a:pt x="63500" y="25400"/>
                </a:lnTo>
                <a:lnTo>
                  <a:pt x="139700" y="0"/>
                </a:lnTo>
                <a:lnTo>
                  <a:pt x="215900" y="0"/>
                </a:lnTo>
                <a:lnTo>
                  <a:pt x="304800" y="29633"/>
                </a:lnTo>
                <a:lnTo>
                  <a:pt x="359833" y="762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28AA8EF-73D7-D01F-F28B-35454C3E46CA}"/>
              </a:ext>
            </a:extLst>
          </p:cNvPr>
          <p:cNvSpPr/>
          <p:nvPr/>
        </p:nvSpPr>
        <p:spPr>
          <a:xfrm flipV="1">
            <a:off x="7109478" y="2058051"/>
            <a:ext cx="81452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5559466-C64B-0E2F-3A2F-98B14CF08FEB}"/>
              </a:ext>
            </a:extLst>
          </p:cNvPr>
          <p:cNvSpPr/>
          <p:nvPr/>
        </p:nvSpPr>
        <p:spPr>
          <a:xfrm>
            <a:off x="7041817" y="2179057"/>
            <a:ext cx="63909" cy="628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0250EA1-B0C8-50B4-B394-BCD48E663E63}"/>
              </a:ext>
            </a:extLst>
          </p:cNvPr>
          <p:cNvSpPr/>
          <p:nvPr/>
        </p:nvSpPr>
        <p:spPr>
          <a:xfrm>
            <a:off x="7190929" y="2174062"/>
            <a:ext cx="68769" cy="7283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7F06AA-0A7F-0401-8B50-3B13275B5BA3}"/>
              </a:ext>
            </a:extLst>
          </p:cNvPr>
          <p:cNvSpPr/>
          <p:nvPr/>
        </p:nvSpPr>
        <p:spPr>
          <a:xfrm flipV="1">
            <a:off x="7109478" y="2317186"/>
            <a:ext cx="81452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23EA90-6765-257B-60AE-B7D89A0F47F1}"/>
              </a:ext>
            </a:extLst>
          </p:cNvPr>
          <p:cNvCxnSpPr>
            <a:stCxn id="24" idx="2"/>
            <a:endCxn id="24" idx="6"/>
          </p:cNvCxnSpPr>
          <p:nvPr/>
        </p:nvCxnSpPr>
        <p:spPr>
          <a:xfrm>
            <a:off x="7008767" y="2216265"/>
            <a:ext cx="286089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DD75D5-64B7-C9D9-A8B9-5D2ACA850DFD}"/>
              </a:ext>
            </a:extLst>
          </p:cNvPr>
          <p:cNvCxnSpPr>
            <a:stCxn id="33" idx="3"/>
            <a:endCxn id="35" idx="5"/>
          </p:cNvCxnSpPr>
          <p:nvPr/>
        </p:nvCxnSpPr>
        <p:spPr>
          <a:xfrm>
            <a:off x="7121406" y="2064746"/>
            <a:ext cx="128221" cy="171483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48196D-F427-3797-EBCB-4CCFED7ABE7F}"/>
              </a:ext>
            </a:extLst>
          </p:cNvPr>
          <p:cNvCxnSpPr>
            <a:stCxn id="33" idx="1"/>
            <a:endCxn id="34" idx="0"/>
          </p:cNvCxnSpPr>
          <p:nvPr/>
        </p:nvCxnSpPr>
        <p:spPr>
          <a:xfrm flipH="1">
            <a:off x="7073772" y="2097075"/>
            <a:ext cx="47634" cy="8198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7A84CB-814C-2D19-9519-FB422F67689B}"/>
              </a:ext>
            </a:extLst>
          </p:cNvPr>
          <p:cNvCxnSpPr>
            <a:stCxn id="34" idx="4"/>
            <a:endCxn id="36" idx="0"/>
          </p:cNvCxnSpPr>
          <p:nvPr/>
        </p:nvCxnSpPr>
        <p:spPr>
          <a:xfrm>
            <a:off x="7073772" y="2241899"/>
            <a:ext cx="76432" cy="121006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E7DCC61-2032-E844-506E-CDA156EF8A3A}"/>
              </a:ext>
            </a:extLst>
          </p:cNvPr>
          <p:cNvCxnSpPr>
            <a:stCxn id="36" idx="5"/>
            <a:endCxn id="35" idx="5"/>
          </p:cNvCxnSpPr>
          <p:nvPr/>
        </p:nvCxnSpPr>
        <p:spPr>
          <a:xfrm flipV="1">
            <a:off x="7179002" y="2236229"/>
            <a:ext cx="70625" cy="8765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9B7211-3255-CCA9-0065-73E5D1E4D1C2}"/>
              </a:ext>
            </a:extLst>
          </p:cNvPr>
          <p:cNvCxnSpPr>
            <a:cxnSpLocks/>
          </p:cNvCxnSpPr>
          <p:nvPr/>
        </p:nvCxnSpPr>
        <p:spPr>
          <a:xfrm flipV="1">
            <a:off x="7780993" y="3767274"/>
            <a:ext cx="147147" cy="290142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E3FF0E0-AACD-2BDD-95CB-BBD4AF06716F}"/>
              </a:ext>
            </a:extLst>
          </p:cNvPr>
          <p:cNvCxnSpPr>
            <a:cxnSpLocks/>
          </p:cNvCxnSpPr>
          <p:nvPr/>
        </p:nvCxnSpPr>
        <p:spPr>
          <a:xfrm flipH="1" flipV="1">
            <a:off x="7780993" y="4035650"/>
            <a:ext cx="144497" cy="391372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CE4BF8-559E-8FC3-3868-13AD7B59CC6A}"/>
              </a:ext>
            </a:extLst>
          </p:cNvPr>
          <p:cNvCxnSpPr>
            <a:cxnSpLocks/>
          </p:cNvCxnSpPr>
          <p:nvPr/>
        </p:nvCxnSpPr>
        <p:spPr>
          <a:xfrm>
            <a:off x="7683786" y="4427022"/>
            <a:ext cx="230038" cy="0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1238E6B-A4B4-2406-1CF6-FD46A6CF5AF6}"/>
              </a:ext>
            </a:extLst>
          </p:cNvPr>
          <p:cNvCxnSpPr>
            <a:cxnSpLocks/>
            <a:endCxn id="9" idx="3"/>
          </p:cNvCxnSpPr>
          <p:nvPr/>
        </p:nvCxnSpPr>
        <p:spPr>
          <a:xfrm>
            <a:off x="8535357" y="3721188"/>
            <a:ext cx="147385" cy="44184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C8892DE-96DB-7075-5EA6-E366E549E99A}"/>
              </a:ext>
            </a:extLst>
          </p:cNvPr>
          <p:cNvCxnSpPr>
            <a:cxnSpLocks/>
          </p:cNvCxnSpPr>
          <p:nvPr/>
        </p:nvCxnSpPr>
        <p:spPr>
          <a:xfrm flipH="1" flipV="1">
            <a:off x="8206726" y="3819232"/>
            <a:ext cx="149425" cy="56896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5B9F982-A356-4325-E742-F2338430DA71}"/>
              </a:ext>
            </a:extLst>
          </p:cNvPr>
          <p:cNvCxnSpPr>
            <a:cxnSpLocks/>
          </p:cNvCxnSpPr>
          <p:nvPr/>
        </p:nvCxnSpPr>
        <p:spPr>
          <a:xfrm flipH="1">
            <a:off x="8353501" y="3707349"/>
            <a:ext cx="176694" cy="180646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59DC270-2B48-7269-75F8-CC11DAB9CF67}"/>
              </a:ext>
            </a:extLst>
          </p:cNvPr>
          <p:cNvSpPr/>
          <p:nvPr/>
        </p:nvSpPr>
        <p:spPr>
          <a:xfrm>
            <a:off x="7050891" y="1904769"/>
            <a:ext cx="202888" cy="45719"/>
          </a:xfrm>
          <a:custGeom>
            <a:avLst/>
            <a:gdLst>
              <a:gd name="connsiteX0" fmla="*/ 0 w 359833"/>
              <a:gd name="connsiteY0" fmla="*/ 67733 h 76200"/>
              <a:gd name="connsiteX1" fmla="*/ 63500 w 359833"/>
              <a:gd name="connsiteY1" fmla="*/ 25400 h 76200"/>
              <a:gd name="connsiteX2" fmla="*/ 139700 w 359833"/>
              <a:gd name="connsiteY2" fmla="*/ 0 h 76200"/>
              <a:gd name="connsiteX3" fmla="*/ 215900 w 359833"/>
              <a:gd name="connsiteY3" fmla="*/ 0 h 76200"/>
              <a:gd name="connsiteX4" fmla="*/ 304800 w 359833"/>
              <a:gd name="connsiteY4" fmla="*/ 29633 h 76200"/>
              <a:gd name="connsiteX5" fmla="*/ 359833 w 359833"/>
              <a:gd name="connsiteY5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33" h="76200">
                <a:moveTo>
                  <a:pt x="0" y="67733"/>
                </a:moveTo>
                <a:lnTo>
                  <a:pt x="63500" y="25400"/>
                </a:lnTo>
                <a:lnTo>
                  <a:pt x="139700" y="0"/>
                </a:lnTo>
                <a:lnTo>
                  <a:pt x="215900" y="0"/>
                </a:lnTo>
                <a:lnTo>
                  <a:pt x="304800" y="29633"/>
                </a:lnTo>
                <a:lnTo>
                  <a:pt x="359833" y="762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391544-5F61-24E3-1E04-21BC582EEBD7}"/>
              </a:ext>
            </a:extLst>
          </p:cNvPr>
          <p:cNvSpPr/>
          <p:nvPr/>
        </p:nvSpPr>
        <p:spPr>
          <a:xfrm>
            <a:off x="8629178" y="3452967"/>
            <a:ext cx="365760" cy="3660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68EF182-813C-47F4-3E9C-F80B6B0FF1B4}"/>
              </a:ext>
            </a:extLst>
          </p:cNvPr>
          <p:cNvCxnSpPr>
            <a:cxnSpLocks/>
          </p:cNvCxnSpPr>
          <p:nvPr/>
        </p:nvCxnSpPr>
        <p:spPr>
          <a:xfrm flipV="1">
            <a:off x="7190929" y="3022600"/>
            <a:ext cx="9991" cy="3328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DAB32FB-6D28-3825-8EED-F25A8F973983}"/>
              </a:ext>
            </a:extLst>
          </p:cNvPr>
          <p:cNvSpPr txBox="1"/>
          <p:nvPr/>
        </p:nvSpPr>
        <p:spPr>
          <a:xfrm>
            <a:off x="7294856" y="289943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483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A8D57-5673-07CA-60C3-A0025D963621}"/>
                  </a:ext>
                </a:extLst>
              </p:cNvPr>
              <p:cNvSpPr txBox="1"/>
              <p:nvPr/>
            </p:nvSpPr>
            <p:spPr>
              <a:xfrm>
                <a:off x="1809858" y="1630874"/>
                <a:ext cx="5831148" cy="1218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𝑔𝑟𝑜𝑢𝑛𝑑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800" b="0" i="1" dirty="0">
                    <a:latin typeface="Cambria Math" panose="02040503050406030204" pitchFamily="18" charset="0"/>
                  </a:rPr>
                  <a:t>(at 20 m)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algn="l">
                  <a:spcAft>
                    <a:spcPts val="1800"/>
                  </a:spcAft>
                </a:pPr>
                <a:endParaRPr lang="en-GB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A8D57-5673-07CA-60C3-A0025D963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858" y="1630874"/>
                <a:ext cx="5831148" cy="1218154"/>
              </a:xfrm>
              <a:prstGeom prst="rect">
                <a:avLst/>
              </a:prstGeom>
              <a:blipFill>
                <a:blip r:embed="rId2"/>
                <a:stretch>
                  <a:fillRect t="-6030" r="-1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D1233AD4-01F5-CA98-312B-5351C6A4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8CECB5-62B2-F9D4-EA14-8DF5F1DCA6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mass falls from 20 m, calculate its velocity just before it hits the ground.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6E280-36ED-1BFF-135A-BD7324D91B55}"/>
                  </a:ext>
                </a:extLst>
              </p:cNvPr>
              <p:cNvSpPr txBox="1"/>
              <p:nvPr/>
            </p:nvSpPr>
            <p:spPr>
              <a:xfrm>
                <a:off x="3775818" y="2276200"/>
                <a:ext cx="2837828" cy="1560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GB" sz="2800" b="0" dirty="0"/>
              </a:p>
              <a:p>
                <a:pPr>
                  <a:spcAft>
                    <a:spcPts val="1800"/>
                  </a:spcAft>
                </a:pPr>
                <a:endParaRPr lang="en-GB" sz="28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6E280-36ED-1BFF-135A-BD7324D91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818" y="2276200"/>
                <a:ext cx="2837828" cy="1560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DE95D-69C8-2C34-63D5-B5397E5A4F7E}"/>
                  </a:ext>
                </a:extLst>
              </p:cNvPr>
              <p:cNvSpPr txBox="1"/>
              <p:nvPr/>
            </p:nvSpPr>
            <p:spPr>
              <a:xfrm>
                <a:off x="4348244" y="3386237"/>
                <a:ext cx="2886496" cy="1141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2×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𝑚𝑔h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DE95D-69C8-2C34-63D5-B5397E5A4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44" y="3386237"/>
                <a:ext cx="2886496" cy="1141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E3FAD0-CD64-020C-27D2-65C40009DA3C}"/>
                  </a:ext>
                </a:extLst>
              </p:cNvPr>
              <p:cNvSpPr txBox="1"/>
              <p:nvPr/>
            </p:nvSpPr>
            <p:spPr>
              <a:xfrm>
                <a:off x="2663640" y="4939040"/>
                <a:ext cx="5645520" cy="804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2×9.8×20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=19.8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E3FAD0-CD64-020C-27D2-65C40009D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640" y="4939040"/>
                <a:ext cx="5645520" cy="8047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DB189-E2AF-74A7-291C-A98EFA346D54}"/>
                  </a:ext>
                </a:extLst>
              </p:cNvPr>
              <p:cNvSpPr txBox="1"/>
              <p:nvPr/>
            </p:nvSpPr>
            <p:spPr>
              <a:xfrm>
                <a:off x="5580110" y="1340768"/>
                <a:ext cx="3182471" cy="82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IE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DB189-E2AF-74A7-291C-A98EFA346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0" y="1340768"/>
                <a:ext cx="3182471" cy="829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AAC5C-43E5-1E1A-0B47-2D99F67C1129}"/>
                  </a:ext>
                </a:extLst>
              </p:cNvPr>
              <p:cNvSpPr txBox="1"/>
              <p:nvPr/>
            </p:nvSpPr>
            <p:spPr>
              <a:xfrm>
                <a:off x="5979391" y="2835088"/>
                <a:ext cx="242707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AAC5C-43E5-1E1A-0B47-2D99F67C1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391" y="2835088"/>
                <a:ext cx="2427075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5319D5-B99A-FD28-AF1C-649189A7BD1D}"/>
                  </a:ext>
                </a:extLst>
              </p:cNvPr>
              <p:cNvSpPr txBox="1"/>
              <p:nvPr/>
            </p:nvSpPr>
            <p:spPr>
              <a:xfrm>
                <a:off x="6283833" y="3757480"/>
                <a:ext cx="181819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5319D5-B99A-FD28-AF1C-649189A7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33" y="3757480"/>
                <a:ext cx="1818190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43FE98-0D33-DD90-5D1E-ECB259D43E85}"/>
                  </a:ext>
                </a:extLst>
              </p:cNvPr>
              <p:cNvSpPr txBox="1"/>
              <p:nvPr/>
            </p:nvSpPr>
            <p:spPr>
              <a:xfrm>
                <a:off x="6747223" y="4776203"/>
                <a:ext cx="1380763" cy="1032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43FE98-0D33-DD90-5D1E-ECB259D43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223" y="4776203"/>
                <a:ext cx="1380763" cy="1032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6566EF-AB2E-F3DD-6176-255D33ED3C40}"/>
                  </a:ext>
                </a:extLst>
              </p:cNvPr>
              <p:cNvSpPr txBox="1"/>
              <p:nvPr/>
            </p:nvSpPr>
            <p:spPr>
              <a:xfrm>
                <a:off x="6932882" y="5928424"/>
                <a:ext cx="2012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=11.5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E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6566EF-AB2E-F3DD-6176-255D33ED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882" y="5928424"/>
                <a:ext cx="20123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E25F88-A7EF-C69A-51B0-0F1E62B978E5}"/>
              </a:ext>
            </a:extLst>
          </p:cNvPr>
          <p:cNvSpPr txBox="1"/>
          <p:nvPr/>
        </p:nvSpPr>
        <p:spPr>
          <a:xfrm>
            <a:off x="5636881" y="2174576"/>
            <a:ext cx="3601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000" dirty="0"/>
              <a:t>At maximum height, v=0 and all the energy is potential.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4F0F61-A218-37DF-90A1-6461E6D7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23EADC-B40A-9C65-1390-AD24FA4D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tennis ball is struck upwards with a velocity of </a:t>
            </a:r>
            <a:br>
              <a:rPr lang="en-GB" dirty="0"/>
            </a:br>
            <a:r>
              <a:rPr lang="en-GB" dirty="0"/>
              <a:t>15 m s⁻¹ find the greatest height.</a:t>
            </a:r>
          </a:p>
        </p:txBody>
      </p:sp>
    </p:spTree>
    <p:extLst>
      <p:ext uri="{BB962C8B-B14F-4D97-AF65-F5344CB8AC3E}">
        <p14:creationId xmlns:p14="http://schemas.microsoft.com/office/powerpoint/2010/main" val="28433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DB189-E2AF-74A7-291C-A98EFA346D54}"/>
                  </a:ext>
                </a:extLst>
              </p:cNvPr>
              <p:cNvSpPr txBox="1"/>
              <p:nvPr/>
            </p:nvSpPr>
            <p:spPr>
              <a:xfrm>
                <a:off x="283597" y="1645114"/>
                <a:ext cx="3182471" cy="82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IE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DB189-E2AF-74A7-291C-A98EFA346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7" y="1645114"/>
                <a:ext cx="3182471" cy="829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AAC5C-43E5-1E1A-0B47-2D99F67C1129}"/>
                  </a:ext>
                </a:extLst>
              </p:cNvPr>
              <p:cNvSpPr txBox="1"/>
              <p:nvPr/>
            </p:nvSpPr>
            <p:spPr>
              <a:xfrm>
                <a:off x="549780" y="2506990"/>
                <a:ext cx="242707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AAC5C-43E5-1E1A-0B47-2D99F67C1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80" y="2506990"/>
                <a:ext cx="2427075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5319D5-B99A-FD28-AF1C-649189A7BD1D}"/>
                  </a:ext>
                </a:extLst>
              </p:cNvPr>
              <p:cNvSpPr txBox="1"/>
              <p:nvPr/>
            </p:nvSpPr>
            <p:spPr>
              <a:xfrm>
                <a:off x="854222" y="3429382"/>
                <a:ext cx="181819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5319D5-B99A-FD28-AF1C-649189A7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22" y="3429382"/>
                <a:ext cx="1818190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43FE98-0D33-DD90-5D1E-ECB259D43E85}"/>
                  </a:ext>
                </a:extLst>
              </p:cNvPr>
              <p:cNvSpPr txBox="1"/>
              <p:nvPr/>
            </p:nvSpPr>
            <p:spPr>
              <a:xfrm>
                <a:off x="1269005" y="4348570"/>
                <a:ext cx="4417941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(9.8)(0.15)</m:t>
                        </m:r>
                      </m:e>
                    </m:rad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43FE98-0D33-DD90-5D1E-ECB259D43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05" y="4348570"/>
                <a:ext cx="4417941" cy="614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6566EF-AB2E-F3DD-6176-255D33ED3C40}"/>
                  </a:ext>
                </a:extLst>
              </p:cNvPr>
              <p:cNvSpPr txBox="1"/>
              <p:nvPr/>
            </p:nvSpPr>
            <p:spPr>
              <a:xfrm>
                <a:off x="1356378" y="5163178"/>
                <a:ext cx="2632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=1.71 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E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6566EF-AB2E-F3DD-6176-255D33ED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78" y="5163178"/>
                <a:ext cx="263206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5EE2D43-C1FB-3CE3-D091-6FC2ADB035D0}"/>
              </a:ext>
            </a:extLst>
          </p:cNvPr>
          <p:cNvSpPr txBox="1"/>
          <p:nvPr/>
        </p:nvSpPr>
        <p:spPr>
          <a:xfrm>
            <a:off x="168663" y="5786589"/>
            <a:ext cx="8806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Note the speed does not depend on the mass or the angle, just the height.</a:t>
            </a:r>
            <a:endParaRPr lang="en-IE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0C1C8E-ECC2-71DE-8AB4-11FD41193DC0}"/>
              </a:ext>
            </a:extLst>
          </p:cNvPr>
          <p:cNvGrpSpPr/>
          <p:nvPr/>
        </p:nvGrpSpPr>
        <p:grpSpPr>
          <a:xfrm>
            <a:off x="5488173" y="1886290"/>
            <a:ext cx="3533534" cy="2374948"/>
            <a:chOff x="5292079" y="366304"/>
            <a:chExt cx="3533534" cy="23749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656060-D926-B636-92B6-CCEB3D7D8A95}"/>
                </a:ext>
              </a:extLst>
            </p:cNvPr>
            <p:cNvCxnSpPr/>
            <p:nvPr/>
          </p:nvCxnSpPr>
          <p:spPr>
            <a:xfrm>
              <a:off x="5292079" y="366304"/>
              <a:ext cx="251351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063F0F-9CEA-E70D-9C46-5A146CC3A363}"/>
                </a:ext>
              </a:extLst>
            </p:cNvPr>
            <p:cNvCxnSpPr/>
            <p:nvPr/>
          </p:nvCxnSpPr>
          <p:spPr>
            <a:xfrm flipH="1">
              <a:off x="5587786" y="405493"/>
              <a:ext cx="1626390" cy="108012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C92D3C-6D17-EBD3-42B3-FB90D85FFBF9}"/>
                </a:ext>
              </a:extLst>
            </p:cNvPr>
            <p:cNvSpPr/>
            <p:nvPr/>
          </p:nvSpPr>
          <p:spPr>
            <a:xfrm>
              <a:off x="5439933" y="1341597"/>
              <a:ext cx="295707" cy="27351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7D23CEF-8684-29B8-C73D-A6C511C4C707}"/>
                </a:ext>
              </a:extLst>
            </p:cNvPr>
            <p:cNvCxnSpPr>
              <a:cxnSpLocks/>
            </p:cNvCxnSpPr>
            <p:nvPr/>
          </p:nvCxnSpPr>
          <p:spPr>
            <a:xfrm rot="18300000" flipH="1">
              <a:off x="6422088" y="809648"/>
              <a:ext cx="1584176" cy="110890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C8457C-EA24-8056-7CDB-44C0C73391BF}"/>
                </a:ext>
              </a:extLst>
            </p:cNvPr>
            <p:cNvSpPr/>
            <p:nvPr/>
          </p:nvSpPr>
          <p:spPr>
            <a:xfrm>
              <a:off x="7066323" y="2148203"/>
              <a:ext cx="295707" cy="27351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E82269F-D5B5-9510-F70C-BB0853BE71C1}"/>
                </a:ext>
              </a:extLst>
            </p:cNvPr>
            <p:cNvSpPr/>
            <p:nvPr/>
          </p:nvSpPr>
          <p:spPr>
            <a:xfrm rot="21182148">
              <a:off x="5652671" y="1474212"/>
              <a:ext cx="1387866" cy="908089"/>
            </a:xfrm>
            <a:custGeom>
              <a:avLst/>
              <a:gdLst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5920" h="1149531">
                  <a:moveTo>
                    <a:pt x="0" y="0"/>
                  </a:moveTo>
                  <a:cubicBezTo>
                    <a:pt x="406166" y="720403"/>
                    <a:pt x="847593" y="1007503"/>
                    <a:pt x="1645920" y="1149531"/>
                  </a:cubicBezTo>
                </a:path>
              </a:pathLst>
            </a:custGeom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971B60-B997-40B9-B411-695BB05C0C0F}"/>
                </a:ext>
              </a:extLst>
            </p:cNvPr>
            <p:cNvCxnSpPr/>
            <p:nvPr/>
          </p:nvCxnSpPr>
          <p:spPr>
            <a:xfrm>
              <a:off x="5601271" y="1485613"/>
              <a:ext cx="2533515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E251EC9-1721-E6F1-02EA-2A236EC5BBF5}"/>
                </a:ext>
              </a:extLst>
            </p:cNvPr>
            <p:cNvCxnSpPr/>
            <p:nvPr/>
          </p:nvCxnSpPr>
          <p:spPr>
            <a:xfrm>
              <a:off x="7583811" y="1485613"/>
              <a:ext cx="0" cy="837093"/>
            </a:xfrm>
            <a:prstGeom prst="straightConnector1">
              <a:avLst/>
            </a:prstGeom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A8B34C-962C-BA57-176C-168B452E67C8}"/>
                </a:ext>
              </a:extLst>
            </p:cNvPr>
            <p:cNvSpPr txBox="1"/>
            <p:nvPr/>
          </p:nvSpPr>
          <p:spPr>
            <a:xfrm>
              <a:off x="7545828" y="1624982"/>
              <a:ext cx="1279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15 cm</a:t>
              </a:r>
              <a:endParaRPr lang="en-IE" sz="2800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AEDE2B4-C550-970A-DDED-4DC1EF6860A8}"/>
                </a:ext>
              </a:extLst>
            </p:cNvPr>
            <p:cNvCxnSpPr/>
            <p:nvPr/>
          </p:nvCxnSpPr>
          <p:spPr>
            <a:xfrm>
              <a:off x="7362030" y="2322706"/>
              <a:ext cx="947564" cy="0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CA017B-D465-E68C-E74F-BCCA3BEBA4F8}"/>
                </a:ext>
              </a:extLst>
            </p:cNvPr>
            <p:cNvSpPr txBox="1"/>
            <p:nvPr/>
          </p:nvSpPr>
          <p:spPr>
            <a:xfrm>
              <a:off x="7563807" y="2218032"/>
              <a:ext cx="504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IE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E17822A1-E002-DBF7-7D57-2E28A040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C3153C-2476-FAA1-25DC-ADC04F0E2D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ball on a string is released 15 cm above the lowest point it can swing to. Calculate its maximum velocity.</a:t>
            </a:r>
          </a:p>
        </p:txBody>
      </p:sp>
    </p:spTree>
    <p:extLst>
      <p:ext uri="{BB962C8B-B14F-4D97-AF65-F5344CB8AC3E}">
        <p14:creationId xmlns:p14="http://schemas.microsoft.com/office/powerpoint/2010/main" val="12615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>
            <a:extLst>
              <a:ext uri="{FF2B5EF4-FFF2-40B4-BE49-F238E27FC236}">
                <a16:creationId xmlns:a16="http://schemas.microsoft.com/office/drawing/2014/main" id="{FE13066A-988E-D46D-56A2-2876FB26A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6264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4000" b="1" dirty="0"/>
              <a:t>Work</a:t>
            </a:r>
            <a:endParaRPr lang="en-GB" altLang="en-US" sz="4000" b="1" dirty="0"/>
          </a:p>
        </p:txBody>
      </p:sp>
      <p:sp>
        <p:nvSpPr>
          <p:cNvPr id="3079" name="Rectangle 8">
            <a:extLst>
              <a:ext uri="{FF2B5EF4-FFF2-40B4-BE49-F238E27FC236}">
                <a16:creationId xmlns:a16="http://schemas.microsoft.com/office/drawing/2014/main" id="{4474E18D-73CA-B5DC-5E75-006EE9AA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1916832"/>
            <a:ext cx="545225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“Lifting 100 lb one foot twice over is the same as lifting 200 lb one foot, or 100 lb two feet.”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— René Descartes 1637, </a:t>
            </a:r>
          </a:p>
          <a:p>
            <a:pPr eaLnBrk="1" hangingPunct="1"/>
            <a:r>
              <a:rPr lang="en-GB" altLang="en-US" sz="2800" dirty="0"/>
              <a:t>      Letter to Huygens</a:t>
            </a:r>
            <a:endParaRPr lang="en-GB" altLang="en-US" sz="2800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A87D3-2F27-A26B-39B0-7770A14E4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68" y="1451491"/>
            <a:ext cx="1851731" cy="1977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B731F-CAAE-C032-ACB9-78B960A30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1B15274-1687-4FEC-D5F0-770D679F3EDB}"/>
              </a:ext>
            </a:extLst>
          </p:cNvPr>
          <p:cNvSpPr/>
          <p:nvPr/>
        </p:nvSpPr>
        <p:spPr>
          <a:xfrm>
            <a:off x="3085076" y="3278485"/>
            <a:ext cx="4344296" cy="1365375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E81D4-265F-1E8A-6CA1-06A5CA243D0B}"/>
              </a:ext>
            </a:extLst>
          </p:cNvPr>
          <p:cNvSpPr txBox="1"/>
          <p:nvPr/>
        </p:nvSpPr>
        <p:spPr>
          <a:xfrm>
            <a:off x="6625768" y="3902858"/>
            <a:ext cx="99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4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D7828E-5484-8DC8-2D3A-F9C46995881B}"/>
              </a:ext>
            </a:extLst>
          </p:cNvPr>
          <p:cNvSpPr txBox="1"/>
          <p:nvPr/>
        </p:nvSpPr>
        <p:spPr>
          <a:xfrm rot="20542720">
            <a:off x="4067098" y="3426360"/>
            <a:ext cx="1421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12 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E54D75-E706-DBCF-441C-F851DE99F151}"/>
              </a:ext>
            </a:extLst>
          </p:cNvPr>
          <p:cNvGrpSpPr/>
          <p:nvPr/>
        </p:nvGrpSpPr>
        <p:grpSpPr>
          <a:xfrm rot="20433460">
            <a:off x="6526386" y="3094449"/>
            <a:ext cx="767933" cy="334097"/>
            <a:chOff x="6084168" y="620688"/>
            <a:chExt cx="648072" cy="319379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7A9E6E-FC22-5937-ECA2-04AA79B20637}"/>
                </a:ext>
              </a:extLst>
            </p:cNvPr>
            <p:cNvSpPr/>
            <p:nvPr/>
          </p:nvSpPr>
          <p:spPr>
            <a:xfrm>
              <a:off x="6084168" y="620688"/>
              <a:ext cx="648072" cy="1440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A085B0-6761-55F7-0E59-C14568965336}"/>
                </a:ext>
              </a:extLst>
            </p:cNvPr>
            <p:cNvSpPr/>
            <p:nvPr/>
          </p:nvSpPr>
          <p:spPr>
            <a:xfrm>
              <a:off x="6101613" y="705642"/>
              <a:ext cx="216024" cy="2160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1E49CA1-D065-2FC5-F35E-E2507FB12E35}"/>
                </a:ext>
              </a:extLst>
            </p:cNvPr>
            <p:cNvSpPr/>
            <p:nvPr/>
          </p:nvSpPr>
          <p:spPr>
            <a:xfrm>
              <a:off x="6513579" y="724043"/>
              <a:ext cx="216024" cy="2160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FC7F462-2536-595B-7D5D-788017571884}"/>
              </a:ext>
            </a:extLst>
          </p:cNvPr>
          <p:cNvSpPr txBox="1"/>
          <p:nvPr/>
        </p:nvSpPr>
        <p:spPr>
          <a:xfrm>
            <a:off x="5257224" y="2920034"/>
            <a:ext cx="131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600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9AB65D-2516-C258-AB1C-41567B950377}"/>
                  </a:ext>
                </a:extLst>
              </p:cNvPr>
              <p:cNvSpPr txBox="1"/>
              <p:nvPr/>
            </p:nvSpPr>
            <p:spPr>
              <a:xfrm>
                <a:off x="539552" y="4946177"/>
                <a:ext cx="5591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𝐸𝑝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=0.6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9.8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=23.52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9AB65D-2516-C258-AB1C-41567B950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946177"/>
                <a:ext cx="559191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5027A80-83B7-E82C-CA50-5CC7A7703643}"/>
                  </a:ext>
                </a:extLst>
              </p:cNvPr>
              <p:cNvSpPr txBox="1"/>
              <p:nvPr/>
            </p:nvSpPr>
            <p:spPr>
              <a:xfrm>
                <a:off x="539552" y="5520010"/>
                <a:ext cx="8626272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=23.52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2×23.52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den>
                          </m:f>
                        </m:e>
                      </m:rad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=8.85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5027A80-83B7-E82C-CA50-5CC7A7703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20010"/>
                <a:ext cx="8626272" cy="1365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5D5ADAB4-ACB4-9CB4-62FA-7118F479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3D553-17E0-4F4D-83F3-3F271B655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287806"/>
          </a:xfrm>
        </p:spPr>
        <p:txBody>
          <a:bodyPr/>
          <a:lstStyle/>
          <a:p>
            <a:r>
              <a:rPr lang="en-GB" dirty="0"/>
              <a:t>A trolley of mass 600 g rolls down this slope. </a:t>
            </a:r>
          </a:p>
          <a:p>
            <a:pPr marL="571500" indent="-571500">
              <a:buAutoNum type="romanLcParenBoth"/>
            </a:pPr>
            <a:r>
              <a:rPr lang="en-GB" dirty="0"/>
              <a:t>What was its potential energy at the top?</a:t>
            </a:r>
          </a:p>
          <a:p>
            <a:pPr marL="571500" indent="-571500">
              <a:buAutoNum type="romanLcParenBoth"/>
            </a:pPr>
            <a:r>
              <a:rPr lang="en-GB" dirty="0"/>
              <a:t>Assuming all of this energy is converted to kinetic energy, What will its velocity be at the end of the slope?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67D909-95F4-3C49-72D7-EA1B60A26639}"/>
              </a:ext>
            </a:extLst>
          </p:cNvPr>
          <p:cNvCxnSpPr/>
          <p:nvPr/>
        </p:nvCxnSpPr>
        <p:spPr>
          <a:xfrm>
            <a:off x="6625768" y="3594412"/>
            <a:ext cx="0" cy="10494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F94A6D-BB66-0BE7-88D5-E937141A2D73}"/>
              </a:ext>
            </a:extLst>
          </p:cNvPr>
          <p:cNvCxnSpPr>
            <a:cxnSpLocks/>
          </p:cNvCxnSpPr>
          <p:nvPr/>
        </p:nvCxnSpPr>
        <p:spPr>
          <a:xfrm flipH="1">
            <a:off x="3036002" y="3422989"/>
            <a:ext cx="3456675" cy="106273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3E573-230A-59DC-9AB2-81043964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FBD1F-8A74-8EEA-D2B6-69EC122DC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ball is projected upwards with a velocity of 3 m s⁻¹. Calculate the maximum height it reaches.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9B1C2-3432-92B8-41EE-20B290C832B0}"/>
              </a:ext>
            </a:extLst>
          </p:cNvPr>
          <p:cNvSpPr txBox="1"/>
          <p:nvPr/>
        </p:nvSpPr>
        <p:spPr>
          <a:xfrm>
            <a:off x="8035290" y="6257836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0.46 m</a:t>
            </a:r>
          </a:p>
        </p:txBody>
      </p:sp>
    </p:spTree>
    <p:extLst>
      <p:ext uri="{BB962C8B-B14F-4D97-AF65-F5344CB8AC3E}">
        <p14:creationId xmlns:p14="http://schemas.microsoft.com/office/powerpoint/2010/main" val="13610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3D194-7720-1574-7E29-0570361DA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15B833-1A99-255B-F9C0-4268AB78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570FA-EDEF-52F6-417A-CA873CF5F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jet of water is directed upwards with a velocity of 10 m s⁻¹. Calculate the maximum height it reaches.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C7EB9-D661-BCB3-A79C-D68925469A4D}"/>
              </a:ext>
            </a:extLst>
          </p:cNvPr>
          <p:cNvSpPr txBox="1"/>
          <p:nvPr/>
        </p:nvSpPr>
        <p:spPr>
          <a:xfrm>
            <a:off x="8035290" y="625783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m</a:t>
            </a:r>
          </a:p>
        </p:txBody>
      </p:sp>
    </p:spTree>
    <p:extLst>
      <p:ext uri="{BB962C8B-B14F-4D97-AF65-F5344CB8AC3E}">
        <p14:creationId xmlns:p14="http://schemas.microsoft.com/office/powerpoint/2010/main" val="288508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735DA-5C2B-59C8-D933-F2DA4DD95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1EE32C-7922-50F6-8DB5-7A57CE41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C757F-6033-837B-B5B6-5781051E4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Calculate the speed this cart would have at the bottom of the ramp if it released from rest.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265B7-4E7A-D287-47D0-0989366251D8}"/>
              </a:ext>
            </a:extLst>
          </p:cNvPr>
          <p:cNvSpPr txBox="1"/>
          <p:nvPr/>
        </p:nvSpPr>
        <p:spPr>
          <a:xfrm>
            <a:off x="8035290" y="6257836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</a:rPr>
              <a:t>1.98 m s⁻¹</a:t>
            </a:r>
            <a:endParaRPr lang="en-GB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9CC8529-3BCB-596B-AB91-649F61008C64}"/>
              </a:ext>
            </a:extLst>
          </p:cNvPr>
          <p:cNvSpPr/>
          <p:nvPr/>
        </p:nvSpPr>
        <p:spPr>
          <a:xfrm>
            <a:off x="3976616" y="1791259"/>
            <a:ext cx="4344296" cy="1365375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77E51-236B-7B9E-10CB-062A2EE2ECB4}"/>
              </a:ext>
            </a:extLst>
          </p:cNvPr>
          <p:cNvSpPr txBox="1"/>
          <p:nvPr/>
        </p:nvSpPr>
        <p:spPr>
          <a:xfrm>
            <a:off x="6361840" y="2513664"/>
            <a:ext cx="140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20 cm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8E0B32-D581-DF51-9CB3-A8CAE8130077}"/>
              </a:ext>
            </a:extLst>
          </p:cNvPr>
          <p:cNvGrpSpPr/>
          <p:nvPr/>
        </p:nvGrpSpPr>
        <p:grpSpPr>
          <a:xfrm rot="20433460">
            <a:off x="7417926" y="1607223"/>
            <a:ext cx="767933" cy="334097"/>
            <a:chOff x="6084168" y="620688"/>
            <a:chExt cx="648072" cy="319379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D19670-2625-FEDA-6DB9-660AFBB8455A}"/>
                </a:ext>
              </a:extLst>
            </p:cNvPr>
            <p:cNvSpPr/>
            <p:nvPr/>
          </p:nvSpPr>
          <p:spPr>
            <a:xfrm>
              <a:off x="6084168" y="620688"/>
              <a:ext cx="648072" cy="1440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6A25FAC-B91F-C966-C449-EEB836866D48}"/>
                </a:ext>
              </a:extLst>
            </p:cNvPr>
            <p:cNvSpPr/>
            <p:nvPr/>
          </p:nvSpPr>
          <p:spPr>
            <a:xfrm>
              <a:off x="6101613" y="705642"/>
              <a:ext cx="216024" cy="2160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2CCBFD-2A53-5B6A-E2B9-F82FE342F77D}"/>
                </a:ext>
              </a:extLst>
            </p:cNvPr>
            <p:cNvSpPr/>
            <p:nvPr/>
          </p:nvSpPr>
          <p:spPr>
            <a:xfrm>
              <a:off x="6513579" y="724043"/>
              <a:ext cx="216024" cy="2160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F95C50-3981-017C-717D-CDBEB2247B07}"/>
              </a:ext>
            </a:extLst>
          </p:cNvPr>
          <p:cNvCxnSpPr/>
          <p:nvPr/>
        </p:nvCxnSpPr>
        <p:spPr>
          <a:xfrm>
            <a:off x="7517308" y="2107186"/>
            <a:ext cx="0" cy="10494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86A20-3989-7065-28D6-11F59236D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E7F5C9-DBD6-C381-F0BF-DC608C57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AF84D-8B80-22C4-D95D-2D96BE2D51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Calculate the calculate the velocity this ball bearing will have after falling 20 cm if it released from rest.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3E1E0-897E-EA95-5416-573CF08639AD}"/>
              </a:ext>
            </a:extLst>
          </p:cNvPr>
          <p:cNvSpPr txBox="1"/>
          <p:nvPr/>
        </p:nvSpPr>
        <p:spPr>
          <a:xfrm>
            <a:off x="6266086" y="2289611"/>
            <a:ext cx="140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20 cm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BE197A-964B-8519-4A90-DF9A39D8D12D}"/>
              </a:ext>
            </a:extLst>
          </p:cNvPr>
          <p:cNvSpPr/>
          <p:nvPr/>
        </p:nvSpPr>
        <p:spPr>
          <a:xfrm rot="20433460">
            <a:off x="7389318" y="1827418"/>
            <a:ext cx="255978" cy="225979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9C5152-A5E1-D251-A3D5-F4F5267DD5FF}"/>
              </a:ext>
            </a:extLst>
          </p:cNvPr>
          <p:cNvCxnSpPr/>
          <p:nvPr/>
        </p:nvCxnSpPr>
        <p:spPr>
          <a:xfrm>
            <a:off x="7517308" y="2107186"/>
            <a:ext cx="0" cy="10494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4C7A67-852C-8620-8BD4-21D0206CB915}"/>
              </a:ext>
            </a:extLst>
          </p:cNvPr>
          <p:cNvSpPr txBox="1"/>
          <p:nvPr/>
        </p:nvSpPr>
        <p:spPr>
          <a:xfrm>
            <a:off x="8035290" y="6257836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</a:rPr>
              <a:t>1.98 m s⁻¹</a:t>
            </a:r>
            <a:endParaRPr lang="en-GB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6C7B1-368D-1BD2-6A3E-977071750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DF6D42-BEE7-C035-6648-BD8769F8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94611-9458-6961-D10A-81CD48F457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Calculate the maximum velocity this pendulum bob will reach if it released from rest.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63A65A-C080-0032-AF99-58DE535880D3}"/>
              </a:ext>
            </a:extLst>
          </p:cNvPr>
          <p:cNvSpPr txBox="1"/>
          <p:nvPr/>
        </p:nvSpPr>
        <p:spPr>
          <a:xfrm>
            <a:off x="8035290" y="6257836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</a:rPr>
              <a:t>1.98 m s⁻¹</a:t>
            </a:r>
            <a:endParaRPr lang="en-GB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981DF8-C23A-363A-0DBF-9F2CCAB5FB42}"/>
              </a:ext>
            </a:extLst>
          </p:cNvPr>
          <p:cNvGrpSpPr/>
          <p:nvPr/>
        </p:nvGrpSpPr>
        <p:grpSpPr>
          <a:xfrm>
            <a:off x="5488173" y="1794850"/>
            <a:ext cx="3533534" cy="2374948"/>
            <a:chOff x="5292079" y="366304"/>
            <a:chExt cx="3533534" cy="237494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A39EC58-06AC-E2AA-C346-2D696B1B5F89}"/>
                </a:ext>
              </a:extLst>
            </p:cNvPr>
            <p:cNvCxnSpPr/>
            <p:nvPr/>
          </p:nvCxnSpPr>
          <p:spPr>
            <a:xfrm>
              <a:off x="5292079" y="366304"/>
              <a:ext cx="251351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7A75B4-EF8A-8E81-E6FB-21B0F8092844}"/>
                </a:ext>
              </a:extLst>
            </p:cNvPr>
            <p:cNvCxnSpPr/>
            <p:nvPr/>
          </p:nvCxnSpPr>
          <p:spPr>
            <a:xfrm flipH="1">
              <a:off x="5587786" y="405493"/>
              <a:ext cx="1626390" cy="108012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9582A1-DEB4-9F50-3EBA-B727512EB24D}"/>
                </a:ext>
              </a:extLst>
            </p:cNvPr>
            <p:cNvSpPr/>
            <p:nvPr/>
          </p:nvSpPr>
          <p:spPr>
            <a:xfrm>
              <a:off x="5439933" y="1341597"/>
              <a:ext cx="295707" cy="27351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E991F9-EE7E-C9BE-A921-20A2E3453F5C}"/>
                </a:ext>
              </a:extLst>
            </p:cNvPr>
            <p:cNvCxnSpPr>
              <a:cxnSpLocks/>
            </p:cNvCxnSpPr>
            <p:nvPr/>
          </p:nvCxnSpPr>
          <p:spPr>
            <a:xfrm rot="18300000" flipH="1">
              <a:off x="6422088" y="809648"/>
              <a:ext cx="1584176" cy="110890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AB60ED-5B7A-FC5B-9B03-722868DB3AC0}"/>
                </a:ext>
              </a:extLst>
            </p:cNvPr>
            <p:cNvSpPr/>
            <p:nvPr/>
          </p:nvSpPr>
          <p:spPr>
            <a:xfrm>
              <a:off x="7066323" y="2148203"/>
              <a:ext cx="295707" cy="27351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68B730-6803-9F39-BB6F-56FF3A1A7B66}"/>
                </a:ext>
              </a:extLst>
            </p:cNvPr>
            <p:cNvSpPr/>
            <p:nvPr/>
          </p:nvSpPr>
          <p:spPr>
            <a:xfrm rot="21182148">
              <a:off x="5652671" y="1474212"/>
              <a:ext cx="1387866" cy="908089"/>
            </a:xfrm>
            <a:custGeom>
              <a:avLst/>
              <a:gdLst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5920" h="1149531">
                  <a:moveTo>
                    <a:pt x="0" y="0"/>
                  </a:moveTo>
                  <a:cubicBezTo>
                    <a:pt x="406166" y="720403"/>
                    <a:pt x="847593" y="1007503"/>
                    <a:pt x="1645920" y="1149531"/>
                  </a:cubicBezTo>
                </a:path>
              </a:pathLst>
            </a:custGeom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7CE804-AEB3-299B-4008-1845CDB91F75}"/>
                </a:ext>
              </a:extLst>
            </p:cNvPr>
            <p:cNvCxnSpPr/>
            <p:nvPr/>
          </p:nvCxnSpPr>
          <p:spPr>
            <a:xfrm>
              <a:off x="5601271" y="1485613"/>
              <a:ext cx="2533515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99E41EC-D6F9-FFD4-7AED-D06E449A76E6}"/>
                </a:ext>
              </a:extLst>
            </p:cNvPr>
            <p:cNvCxnSpPr/>
            <p:nvPr/>
          </p:nvCxnSpPr>
          <p:spPr>
            <a:xfrm>
              <a:off x="7583811" y="1485613"/>
              <a:ext cx="0" cy="837093"/>
            </a:xfrm>
            <a:prstGeom prst="straightConnector1">
              <a:avLst/>
            </a:prstGeom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B08C9B-4067-4679-9E24-4E7AE8A30C65}"/>
                </a:ext>
              </a:extLst>
            </p:cNvPr>
            <p:cNvSpPr txBox="1"/>
            <p:nvPr/>
          </p:nvSpPr>
          <p:spPr>
            <a:xfrm>
              <a:off x="7545828" y="1624982"/>
              <a:ext cx="1279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20 cm</a:t>
              </a:r>
              <a:endParaRPr lang="en-IE" sz="28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C162211-E229-5A0D-ACCA-F19B8D5A4C37}"/>
                </a:ext>
              </a:extLst>
            </p:cNvPr>
            <p:cNvCxnSpPr/>
            <p:nvPr/>
          </p:nvCxnSpPr>
          <p:spPr>
            <a:xfrm>
              <a:off x="7362030" y="2322706"/>
              <a:ext cx="947564" cy="0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0F248B-6AE0-2E21-B54F-B39A21279D8B}"/>
                </a:ext>
              </a:extLst>
            </p:cNvPr>
            <p:cNvSpPr txBox="1"/>
            <p:nvPr/>
          </p:nvSpPr>
          <p:spPr>
            <a:xfrm>
              <a:off x="7563807" y="2218032"/>
              <a:ext cx="504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IE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1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C65F-3286-47DA-D997-915A3C3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C1C4B9-7FEF-BA6C-4366-2042AC0AF3C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900007"/>
              </a:xfrm>
            </p:spPr>
            <p:txBody>
              <a:bodyPr/>
              <a:lstStyle/>
              <a:p>
                <a:r>
                  <a:rPr lang="en-GB" dirty="0"/>
                  <a:t>A foot ball is dropped from 2 metres. After it bounces, it only reaches a height of 1 m. Calculate: </a:t>
                </a:r>
              </a:p>
              <a:p>
                <a:pPr marL="571500" indent="-571500">
                  <a:buAutoNum type="romanLcParenBoth"/>
                </a:pPr>
                <a:r>
                  <a:rPr lang="en-GB" dirty="0"/>
                  <a:t>its velocity just before it bounces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  <a:p>
                <a:pPr marL="571500" indent="-571500">
                  <a:buAutoNum type="romanLcParenBoth"/>
                </a:pPr>
                <a:r>
                  <a:rPr lang="en-GB" dirty="0"/>
                  <a:t>its velocity just after the bounce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C1C4B9-7FEF-BA6C-4366-2042AC0AF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900007"/>
              </a:xfrm>
              <a:blipFill>
                <a:blip r:embed="rId3"/>
                <a:stretch>
                  <a:fillRect l="-1370" t="-5788" r="-1781" b="-8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5F55AA-257F-6588-2D20-7A90F5851F7D}"/>
              </a:ext>
            </a:extLst>
          </p:cNvPr>
          <p:cNvSpPr/>
          <p:nvPr/>
        </p:nvSpPr>
        <p:spPr>
          <a:xfrm>
            <a:off x="1112838" y="2574044"/>
            <a:ext cx="131444" cy="3797646"/>
          </a:xfrm>
          <a:custGeom>
            <a:avLst/>
            <a:gdLst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1474470">
                <a:moveTo>
                  <a:pt x="0" y="0"/>
                </a:moveTo>
                <a:cubicBezTo>
                  <a:pt x="114300" y="110490"/>
                  <a:pt x="110490" y="19050"/>
                  <a:pt x="205740" y="331470"/>
                </a:cubicBezTo>
                <a:cubicBezTo>
                  <a:pt x="300990" y="643890"/>
                  <a:pt x="259080" y="1093470"/>
                  <a:pt x="285750" y="147447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2F52F42-E89C-4174-0C5B-F3AD00B5A844}"/>
              </a:ext>
            </a:extLst>
          </p:cNvPr>
          <p:cNvSpPr/>
          <p:nvPr/>
        </p:nvSpPr>
        <p:spPr>
          <a:xfrm flipH="1">
            <a:off x="1290005" y="4526282"/>
            <a:ext cx="45719" cy="1921071"/>
          </a:xfrm>
          <a:custGeom>
            <a:avLst/>
            <a:gdLst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1474470">
                <a:moveTo>
                  <a:pt x="0" y="0"/>
                </a:moveTo>
                <a:cubicBezTo>
                  <a:pt x="114300" y="110490"/>
                  <a:pt x="110490" y="19050"/>
                  <a:pt x="205740" y="331470"/>
                </a:cubicBezTo>
                <a:cubicBezTo>
                  <a:pt x="300990" y="643890"/>
                  <a:pt x="259080" y="1093470"/>
                  <a:pt x="285750" y="147447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E8B6C9-9C77-E9D4-A320-17617BECE2C2}"/>
              </a:ext>
            </a:extLst>
          </p:cNvPr>
          <p:cNvSpPr/>
          <p:nvPr/>
        </p:nvSpPr>
        <p:spPr>
          <a:xfrm>
            <a:off x="998538" y="2448299"/>
            <a:ext cx="274320" cy="2514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133463-D88E-47E4-88A4-CD6AA03000EF}"/>
              </a:ext>
            </a:extLst>
          </p:cNvPr>
          <p:cNvSpPr/>
          <p:nvPr/>
        </p:nvSpPr>
        <p:spPr>
          <a:xfrm>
            <a:off x="1267143" y="4357005"/>
            <a:ext cx="274320" cy="2514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3E5F15-3BB1-4562-CA32-EB747A466D93}"/>
              </a:ext>
            </a:extLst>
          </p:cNvPr>
          <p:cNvCxnSpPr>
            <a:cxnSpLocks/>
          </p:cNvCxnSpPr>
          <p:nvPr/>
        </p:nvCxnSpPr>
        <p:spPr>
          <a:xfrm>
            <a:off x="827088" y="6458783"/>
            <a:ext cx="1022985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B39AC5-61EB-82B7-C67D-1014FAAA3A52}"/>
              </a:ext>
            </a:extLst>
          </p:cNvPr>
          <p:cNvCxnSpPr/>
          <p:nvPr/>
        </p:nvCxnSpPr>
        <p:spPr>
          <a:xfrm flipV="1">
            <a:off x="1404303" y="6115883"/>
            <a:ext cx="0" cy="331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C723D7-C00A-08F8-1A9F-EBACBA7E2D1A}"/>
              </a:ext>
            </a:extLst>
          </p:cNvPr>
          <p:cNvCxnSpPr>
            <a:cxnSpLocks/>
          </p:cNvCxnSpPr>
          <p:nvPr/>
        </p:nvCxnSpPr>
        <p:spPr>
          <a:xfrm>
            <a:off x="1112838" y="5955863"/>
            <a:ext cx="0" cy="5029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EDB7B5-4FBF-7D73-543C-B5E2F223BAF7}"/>
                  </a:ext>
                </a:extLst>
              </p:cNvPr>
              <p:cNvSpPr txBox="1"/>
              <p:nvPr/>
            </p:nvSpPr>
            <p:spPr>
              <a:xfrm flipH="1">
                <a:off x="1312863" y="5905666"/>
                <a:ext cx="88837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EDB7B5-4FBF-7D73-543C-B5E2F223B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12863" y="5905666"/>
                <a:ext cx="88837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7ADF73-D775-2EEE-94E1-DE31927951D2}"/>
                  </a:ext>
                </a:extLst>
              </p:cNvPr>
              <p:cNvSpPr txBox="1"/>
              <p:nvPr/>
            </p:nvSpPr>
            <p:spPr>
              <a:xfrm flipH="1">
                <a:off x="347635" y="5868769"/>
                <a:ext cx="88837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7ADF73-D775-2EEE-94E1-DE3192795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7635" y="5868769"/>
                <a:ext cx="88837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EEB47C3-63FF-FAD3-964F-F9B4D86819A5}"/>
              </a:ext>
            </a:extLst>
          </p:cNvPr>
          <p:cNvSpPr txBox="1"/>
          <p:nvPr/>
        </p:nvSpPr>
        <p:spPr>
          <a:xfrm>
            <a:off x="2526031" y="2377440"/>
            <a:ext cx="621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ball starts from rest and has a potential energy of </a:t>
            </a:r>
            <a:r>
              <a:rPr lang="en-GB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mgh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2(9.8)m (m = mass of ball)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82AF0-A5C9-0F75-CDF0-051A772A67CB}"/>
                  </a:ext>
                </a:extLst>
              </p:cNvPr>
              <p:cNvSpPr txBox="1"/>
              <p:nvPr/>
            </p:nvSpPr>
            <p:spPr>
              <a:xfrm>
                <a:off x="2526031" y="3097080"/>
                <a:ext cx="6466544" cy="159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Just before it bounces, all of its potential energy has been converted to kinetic energy, thus…</a:t>
                </a: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bSup>
                        <m:sSubSup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9.8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9.8</m:t>
                              </m:r>
                            </m:e>
                          </m:d>
                        </m:e>
                      </m:ra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=6.26 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82AF0-A5C9-0F75-CDF0-051A772A6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031" y="3097080"/>
                <a:ext cx="6466544" cy="1591846"/>
              </a:xfrm>
              <a:prstGeom prst="rect">
                <a:avLst/>
              </a:prstGeom>
              <a:blipFill>
                <a:blip r:embed="rId6"/>
                <a:stretch>
                  <a:fillRect l="-943" t="-1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E72ABF-B4B5-FF0B-7FDD-B4C7775EFA78}"/>
                  </a:ext>
                </a:extLst>
              </p:cNvPr>
              <p:cNvSpPr txBox="1"/>
              <p:nvPr/>
            </p:nvSpPr>
            <p:spPr>
              <a:xfrm>
                <a:off x="2526031" y="4501346"/>
                <a:ext cx="6535124" cy="2373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Just after it bounces, it still has no potential energy but it has enough kinetic energy to bring it 1 metre above the ground, thus by conservation of energy: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bSup>
                      <m:sSubSup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9.8</m:t>
                            </m:r>
                          </m:e>
                        </m:d>
                      </m:e>
                    </m:rad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4.43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some energy becomes heat and sound during the bounce, that is why it does not go so high.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E72ABF-B4B5-FF0B-7FDD-B4C7775EF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031" y="4501346"/>
                <a:ext cx="6535124" cy="2373598"/>
              </a:xfrm>
              <a:prstGeom prst="rect">
                <a:avLst/>
              </a:prstGeom>
              <a:blipFill>
                <a:blip r:embed="rId7"/>
                <a:stretch>
                  <a:fillRect l="-933" t="-1026" r="-1306" b="-3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4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5868E-7872-B32C-5DF8-E5218607B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8E15-D4F6-509A-9D1D-234BCFA1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01DCD-6A7C-703D-18BC-6A513DFF6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A foot ball is dropped from 2 metres. After it bounces, it only reaches a height of 1 m. Which velocity time graph represents this motion? (up = positive velocity)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D7153F3-AA44-053D-C640-2072AAD21D6F}"/>
              </a:ext>
            </a:extLst>
          </p:cNvPr>
          <p:cNvSpPr/>
          <p:nvPr/>
        </p:nvSpPr>
        <p:spPr>
          <a:xfrm>
            <a:off x="1112838" y="2574044"/>
            <a:ext cx="131444" cy="3797646"/>
          </a:xfrm>
          <a:custGeom>
            <a:avLst/>
            <a:gdLst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1474470">
                <a:moveTo>
                  <a:pt x="0" y="0"/>
                </a:moveTo>
                <a:cubicBezTo>
                  <a:pt x="114300" y="110490"/>
                  <a:pt x="110490" y="19050"/>
                  <a:pt x="205740" y="331470"/>
                </a:cubicBezTo>
                <a:cubicBezTo>
                  <a:pt x="300990" y="643890"/>
                  <a:pt x="259080" y="1093470"/>
                  <a:pt x="285750" y="147447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660C6B-8024-3FD9-EE91-7D0FF8111332}"/>
              </a:ext>
            </a:extLst>
          </p:cNvPr>
          <p:cNvSpPr/>
          <p:nvPr/>
        </p:nvSpPr>
        <p:spPr>
          <a:xfrm flipH="1">
            <a:off x="1290005" y="4526282"/>
            <a:ext cx="45719" cy="1921071"/>
          </a:xfrm>
          <a:custGeom>
            <a:avLst/>
            <a:gdLst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1474470">
                <a:moveTo>
                  <a:pt x="0" y="0"/>
                </a:moveTo>
                <a:cubicBezTo>
                  <a:pt x="114300" y="110490"/>
                  <a:pt x="110490" y="19050"/>
                  <a:pt x="205740" y="331470"/>
                </a:cubicBezTo>
                <a:cubicBezTo>
                  <a:pt x="300990" y="643890"/>
                  <a:pt x="259080" y="1093470"/>
                  <a:pt x="285750" y="147447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C982EB-864D-C69B-95BA-7879C3BABEC0}"/>
              </a:ext>
            </a:extLst>
          </p:cNvPr>
          <p:cNvSpPr/>
          <p:nvPr/>
        </p:nvSpPr>
        <p:spPr>
          <a:xfrm>
            <a:off x="998538" y="2448299"/>
            <a:ext cx="274320" cy="2514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25EFA5-901E-2110-72B0-217B74C87AC0}"/>
              </a:ext>
            </a:extLst>
          </p:cNvPr>
          <p:cNvSpPr/>
          <p:nvPr/>
        </p:nvSpPr>
        <p:spPr>
          <a:xfrm>
            <a:off x="1267143" y="4357005"/>
            <a:ext cx="274320" cy="2514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AFD011-036D-DC9F-6D93-70BCC1302775}"/>
              </a:ext>
            </a:extLst>
          </p:cNvPr>
          <p:cNvCxnSpPr>
            <a:cxnSpLocks/>
          </p:cNvCxnSpPr>
          <p:nvPr/>
        </p:nvCxnSpPr>
        <p:spPr>
          <a:xfrm>
            <a:off x="827088" y="6458783"/>
            <a:ext cx="1022985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246D0E-71CE-0A03-0A28-1CD5B064B0EE}"/>
              </a:ext>
            </a:extLst>
          </p:cNvPr>
          <p:cNvCxnSpPr/>
          <p:nvPr/>
        </p:nvCxnSpPr>
        <p:spPr>
          <a:xfrm flipV="1">
            <a:off x="1404303" y="6115883"/>
            <a:ext cx="0" cy="331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384D85-E654-4451-5F32-8615C7476E96}"/>
              </a:ext>
            </a:extLst>
          </p:cNvPr>
          <p:cNvCxnSpPr>
            <a:cxnSpLocks/>
          </p:cNvCxnSpPr>
          <p:nvPr/>
        </p:nvCxnSpPr>
        <p:spPr>
          <a:xfrm>
            <a:off x="1112838" y="5955863"/>
            <a:ext cx="0" cy="5029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92E2C3-EBDF-A8D4-61B5-E9EC9C72DB32}"/>
                  </a:ext>
                </a:extLst>
              </p:cNvPr>
              <p:cNvSpPr txBox="1"/>
              <p:nvPr/>
            </p:nvSpPr>
            <p:spPr>
              <a:xfrm flipH="1">
                <a:off x="1312863" y="5905666"/>
                <a:ext cx="88837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92E2C3-EBDF-A8D4-61B5-E9EC9C72D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12863" y="5905666"/>
                <a:ext cx="888379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2F32C-A464-FD6B-F2B5-5A3F8A40E46C}"/>
                  </a:ext>
                </a:extLst>
              </p:cNvPr>
              <p:cNvSpPr txBox="1"/>
              <p:nvPr/>
            </p:nvSpPr>
            <p:spPr>
              <a:xfrm flipH="1">
                <a:off x="347635" y="5868769"/>
                <a:ext cx="88837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2F32C-A464-FD6B-F2B5-5A3F8A40E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7635" y="5868769"/>
                <a:ext cx="88837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E109EBE-B184-4A92-C3DC-633537F4FF90}"/>
              </a:ext>
            </a:extLst>
          </p:cNvPr>
          <p:cNvSpPr txBox="1"/>
          <p:nvPr/>
        </p:nvSpPr>
        <p:spPr>
          <a:xfrm>
            <a:off x="2324417" y="2068955"/>
            <a:ext cx="124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C10B50-24BC-BBF4-A87E-CDFC43CB1DA0}"/>
              </a:ext>
            </a:extLst>
          </p:cNvPr>
          <p:cNvCxnSpPr/>
          <p:nvPr/>
        </p:nvCxnSpPr>
        <p:spPr>
          <a:xfrm>
            <a:off x="3497580" y="2214618"/>
            <a:ext cx="0" cy="199441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BE2C1F-D8EA-41EB-E9F7-3C62AE611B54}"/>
              </a:ext>
            </a:extLst>
          </p:cNvPr>
          <p:cNvCxnSpPr>
            <a:cxnSpLocks/>
          </p:cNvCxnSpPr>
          <p:nvPr/>
        </p:nvCxnSpPr>
        <p:spPr>
          <a:xfrm>
            <a:off x="3497580" y="3260340"/>
            <a:ext cx="12573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8232E9-1EFB-36CF-054C-3190C1D364E9}"/>
              </a:ext>
            </a:extLst>
          </p:cNvPr>
          <p:cNvSpPr/>
          <p:nvPr/>
        </p:nvSpPr>
        <p:spPr>
          <a:xfrm>
            <a:off x="3520440" y="2768850"/>
            <a:ext cx="845820" cy="1428750"/>
          </a:xfrm>
          <a:custGeom>
            <a:avLst/>
            <a:gdLst>
              <a:gd name="connsiteX0" fmla="*/ 0 w 845820"/>
              <a:gd name="connsiteY0" fmla="*/ 502920 h 1428750"/>
              <a:gd name="connsiteX1" fmla="*/ 411480 w 845820"/>
              <a:gd name="connsiteY1" fmla="*/ 1428750 h 1428750"/>
              <a:gd name="connsiteX2" fmla="*/ 434340 w 845820"/>
              <a:gd name="connsiteY2" fmla="*/ 0 h 1428750"/>
              <a:gd name="connsiteX3" fmla="*/ 845820 w 845820"/>
              <a:gd name="connsiteY3" fmla="*/ 891540 h 1428750"/>
              <a:gd name="connsiteX4" fmla="*/ 845820 w 845820"/>
              <a:gd name="connsiteY4" fmla="*/ 89154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820" h="1428750">
                <a:moveTo>
                  <a:pt x="0" y="502920"/>
                </a:moveTo>
                <a:lnTo>
                  <a:pt x="411480" y="1428750"/>
                </a:lnTo>
                <a:lnTo>
                  <a:pt x="434340" y="0"/>
                </a:lnTo>
                <a:lnTo>
                  <a:pt x="845820" y="891540"/>
                </a:lnTo>
                <a:lnTo>
                  <a:pt x="845820" y="89154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EC1077-1F5F-B757-248F-18C65335A96A}"/>
              </a:ext>
            </a:extLst>
          </p:cNvPr>
          <p:cNvSpPr txBox="1"/>
          <p:nvPr/>
        </p:nvSpPr>
        <p:spPr>
          <a:xfrm>
            <a:off x="4325943" y="325239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AA5CDA-E28D-53EF-F265-5371D3C65F5E}"/>
              </a:ext>
            </a:extLst>
          </p:cNvPr>
          <p:cNvSpPr txBox="1"/>
          <p:nvPr/>
        </p:nvSpPr>
        <p:spPr>
          <a:xfrm>
            <a:off x="4914154" y="2019477"/>
            <a:ext cx="124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46BAA2-289F-972A-43C1-6860AAF14C71}"/>
              </a:ext>
            </a:extLst>
          </p:cNvPr>
          <p:cNvCxnSpPr/>
          <p:nvPr/>
        </p:nvCxnSpPr>
        <p:spPr>
          <a:xfrm>
            <a:off x="6132073" y="2226048"/>
            <a:ext cx="0" cy="199441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E05A8F-C3A6-C86F-76CE-32F31D91B581}"/>
              </a:ext>
            </a:extLst>
          </p:cNvPr>
          <p:cNvCxnSpPr>
            <a:cxnSpLocks/>
          </p:cNvCxnSpPr>
          <p:nvPr/>
        </p:nvCxnSpPr>
        <p:spPr>
          <a:xfrm>
            <a:off x="6132073" y="3271770"/>
            <a:ext cx="12573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9C8AC07-4996-37B6-2CDE-26A7087170D3}"/>
              </a:ext>
            </a:extLst>
          </p:cNvPr>
          <p:cNvSpPr txBox="1"/>
          <p:nvPr/>
        </p:nvSpPr>
        <p:spPr>
          <a:xfrm>
            <a:off x="6960436" y="326382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8535D66-85B9-3851-6E6C-000D6335734B}"/>
              </a:ext>
            </a:extLst>
          </p:cNvPr>
          <p:cNvSpPr/>
          <p:nvPr/>
        </p:nvSpPr>
        <p:spPr>
          <a:xfrm>
            <a:off x="6115050" y="2320290"/>
            <a:ext cx="1188720" cy="960120"/>
          </a:xfrm>
          <a:custGeom>
            <a:avLst/>
            <a:gdLst>
              <a:gd name="connsiteX0" fmla="*/ 0 w 1188720"/>
              <a:gd name="connsiteY0" fmla="*/ 0 h 960120"/>
              <a:gd name="connsiteX1" fmla="*/ 605790 w 1188720"/>
              <a:gd name="connsiteY1" fmla="*/ 960120 h 960120"/>
              <a:gd name="connsiteX2" fmla="*/ 902970 w 1188720"/>
              <a:gd name="connsiteY2" fmla="*/ 320040 h 960120"/>
              <a:gd name="connsiteX3" fmla="*/ 1188720 w 1188720"/>
              <a:gd name="connsiteY3" fmla="*/ 960120 h 960120"/>
              <a:gd name="connsiteX0" fmla="*/ 0 w 1188720"/>
              <a:gd name="connsiteY0" fmla="*/ 0 h 960120"/>
              <a:gd name="connsiteX1" fmla="*/ 605790 w 1188720"/>
              <a:gd name="connsiteY1" fmla="*/ 960120 h 960120"/>
              <a:gd name="connsiteX2" fmla="*/ 902970 w 1188720"/>
              <a:gd name="connsiteY2" fmla="*/ 320040 h 960120"/>
              <a:gd name="connsiteX3" fmla="*/ 1188720 w 1188720"/>
              <a:gd name="connsiteY3" fmla="*/ 960120 h 960120"/>
              <a:gd name="connsiteX0" fmla="*/ 0 w 1188720"/>
              <a:gd name="connsiteY0" fmla="*/ 0 h 960120"/>
              <a:gd name="connsiteX1" fmla="*/ 605790 w 1188720"/>
              <a:gd name="connsiteY1" fmla="*/ 960120 h 960120"/>
              <a:gd name="connsiteX2" fmla="*/ 902970 w 1188720"/>
              <a:gd name="connsiteY2" fmla="*/ 320040 h 960120"/>
              <a:gd name="connsiteX3" fmla="*/ 1188720 w 1188720"/>
              <a:gd name="connsiteY3" fmla="*/ 960120 h 960120"/>
              <a:gd name="connsiteX0" fmla="*/ 0 w 1188720"/>
              <a:gd name="connsiteY0" fmla="*/ 0 h 960120"/>
              <a:gd name="connsiteX1" fmla="*/ 605790 w 1188720"/>
              <a:gd name="connsiteY1" fmla="*/ 960120 h 960120"/>
              <a:gd name="connsiteX2" fmla="*/ 902970 w 1188720"/>
              <a:gd name="connsiteY2" fmla="*/ 400050 h 960120"/>
              <a:gd name="connsiteX3" fmla="*/ 1188720 w 1188720"/>
              <a:gd name="connsiteY3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" h="960120">
                <a:moveTo>
                  <a:pt x="0" y="0"/>
                </a:moveTo>
                <a:cubicBezTo>
                  <a:pt x="441960" y="11430"/>
                  <a:pt x="403860" y="640080"/>
                  <a:pt x="605790" y="960120"/>
                </a:cubicBezTo>
                <a:cubicBezTo>
                  <a:pt x="704850" y="746760"/>
                  <a:pt x="739140" y="392430"/>
                  <a:pt x="902970" y="400050"/>
                </a:cubicBezTo>
                <a:cubicBezTo>
                  <a:pt x="1066800" y="407670"/>
                  <a:pt x="1093470" y="746760"/>
                  <a:pt x="1188720" y="96012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15D359-7038-B020-E1DE-489E102ED90F}"/>
              </a:ext>
            </a:extLst>
          </p:cNvPr>
          <p:cNvSpPr txBox="1"/>
          <p:nvPr/>
        </p:nvSpPr>
        <p:spPr>
          <a:xfrm>
            <a:off x="2338812" y="4526282"/>
            <a:ext cx="124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F18F8B-A888-AEF2-F5B0-5850332E4030}"/>
              </a:ext>
            </a:extLst>
          </p:cNvPr>
          <p:cNvCxnSpPr/>
          <p:nvPr/>
        </p:nvCxnSpPr>
        <p:spPr>
          <a:xfrm>
            <a:off x="3520440" y="4786284"/>
            <a:ext cx="0" cy="199441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20E21C-BB73-A679-C224-182340EAC614}"/>
              </a:ext>
            </a:extLst>
          </p:cNvPr>
          <p:cNvCxnSpPr>
            <a:cxnSpLocks/>
          </p:cNvCxnSpPr>
          <p:nvPr/>
        </p:nvCxnSpPr>
        <p:spPr>
          <a:xfrm>
            <a:off x="3520440" y="5832006"/>
            <a:ext cx="12573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4D038A7-F8D2-0EF1-635C-3ACC496D1D69}"/>
              </a:ext>
            </a:extLst>
          </p:cNvPr>
          <p:cNvSpPr txBox="1"/>
          <p:nvPr/>
        </p:nvSpPr>
        <p:spPr>
          <a:xfrm>
            <a:off x="4348803" y="582405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5EF962F-86EA-6607-3A1D-102EA7FF3E4F}"/>
              </a:ext>
            </a:extLst>
          </p:cNvPr>
          <p:cNvSpPr/>
          <p:nvPr/>
        </p:nvSpPr>
        <p:spPr>
          <a:xfrm>
            <a:off x="3509010" y="4869180"/>
            <a:ext cx="788670" cy="1485900"/>
          </a:xfrm>
          <a:custGeom>
            <a:avLst/>
            <a:gdLst>
              <a:gd name="connsiteX0" fmla="*/ 0 w 788670"/>
              <a:gd name="connsiteY0" fmla="*/ 0 h 1485900"/>
              <a:gd name="connsiteX1" fmla="*/ 502920 w 788670"/>
              <a:gd name="connsiteY1" fmla="*/ 971550 h 1485900"/>
              <a:gd name="connsiteX2" fmla="*/ 514350 w 788670"/>
              <a:gd name="connsiteY2" fmla="*/ 1485900 h 1485900"/>
              <a:gd name="connsiteX3" fmla="*/ 788670 w 788670"/>
              <a:gd name="connsiteY3" fmla="*/ 96012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670" h="1485900">
                <a:moveTo>
                  <a:pt x="0" y="0"/>
                </a:moveTo>
                <a:lnTo>
                  <a:pt x="502920" y="971550"/>
                </a:lnTo>
                <a:lnTo>
                  <a:pt x="514350" y="1485900"/>
                </a:lnTo>
                <a:lnTo>
                  <a:pt x="788670" y="9601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0F8123-4746-534A-8DF6-B9FAF097FD3A}"/>
              </a:ext>
            </a:extLst>
          </p:cNvPr>
          <p:cNvSpPr txBox="1"/>
          <p:nvPr/>
        </p:nvSpPr>
        <p:spPr>
          <a:xfrm>
            <a:off x="3570912" y="169003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5ED7BB-DF13-B07B-E213-FE5D97787C6B}"/>
              </a:ext>
            </a:extLst>
          </p:cNvPr>
          <p:cNvSpPr txBox="1"/>
          <p:nvPr/>
        </p:nvSpPr>
        <p:spPr>
          <a:xfrm>
            <a:off x="6268269" y="17253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B6BC52-15CA-3479-5F57-92EE95065C48}"/>
              </a:ext>
            </a:extLst>
          </p:cNvPr>
          <p:cNvSpPr txBox="1"/>
          <p:nvPr/>
        </p:nvSpPr>
        <p:spPr>
          <a:xfrm>
            <a:off x="3663585" y="448273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5BF3F4-B751-780C-67E6-ACF27DB62D10}"/>
              </a:ext>
            </a:extLst>
          </p:cNvPr>
          <p:cNvSpPr txBox="1"/>
          <p:nvPr/>
        </p:nvSpPr>
        <p:spPr>
          <a:xfrm>
            <a:off x="5450375" y="4314702"/>
            <a:ext cx="3571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stopped at start, constant negative acceleration until bounce. High positive acceleration during bounce. Positive (up) velocity after bounce. Velocity becomes negative after the 1 m high point.</a:t>
            </a:r>
          </a:p>
        </p:txBody>
      </p:sp>
    </p:spTree>
    <p:extLst>
      <p:ext uri="{BB962C8B-B14F-4D97-AF65-F5344CB8AC3E}">
        <p14:creationId xmlns:p14="http://schemas.microsoft.com/office/powerpoint/2010/main" val="9751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CE049-A699-DB04-DDB9-38931F9A3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68024D-6E7D-47AE-BB09-219744CCB32F}"/>
              </a:ext>
            </a:extLst>
          </p:cNvPr>
          <p:cNvSpPr txBox="1"/>
          <p:nvPr/>
        </p:nvSpPr>
        <p:spPr>
          <a:xfrm>
            <a:off x="2818894" y="1991314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8 m</a:t>
            </a:r>
            <a:endParaRPr lang="en-I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63DD9-89D2-62E6-5B04-34A5792CB92A}"/>
              </a:ext>
            </a:extLst>
          </p:cNvPr>
          <p:cNvSpPr txBox="1"/>
          <p:nvPr/>
        </p:nvSpPr>
        <p:spPr>
          <a:xfrm>
            <a:off x="5275128" y="54356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h</a:t>
            </a:r>
            <a:endParaRPr lang="en-IE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E07889-3903-C278-3C68-EC46B3ECDE9C}"/>
              </a:ext>
            </a:extLst>
          </p:cNvPr>
          <p:cNvCxnSpPr/>
          <p:nvPr/>
        </p:nvCxnSpPr>
        <p:spPr>
          <a:xfrm flipV="1">
            <a:off x="5174589" y="5301208"/>
            <a:ext cx="0" cy="7920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13906A-C324-20BA-3954-9DAEAE1E0DFA}"/>
              </a:ext>
            </a:extLst>
          </p:cNvPr>
          <p:cNvCxnSpPr>
            <a:cxnSpLocks/>
          </p:cNvCxnSpPr>
          <p:nvPr/>
        </p:nvCxnSpPr>
        <p:spPr>
          <a:xfrm flipV="1">
            <a:off x="5076056" y="170413"/>
            <a:ext cx="0" cy="5112568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3480E0-E89A-3C26-C825-AACBE26C83AA}"/>
              </a:ext>
            </a:extLst>
          </p:cNvPr>
          <p:cNvSpPr txBox="1"/>
          <p:nvPr/>
        </p:nvSpPr>
        <p:spPr>
          <a:xfrm rot="16200000">
            <a:off x="4506811" y="2552609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rgbClr val="0000FF"/>
                </a:solidFill>
              </a:rPr>
              <a:t>8 cos(30)</a:t>
            </a:r>
            <a:endParaRPr lang="en-IE" sz="28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C30F4D-0210-FBA7-DAF8-C0DE9489EB54}"/>
              </a:ext>
            </a:extLst>
          </p:cNvPr>
          <p:cNvCxnSpPr>
            <a:cxnSpLocks/>
          </p:cNvCxnSpPr>
          <p:nvPr/>
        </p:nvCxnSpPr>
        <p:spPr>
          <a:xfrm>
            <a:off x="4768266" y="404664"/>
            <a:ext cx="0" cy="5235045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1957325-746F-866A-D146-36BEF199B69C}"/>
              </a:ext>
            </a:extLst>
          </p:cNvPr>
          <p:cNvSpPr/>
          <p:nvPr/>
        </p:nvSpPr>
        <p:spPr>
          <a:xfrm>
            <a:off x="1549223" y="4981963"/>
            <a:ext cx="638490" cy="6384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B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35C301-C97F-3987-C9BA-BBB11A60B3F5}"/>
              </a:ext>
            </a:extLst>
          </p:cNvPr>
          <p:cNvSpPr/>
          <p:nvPr/>
        </p:nvSpPr>
        <p:spPr>
          <a:xfrm>
            <a:off x="4437566" y="5742838"/>
            <a:ext cx="638490" cy="63849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A</a:t>
            </a:r>
            <a:endParaRPr lang="en-IE" sz="32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99481-DE38-609E-6E12-67ED1357BAAC}"/>
              </a:ext>
            </a:extLst>
          </p:cNvPr>
          <p:cNvCxnSpPr>
            <a:cxnSpLocks/>
          </p:cNvCxnSpPr>
          <p:nvPr/>
        </p:nvCxnSpPr>
        <p:spPr>
          <a:xfrm flipH="1">
            <a:off x="2051720" y="188640"/>
            <a:ext cx="2716546" cy="47933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084543-1590-721D-3F1B-571FD2667BCC}"/>
                  </a:ext>
                </a:extLst>
              </p:cNvPr>
              <p:cNvSpPr txBox="1"/>
              <p:nvPr/>
            </p:nvSpPr>
            <p:spPr>
              <a:xfrm>
                <a:off x="3617533" y="2726697"/>
                <a:ext cx="8561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084543-1590-721D-3F1B-571FD2667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33" y="2726697"/>
                <a:ext cx="8561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235481-148F-5BC4-E83A-014EB07A9FB5}"/>
              </a:ext>
            </a:extLst>
          </p:cNvPr>
          <p:cNvCxnSpPr>
            <a:cxnSpLocks/>
          </p:cNvCxnSpPr>
          <p:nvPr/>
        </p:nvCxnSpPr>
        <p:spPr>
          <a:xfrm>
            <a:off x="4332894" y="3043393"/>
            <a:ext cx="3925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B12637-BACA-5AAD-63C5-66B8F975991D}"/>
              </a:ext>
            </a:extLst>
          </p:cNvPr>
          <p:cNvCxnSpPr>
            <a:cxnSpLocks/>
          </p:cNvCxnSpPr>
          <p:nvPr/>
        </p:nvCxnSpPr>
        <p:spPr>
          <a:xfrm flipH="1" flipV="1">
            <a:off x="3335783" y="2778695"/>
            <a:ext cx="355155" cy="1621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50EEC5-9F61-AF2E-F45D-F88485DBA9B0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2187713" y="5301208"/>
            <a:ext cx="2537713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807724-6EB4-3EEF-C355-E0C6A5AA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9536B-AE5D-4C2C-DC5F-1FEE36C37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3" y="461665"/>
            <a:ext cx="2299920" cy="3582519"/>
          </a:xfrm>
        </p:spPr>
        <p:txBody>
          <a:bodyPr/>
          <a:lstStyle/>
          <a:p>
            <a:r>
              <a:rPr lang="en-GB" dirty="0"/>
              <a:t>Calculate h and use this to calculate the maximum velocity of the bob if released from B.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E96EF-9857-8224-3BF7-DF494CFB2F1A}"/>
              </a:ext>
            </a:extLst>
          </p:cNvPr>
          <p:cNvSpPr txBox="1"/>
          <p:nvPr/>
        </p:nvSpPr>
        <p:spPr>
          <a:xfrm>
            <a:off x="6127709" y="2754781"/>
            <a:ext cx="271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rgbClr val="0000FF"/>
                </a:solidFill>
              </a:rPr>
              <a:t>h= 8 - 8 cos(30)</a:t>
            </a:r>
            <a:endParaRPr lang="en-IE" sz="28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DBCB0-061A-0971-ECD8-527BC81D1ACD}"/>
              </a:ext>
            </a:extLst>
          </p:cNvPr>
          <p:cNvSpPr txBox="1"/>
          <p:nvPr/>
        </p:nvSpPr>
        <p:spPr>
          <a:xfrm>
            <a:off x="6114440" y="3395148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rgbClr val="0000FF"/>
                </a:solidFill>
              </a:rPr>
              <a:t>h= 1.0718</a:t>
            </a:r>
            <a:endParaRPr lang="en-IE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EB71AA-DC97-9410-0C62-8B7E73D4C28E}"/>
                  </a:ext>
                </a:extLst>
              </p:cNvPr>
              <p:cNvSpPr txBox="1"/>
              <p:nvPr/>
            </p:nvSpPr>
            <p:spPr>
              <a:xfrm>
                <a:off x="6135281" y="3937947"/>
                <a:ext cx="242707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EB71AA-DC97-9410-0C62-8B7E73D4C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81" y="3937947"/>
                <a:ext cx="2427075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AB8D84-7F4B-DB17-85AA-4848AFF83875}"/>
                  </a:ext>
                </a:extLst>
              </p:cNvPr>
              <p:cNvSpPr txBox="1"/>
              <p:nvPr/>
            </p:nvSpPr>
            <p:spPr>
              <a:xfrm>
                <a:off x="6127709" y="4856490"/>
                <a:ext cx="1847364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IE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AB8D84-7F4B-DB17-85AA-4848AFF8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09" y="4856490"/>
                <a:ext cx="1847364" cy="614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4F410E-A59E-4B50-AFA6-B7950F00E6CB}"/>
                  </a:ext>
                </a:extLst>
              </p:cNvPr>
              <p:cNvSpPr txBox="1"/>
              <p:nvPr/>
            </p:nvSpPr>
            <p:spPr>
              <a:xfrm>
                <a:off x="6135281" y="5597343"/>
                <a:ext cx="23262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=4.58 </m:t>
                      </m:r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4F410E-A59E-4B50-AFA6-B7950F00E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81" y="5597343"/>
                <a:ext cx="232621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3" grpId="0"/>
      <p:bldP spid="15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38D76-391E-6CF0-805F-7E72F790A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E67E89-4237-FB9C-89D3-482A4A34ACA4}"/>
              </a:ext>
            </a:extLst>
          </p:cNvPr>
          <p:cNvGrpSpPr/>
          <p:nvPr/>
        </p:nvGrpSpPr>
        <p:grpSpPr>
          <a:xfrm>
            <a:off x="5067050" y="264013"/>
            <a:ext cx="3299710" cy="5793887"/>
            <a:chOff x="5005607" y="264013"/>
            <a:chExt cx="3526833" cy="61926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A44044-3E48-462D-B906-26CAB2791E86}"/>
                </a:ext>
              </a:extLst>
            </p:cNvPr>
            <p:cNvSpPr txBox="1"/>
            <p:nvPr/>
          </p:nvSpPr>
          <p:spPr>
            <a:xfrm>
              <a:off x="5598439" y="3016217"/>
              <a:ext cx="838166" cy="55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2 m</a:t>
              </a:r>
              <a:endParaRPr lang="en-IE" sz="28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04AF47E-B491-05AB-18D1-FD6FFB08E4FF}"/>
                </a:ext>
              </a:extLst>
            </p:cNvPr>
            <p:cNvCxnSpPr>
              <a:cxnSpLocks/>
            </p:cNvCxnSpPr>
            <p:nvPr/>
          </p:nvCxnSpPr>
          <p:spPr>
            <a:xfrm>
              <a:off x="8224650" y="480037"/>
              <a:ext cx="0" cy="5235045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EE2C71-EA53-23DA-BC0D-5E4CA27BD991}"/>
                </a:ext>
              </a:extLst>
            </p:cNvPr>
            <p:cNvSpPr/>
            <p:nvPr/>
          </p:nvSpPr>
          <p:spPr>
            <a:xfrm>
              <a:off x="5005607" y="5057336"/>
              <a:ext cx="638490" cy="63849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B</a:t>
              </a:r>
              <a:endParaRPr lang="en-IE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22A880-0024-BFA5-148E-BE4EC80A52D1}"/>
                </a:ext>
              </a:extLst>
            </p:cNvPr>
            <p:cNvSpPr/>
            <p:nvPr/>
          </p:nvSpPr>
          <p:spPr>
            <a:xfrm>
              <a:off x="7893950" y="5818211"/>
              <a:ext cx="638490" cy="6384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A</a:t>
              </a:r>
              <a:endParaRPr lang="en-IE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FEA4ED-D751-3B9B-D3FB-8457714AD0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8104" y="264013"/>
              <a:ext cx="2716546" cy="47933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F62B60B-5164-F4CD-03F3-019BA042F871}"/>
                    </a:ext>
                  </a:extLst>
                </p:cNvPr>
                <p:cNvSpPr txBox="1"/>
                <p:nvPr/>
              </p:nvSpPr>
              <p:spPr>
                <a:xfrm>
                  <a:off x="7073917" y="2802070"/>
                  <a:ext cx="85613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IE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F62B60B-5164-F4CD-03F3-019BA042F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917" y="2802070"/>
                  <a:ext cx="856132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5607AD5-1E99-35E3-AF36-C1FB5296AE5F}"/>
                </a:ext>
              </a:extLst>
            </p:cNvPr>
            <p:cNvCxnSpPr>
              <a:cxnSpLocks/>
            </p:cNvCxnSpPr>
            <p:nvPr/>
          </p:nvCxnSpPr>
          <p:spPr>
            <a:xfrm>
              <a:off x="7789278" y="3118766"/>
              <a:ext cx="3925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735F509-612D-348A-FBEA-9AB03280F1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92167" y="2854068"/>
              <a:ext cx="355155" cy="1621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27DDD8-A16C-7E88-CEF8-45C3106F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4C3D2CF-CE8C-27BC-99FF-9F522C552C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3" y="461664"/>
                <a:ext cx="4792608" cy="6158609"/>
              </a:xfrm>
            </p:spPr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GB" dirty="0"/>
                  <a:t>This pendulum is 2 m long with a mass of 5 kg on the end. It is displaced by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IE" dirty="0"/>
                  <a:t> from the vertical and held in position.</a:t>
                </a:r>
              </a:p>
              <a:p>
                <a:pPr>
                  <a:spcBef>
                    <a:spcPts val="1800"/>
                  </a:spcBef>
                </a:pPr>
                <a:r>
                  <a:rPr lang="en-IE" dirty="0"/>
                  <a:t>Calculate the height it has been raised and the potential energy it has gained.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IE" dirty="0"/>
                  <a:t>The bob is released and allowed to swing freely. Calculate the maximum velocity it attains.</a:t>
                </a:r>
              </a:p>
              <a:p>
                <a:pPr>
                  <a:spcBef>
                    <a:spcPts val="1800"/>
                  </a:spcBef>
                </a:pPr>
                <a:r>
                  <a:rPr lang="en-IE" sz="2400" dirty="0"/>
                  <a:t>Acceleration due to gravity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=9.8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4C3D2CF-CE8C-27BC-99FF-9F522C552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3" y="461664"/>
                <a:ext cx="4792608" cy="6158609"/>
              </a:xfrm>
              <a:blipFill>
                <a:blip r:embed="rId3"/>
                <a:stretch>
                  <a:fillRect l="-2545" t="-1782" r="-4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11307-31AB-A104-801E-E7B68C91895A}"/>
                  </a:ext>
                </a:extLst>
              </p:cNvPr>
              <p:cNvSpPr txBox="1"/>
              <p:nvPr/>
            </p:nvSpPr>
            <p:spPr>
              <a:xfrm>
                <a:off x="5621704" y="5551406"/>
                <a:ext cx="145828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=0.3419 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16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11307-31AB-A104-801E-E7B68C918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04" y="5551406"/>
                <a:ext cx="145828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A0170B-44A4-C3C6-DB88-FDEBA55A974C}"/>
                  </a:ext>
                </a:extLst>
              </p:cNvPr>
              <p:cNvSpPr txBox="1"/>
              <p:nvPr/>
            </p:nvSpPr>
            <p:spPr>
              <a:xfrm>
                <a:off x="5464634" y="5870409"/>
                <a:ext cx="2206823" cy="757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=16.75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16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endParaRPr lang="en-GB" sz="16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A0170B-44A4-C3C6-DB88-FDEBA55A9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34" y="5870409"/>
                <a:ext cx="2206823" cy="757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2ABF09-F4F6-03D8-B3EC-F4C1C57EAAA8}"/>
                  </a:ext>
                </a:extLst>
              </p:cNvPr>
              <p:cNvSpPr txBox="1"/>
              <p:nvPr/>
            </p:nvSpPr>
            <p:spPr>
              <a:xfrm>
                <a:off x="5409811" y="6249230"/>
                <a:ext cx="2316468" cy="544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𝑔h</m:t>
                          </m:r>
                        </m:e>
                      </m:rad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=2.59 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2ABF09-F4F6-03D8-B3EC-F4C1C57EA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11" y="6249230"/>
                <a:ext cx="2316468" cy="5443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4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2F7B5A-68CB-6361-9431-DFD2CEC9CDFE}"/>
              </a:ext>
            </a:extLst>
          </p:cNvPr>
          <p:cNvSpPr txBox="1"/>
          <p:nvPr/>
        </p:nvSpPr>
        <p:spPr>
          <a:xfrm>
            <a:off x="395536" y="2276872"/>
            <a:ext cx="5178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b="1" dirty="0"/>
              <a:t>Energy</a:t>
            </a:r>
            <a:r>
              <a:rPr lang="en-IE" sz="3200" dirty="0"/>
              <a:t> = ability to do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7950E-E794-3ADD-9403-1CE305D71751}"/>
              </a:ext>
            </a:extLst>
          </p:cNvPr>
          <p:cNvSpPr txBox="1"/>
          <p:nvPr/>
        </p:nvSpPr>
        <p:spPr>
          <a:xfrm>
            <a:off x="5940152" y="2276871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E = W (joules)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06BFA-8519-A705-AF72-9F0CAD7413D6}"/>
              </a:ext>
            </a:extLst>
          </p:cNvPr>
          <p:cNvSpPr txBox="1"/>
          <p:nvPr/>
        </p:nvSpPr>
        <p:spPr>
          <a:xfrm>
            <a:off x="395536" y="1484784"/>
            <a:ext cx="5564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b="1" dirty="0"/>
              <a:t>Work</a:t>
            </a:r>
            <a:r>
              <a:rPr lang="en-IE" sz="3200" dirty="0"/>
              <a:t> = Force x displacement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BB2D3-08F5-7443-8335-B36413936E73}"/>
              </a:ext>
            </a:extLst>
          </p:cNvPr>
          <p:cNvSpPr txBox="1"/>
          <p:nvPr/>
        </p:nvSpPr>
        <p:spPr>
          <a:xfrm>
            <a:off x="5940152" y="1484783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W=Fs (joules)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E29AC-951D-4758-413E-9E65A4ADEF59}"/>
              </a:ext>
            </a:extLst>
          </p:cNvPr>
          <p:cNvSpPr txBox="1"/>
          <p:nvPr/>
        </p:nvSpPr>
        <p:spPr>
          <a:xfrm>
            <a:off x="374806" y="3212976"/>
            <a:ext cx="513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b="1" dirty="0"/>
              <a:t>Power</a:t>
            </a:r>
            <a:r>
              <a:rPr lang="en-IE" sz="3200" dirty="0"/>
              <a:t> = rate of doing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27171A-F44E-0651-1F64-39CC26DD76F3}"/>
                  </a:ext>
                </a:extLst>
              </p:cNvPr>
              <p:cNvSpPr txBox="1"/>
              <p:nvPr/>
            </p:nvSpPr>
            <p:spPr>
              <a:xfrm>
                <a:off x="5940152" y="3194725"/>
                <a:ext cx="1737720" cy="801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E" sz="3200" dirty="0">
                    <a:solidFill>
                      <a:schemeClr val="tx1"/>
                    </a:solidFill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𝑊𝑜𝑟𝑘</m:t>
                        </m:r>
                      </m:num>
                      <m:den>
                        <m:r>
                          <a:rPr lang="en-IE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I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27171A-F44E-0651-1F64-39CC26DD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194725"/>
                <a:ext cx="1737720" cy="801630"/>
              </a:xfrm>
              <a:prstGeom prst="rect">
                <a:avLst/>
              </a:prstGeom>
              <a:blipFill>
                <a:blip r:embed="rId2"/>
                <a:stretch>
                  <a:fillRect l="-8772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5627AD9-9C99-6FD9-66E8-09C8073738E9}"/>
              </a:ext>
            </a:extLst>
          </p:cNvPr>
          <p:cNvSpPr txBox="1"/>
          <p:nvPr/>
        </p:nvSpPr>
        <p:spPr>
          <a:xfrm>
            <a:off x="861405" y="436109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3200" dirty="0"/>
              <a:t>Don’t get energy and power mixed up!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74A21-B15A-A345-076B-7AC3F7CFF69D}"/>
              </a:ext>
            </a:extLst>
          </p:cNvPr>
          <p:cNvSpPr txBox="1"/>
          <p:nvPr/>
        </p:nvSpPr>
        <p:spPr>
          <a:xfrm>
            <a:off x="7677872" y="3197159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(watts)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C6A95-1FEF-0798-703D-B3346ADFEAA7}"/>
              </a:ext>
            </a:extLst>
          </p:cNvPr>
          <p:cNvSpPr txBox="1"/>
          <p:nvPr/>
        </p:nvSpPr>
        <p:spPr>
          <a:xfrm>
            <a:off x="1358900" y="5139772"/>
            <a:ext cx="758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Batteries store energy</a:t>
            </a:r>
          </a:p>
          <a:p>
            <a:pPr algn="l"/>
            <a:r>
              <a:rPr lang="en-IE" sz="2800" dirty="0"/>
              <a:t>Motors do work</a:t>
            </a:r>
          </a:p>
          <a:p>
            <a:pPr algn="l"/>
            <a:r>
              <a:rPr lang="en-IE" sz="2800" dirty="0"/>
              <a:t>High power motors do more work per second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3F59162-5A53-CEC8-5C2F-73D2E97C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4137"/>
          </a:xfrm>
        </p:spPr>
        <p:txBody>
          <a:bodyPr/>
          <a:lstStyle/>
          <a:p>
            <a:r>
              <a:rPr lang="en-IE"/>
              <a:t>Work Energy Power Summary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0680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88799DA-13CC-1C2D-3D30-E5DC4A2C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3" y="971848"/>
            <a:ext cx="8813853" cy="387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A4E8C-9746-5E9B-E4FB-9FBF1CB9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6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>
            <a:extLst>
              <a:ext uri="{FF2B5EF4-FFF2-40B4-BE49-F238E27FC236}">
                <a16:creationId xmlns:a16="http://schemas.microsoft.com/office/drawing/2014/main" id="{5EA45CC3-4BC8-49B0-544F-6809529CA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417" y="1158768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E" altLang="en-US" b="1" dirty="0"/>
              <a:t>Elastic collisions</a:t>
            </a:r>
            <a:endParaRPr lang="en-GB" altLang="en-US" b="1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13C6852-AE10-B3E0-F113-0E97B97ED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417" y="3356133"/>
            <a:ext cx="36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IE" altLang="en-US" dirty="0"/>
              <a:t>In-elastic collisions </a:t>
            </a:r>
            <a:endParaRPr lang="en-GB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5A06A-593B-E899-F3A1-6807644C03C3}"/>
              </a:ext>
            </a:extLst>
          </p:cNvPr>
          <p:cNvSpPr txBox="1"/>
          <p:nvPr/>
        </p:nvSpPr>
        <p:spPr>
          <a:xfrm>
            <a:off x="3335040" y="1837273"/>
            <a:ext cx="4224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Momentum conserved</a:t>
            </a:r>
          </a:p>
          <a:p>
            <a:pPr algn="l"/>
            <a:r>
              <a:rPr lang="en-GB" sz="2800" dirty="0"/>
              <a:t>Kinetic energy conserved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19C33-B06E-8E58-3049-B37C7E503E4E}"/>
              </a:ext>
            </a:extLst>
          </p:cNvPr>
          <p:cNvSpPr txBox="1"/>
          <p:nvPr/>
        </p:nvSpPr>
        <p:spPr>
          <a:xfrm>
            <a:off x="3257730" y="4028226"/>
            <a:ext cx="5075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Momentum conserved</a:t>
            </a:r>
          </a:p>
          <a:p>
            <a:pPr algn="l"/>
            <a:r>
              <a:rPr lang="en-GB" sz="2800" dirty="0"/>
              <a:t>Kinetic energy NOT conserved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5081D6-E2D7-6ABF-C251-C6936238C96B}"/>
              </a:ext>
            </a:extLst>
          </p:cNvPr>
          <p:cNvGrpSpPr/>
          <p:nvPr/>
        </p:nvGrpSpPr>
        <p:grpSpPr>
          <a:xfrm>
            <a:off x="269977" y="3491197"/>
            <a:ext cx="2197091" cy="2533120"/>
            <a:chOff x="286676" y="3853485"/>
            <a:chExt cx="2197091" cy="253312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C049F1B-2B7A-4A6C-55FB-1C9BB045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65" y="3853485"/>
              <a:ext cx="2189502" cy="2134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0F12F0-0B80-7A7B-60EC-C5B7A1DD23AF}"/>
                </a:ext>
              </a:extLst>
            </p:cNvPr>
            <p:cNvSpPr txBox="1"/>
            <p:nvPr/>
          </p:nvSpPr>
          <p:spPr>
            <a:xfrm>
              <a:off x="286676" y="6078828"/>
              <a:ext cx="18165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rgbClr val="00B050"/>
                  </a:solidFill>
                </a:rPr>
                <a:t>Pixabay user 30363 </a:t>
              </a:r>
              <a:endParaRPr lang="en-IE" sz="1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C2E3078-A4FF-9877-0116-6098F0760B9A}"/>
              </a:ext>
            </a:extLst>
          </p:cNvPr>
          <p:cNvSpPr txBox="1"/>
          <p:nvPr/>
        </p:nvSpPr>
        <p:spPr>
          <a:xfrm>
            <a:off x="3266858" y="5068960"/>
            <a:ext cx="5176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/>
              <a:t>Some energy is lost as </a:t>
            </a:r>
            <a:r>
              <a:rPr lang="en-GB" sz="2800" dirty="0"/>
              <a:t>heat and sound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859ED1-576C-21BE-1A1C-257676256298}"/>
              </a:ext>
            </a:extLst>
          </p:cNvPr>
          <p:cNvGrpSpPr/>
          <p:nvPr/>
        </p:nvGrpSpPr>
        <p:grpSpPr>
          <a:xfrm>
            <a:off x="284243" y="1487582"/>
            <a:ext cx="2321321" cy="1206955"/>
            <a:chOff x="284243" y="1487582"/>
            <a:chExt cx="2321321" cy="120695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2F081AE-4BD4-C751-61A7-3307B574B85B}"/>
                </a:ext>
              </a:extLst>
            </p:cNvPr>
            <p:cNvGrpSpPr/>
            <p:nvPr/>
          </p:nvGrpSpPr>
          <p:grpSpPr>
            <a:xfrm>
              <a:off x="286676" y="1652265"/>
              <a:ext cx="2318888" cy="1042272"/>
              <a:chOff x="1389016" y="3106806"/>
              <a:chExt cx="2318888" cy="104227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A3B435C-74F1-6C70-B419-DD852A23716B}"/>
                  </a:ext>
                </a:extLst>
              </p:cNvPr>
              <p:cNvSpPr/>
              <p:nvPr/>
            </p:nvSpPr>
            <p:spPr>
              <a:xfrm>
                <a:off x="2402852" y="3890601"/>
                <a:ext cx="245252" cy="258477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5715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7B9D61-6F69-85E2-2B4D-25C789385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9016" y="3136529"/>
                <a:ext cx="2318888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55F6DD9-59F1-F5DC-DA38-7B69E449F0F2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V="1">
                <a:off x="2525478" y="3140968"/>
                <a:ext cx="0" cy="749633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A9A9984-58BC-C38A-2834-47AF825E4A77}"/>
                  </a:ext>
                </a:extLst>
              </p:cNvPr>
              <p:cNvSpPr/>
              <p:nvPr/>
            </p:nvSpPr>
            <p:spPr>
              <a:xfrm>
                <a:off x="2103199" y="3890601"/>
                <a:ext cx="245252" cy="258477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5715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FD9B51E-9600-789D-1EEE-BBFB5248A24B}"/>
                  </a:ext>
                </a:extLst>
              </p:cNvPr>
              <p:cNvCxnSpPr>
                <a:cxnSpLocks/>
                <a:stCxn id="18" idx="0"/>
              </p:cNvCxnSpPr>
              <p:nvPr/>
            </p:nvCxnSpPr>
            <p:spPr>
              <a:xfrm flipV="1">
                <a:off x="2225825" y="3140968"/>
                <a:ext cx="0" cy="749633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EC5120F-ADA2-3C6C-E75F-94730AEB528C}"/>
                  </a:ext>
                </a:extLst>
              </p:cNvPr>
              <p:cNvSpPr/>
              <p:nvPr/>
            </p:nvSpPr>
            <p:spPr>
              <a:xfrm>
                <a:off x="1792027" y="3890601"/>
                <a:ext cx="245252" cy="258477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5715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E045F14-02A3-7279-36C8-B61CFBE484B6}"/>
                  </a:ext>
                </a:extLst>
              </p:cNvPr>
              <p:cNvCxnSpPr>
                <a:cxnSpLocks/>
                <a:stCxn id="20" idx="0"/>
              </p:cNvCxnSpPr>
              <p:nvPr/>
            </p:nvCxnSpPr>
            <p:spPr>
              <a:xfrm flipV="1">
                <a:off x="1914653" y="3140968"/>
                <a:ext cx="0" cy="749633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547DFF8-0E64-19BD-0CBF-AA0F5A697B3C}"/>
                  </a:ext>
                </a:extLst>
              </p:cNvPr>
              <p:cNvSpPr/>
              <p:nvPr/>
            </p:nvSpPr>
            <p:spPr>
              <a:xfrm>
                <a:off x="2701831" y="3890601"/>
                <a:ext cx="245252" cy="258477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5715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D7A647D-14E7-011F-9D1A-E7FFC61DD581}"/>
                  </a:ext>
                </a:extLst>
              </p:cNvPr>
              <p:cNvCxnSpPr>
                <a:cxnSpLocks/>
                <a:stCxn id="22" idx="0"/>
              </p:cNvCxnSpPr>
              <p:nvPr/>
            </p:nvCxnSpPr>
            <p:spPr>
              <a:xfrm flipV="1">
                <a:off x="2824457" y="3140968"/>
                <a:ext cx="0" cy="749633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6BF42B4-B030-79DA-CEFD-903ECABD501E}"/>
                  </a:ext>
                </a:extLst>
              </p:cNvPr>
              <p:cNvGrpSpPr/>
              <p:nvPr/>
            </p:nvGrpSpPr>
            <p:grpSpPr>
              <a:xfrm rot="20413535">
                <a:off x="3106615" y="3106806"/>
                <a:ext cx="245252" cy="1008110"/>
                <a:chOff x="2995053" y="3140968"/>
                <a:chExt cx="245252" cy="1008110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5CA6B96-0658-13AF-F189-07F29E5FF318}"/>
                    </a:ext>
                  </a:extLst>
                </p:cNvPr>
                <p:cNvSpPr/>
                <p:nvPr/>
              </p:nvSpPr>
              <p:spPr>
                <a:xfrm>
                  <a:off x="2995053" y="3890601"/>
                  <a:ext cx="245252" cy="258477"/>
                </a:xfrm>
                <a:prstGeom prst="ellipse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 w="57150" cap="rnd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A409965-10DB-690D-E71E-DC7997AD02FB}"/>
                    </a:ext>
                  </a:extLst>
                </p:cNvPr>
                <p:cNvCxnSpPr>
                  <a:cxnSpLocks/>
                  <a:stCxn id="24" idx="0"/>
                </p:cNvCxnSpPr>
                <p:nvPr/>
              </p:nvCxnSpPr>
              <p:spPr>
                <a:xfrm flipV="1">
                  <a:off x="3117679" y="3140968"/>
                  <a:ext cx="0" cy="749633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DBF00F-12EA-1E0A-DAE1-5A8496CEB96E}"/>
                </a:ext>
              </a:extLst>
            </p:cNvPr>
            <p:cNvSpPr txBox="1"/>
            <p:nvPr/>
          </p:nvSpPr>
          <p:spPr>
            <a:xfrm>
              <a:off x="284243" y="1487582"/>
              <a:ext cx="6591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</a:rPr>
                <a:t>R Downey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049DC5-5C0C-9A37-80CD-537C52518FF8}"/>
              </a:ext>
            </a:extLst>
          </p:cNvPr>
          <p:cNvSpPr txBox="1"/>
          <p:nvPr/>
        </p:nvSpPr>
        <p:spPr>
          <a:xfrm>
            <a:off x="1123485" y="6160901"/>
            <a:ext cx="6833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b="1" dirty="0"/>
              <a:t>NB: Momentum always conserved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E0DD0DC-4C9B-1EC6-E327-09FB15C3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/>
              <a:t>Elastic and in-elastic collisions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1209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6B99DE-FA68-A432-E91F-0E0E1B144EC4}"/>
                  </a:ext>
                </a:extLst>
              </p:cNvPr>
              <p:cNvSpPr txBox="1"/>
              <p:nvPr/>
            </p:nvSpPr>
            <p:spPr>
              <a:xfrm>
                <a:off x="159706" y="1644928"/>
                <a:ext cx="90364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dirty="0"/>
                  <a:t>This is in-elastic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sz="2400" dirty="0"/>
                  <a:t>you cannot use conservation of energy to calculate velocity. Use conservation of momentum.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6B99DE-FA68-A432-E91F-0E0E1B144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" y="1644928"/>
                <a:ext cx="9036496" cy="830997"/>
              </a:xfrm>
              <a:prstGeom prst="rect">
                <a:avLst/>
              </a:prstGeom>
              <a:blipFill>
                <a:blip r:embed="rId4"/>
                <a:stretch>
                  <a:fillRect l="-1011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45368E-3F68-78FA-4697-2B3242A38345}"/>
                  </a:ext>
                </a:extLst>
              </p:cNvPr>
              <p:cNvSpPr txBox="1"/>
              <p:nvPr/>
            </p:nvSpPr>
            <p:spPr>
              <a:xfrm>
                <a:off x="830568" y="2410014"/>
                <a:ext cx="6588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𝑚𝑜𝑚𝑒𝑛𝑡𝑢𝑚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𝑚𝑜𝑚𝑒𝑛𝑡𝑢𝑚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45368E-3F68-78FA-4697-2B3242A38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68" y="2410014"/>
                <a:ext cx="658866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26E625-C7A6-4346-284B-FBAE4E2D6F41}"/>
                  </a:ext>
                </a:extLst>
              </p:cNvPr>
              <p:cNvSpPr txBox="1"/>
              <p:nvPr/>
            </p:nvSpPr>
            <p:spPr>
              <a:xfrm>
                <a:off x="1547664" y="2884664"/>
                <a:ext cx="61554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0.35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+0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.25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0.35+0.25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26E625-C7A6-4346-284B-FBAE4E2D6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884664"/>
                <a:ext cx="61554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6B646F-A96C-461F-4D1A-DD886B084CDA}"/>
                  </a:ext>
                </a:extLst>
              </p:cNvPr>
              <p:cNvSpPr txBox="1"/>
              <p:nvPr/>
            </p:nvSpPr>
            <p:spPr>
              <a:xfrm>
                <a:off x="2624800" y="3450117"/>
                <a:ext cx="4166910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0.525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=0.875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6B646F-A96C-461F-4D1A-DD886B084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00" y="3450117"/>
                <a:ext cx="4166910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633B47-65A5-690B-C805-4F50B965A121}"/>
                  </a:ext>
                </a:extLst>
              </p:cNvPr>
              <p:cNvSpPr txBox="1"/>
              <p:nvPr/>
            </p:nvSpPr>
            <p:spPr>
              <a:xfrm>
                <a:off x="663644" y="4367079"/>
                <a:ext cx="743402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0.35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=0.394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633B47-65A5-690B-C805-4F50B965A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44" y="4367079"/>
                <a:ext cx="7434023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89D9FD-E496-1D02-D3F2-89EA4D35978D}"/>
                  </a:ext>
                </a:extLst>
              </p:cNvPr>
              <p:cNvSpPr txBox="1"/>
              <p:nvPr/>
            </p:nvSpPr>
            <p:spPr>
              <a:xfrm>
                <a:off x="645388" y="5267325"/>
                <a:ext cx="743030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0.6×0.875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=0.230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89D9FD-E496-1D02-D3F2-89EA4D359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88" y="5267325"/>
                <a:ext cx="7430304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7A94E79-A750-F474-2EBE-4F85B3DF384F}"/>
              </a:ext>
            </a:extLst>
          </p:cNvPr>
          <p:cNvSpPr txBox="1"/>
          <p:nvPr/>
        </p:nvSpPr>
        <p:spPr>
          <a:xfrm>
            <a:off x="0" y="6280381"/>
            <a:ext cx="9144000" cy="47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Loss of kinetic energy = 0.394-0.230 = </a:t>
            </a:r>
            <a:r>
              <a:rPr lang="en-GB" sz="2400" b="1" dirty="0"/>
              <a:t>0.164 J</a:t>
            </a:r>
            <a:r>
              <a:rPr lang="en-GB" sz="2400" dirty="0"/>
              <a:t> (as heat + sound)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358CD0-B484-8C74-613A-2B2496F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2CF58-9D8C-7416-F89C-D0D718AD8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A 350 g trolley travelling at 1.5 m s⁻¹ collides and sticks to a 250 g trolley (at rest) find the velocity after the interaction AND the loss in energy.</a:t>
            </a:r>
          </a:p>
        </p:txBody>
      </p:sp>
    </p:spTree>
    <p:extLst>
      <p:ext uri="{BB962C8B-B14F-4D97-AF65-F5344CB8AC3E}">
        <p14:creationId xmlns:p14="http://schemas.microsoft.com/office/powerpoint/2010/main" val="847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9BA23-4D3B-06CA-89E0-864633B3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B0BB-E20B-77F4-CF56-90631399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A3128-F3A8-9C16-3E03-B9F129E47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A 440 g foot ball is dropped from 2 metres and bounces back to a height of 1 metre. Calculate the loss in kinetic energy.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377D0-FAA7-866B-413C-6AE1B81178EB}"/>
              </a:ext>
            </a:extLst>
          </p:cNvPr>
          <p:cNvSpPr txBox="1"/>
          <p:nvPr/>
        </p:nvSpPr>
        <p:spPr>
          <a:xfrm>
            <a:off x="8092440" y="625783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J</a:t>
            </a:r>
          </a:p>
        </p:txBody>
      </p:sp>
    </p:spTree>
    <p:extLst>
      <p:ext uri="{BB962C8B-B14F-4D97-AF65-F5344CB8AC3E}">
        <p14:creationId xmlns:p14="http://schemas.microsoft.com/office/powerpoint/2010/main" val="39346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59F2F-F2ED-153E-6627-A8C354D1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D079-A237-EBB2-3670-68EF8870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>
            <a:spAutoFit/>
          </a:bodyPr>
          <a:lstStyle/>
          <a:p>
            <a:r>
              <a:rPr lang="en-GB" dirty="0"/>
              <a:t>Investigate the principle of conservation of energy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09C9F-939D-F640-6767-1B4804AC53A0}"/>
              </a:ext>
            </a:extLst>
          </p:cNvPr>
          <p:cNvSpPr/>
          <p:nvPr/>
        </p:nvSpPr>
        <p:spPr>
          <a:xfrm rot="21140567">
            <a:off x="944800" y="3809101"/>
            <a:ext cx="4360371" cy="1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FF0A8-A547-DDF2-AC89-2D4AD90F6ED7}"/>
              </a:ext>
            </a:extLst>
          </p:cNvPr>
          <p:cNvSpPr txBox="1"/>
          <p:nvPr/>
        </p:nvSpPr>
        <p:spPr>
          <a:xfrm>
            <a:off x="3999689" y="1662045"/>
            <a:ext cx="176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trolley and card</a:t>
            </a:r>
            <a:endParaRPr lang="en-IE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DFE038-F44B-8458-1157-A871DC5BAB58}"/>
              </a:ext>
            </a:extLst>
          </p:cNvPr>
          <p:cNvSpPr/>
          <p:nvPr/>
        </p:nvSpPr>
        <p:spPr>
          <a:xfrm>
            <a:off x="5057674" y="3728742"/>
            <a:ext cx="302757" cy="703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83904C-0CCC-3788-4029-E7E3C13FA090}"/>
              </a:ext>
            </a:extLst>
          </p:cNvPr>
          <p:cNvSpPr/>
          <p:nvPr/>
        </p:nvSpPr>
        <p:spPr>
          <a:xfrm rot="60000">
            <a:off x="167788" y="6337301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E1329D-F169-4AE6-690F-F9226DEDF3CA}"/>
              </a:ext>
            </a:extLst>
          </p:cNvPr>
          <p:cNvSpPr/>
          <p:nvPr/>
        </p:nvSpPr>
        <p:spPr>
          <a:xfrm rot="21163253">
            <a:off x="866783" y="3532928"/>
            <a:ext cx="356326" cy="575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B927C7-FC3A-127A-CF6F-18CD0455A1C9}"/>
              </a:ext>
            </a:extLst>
          </p:cNvPr>
          <p:cNvSpPr/>
          <p:nvPr/>
        </p:nvSpPr>
        <p:spPr>
          <a:xfrm rot="21090710">
            <a:off x="3950899" y="3071204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1C110C-673A-1E95-A071-695CBC881692}"/>
              </a:ext>
            </a:extLst>
          </p:cNvPr>
          <p:cNvSpPr/>
          <p:nvPr/>
        </p:nvSpPr>
        <p:spPr>
          <a:xfrm rot="21030710">
            <a:off x="4033726" y="3434712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BCF761-1FBF-C381-6154-B30B6DF06F79}"/>
              </a:ext>
            </a:extLst>
          </p:cNvPr>
          <p:cNvSpPr/>
          <p:nvPr/>
        </p:nvSpPr>
        <p:spPr>
          <a:xfrm rot="21030710">
            <a:off x="4839874" y="3325679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E62C166-6995-0917-D819-18086D631222}"/>
                  </a:ext>
                </a:extLst>
              </p:cNvPr>
              <p:cNvSpPr txBox="1"/>
              <p:nvPr/>
            </p:nvSpPr>
            <p:spPr>
              <a:xfrm>
                <a:off x="5765800" y="1079938"/>
                <a:ext cx="3378200" cy="550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Get mass of trolley (optional)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Place trolley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vertical height to be lost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Reset timer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release trolley 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Record time in gate and calculate speed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Verify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E62C166-6995-0917-D819-18086D631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00" y="1079938"/>
                <a:ext cx="3378200" cy="5502019"/>
              </a:xfrm>
              <a:prstGeom prst="rect">
                <a:avLst/>
              </a:prstGeom>
              <a:blipFill>
                <a:blip r:embed="rId3"/>
                <a:stretch>
                  <a:fillRect l="-3791" t="-1107" r="-3430" b="-3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A4D3EB1-3983-A8F9-B7B1-A136D14A33C1}"/>
              </a:ext>
            </a:extLst>
          </p:cNvPr>
          <p:cNvCxnSpPr>
            <a:cxnSpLocks/>
          </p:cNvCxnSpPr>
          <p:nvPr/>
        </p:nvCxnSpPr>
        <p:spPr>
          <a:xfrm>
            <a:off x="1569578" y="3985695"/>
            <a:ext cx="295547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A8E9DF7-6052-4558-429E-42E6E127EADB}"/>
              </a:ext>
            </a:extLst>
          </p:cNvPr>
          <p:cNvCxnSpPr>
            <a:cxnSpLocks/>
          </p:cNvCxnSpPr>
          <p:nvPr/>
        </p:nvCxnSpPr>
        <p:spPr>
          <a:xfrm flipV="1">
            <a:off x="4525057" y="3635160"/>
            <a:ext cx="0" cy="35053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D80AC24-FEF0-751F-6A08-723DAD313703}"/>
              </a:ext>
            </a:extLst>
          </p:cNvPr>
          <p:cNvSpPr txBox="1"/>
          <p:nvPr/>
        </p:nvSpPr>
        <p:spPr>
          <a:xfrm>
            <a:off x="3203941" y="4353547"/>
            <a:ext cx="2436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 = vertical height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ABB1EC1-D10D-6EC7-615C-376A9B0B7F8C}"/>
              </a:ext>
            </a:extLst>
          </p:cNvPr>
          <p:cNvSpPr/>
          <p:nvPr/>
        </p:nvSpPr>
        <p:spPr>
          <a:xfrm>
            <a:off x="4242464" y="3811210"/>
            <a:ext cx="647700" cy="558800"/>
          </a:xfrm>
          <a:custGeom>
            <a:avLst/>
            <a:gdLst>
              <a:gd name="connsiteX0" fmla="*/ 0 w 647700"/>
              <a:gd name="connsiteY0" fmla="*/ 558800 h 558800"/>
              <a:gd name="connsiteX1" fmla="*/ 647700 w 647700"/>
              <a:gd name="connsiteY1" fmla="*/ 330200 h 558800"/>
              <a:gd name="connsiteX2" fmla="*/ 317500 w 6477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558800">
                <a:moveTo>
                  <a:pt x="0" y="558800"/>
                </a:moveTo>
                <a:lnTo>
                  <a:pt x="647700" y="330200"/>
                </a:lnTo>
                <a:lnTo>
                  <a:pt x="317500" y="0"/>
                </a:lnTo>
              </a:path>
            </a:pathLst>
          </a:cu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128DA4-C9D2-1664-6B08-BAB1157A3C5E}"/>
              </a:ext>
            </a:extLst>
          </p:cNvPr>
          <p:cNvSpPr/>
          <p:nvPr/>
        </p:nvSpPr>
        <p:spPr>
          <a:xfrm rot="21059518">
            <a:off x="1541231" y="2726629"/>
            <a:ext cx="227247" cy="153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7FB3E-4CE0-A68D-6AA1-D5E096CA8D75}"/>
              </a:ext>
            </a:extLst>
          </p:cNvPr>
          <p:cNvSpPr txBox="1"/>
          <p:nvPr/>
        </p:nvSpPr>
        <p:spPr>
          <a:xfrm>
            <a:off x="2236824" y="2322120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/>
              <a:t>Light gate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07E593-EAED-D00A-14C7-ECE3BC9160A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801258" y="2552953"/>
            <a:ext cx="435566" cy="553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5A736BC-6DD1-E004-EB6F-974A8B5597A0}"/>
              </a:ext>
            </a:extLst>
          </p:cNvPr>
          <p:cNvSpPr/>
          <p:nvPr/>
        </p:nvSpPr>
        <p:spPr>
          <a:xfrm rot="21090710">
            <a:off x="4135475" y="2695803"/>
            <a:ext cx="562776" cy="3891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A8B591-740F-A6FB-73A1-DC2C193314E5}"/>
              </a:ext>
            </a:extLst>
          </p:cNvPr>
          <p:cNvCxnSpPr>
            <a:cxnSpLocks/>
          </p:cNvCxnSpPr>
          <p:nvPr/>
        </p:nvCxnSpPr>
        <p:spPr>
          <a:xfrm>
            <a:off x="4525057" y="2552953"/>
            <a:ext cx="0" cy="7074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A439F66-9773-4E8E-1CD9-05683A8EF347}"/>
              </a:ext>
            </a:extLst>
          </p:cNvPr>
          <p:cNvSpPr/>
          <p:nvPr/>
        </p:nvSpPr>
        <p:spPr>
          <a:xfrm>
            <a:off x="1701800" y="4165600"/>
            <a:ext cx="101600" cy="558800"/>
          </a:xfrm>
          <a:custGeom>
            <a:avLst/>
            <a:gdLst>
              <a:gd name="connsiteX0" fmla="*/ 101600 w 101600"/>
              <a:gd name="connsiteY0" fmla="*/ 558800 h 558800"/>
              <a:gd name="connsiteX1" fmla="*/ 25400 w 101600"/>
              <a:gd name="connsiteY1" fmla="*/ 368300 h 558800"/>
              <a:gd name="connsiteX2" fmla="*/ 0 w 1016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558800">
                <a:moveTo>
                  <a:pt x="101600" y="558800"/>
                </a:moveTo>
                <a:lnTo>
                  <a:pt x="25400" y="36830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379BB68-C1D8-C4FC-BBA7-ED6864AEE7B3}"/>
              </a:ext>
            </a:extLst>
          </p:cNvPr>
          <p:cNvSpPr/>
          <p:nvPr/>
        </p:nvSpPr>
        <p:spPr>
          <a:xfrm>
            <a:off x="1853684" y="4198014"/>
            <a:ext cx="101600" cy="558800"/>
          </a:xfrm>
          <a:custGeom>
            <a:avLst/>
            <a:gdLst>
              <a:gd name="connsiteX0" fmla="*/ 101600 w 101600"/>
              <a:gd name="connsiteY0" fmla="*/ 558800 h 558800"/>
              <a:gd name="connsiteX1" fmla="*/ 25400 w 101600"/>
              <a:gd name="connsiteY1" fmla="*/ 368300 h 558800"/>
              <a:gd name="connsiteX2" fmla="*/ 0 w 1016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558800">
                <a:moveTo>
                  <a:pt x="101600" y="558800"/>
                </a:moveTo>
                <a:lnTo>
                  <a:pt x="25400" y="36830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F02ACD-69F4-9D94-F345-E38E89C7B5D4}"/>
              </a:ext>
            </a:extLst>
          </p:cNvPr>
          <p:cNvSpPr txBox="1"/>
          <p:nvPr/>
        </p:nvSpPr>
        <p:spPr>
          <a:xfrm>
            <a:off x="320173" y="5770051"/>
            <a:ext cx="282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Metre stick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063B51-2772-2ADB-B9C1-3156A98A1738}"/>
              </a:ext>
            </a:extLst>
          </p:cNvPr>
          <p:cNvGrpSpPr/>
          <p:nvPr/>
        </p:nvGrpSpPr>
        <p:grpSpPr>
          <a:xfrm>
            <a:off x="1618862" y="4582760"/>
            <a:ext cx="1195715" cy="1071632"/>
            <a:chOff x="1618862" y="4715411"/>
            <a:chExt cx="1195715" cy="10716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BB0539-C95E-119F-F906-A4F56E59BFDD}"/>
                </a:ext>
              </a:extLst>
            </p:cNvPr>
            <p:cNvSpPr/>
            <p:nvPr/>
          </p:nvSpPr>
          <p:spPr>
            <a:xfrm>
              <a:off x="1618862" y="4715411"/>
              <a:ext cx="1195715" cy="10716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9C25D8-4EC8-B74E-6C84-D32FFD843F4B}"/>
                </a:ext>
              </a:extLst>
            </p:cNvPr>
            <p:cNvSpPr/>
            <p:nvPr/>
          </p:nvSpPr>
          <p:spPr>
            <a:xfrm>
              <a:off x="1834969" y="5399570"/>
              <a:ext cx="507204" cy="1572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E3AAF2-7C66-ACFF-C6DD-1ED81FF276FB}"/>
                </a:ext>
              </a:extLst>
            </p:cNvPr>
            <p:cNvSpPr txBox="1"/>
            <p:nvPr/>
          </p:nvSpPr>
          <p:spPr>
            <a:xfrm>
              <a:off x="1732083" y="4798216"/>
              <a:ext cx="1082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2400" dirty="0"/>
                <a:t>Timer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12EB9CC-2E54-C416-DC70-D54C8752D5C7}"/>
                  </a:ext>
                </a:extLst>
              </p:cNvPr>
              <p:cNvSpPr txBox="1"/>
              <p:nvPr/>
            </p:nvSpPr>
            <p:spPr>
              <a:xfrm>
                <a:off x="6520603" y="288502"/>
                <a:ext cx="2445597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12EB9CC-2E54-C416-DC70-D54C8752D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603" y="288502"/>
                <a:ext cx="2445597" cy="700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2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9" grpId="0" animBg="1"/>
      <p:bldP spid="29" grpId="0" animBg="1"/>
      <p:bldP spid="40" grpId="0" animBg="1"/>
      <p:bldP spid="20" grpId="0" animBg="1"/>
      <p:bldP spid="21" grpId="0" animBg="1"/>
      <p:bldP spid="22" grpId="0" animBg="1"/>
      <p:bldP spid="74" grpId="0"/>
      <p:bldP spid="54" grpId="0"/>
      <p:bldP spid="6" grpId="0" animBg="1"/>
      <p:bldP spid="8" grpId="0" animBg="1"/>
      <p:bldP spid="9" grpId="0"/>
      <p:bldP spid="25" grpId="0" animBg="1"/>
      <p:bldP spid="28" grpId="0" animBg="1"/>
      <p:bldP spid="38" grpId="0" animBg="1"/>
      <p:bldP spid="48" grpId="0"/>
      <p:bldP spid="4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66F88-C62F-733C-3D99-D13737A62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431E58D-B684-465F-F3A4-EE852400220A}"/>
              </a:ext>
            </a:extLst>
          </p:cNvPr>
          <p:cNvSpPr/>
          <p:nvPr/>
        </p:nvSpPr>
        <p:spPr>
          <a:xfrm>
            <a:off x="4826705" y="3217540"/>
            <a:ext cx="662264" cy="12015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01D39-CFAA-ADE8-182A-04FE7388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>
            <a:spAutoFit/>
          </a:bodyPr>
          <a:lstStyle/>
          <a:p>
            <a:r>
              <a:rPr lang="en-GB" dirty="0"/>
              <a:t>Investigate the principle of conservation of energy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3D08B7-978C-EAD4-A07D-901BD3987584}"/>
              </a:ext>
            </a:extLst>
          </p:cNvPr>
          <p:cNvSpPr/>
          <p:nvPr/>
        </p:nvSpPr>
        <p:spPr>
          <a:xfrm rot="21140567">
            <a:off x="367019" y="3796400"/>
            <a:ext cx="4360371" cy="1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FD802-AEEA-54A7-26E1-CD9862BDF7DE}"/>
              </a:ext>
            </a:extLst>
          </p:cNvPr>
          <p:cNvSpPr txBox="1"/>
          <p:nvPr/>
        </p:nvSpPr>
        <p:spPr>
          <a:xfrm>
            <a:off x="2703604" y="2118888"/>
            <a:ext cx="176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trolley</a:t>
            </a:r>
            <a:endParaRPr lang="en-IE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00D86A-7C53-A927-4771-7078666AA17F}"/>
              </a:ext>
            </a:extLst>
          </p:cNvPr>
          <p:cNvSpPr/>
          <p:nvPr/>
        </p:nvSpPr>
        <p:spPr>
          <a:xfrm>
            <a:off x="4479893" y="3716041"/>
            <a:ext cx="302757" cy="703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0B8028-2912-67AD-39D8-A54B1F9D8A33}"/>
              </a:ext>
            </a:extLst>
          </p:cNvPr>
          <p:cNvSpPr/>
          <p:nvPr/>
        </p:nvSpPr>
        <p:spPr>
          <a:xfrm rot="60000">
            <a:off x="167788" y="6337301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197280-F130-1467-D96D-3EBD8161D2A2}"/>
              </a:ext>
            </a:extLst>
          </p:cNvPr>
          <p:cNvSpPr/>
          <p:nvPr/>
        </p:nvSpPr>
        <p:spPr>
          <a:xfrm rot="21163253">
            <a:off x="406678" y="3498719"/>
            <a:ext cx="356326" cy="575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C66A88-C900-8B2E-EDE1-3C11DD6CDC21}"/>
              </a:ext>
            </a:extLst>
          </p:cNvPr>
          <p:cNvSpPr/>
          <p:nvPr/>
        </p:nvSpPr>
        <p:spPr>
          <a:xfrm rot="21090710">
            <a:off x="3373118" y="3058503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F100A7-7ADA-F055-F8F7-85DC9082B990}"/>
              </a:ext>
            </a:extLst>
          </p:cNvPr>
          <p:cNvSpPr/>
          <p:nvPr/>
        </p:nvSpPr>
        <p:spPr>
          <a:xfrm rot="21030710">
            <a:off x="3455945" y="3422011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DC2787-E93C-BEDB-E080-520420762F65}"/>
              </a:ext>
            </a:extLst>
          </p:cNvPr>
          <p:cNvSpPr/>
          <p:nvPr/>
        </p:nvSpPr>
        <p:spPr>
          <a:xfrm rot="21030710">
            <a:off x="4262093" y="3312978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D37D0B-6F07-51AF-573D-404020499131}"/>
              </a:ext>
            </a:extLst>
          </p:cNvPr>
          <p:cNvCxnSpPr>
            <a:cxnSpLocks/>
          </p:cNvCxnSpPr>
          <p:nvPr/>
        </p:nvCxnSpPr>
        <p:spPr>
          <a:xfrm>
            <a:off x="991797" y="3972994"/>
            <a:ext cx="295547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1DE13A5-D032-FCDA-DB0A-D6CD432FDE9A}"/>
              </a:ext>
            </a:extLst>
          </p:cNvPr>
          <p:cNvCxnSpPr>
            <a:cxnSpLocks/>
          </p:cNvCxnSpPr>
          <p:nvPr/>
        </p:nvCxnSpPr>
        <p:spPr>
          <a:xfrm flipV="1">
            <a:off x="3947276" y="3622459"/>
            <a:ext cx="0" cy="35053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6B88E4A-63FF-E38E-81DB-DD49F4288BC3}"/>
              </a:ext>
            </a:extLst>
          </p:cNvPr>
          <p:cNvSpPr txBox="1"/>
          <p:nvPr/>
        </p:nvSpPr>
        <p:spPr>
          <a:xfrm>
            <a:off x="1582652" y="4468006"/>
            <a:ext cx="332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 = vertical height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DD8E01-3CFB-28A0-B5EB-41779EBC1326}"/>
              </a:ext>
            </a:extLst>
          </p:cNvPr>
          <p:cNvSpPr/>
          <p:nvPr/>
        </p:nvSpPr>
        <p:spPr>
          <a:xfrm>
            <a:off x="3650119" y="3798508"/>
            <a:ext cx="662264" cy="649581"/>
          </a:xfrm>
          <a:custGeom>
            <a:avLst/>
            <a:gdLst>
              <a:gd name="connsiteX0" fmla="*/ 0 w 647700"/>
              <a:gd name="connsiteY0" fmla="*/ 558800 h 558800"/>
              <a:gd name="connsiteX1" fmla="*/ 647700 w 647700"/>
              <a:gd name="connsiteY1" fmla="*/ 330200 h 558800"/>
              <a:gd name="connsiteX2" fmla="*/ 317500 w 6477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558800">
                <a:moveTo>
                  <a:pt x="0" y="558800"/>
                </a:moveTo>
                <a:lnTo>
                  <a:pt x="647700" y="330200"/>
                </a:lnTo>
                <a:lnTo>
                  <a:pt x="317500" y="0"/>
                </a:lnTo>
              </a:path>
            </a:pathLst>
          </a:cu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453635-A780-BDCD-E6C0-AA8B21A2007A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586660" y="2642108"/>
            <a:ext cx="360616" cy="605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5E7BDFD-4577-7734-6FDC-768D1B28B6EA}"/>
              </a:ext>
            </a:extLst>
          </p:cNvPr>
          <p:cNvSpPr txBox="1"/>
          <p:nvPr/>
        </p:nvSpPr>
        <p:spPr>
          <a:xfrm>
            <a:off x="320173" y="5770051"/>
            <a:ext cx="282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Metre stick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DBC40C-440D-8966-29ED-C120BADACEF0}"/>
                  </a:ext>
                </a:extLst>
              </p:cNvPr>
              <p:cNvSpPr txBox="1"/>
              <p:nvPr/>
            </p:nvSpPr>
            <p:spPr>
              <a:xfrm>
                <a:off x="6520603" y="288502"/>
                <a:ext cx="2445597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DBC40C-440D-8966-29ED-C120BADAC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603" y="288502"/>
                <a:ext cx="2445597" cy="700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AC2F60A-C7D7-DE24-7D89-7ED41CA74A92}"/>
              </a:ext>
            </a:extLst>
          </p:cNvPr>
          <p:cNvSpPr/>
          <p:nvPr/>
        </p:nvSpPr>
        <p:spPr>
          <a:xfrm rot="21057761">
            <a:off x="4660807" y="2868770"/>
            <a:ext cx="893651" cy="52190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72B1CE-3523-0995-17A8-C8444762557E}"/>
              </a:ext>
            </a:extLst>
          </p:cNvPr>
          <p:cNvCxnSpPr>
            <a:cxnSpLocks/>
          </p:cNvCxnSpPr>
          <p:nvPr/>
        </p:nvCxnSpPr>
        <p:spPr>
          <a:xfrm flipH="1">
            <a:off x="4312383" y="2812920"/>
            <a:ext cx="964536" cy="163454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7D264D-C681-4FD3-B831-7A68EBC5CE71}"/>
              </a:ext>
            </a:extLst>
          </p:cNvPr>
          <p:cNvSpPr txBox="1"/>
          <p:nvPr/>
        </p:nvSpPr>
        <p:spPr>
          <a:xfrm>
            <a:off x="4166624" y="1590035"/>
            <a:ext cx="1486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Ticker timer</a:t>
            </a:r>
            <a:endParaRPr lang="en-I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E80408-DEE2-B4A0-49D4-20A7DBF2BE42}"/>
                  </a:ext>
                </a:extLst>
              </p:cNvPr>
              <p:cNvSpPr txBox="1"/>
              <p:nvPr/>
            </p:nvSpPr>
            <p:spPr>
              <a:xfrm>
                <a:off x="5816878" y="1079938"/>
                <a:ext cx="3327121" cy="550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Get mass of trolley (optional)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Place trolley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vertical height to be lost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Reset timer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release trolley 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speed from tape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Verify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E80408-DEE2-B4A0-49D4-20A7DBF2B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878" y="1079938"/>
                <a:ext cx="3327121" cy="5502019"/>
              </a:xfrm>
              <a:prstGeom prst="rect">
                <a:avLst/>
              </a:prstGeom>
              <a:blipFill>
                <a:blip r:embed="rId4"/>
                <a:stretch>
                  <a:fillRect l="-3663" t="-1107" b="-3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92091A-E43D-53A6-323D-24AC9693893F}"/>
              </a:ext>
            </a:extLst>
          </p:cNvPr>
          <p:cNvCxnSpPr>
            <a:cxnSpLocks/>
          </p:cNvCxnSpPr>
          <p:nvPr/>
        </p:nvCxnSpPr>
        <p:spPr>
          <a:xfrm>
            <a:off x="4770370" y="2419255"/>
            <a:ext cx="360616" cy="605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3" grpId="0"/>
      <p:bldP spid="19" grpId="0" animBg="1"/>
      <p:bldP spid="29" grpId="0" animBg="1"/>
      <p:bldP spid="40" grpId="0" animBg="1"/>
      <p:bldP spid="20" grpId="0" animBg="1"/>
      <p:bldP spid="21" grpId="0" animBg="1"/>
      <p:bldP spid="22" grpId="0" animBg="1"/>
      <p:bldP spid="54" grpId="0"/>
      <p:bldP spid="6" grpId="0" animBg="1"/>
      <p:bldP spid="48" grpId="0"/>
      <p:bldP spid="49" grpId="0"/>
      <p:bldP spid="3" grpId="0" animBg="1"/>
      <p:bldP spid="12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D5FF9-17C4-8A65-F513-BB6EF0B98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AB82-7490-A1EB-32CE-6C92943F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>
            <a:spAutoFit/>
          </a:bodyPr>
          <a:lstStyle/>
          <a:p>
            <a:r>
              <a:rPr lang="en-GB" dirty="0"/>
              <a:t>Investigate the principle of conservation of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C2EC57-6313-B706-269C-83EF8CC87932}"/>
                  </a:ext>
                </a:extLst>
              </p:cNvPr>
              <p:cNvSpPr txBox="1"/>
              <p:nvPr/>
            </p:nvSpPr>
            <p:spPr>
              <a:xfrm>
                <a:off x="6520603" y="288502"/>
                <a:ext cx="2445597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C2EC57-6313-B706-269C-83EF8CC87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603" y="288502"/>
                <a:ext cx="2445597" cy="700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3EC3D1-2EFB-2269-D77B-B18936509275}"/>
              </a:ext>
            </a:extLst>
          </p:cNvPr>
          <p:cNvSpPr/>
          <p:nvPr/>
        </p:nvSpPr>
        <p:spPr>
          <a:xfrm>
            <a:off x="1219916" y="2218032"/>
            <a:ext cx="180339" cy="67993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3EBC1-6C61-477D-E5CE-3AFE8A9F1524}"/>
              </a:ext>
            </a:extLst>
          </p:cNvPr>
          <p:cNvSpPr/>
          <p:nvPr/>
        </p:nvSpPr>
        <p:spPr>
          <a:xfrm>
            <a:off x="977900" y="5486400"/>
            <a:ext cx="596900" cy="406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490CD-1C9D-4DA3-368D-715200D0E1BC}"/>
              </a:ext>
            </a:extLst>
          </p:cNvPr>
          <p:cNvSpPr txBox="1"/>
          <p:nvPr/>
        </p:nvSpPr>
        <p:spPr>
          <a:xfrm>
            <a:off x="2120900" y="5180796"/>
            <a:ext cx="187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Motion sensor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A35113-1454-BC40-2E0C-14A4BC3BF2DF}"/>
              </a:ext>
            </a:extLst>
          </p:cNvPr>
          <p:cNvSpPr/>
          <p:nvPr/>
        </p:nvSpPr>
        <p:spPr>
          <a:xfrm>
            <a:off x="1025573" y="2557997"/>
            <a:ext cx="482600" cy="4699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E2A78-6096-3720-8FD8-2E25ADF91E70}"/>
              </a:ext>
            </a:extLst>
          </p:cNvPr>
          <p:cNvSpPr txBox="1"/>
          <p:nvPr/>
        </p:nvSpPr>
        <p:spPr>
          <a:xfrm>
            <a:off x="1978073" y="2015618"/>
            <a:ext cx="218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Mass dropped from 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93F15-7173-6FA5-C38E-CC0DAF2DB7CB}"/>
              </a:ext>
            </a:extLst>
          </p:cNvPr>
          <p:cNvSpPr txBox="1"/>
          <p:nvPr/>
        </p:nvSpPr>
        <p:spPr>
          <a:xfrm>
            <a:off x="2159000" y="3962159"/>
            <a:ext cx="187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Mesh basket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3BCB85-A883-364E-6007-592770FA58BA}"/>
                  </a:ext>
                </a:extLst>
              </p:cNvPr>
              <p:cNvSpPr txBox="1"/>
              <p:nvPr/>
            </p:nvSpPr>
            <p:spPr>
              <a:xfrm>
                <a:off x="4508500" y="1512967"/>
                <a:ext cx="4394200" cy="4455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Record the mass dropping from rest using the motion sensor.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Record velocity (v) and corresponding drop height (h) at several points during the drop.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data to confirm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3BCB85-A883-364E-6007-592770FA5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00" y="1512967"/>
                <a:ext cx="4394200" cy="4455579"/>
              </a:xfrm>
              <a:prstGeom prst="rect">
                <a:avLst/>
              </a:prstGeom>
              <a:blipFill>
                <a:blip r:embed="rId4"/>
                <a:stretch>
                  <a:fillRect l="-2917" t="-1368" r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rapezoid 22">
            <a:extLst>
              <a:ext uri="{FF2B5EF4-FFF2-40B4-BE49-F238E27FC236}">
                <a16:creationId xmlns:a16="http://schemas.microsoft.com/office/drawing/2014/main" id="{1787A3A5-293B-CC3B-3623-FEB63344C5AD}"/>
              </a:ext>
            </a:extLst>
          </p:cNvPr>
          <p:cNvSpPr/>
          <p:nvPr/>
        </p:nvSpPr>
        <p:spPr>
          <a:xfrm>
            <a:off x="584200" y="5270500"/>
            <a:ext cx="1282700" cy="622300"/>
          </a:xfrm>
          <a:prstGeom prst="trapezoi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967B32-F2FE-DF45-E567-C2347560D855}"/>
              </a:ext>
            </a:extLst>
          </p:cNvPr>
          <p:cNvCxnSpPr/>
          <p:nvPr/>
        </p:nvCxnSpPr>
        <p:spPr>
          <a:xfrm flipH="1">
            <a:off x="1276350" y="5486400"/>
            <a:ext cx="745426" cy="203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691EAEC-2F4A-86A2-4C95-B6C1322026A7}"/>
              </a:ext>
            </a:extLst>
          </p:cNvPr>
          <p:cNvCxnSpPr>
            <a:cxnSpLocks/>
          </p:cNvCxnSpPr>
          <p:nvPr/>
        </p:nvCxnSpPr>
        <p:spPr>
          <a:xfrm flipH="1">
            <a:off x="1701800" y="4871414"/>
            <a:ext cx="584200" cy="354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868B2-AB73-E534-40A8-37BCB6C51E1F}"/>
              </a:ext>
            </a:extLst>
          </p:cNvPr>
          <p:cNvSpPr/>
          <p:nvPr/>
        </p:nvSpPr>
        <p:spPr>
          <a:xfrm>
            <a:off x="1158923" y="2238747"/>
            <a:ext cx="180340" cy="67993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6ECFF-1E3E-5852-54DA-56D5D148410A}"/>
              </a:ext>
            </a:extLst>
          </p:cNvPr>
          <p:cNvSpPr txBox="1"/>
          <p:nvPr/>
        </p:nvSpPr>
        <p:spPr>
          <a:xfrm>
            <a:off x="74344" y="1340167"/>
            <a:ext cx="1447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mass release</a:t>
            </a:r>
          </a:p>
        </p:txBody>
      </p:sp>
    </p:spTree>
    <p:extLst>
      <p:ext uri="{BB962C8B-B14F-4D97-AF65-F5344CB8AC3E}">
        <p14:creationId xmlns:p14="http://schemas.microsoft.com/office/powerpoint/2010/main" val="29829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BAF8F-9886-8F53-8F75-444C1D1E2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1877-1F96-667A-CF62-A808DC86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6C721-33C8-7B97-FC3F-1358983D54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/>
              <a:t>A student used a motion sensor to obtain distance and velocity data for a falling object. Use the data at 0.3 seconds to  verify the principle of conservation of energy.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1953F0-015C-9E89-DA63-C2267C7E0E96}"/>
              </a:ext>
            </a:extLst>
          </p:cNvPr>
          <p:cNvGrpSpPr/>
          <p:nvPr/>
        </p:nvGrpSpPr>
        <p:grpSpPr>
          <a:xfrm>
            <a:off x="3577371" y="2179057"/>
            <a:ext cx="2382941" cy="3120994"/>
            <a:chOff x="584200" y="1512967"/>
            <a:chExt cx="3621976" cy="474378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999D08F-6D5A-32B8-3BBF-815FC7198E6C}"/>
                </a:ext>
              </a:extLst>
            </p:cNvPr>
            <p:cNvSpPr/>
            <p:nvPr/>
          </p:nvSpPr>
          <p:spPr>
            <a:xfrm>
              <a:off x="977900" y="5486400"/>
              <a:ext cx="596900" cy="406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C7B240E-9C4C-9CE5-C5AE-3A22D65A18E6}"/>
                </a:ext>
              </a:extLst>
            </p:cNvPr>
            <p:cNvSpPr txBox="1"/>
            <p:nvPr/>
          </p:nvSpPr>
          <p:spPr>
            <a:xfrm>
              <a:off x="2120900" y="5180796"/>
              <a:ext cx="1879600" cy="1075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Motion sensor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3EA9D5E-48BB-C357-6A7D-C6894081E73D}"/>
                </a:ext>
              </a:extLst>
            </p:cNvPr>
            <p:cNvSpPr/>
            <p:nvPr/>
          </p:nvSpPr>
          <p:spPr>
            <a:xfrm>
              <a:off x="1092200" y="1879600"/>
              <a:ext cx="482600" cy="469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CBD6D84-E7A9-9914-2875-C256F9052328}"/>
                </a:ext>
              </a:extLst>
            </p:cNvPr>
            <p:cNvSpPr txBox="1"/>
            <p:nvPr/>
          </p:nvSpPr>
          <p:spPr>
            <a:xfrm>
              <a:off x="2021776" y="1512967"/>
              <a:ext cx="2184400" cy="154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Mass dropped from rest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12E1C-FF6E-9A24-71B2-2BA5BD98D2B6}"/>
                </a:ext>
              </a:extLst>
            </p:cNvPr>
            <p:cNvSpPr txBox="1"/>
            <p:nvPr/>
          </p:nvSpPr>
          <p:spPr>
            <a:xfrm>
              <a:off x="2159001" y="3962159"/>
              <a:ext cx="1879600" cy="1075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Mesh basket</a:t>
              </a:r>
            </a:p>
          </p:txBody>
        </p:sp>
        <p:sp>
          <p:nvSpPr>
            <p:cNvPr id="62" name="Trapezoid 61">
              <a:extLst>
                <a:ext uri="{FF2B5EF4-FFF2-40B4-BE49-F238E27FC236}">
                  <a16:creationId xmlns:a16="http://schemas.microsoft.com/office/drawing/2014/main" id="{3EE5DC53-C483-C526-F7BE-396B6840CD2A}"/>
                </a:ext>
              </a:extLst>
            </p:cNvPr>
            <p:cNvSpPr/>
            <p:nvPr/>
          </p:nvSpPr>
          <p:spPr>
            <a:xfrm>
              <a:off x="584200" y="5270500"/>
              <a:ext cx="1282700" cy="622300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F9EEEC8-7357-39C5-82D1-EF9C1B3C1B2E}"/>
                </a:ext>
              </a:extLst>
            </p:cNvPr>
            <p:cNvCxnSpPr/>
            <p:nvPr/>
          </p:nvCxnSpPr>
          <p:spPr>
            <a:xfrm flipH="1">
              <a:off x="1276350" y="5486400"/>
              <a:ext cx="745426" cy="203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F99E633-774F-CE48-B957-B557D70EC3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1800" y="4871414"/>
              <a:ext cx="584200" cy="3542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89D355-F964-0E27-C59D-23308685B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629"/>
              </p:ext>
            </p:extLst>
          </p:nvPr>
        </p:nvGraphicFramePr>
        <p:xfrm>
          <a:off x="257610" y="2119312"/>
          <a:ext cx="2926080" cy="3783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360">
                  <a:extLst>
                    <a:ext uri="{9D8B030D-6E8A-4147-A177-3AD203B41FA5}">
                      <a16:colId xmlns:a16="http://schemas.microsoft.com/office/drawing/2014/main" val="1884018574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1674787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802801016"/>
                    </a:ext>
                  </a:extLst>
                </a:gridCol>
              </a:tblGrid>
              <a:tr h="360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time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Height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Velocity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1172748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0.71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53838631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0.05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0.71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925780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0.71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7334548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0.15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0.71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1422693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0.70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0.49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892486"/>
                  </a:ext>
                </a:extLst>
              </a:tr>
              <a:tr h="22462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0.25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0.66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0.98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3409395"/>
                  </a:ext>
                </a:extLst>
              </a:tr>
              <a:tr h="22462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0.3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0.60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1.47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2563830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0.35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0.51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1.96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8114380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2.45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4301815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0.45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0.41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-0.56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1906790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0.39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0.01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16700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2105EE-2C49-50CC-90B0-D2C26EEAB90F}"/>
                  </a:ext>
                </a:extLst>
              </p:cNvPr>
              <p:cNvSpPr txBox="1"/>
              <p:nvPr/>
            </p:nvSpPr>
            <p:spPr>
              <a:xfrm>
                <a:off x="5800593" y="4008415"/>
                <a:ext cx="3359766" cy="937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k</m:t>
                          </m:r>
                        </m:sub>
                      </m:sSub>
                      <m: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mv</m:t>
                          </m:r>
                        </m:e>
                        <m:sup>
                          <m: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=1.080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en-GB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2105EE-2C49-50CC-90B0-D2C26EEAB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593" y="4008415"/>
                <a:ext cx="3359766" cy="9376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553775-F495-51EF-1D75-C18EA285CEDD}"/>
                  </a:ext>
                </a:extLst>
              </p:cNvPr>
              <p:cNvSpPr txBox="1"/>
              <p:nvPr/>
            </p:nvSpPr>
            <p:spPr>
              <a:xfrm>
                <a:off x="5726430" y="2201416"/>
                <a:ext cx="3264675" cy="1694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</m:t>
                          </m:r>
                        </m:sub>
                      </m:sSub>
                      <m: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</m:oMath>
                  </m:oMathPara>
                </a14:m>
                <a:endParaRPr lang="en-GB" sz="24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9.8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0.71−0.60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=1.078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553775-F495-51EF-1D75-C18EA285C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430" y="2201416"/>
                <a:ext cx="3264675" cy="1694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5CCF707-8EAC-8B13-05E0-FCDC5D8736B9}"/>
              </a:ext>
            </a:extLst>
          </p:cNvPr>
          <p:cNvSpPr txBox="1"/>
          <p:nvPr/>
        </p:nvSpPr>
        <p:spPr>
          <a:xfrm>
            <a:off x="5824996" y="4875259"/>
            <a:ext cx="3196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change in kinetic energy is approximately equal to the change in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39640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6C9159-FE76-2D4E-7083-067FCBC7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C7E40-26FA-512B-80EA-544FC263B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031325"/>
          </a:xfrm>
        </p:spPr>
        <p:txBody>
          <a:bodyPr/>
          <a:lstStyle/>
          <a:p>
            <a:r>
              <a:rPr lang="en-GB" dirty="0"/>
              <a:t>In an experiment to verify the conservation of energy a 300 g trolley was released from rest and allowed to roll down an incline as shown. At point A the trolley travelled 65 mm in 40 </a:t>
            </a:r>
            <a:r>
              <a:rPr lang="en-GB" dirty="0" err="1"/>
              <a:t>ms</a:t>
            </a:r>
            <a:r>
              <a:rPr lang="en-GB" dirty="0"/>
              <a:t>. Analyse if the data verifies the law of conservation of energy.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D5908-4CBA-FECB-14D3-8BCC732F8309}"/>
              </a:ext>
            </a:extLst>
          </p:cNvPr>
          <p:cNvSpPr/>
          <p:nvPr/>
        </p:nvSpPr>
        <p:spPr>
          <a:xfrm rot="21140567">
            <a:off x="4448694" y="3473117"/>
            <a:ext cx="4360371" cy="1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79D311-0564-2281-666A-46B2B5D9702F}"/>
              </a:ext>
            </a:extLst>
          </p:cNvPr>
          <p:cNvSpPr/>
          <p:nvPr/>
        </p:nvSpPr>
        <p:spPr>
          <a:xfrm>
            <a:off x="8561568" y="3392758"/>
            <a:ext cx="302757" cy="703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C0F04-6BDF-4ABD-0915-A4B0CACE924D}"/>
              </a:ext>
            </a:extLst>
          </p:cNvPr>
          <p:cNvSpPr/>
          <p:nvPr/>
        </p:nvSpPr>
        <p:spPr>
          <a:xfrm rot="21163253">
            <a:off x="4370677" y="3196944"/>
            <a:ext cx="356326" cy="575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DFD81-58F4-8B16-449C-1714DE70AA52}"/>
              </a:ext>
            </a:extLst>
          </p:cNvPr>
          <p:cNvSpPr/>
          <p:nvPr/>
        </p:nvSpPr>
        <p:spPr>
          <a:xfrm rot="21090710">
            <a:off x="7454793" y="2735220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F4900C-59F4-2F1A-E146-30A9CA1405A3}"/>
              </a:ext>
            </a:extLst>
          </p:cNvPr>
          <p:cNvSpPr/>
          <p:nvPr/>
        </p:nvSpPr>
        <p:spPr>
          <a:xfrm rot="21030710">
            <a:off x="7537620" y="3098728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F10DDA-B2F0-3A8C-B5DD-FEB6F30B8441}"/>
              </a:ext>
            </a:extLst>
          </p:cNvPr>
          <p:cNvSpPr/>
          <p:nvPr/>
        </p:nvSpPr>
        <p:spPr>
          <a:xfrm rot="21030710">
            <a:off x="8343768" y="2989695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D0E485-1E0F-5C35-9E2D-EAD9D770EBAE}"/>
              </a:ext>
            </a:extLst>
          </p:cNvPr>
          <p:cNvCxnSpPr>
            <a:cxnSpLocks/>
          </p:cNvCxnSpPr>
          <p:nvPr/>
        </p:nvCxnSpPr>
        <p:spPr>
          <a:xfrm>
            <a:off x="5073472" y="3649711"/>
            <a:ext cx="295547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89D6A0-C256-EE65-4058-EF5284775378}"/>
              </a:ext>
            </a:extLst>
          </p:cNvPr>
          <p:cNvCxnSpPr>
            <a:cxnSpLocks/>
          </p:cNvCxnSpPr>
          <p:nvPr/>
        </p:nvCxnSpPr>
        <p:spPr>
          <a:xfrm flipV="1">
            <a:off x="8028951" y="3299176"/>
            <a:ext cx="0" cy="35053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40C5CA0-B126-1C19-E23D-F93E6EB05B75}"/>
              </a:ext>
            </a:extLst>
          </p:cNvPr>
          <p:cNvSpPr txBox="1"/>
          <p:nvPr/>
        </p:nvSpPr>
        <p:spPr>
          <a:xfrm>
            <a:off x="6707835" y="4017563"/>
            <a:ext cx="243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150 mm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AD5158-1BF2-05A0-33ED-B5BE20125586}"/>
              </a:ext>
            </a:extLst>
          </p:cNvPr>
          <p:cNvSpPr/>
          <p:nvPr/>
        </p:nvSpPr>
        <p:spPr>
          <a:xfrm>
            <a:off x="7746358" y="3475226"/>
            <a:ext cx="647700" cy="558800"/>
          </a:xfrm>
          <a:custGeom>
            <a:avLst/>
            <a:gdLst>
              <a:gd name="connsiteX0" fmla="*/ 0 w 647700"/>
              <a:gd name="connsiteY0" fmla="*/ 558800 h 558800"/>
              <a:gd name="connsiteX1" fmla="*/ 647700 w 647700"/>
              <a:gd name="connsiteY1" fmla="*/ 330200 h 558800"/>
              <a:gd name="connsiteX2" fmla="*/ 317500 w 6477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558800">
                <a:moveTo>
                  <a:pt x="0" y="558800"/>
                </a:moveTo>
                <a:lnTo>
                  <a:pt x="647700" y="330200"/>
                </a:lnTo>
                <a:lnTo>
                  <a:pt x="317500" y="0"/>
                </a:lnTo>
              </a:path>
            </a:pathLst>
          </a:cu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59FF47-6FD5-2E64-7E54-09FBD0CDE4E6}"/>
              </a:ext>
            </a:extLst>
          </p:cNvPr>
          <p:cNvSpPr txBox="1"/>
          <p:nvPr/>
        </p:nvSpPr>
        <p:spPr>
          <a:xfrm>
            <a:off x="5045377" y="292167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B39DCB-F2A5-5DF6-231B-635B6E66C316}"/>
                  </a:ext>
                </a:extLst>
              </p:cNvPr>
              <p:cNvSpPr txBox="1"/>
              <p:nvPr/>
            </p:nvSpPr>
            <p:spPr>
              <a:xfrm>
                <a:off x="56119" y="2604383"/>
                <a:ext cx="3944670" cy="1470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Velocity and energy at A:</a:t>
                </a: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0.065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0.040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=1.625 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B39DCB-F2A5-5DF6-231B-635B6E66C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9" y="2604383"/>
                <a:ext cx="3944670" cy="1470787"/>
              </a:xfrm>
              <a:prstGeom prst="rect">
                <a:avLst/>
              </a:prstGeom>
              <a:blipFill>
                <a:blip r:embed="rId2"/>
                <a:stretch>
                  <a:fillRect l="-2318" t="-2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D40DA5-26AD-CACB-8EE4-0AD68D390DEA}"/>
                  </a:ext>
                </a:extLst>
              </p:cNvPr>
              <p:cNvSpPr txBox="1"/>
              <p:nvPr/>
            </p:nvSpPr>
            <p:spPr>
              <a:xfrm>
                <a:off x="122292" y="4061840"/>
                <a:ext cx="5348772" cy="937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1.625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=0.396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GB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D40DA5-26AD-CACB-8EE4-0AD68D390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2" y="4061840"/>
                <a:ext cx="5348772" cy="937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5FBA9E-6A92-2A39-D9D0-AFF241D1CCDC}"/>
                  </a:ext>
                </a:extLst>
              </p:cNvPr>
              <p:cNvSpPr txBox="1"/>
              <p:nvPr/>
            </p:nvSpPr>
            <p:spPr>
              <a:xfrm>
                <a:off x="56119" y="4902356"/>
                <a:ext cx="5410905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GB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  <m:r>
                      <a:rPr lang="en-GB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=0.3×9.8×0.15=0.441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  <a:endParaRPr lang="en-GB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5FBA9E-6A92-2A39-D9D0-AFF241D1C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9" y="4902356"/>
                <a:ext cx="5410905" cy="490199"/>
              </a:xfrm>
              <a:prstGeom prst="rect">
                <a:avLst/>
              </a:prstGeom>
              <a:blipFill>
                <a:blip r:embed="rId4"/>
                <a:stretch>
                  <a:fillRect l="-225" t="-9877" r="-788" b="-20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EE26C8B-C2AA-392A-329D-619021F7510C}"/>
              </a:ext>
            </a:extLst>
          </p:cNvPr>
          <p:cNvSpPr txBox="1"/>
          <p:nvPr/>
        </p:nvSpPr>
        <p:spPr>
          <a:xfrm>
            <a:off x="36861" y="5482968"/>
            <a:ext cx="859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an 11 % discrepancy between the two energy calculations. This can be explained by the friction losses on the track.</a:t>
            </a:r>
          </a:p>
        </p:txBody>
      </p:sp>
    </p:spTree>
    <p:extLst>
      <p:ext uri="{BB962C8B-B14F-4D97-AF65-F5344CB8AC3E}">
        <p14:creationId xmlns:p14="http://schemas.microsoft.com/office/powerpoint/2010/main" val="11060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 animBg="1"/>
      <p:bldP spid="28" grpId="0"/>
      <p:bldP spid="29" grpId="0"/>
      <p:bldP spid="30" grpId="0"/>
      <p:bldP spid="31" grpId="0"/>
      <p:bldP spid="3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8A39-807B-37D9-DDBC-B048CCC1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4E979-96A0-20F0-9D1D-E947C5379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A student used a motion sensor as shown to plot a distance time graph of a falling mass. Use this graph to verify the principle of conservation of energy.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B88495-BD68-69CC-C05B-B2050321D8EF}"/>
              </a:ext>
            </a:extLst>
          </p:cNvPr>
          <p:cNvGrpSpPr/>
          <p:nvPr/>
        </p:nvGrpSpPr>
        <p:grpSpPr>
          <a:xfrm>
            <a:off x="472738" y="1730621"/>
            <a:ext cx="5627320" cy="4543708"/>
            <a:chOff x="3862342" y="23804"/>
            <a:chExt cx="5516000" cy="454370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883442-AB4A-27C3-7BE3-C5F9017D958E}"/>
                </a:ext>
              </a:extLst>
            </p:cNvPr>
            <p:cNvGrpSpPr/>
            <p:nvPr/>
          </p:nvGrpSpPr>
          <p:grpSpPr>
            <a:xfrm>
              <a:off x="5294505" y="125578"/>
              <a:ext cx="3671433" cy="3671433"/>
              <a:chOff x="5103901" y="2350294"/>
              <a:chExt cx="3671433" cy="367143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BC18BEC-D29E-0803-2AA7-6DFDF117367C}"/>
                  </a:ext>
                </a:extLst>
              </p:cNvPr>
              <p:cNvGrpSpPr/>
              <p:nvPr/>
            </p:nvGrpSpPr>
            <p:grpSpPr>
              <a:xfrm>
                <a:off x="5218473" y="2350294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88ECED1-EDFA-841B-EBE3-A83D481B5959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AB5F7768-5077-44E2-E2AD-FCC2FC34A24F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8FC1271-4041-FBD2-73B1-E3720654458B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94B60D7-6ADE-2792-D4B6-844160C70CA7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1AD3B8F7-E42F-6A16-005A-6C2F5B9166FF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19C69CB6-DBC4-6389-9EF9-F6154E671A09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A94A405-EC74-2F23-A9E2-48DEED6D6433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06AE93A-09EC-E71A-3FBE-8124BE3BE4A5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51DBF03-85C2-1696-E6B7-E4786528AAE8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DAEC2D9-1D4C-B751-B169-BDD0B015D6BE}"/>
                    </a:ext>
                  </a:extLst>
                </p:cNvPr>
                <p:cNvCxnSpPr/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93E1653-5366-B526-55CF-AB88122B6BFE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8B964AB-5848-8BAE-BFDE-64C7CBF75DA7}"/>
                  </a:ext>
                </a:extLst>
              </p:cNvPr>
              <p:cNvGrpSpPr/>
              <p:nvPr/>
            </p:nvGrpSpPr>
            <p:grpSpPr>
              <a:xfrm rot="5400000">
                <a:off x="5218473" y="2390158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95751A0-1059-98BB-BC0F-3F6B31C0EE50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EABB6B5-7BDF-EA31-5E46-E545E079CAB5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8D3E3BA-9F32-54BB-D1CD-DF607956347C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02670EE-1043-1A36-99F5-41D1CF792E73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48236BB0-3A7A-4742-886B-C7547EA3C503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9AAC57BD-46D5-70D3-CD32-318BE68CE3D9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669A8F4-7270-B086-E90A-B4297F67D9AE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C1758B1-E54D-69EF-DD97-8227B42AFEDA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9FC601E-7358-D4EF-7A17-3D74A5647092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0BE75D1-C969-FC6B-2CED-F645F7C14CFA}"/>
                    </a:ext>
                  </a:extLst>
                </p:cNvPr>
                <p:cNvCxnSpPr/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D1CB6CC-DCC2-FF49-3692-758EF97EABF3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8CDD67-0746-2A87-F78F-C168F0A34696}"/>
                </a:ext>
              </a:extLst>
            </p:cNvPr>
            <p:cNvSpPr/>
            <p:nvPr/>
          </p:nvSpPr>
          <p:spPr>
            <a:xfrm>
              <a:off x="3862342" y="98363"/>
              <a:ext cx="5281658" cy="4469149"/>
            </a:xfrm>
            <a:prstGeom prst="rec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F04AC0-C502-A251-E8B6-AD030B659B2E}"/>
                </a:ext>
              </a:extLst>
            </p:cNvPr>
            <p:cNvSpPr txBox="1"/>
            <p:nvPr/>
          </p:nvSpPr>
          <p:spPr>
            <a:xfrm rot="16200000">
              <a:off x="2532268" y="1515678"/>
              <a:ext cx="3303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Displacement (mm)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F52B50-4E85-0BE2-CCCE-A623B64CED2D}"/>
                </a:ext>
              </a:extLst>
            </p:cNvPr>
            <p:cNvSpPr txBox="1"/>
            <p:nvPr/>
          </p:nvSpPr>
          <p:spPr>
            <a:xfrm>
              <a:off x="6459921" y="4044292"/>
              <a:ext cx="1790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Time (</a:t>
              </a:r>
              <a:r>
                <a:rPr lang="en-GB" sz="2800" noProof="0" dirty="0" err="1"/>
                <a:t>ms</a:t>
              </a:r>
              <a:r>
                <a:rPr lang="en-GB" sz="2800" noProof="0" dirty="0"/>
                <a:t>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001217-3328-D7BB-D41F-F115497FCF66}"/>
                </a:ext>
              </a:extLst>
            </p:cNvPr>
            <p:cNvSpPr/>
            <p:nvPr/>
          </p:nvSpPr>
          <p:spPr>
            <a:xfrm>
              <a:off x="5409078" y="125603"/>
              <a:ext cx="3586249" cy="3634879"/>
            </a:xfrm>
            <a:custGeom>
              <a:avLst/>
              <a:gdLst>
                <a:gd name="connsiteX0" fmla="*/ 0 w 3035300"/>
                <a:gd name="connsiteY0" fmla="*/ 0 h 2819400"/>
                <a:gd name="connsiteX1" fmla="*/ 0 w 3035300"/>
                <a:gd name="connsiteY1" fmla="*/ 2819400 h 2819400"/>
                <a:gd name="connsiteX2" fmla="*/ 3035300 w 3035300"/>
                <a:gd name="connsiteY2" fmla="*/ 2794000 h 2819400"/>
                <a:gd name="connsiteX0" fmla="*/ 0 w 3213100"/>
                <a:gd name="connsiteY0" fmla="*/ 0 h 2832100"/>
                <a:gd name="connsiteX1" fmla="*/ 0 w 3213100"/>
                <a:gd name="connsiteY1" fmla="*/ 2819400 h 2832100"/>
                <a:gd name="connsiteX2" fmla="*/ 3213100 w 3213100"/>
                <a:gd name="connsiteY2" fmla="*/ 28321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3100" h="2832100">
                  <a:moveTo>
                    <a:pt x="0" y="0"/>
                  </a:moveTo>
                  <a:lnTo>
                    <a:pt x="0" y="2819400"/>
                  </a:lnTo>
                  <a:lnTo>
                    <a:pt x="3213100" y="283210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65FB34-8A10-E2E2-627F-364BDB483930}"/>
                </a:ext>
              </a:extLst>
            </p:cNvPr>
            <p:cNvSpPr txBox="1"/>
            <p:nvPr/>
          </p:nvSpPr>
          <p:spPr>
            <a:xfrm>
              <a:off x="4581084" y="23804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200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2C66DF-68DE-ED76-F826-8E5E1548E354}"/>
                </a:ext>
              </a:extLst>
            </p:cNvPr>
            <p:cNvSpPr txBox="1"/>
            <p:nvPr/>
          </p:nvSpPr>
          <p:spPr>
            <a:xfrm>
              <a:off x="4533674" y="1747460"/>
              <a:ext cx="770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100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45032BF-AE13-0104-EAB0-C59E70C56E9E}"/>
                </a:ext>
              </a:extLst>
            </p:cNvPr>
            <p:cNvSpPr txBox="1"/>
            <p:nvPr/>
          </p:nvSpPr>
          <p:spPr>
            <a:xfrm>
              <a:off x="6737813" y="3741632"/>
              <a:ext cx="959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100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0B9F98A-1C43-DC93-97BB-77AD4CC4CE00}"/>
                </a:ext>
              </a:extLst>
            </p:cNvPr>
            <p:cNvSpPr txBox="1"/>
            <p:nvPr/>
          </p:nvSpPr>
          <p:spPr>
            <a:xfrm>
              <a:off x="8419053" y="3760483"/>
              <a:ext cx="959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200</a:t>
              </a: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563CB25-758A-173A-E545-1F1920ED6444}"/>
              </a:ext>
            </a:extLst>
          </p:cNvPr>
          <p:cNvSpPr/>
          <p:nvPr/>
        </p:nvSpPr>
        <p:spPr>
          <a:xfrm flipV="1">
            <a:off x="2018999" y="1964670"/>
            <a:ext cx="3543444" cy="2920147"/>
          </a:xfrm>
          <a:custGeom>
            <a:avLst/>
            <a:gdLst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83164 w 3340100"/>
              <a:gd name="connsiteY1" fmla="*/ 2250362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34848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34848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789897 w 3340100"/>
              <a:gd name="connsiteY1" fmla="*/ 2161569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789897 w 3340100"/>
              <a:gd name="connsiteY1" fmla="*/ 2161569 h 2971800"/>
              <a:gd name="connsiteX2" fmla="*/ 3165525 w 3340100"/>
              <a:gd name="connsiteY2" fmla="*/ 438676 h 2971800"/>
              <a:gd name="connsiteX3" fmla="*/ 3340100 w 3340100"/>
              <a:gd name="connsiteY3" fmla="*/ 0 h 2971800"/>
              <a:gd name="connsiteX0" fmla="*/ 0 w 3406004"/>
              <a:gd name="connsiteY0" fmla="*/ 2693682 h 2693682"/>
              <a:gd name="connsiteX1" fmla="*/ 1789897 w 3406004"/>
              <a:gd name="connsiteY1" fmla="*/ 1883451 h 2693682"/>
              <a:gd name="connsiteX2" fmla="*/ 3165525 w 3406004"/>
              <a:gd name="connsiteY2" fmla="*/ 160558 h 2693682"/>
              <a:gd name="connsiteX3" fmla="*/ 3406004 w 3406004"/>
              <a:gd name="connsiteY3" fmla="*/ 96338 h 2693682"/>
              <a:gd name="connsiteX0" fmla="*/ 0 w 3413643"/>
              <a:gd name="connsiteY0" fmla="*/ 2742531 h 2742531"/>
              <a:gd name="connsiteX1" fmla="*/ 1789897 w 3413643"/>
              <a:gd name="connsiteY1" fmla="*/ 1932300 h 2742531"/>
              <a:gd name="connsiteX2" fmla="*/ 3165525 w 3413643"/>
              <a:gd name="connsiteY2" fmla="*/ 209407 h 2742531"/>
              <a:gd name="connsiteX3" fmla="*/ 3406004 w 3413643"/>
              <a:gd name="connsiteY3" fmla="*/ 145187 h 2742531"/>
              <a:gd name="connsiteX0" fmla="*/ 0 w 3386026"/>
              <a:gd name="connsiteY0" fmla="*/ 2724064 h 2724064"/>
              <a:gd name="connsiteX1" fmla="*/ 1789897 w 3386026"/>
              <a:gd name="connsiteY1" fmla="*/ 1913833 h 2724064"/>
              <a:gd name="connsiteX2" fmla="*/ 3165525 w 3386026"/>
              <a:gd name="connsiteY2" fmla="*/ 190940 h 2724064"/>
              <a:gd name="connsiteX3" fmla="*/ 3373052 w 3386026"/>
              <a:gd name="connsiteY3" fmla="*/ 175991 h 2724064"/>
              <a:gd name="connsiteX0" fmla="*/ 0 w 3374755"/>
              <a:gd name="connsiteY0" fmla="*/ 2577650 h 2577650"/>
              <a:gd name="connsiteX1" fmla="*/ 1789897 w 3374755"/>
              <a:gd name="connsiteY1" fmla="*/ 1767419 h 2577650"/>
              <a:gd name="connsiteX2" fmla="*/ 3165525 w 3374755"/>
              <a:gd name="connsiteY2" fmla="*/ 44526 h 2577650"/>
              <a:gd name="connsiteX3" fmla="*/ 3373052 w 3374755"/>
              <a:gd name="connsiteY3" fmla="*/ 29577 h 2577650"/>
              <a:gd name="connsiteX0" fmla="*/ 0 w 3373052"/>
              <a:gd name="connsiteY0" fmla="*/ 2548073 h 2548073"/>
              <a:gd name="connsiteX1" fmla="*/ 1789897 w 3373052"/>
              <a:gd name="connsiteY1" fmla="*/ 1737842 h 2548073"/>
              <a:gd name="connsiteX2" fmla="*/ 3165525 w 3373052"/>
              <a:gd name="connsiteY2" fmla="*/ 14949 h 2548073"/>
              <a:gd name="connsiteX3" fmla="*/ 3373052 w 3373052"/>
              <a:gd name="connsiteY3" fmla="*/ 0 h 2548073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697845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697845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777" h="2533124">
                <a:moveTo>
                  <a:pt x="0" y="2533124"/>
                </a:moveTo>
                <a:cubicBezTo>
                  <a:pt x="800100" y="2486557"/>
                  <a:pt x="1314179" y="2136618"/>
                  <a:pt x="1789897" y="1697845"/>
                </a:cubicBezTo>
                <a:cubicBezTo>
                  <a:pt x="2265615" y="1259072"/>
                  <a:pt x="2930347" y="368582"/>
                  <a:pt x="3165525" y="0"/>
                </a:cubicBezTo>
                <a:cubicBezTo>
                  <a:pt x="3226179" y="93028"/>
                  <a:pt x="3309907" y="80500"/>
                  <a:pt x="3363777" y="16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4D683C-ED4C-CC77-3640-6C6C0BCBD0A1}"/>
              </a:ext>
            </a:extLst>
          </p:cNvPr>
          <p:cNvGrpSpPr/>
          <p:nvPr/>
        </p:nvGrpSpPr>
        <p:grpSpPr>
          <a:xfrm>
            <a:off x="6638766" y="2045695"/>
            <a:ext cx="2382941" cy="3120994"/>
            <a:chOff x="584200" y="1512967"/>
            <a:chExt cx="3621976" cy="474378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ABEE568-830C-540A-5F26-AB980C2A4015}"/>
                </a:ext>
              </a:extLst>
            </p:cNvPr>
            <p:cNvSpPr/>
            <p:nvPr/>
          </p:nvSpPr>
          <p:spPr>
            <a:xfrm>
              <a:off x="977900" y="5486400"/>
              <a:ext cx="596900" cy="406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608AAE-63CE-835B-3011-81AFB50EB131}"/>
                </a:ext>
              </a:extLst>
            </p:cNvPr>
            <p:cNvSpPr txBox="1"/>
            <p:nvPr/>
          </p:nvSpPr>
          <p:spPr>
            <a:xfrm>
              <a:off x="2120900" y="5180796"/>
              <a:ext cx="1879600" cy="1075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Motion sensor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F932193-2EF6-3A35-8FC5-86C1A3A8742D}"/>
                </a:ext>
              </a:extLst>
            </p:cNvPr>
            <p:cNvSpPr/>
            <p:nvPr/>
          </p:nvSpPr>
          <p:spPr>
            <a:xfrm>
              <a:off x="1092200" y="1879600"/>
              <a:ext cx="482600" cy="469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993FC18-A176-3A1F-EC61-55FB1AB28D92}"/>
                </a:ext>
              </a:extLst>
            </p:cNvPr>
            <p:cNvSpPr txBox="1"/>
            <p:nvPr/>
          </p:nvSpPr>
          <p:spPr>
            <a:xfrm>
              <a:off x="2021776" y="1512967"/>
              <a:ext cx="2184400" cy="154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Mass dropped from rest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C086AA-D978-E0D9-D293-35D4F399AFCE}"/>
                </a:ext>
              </a:extLst>
            </p:cNvPr>
            <p:cNvSpPr txBox="1"/>
            <p:nvPr/>
          </p:nvSpPr>
          <p:spPr>
            <a:xfrm>
              <a:off x="2159001" y="3962159"/>
              <a:ext cx="1879600" cy="1075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Mesh basket</a:t>
              </a:r>
            </a:p>
          </p:txBody>
        </p:sp>
        <p:sp>
          <p:nvSpPr>
            <p:cNvPr id="62" name="Trapezoid 61">
              <a:extLst>
                <a:ext uri="{FF2B5EF4-FFF2-40B4-BE49-F238E27FC236}">
                  <a16:creationId xmlns:a16="http://schemas.microsoft.com/office/drawing/2014/main" id="{67D70B6A-1DE7-8E1E-1796-F509FE56B922}"/>
                </a:ext>
              </a:extLst>
            </p:cNvPr>
            <p:cNvSpPr/>
            <p:nvPr/>
          </p:nvSpPr>
          <p:spPr>
            <a:xfrm>
              <a:off x="584200" y="5270500"/>
              <a:ext cx="1282700" cy="622300"/>
            </a:xfrm>
            <a:prstGeom prst="trapezoi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B2436AC-1EE0-C640-6840-4B42A0084470}"/>
                </a:ext>
              </a:extLst>
            </p:cNvPr>
            <p:cNvCxnSpPr/>
            <p:nvPr/>
          </p:nvCxnSpPr>
          <p:spPr>
            <a:xfrm flipH="1">
              <a:off x="1276350" y="5486400"/>
              <a:ext cx="745426" cy="203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CA804B0A-E007-12BA-2891-7C9205B9B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1800" y="4871414"/>
              <a:ext cx="584200" cy="3542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49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8">
            <a:extLst>
              <a:ext uri="{FF2B5EF4-FFF2-40B4-BE49-F238E27FC236}">
                <a16:creationId xmlns:a16="http://schemas.microsoft.com/office/drawing/2014/main" id="{4474E18D-73CA-B5DC-5E75-006EE9AA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20295"/>
            <a:ext cx="8326402" cy="95410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1A1A1A"/>
                </a:solidFill>
              </a:rPr>
              <a:t>Work = </a:t>
            </a:r>
            <a:r>
              <a:rPr lang="en-US" altLang="en-US" sz="2800" dirty="0"/>
              <a:t>force multiplied by distance moved in the direction of the force.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DE1666-4D05-4822-A0AA-F045E6F1EE5D}"/>
              </a:ext>
            </a:extLst>
          </p:cNvPr>
          <p:cNvSpPr/>
          <p:nvPr/>
        </p:nvSpPr>
        <p:spPr>
          <a:xfrm>
            <a:off x="174657" y="4532755"/>
            <a:ext cx="8794686" cy="1706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5FCB148-E43C-ED8E-FDFE-0E139175CC1A}"/>
              </a:ext>
            </a:extLst>
          </p:cNvPr>
          <p:cNvCxnSpPr>
            <a:cxnSpLocks/>
          </p:cNvCxnSpPr>
          <p:nvPr/>
        </p:nvCxnSpPr>
        <p:spPr>
          <a:xfrm>
            <a:off x="5988871" y="5185413"/>
            <a:ext cx="12162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4E41A11-2571-D166-2B26-A0222F906BCF}"/>
              </a:ext>
            </a:extLst>
          </p:cNvPr>
          <p:cNvSpPr txBox="1"/>
          <p:nvPr/>
        </p:nvSpPr>
        <p:spPr>
          <a:xfrm>
            <a:off x="6549162" y="4662193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F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79179C-A3B7-BA84-0D90-673A86DBD43F}"/>
              </a:ext>
            </a:extLst>
          </p:cNvPr>
          <p:cNvCxnSpPr>
            <a:cxnSpLocks/>
          </p:cNvCxnSpPr>
          <p:nvPr/>
        </p:nvCxnSpPr>
        <p:spPr>
          <a:xfrm>
            <a:off x="2329424" y="5806995"/>
            <a:ext cx="3217070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4FA455D-281F-93F3-AB41-4375D26B8BC1}"/>
              </a:ext>
            </a:extLst>
          </p:cNvPr>
          <p:cNvSpPr/>
          <p:nvPr/>
        </p:nvSpPr>
        <p:spPr>
          <a:xfrm>
            <a:off x="1827779" y="4859327"/>
            <a:ext cx="3392294" cy="72008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20000">
                <a:schemeClr val="tx2">
                  <a:lumMod val="10000"/>
                  <a:lumOff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CCD87-D584-5586-E713-18DB7DE3CDD8}"/>
              </a:ext>
            </a:extLst>
          </p:cNvPr>
          <p:cNvSpPr txBox="1"/>
          <p:nvPr/>
        </p:nvSpPr>
        <p:spPr>
          <a:xfrm>
            <a:off x="4198235" y="57160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6292D294-34A7-C166-CFEB-4B66282E1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4011" y="3495863"/>
                <a:ext cx="1661852" cy="75405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altLang="en-US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1" i="1" dirty="0" smtClean="0">
                          <a:latin typeface="Cambria Math" panose="02040503050406030204" pitchFamily="18" charset="0"/>
                        </a:rPr>
                        <m:t>𝑭𝒔</m:t>
                      </m:r>
                    </m:oMath>
                  </m:oMathPara>
                </a14:m>
                <a:endParaRPr lang="en-GB" altLang="en-US" sz="2800" b="1" i="1" dirty="0"/>
              </a:p>
            </p:txBody>
          </p:sp>
        </mc:Choice>
        <mc:Fallback xmlns=""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6292D294-34A7-C166-CFEB-4B66282E1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4011" y="3495863"/>
                <a:ext cx="1661852" cy="754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0">
            <a:extLst>
              <a:ext uri="{FF2B5EF4-FFF2-40B4-BE49-F238E27FC236}">
                <a16:creationId xmlns:a16="http://schemas.microsoft.com/office/drawing/2014/main" id="{E4C4546A-12C3-87F5-7290-D1F4A391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862114"/>
          </a:xfrm>
        </p:spPr>
        <p:txBody>
          <a:bodyPr/>
          <a:lstStyle/>
          <a:p>
            <a:r>
              <a:rPr lang="en-IE" altLang="en-US"/>
              <a:t>What is Work?</a:t>
            </a:r>
            <a:endParaRPr lang="en-GB" alt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5BD6B6-BC6F-D5AD-03E6-D34503D82757}"/>
              </a:ext>
            </a:extLst>
          </p:cNvPr>
          <p:cNvSpPr/>
          <p:nvPr/>
        </p:nvSpPr>
        <p:spPr>
          <a:xfrm>
            <a:off x="5047938" y="4740899"/>
            <a:ext cx="940933" cy="97515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DF2CE6-5632-D2E6-C675-BAF262CB8B3C}"/>
              </a:ext>
            </a:extLst>
          </p:cNvPr>
          <p:cNvSpPr/>
          <p:nvPr/>
        </p:nvSpPr>
        <p:spPr>
          <a:xfrm>
            <a:off x="1858958" y="4740899"/>
            <a:ext cx="940933" cy="975153"/>
          </a:xfrm>
          <a:prstGeom prst="ellipse">
            <a:avLst/>
          </a:prstGeom>
          <a:noFill/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78BA7-FF56-1D28-A8B9-2AD43D6B46F1}"/>
              </a:ext>
            </a:extLst>
          </p:cNvPr>
          <p:cNvSpPr txBox="1"/>
          <p:nvPr/>
        </p:nvSpPr>
        <p:spPr>
          <a:xfrm>
            <a:off x="5399064" y="3551034"/>
            <a:ext cx="374493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Equation and Notation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043E65-1A3A-0689-12C6-537A3CEB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567" y="2665450"/>
            <a:ext cx="5890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en-US" altLang="en-US" sz="2800" b="1" dirty="0"/>
              <a:t>Work  =   force × displacement</a:t>
            </a:r>
          </a:p>
        </p:txBody>
      </p:sp>
    </p:spTree>
    <p:extLst>
      <p:ext uri="{BB962C8B-B14F-4D97-AF65-F5344CB8AC3E}">
        <p14:creationId xmlns:p14="http://schemas.microsoft.com/office/powerpoint/2010/main" val="24204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9" grpId="1" animBg="1"/>
      <p:bldP spid="2" grpId="0" animBg="1"/>
      <p:bldP spid="4" grpId="0"/>
      <p:bldP spid="6" grpId="0" animBg="1"/>
      <p:bldP spid="7" grpId="0"/>
      <p:bldP spid="10" grpId="0" animBg="1"/>
      <p:bldP spid="10" grpId="1" animBg="1"/>
      <p:bldP spid="12" grpId="0" animBg="1"/>
      <p:bldP spid="13" grpId="0" animBg="1"/>
      <p:bldP spid="8" grpId="0" animBg="1"/>
      <p:bldP spid="9" grpId="0"/>
      <p:bldP spid="9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7441A-D414-0C3A-2607-B1A8490B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AF00-3144-45D5-9956-678850F2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ED3F-DA15-39B8-9E01-57588B0C4B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A student used a motion sensor as shown to plot a distance time graph of a falling mass. Use this graph to verify the principle of conservation of energy.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6609B1-84F0-8421-D6C6-251F11384E20}"/>
              </a:ext>
            </a:extLst>
          </p:cNvPr>
          <p:cNvGrpSpPr/>
          <p:nvPr/>
        </p:nvGrpSpPr>
        <p:grpSpPr>
          <a:xfrm>
            <a:off x="324148" y="1730621"/>
            <a:ext cx="5627320" cy="4543708"/>
            <a:chOff x="3862342" y="23804"/>
            <a:chExt cx="5516000" cy="454370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6D7880-AE6D-0D45-C2E6-B46D96A7ADF3}"/>
                </a:ext>
              </a:extLst>
            </p:cNvPr>
            <p:cNvGrpSpPr/>
            <p:nvPr/>
          </p:nvGrpSpPr>
          <p:grpSpPr>
            <a:xfrm>
              <a:off x="5294505" y="125578"/>
              <a:ext cx="3671433" cy="3671433"/>
              <a:chOff x="5103901" y="2350294"/>
              <a:chExt cx="3671433" cy="367143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C682DC1-13FD-2AE9-A1C8-7481BF26E1B4}"/>
                  </a:ext>
                </a:extLst>
              </p:cNvPr>
              <p:cNvGrpSpPr/>
              <p:nvPr/>
            </p:nvGrpSpPr>
            <p:grpSpPr>
              <a:xfrm>
                <a:off x="5218473" y="2350294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F0F0392-FF1B-ED58-C3C5-33E0C73ADCB2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1C3BBC9-753B-FE94-CE2B-878A7D683E32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ADDB88D-D76B-31E5-69DA-014293DFB81C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5A74CB2-41AE-D175-0DAC-BD2F9D2450DD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7DF2550-AA88-416A-4AF2-D26C7FFBC07F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63A17F1-1524-3D6B-9DB6-C9941EBC6C90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9F4ACB7-AC65-4712-5CDF-F2C691E6B2F6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AA2245A-C443-1047-5509-7B6D8D3C50C2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94B46B95-E8EF-0BE3-B3AD-8755F615FACB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3527950-5F9E-C224-1569-45D3D40F2019}"/>
                    </a:ext>
                  </a:extLst>
                </p:cNvPr>
                <p:cNvCxnSpPr/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2CAB5DB-A735-19E0-0C3D-195E33FC4C83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FFB7C16-0968-4365-1D20-AE99076748DF}"/>
                  </a:ext>
                </a:extLst>
              </p:cNvPr>
              <p:cNvGrpSpPr/>
              <p:nvPr/>
            </p:nvGrpSpPr>
            <p:grpSpPr>
              <a:xfrm rot="5400000">
                <a:off x="5218473" y="2390158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819C9F6-B95E-8C05-C1E1-5AA8D4FF4666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1E19A4A-5CDF-A107-662B-E15D2F99F8B1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166FCBB-DBCB-3A30-C8CF-CC352E688D34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CA22DA25-2EFF-1E9F-79BC-46EE3FC711BF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D3DB821-1A0E-949C-BFF8-98134EC1AB23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436E72CB-F3CD-ED98-45B0-20C6200E14BB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C7A0741-1784-F048-6912-D7A6D7A6A93A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663346C-63A2-AF77-8468-D3DBC4A96032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FE6B886F-65CD-BFAB-9791-7B7CFE449F07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57FB94D-E848-8EE0-16FC-E77A982AA7E8}"/>
                    </a:ext>
                  </a:extLst>
                </p:cNvPr>
                <p:cNvCxnSpPr/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F2A624D-A9E2-3710-42DA-89CB4F27DDB6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705EEF-C860-35B6-AED1-6801AF0004D2}"/>
                </a:ext>
              </a:extLst>
            </p:cNvPr>
            <p:cNvSpPr/>
            <p:nvPr/>
          </p:nvSpPr>
          <p:spPr>
            <a:xfrm>
              <a:off x="3862342" y="98363"/>
              <a:ext cx="5281658" cy="4469149"/>
            </a:xfrm>
            <a:prstGeom prst="rec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687CBE-3A0C-D6CC-D403-FC76439572BC}"/>
                </a:ext>
              </a:extLst>
            </p:cNvPr>
            <p:cNvSpPr txBox="1"/>
            <p:nvPr/>
          </p:nvSpPr>
          <p:spPr>
            <a:xfrm rot="16200000">
              <a:off x="2532268" y="1515678"/>
              <a:ext cx="3303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Displacement (mm)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BE6D30-49D3-7C8C-5945-44A84C369198}"/>
                </a:ext>
              </a:extLst>
            </p:cNvPr>
            <p:cNvSpPr txBox="1"/>
            <p:nvPr/>
          </p:nvSpPr>
          <p:spPr>
            <a:xfrm>
              <a:off x="6459921" y="4044292"/>
              <a:ext cx="1790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Time (</a:t>
              </a:r>
              <a:r>
                <a:rPr lang="en-GB" sz="2800" noProof="0" dirty="0" err="1"/>
                <a:t>ms</a:t>
              </a:r>
              <a:r>
                <a:rPr lang="en-GB" sz="2800" noProof="0" dirty="0"/>
                <a:t>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F2C332-81C8-AE3F-A612-CEDE609C9EAA}"/>
                </a:ext>
              </a:extLst>
            </p:cNvPr>
            <p:cNvSpPr/>
            <p:nvPr/>
          </p:nvSpPr>
          <p:spPr>
            <a:xfrm>
              <a:off x="5409078" y="125603"/>
              <a:ext cx="3586249" cy="3634879"/>
            </a:xfrm>
            <a:custGeom>
              <a:avLst/>
              <a:gdLst>
                <a:gd name="connsiteX0" fmla="*/ 0 w 3035300"/>
                <a:gd name="connsiteY0" fmla="*/ 0 h 2819400"/>
                <a:gd name="connsiteX1" fmla="*/ 0 w 3035300"/>
                <a:gd name="connsiteY1" fmla="*/ 2819400 h 2819400"/>
                <a:gd name="connsiteX2" fmla="*/ 3035300 w 3035300"/>
                <a:gd name="connsiteY2" fmla="*/ 2794000 h 2819400"/>
                <a:gd name="connsiteX0" fmla="*/ 0 w 3213100"/>
                <a:gd name="connsiteY0" fmla="*/ 0 h 2832100"/>
                <a:gd name="connsiteX1" fmla="*/ 0 w 3213100"/>
                <a:gd name="connsiteY1" fmla="*/ 2819400 h 2832100"/>
                <a:gd name="connsiteX2" fmla="*/ 3213100 w 3213100"/>
                <a:gd name="connsiteY2" fmla="*/ 28321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3100" h="2832100">
                  <a:moveTo>
                    <a:pt x="0" y="0"/>
                  </a:moveTo>
                  <a:lnTo>
                    <a:pt x="0" y="2819400"/>
                  </a:lnTo>
                  <a:lnTo>
                    <a:pt x="3213100" y="283210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349D0D-8FEB-87B4-3E5D-2EB321BC6265}"/>
                </a:ext>
              </a:extLst>
            </p:cNvPr>
            <p:cNvSpPr txBox="1"/>
            <p:nvPr/>
          </p:nvSpPr>
          <p:spPr>
            <a:xfrm>
              <a:off x="4581084" y="23804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200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B341B4-AF3F-2C4C-6545-B4E267FA5C42}"/>
                </a:ext>
              </a:extLst>
            </p:cNvPr>
            <p:cNvSpPr txBox="1"/>
            <p:nvPr/>
          </p:nvSpPr>
          <p:spPr>
            <a:xfrm>
              <a:off x="4533674" y="1747460"/>
              <a:ext cx="770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100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B38D0A-578D-3103-73A5-725AB9695538}"/>
                </a:ext>
              </a:extLst>
            </p:cNvPr>
            <p:cNvSpPr txBox="1"/>
            <p:nvPr/>
          </p:nvSpPr>
          <p:spPr>
            <a:xfrm>
              <a:off x="6737813" y="3741632"/>
              <a:ext cx="959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100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E767D9E-8746-9018-FC25-E6E2B0967950}"/>
                </a:ext>
              </a:extLst>
            </p:cNvPr>
            <p:cNvSpPr txBox="1"/>
            <p:nvPr/>
          </p:nvSpPr>
          <p:spPr>
            <a:xfrm>
              <a:off x="8419053" y="3760483"/>
              <a:ext cx="959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200</a:t>
              </a: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8136926-E778-FC7B-A61D-5220C75CC321}"/>
              </a:ext>
            </a:extLst>
          </p:cNvPr>
          <p:cNvSpPr/>
          <p:nvPr/>
        </p:nvSpPr>
        <p:spPr>
          <a:xfrm flipV="1">
            <a:off x="1870409" y="1964670"/>
            <a:ext cx="3543444" cy="2920147"/>
          </a:xfrm>
          <a:custGeom>
            <a:avLst/>
            <a:gdLst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83164 w 3340100"/>
              <a:gd name="connsiteY1" fmla="*/ 2250362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34848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34848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789897 w 3340100"/>
              <a:gd name="connsiteY1" fmla="*/ 2161569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789897 w 3340100"/>
              <a:gd name="connsiteY1" fmla="*/ 2161569 h 2971800"/>
              <a:gd name="connsiteX2" fmla="*/ 3165525 w 3340100"/>
              <a:gd name="connsiteY2" fmla="*/ 438676 h 2971800"/>
              <a:gd name="connsiteX3" fmla="*/ 3340100 w 3340100"/>
              <a:gd name="connsiteY3" fmla="*/ 0 h 2971800"/>
              <a:gd name="connsiteX0" fmla="*/ 0 w 3406004"/>
              <a:gd name="connsiteY0" fmla="*/ 2693682 h 2693682"/>
              <a:gd name="connsiteX1" fmla="*/ 1789897 w 3406004"/>
              <a:gd name="connsiteY1" fmla="*/ 1883451 h 2693682"/>
              <a:gd name="connsiteX2" fmla="*/ 3165525 w 3406004"/>
              <a:gd name="connsiteY2" fmla="*/ 160558 h 2693682"/>
              <a:gd name="connsiteX3" fmla="*/ 3406004 w 3406004"/>
              <a:gd name="connsiteY3" fmla="*/ 96338 h 2693682"/>
              <a:gd name="connsiteX0" fmla="*/ 0 w 3413643"/>
              <a:gd name="connsiteY0" fmla="*/ 2742531 h 2742531"/>
              <a:gd name="connsiteX1" fmla="*/ 1789897 w 3413643"/>
              <a:gd name="connsiteY1" fmla="*/ 1932300 h 2742531"/>
              <a:gd name="connsiteX2" fmla="*/ 3165525 w 3413643"/>
              <a:gd name="connsiteY2" fmla="*/ 209407 h 2742531"/>
              <a:gd name="connsiteX3" fmla="*/ 3406004 w 3413643"/>
              <a:gd name="connsiteY3" fmla="*/ 145187 h 2742531"/>
              <a:gd name="connsiteX0" fmla="*/ 0 w 3386026"/>
              <a:gd name="connsiteY0" fmla="*/ 2724064 h 2724064"/>
              <a:gd name="connsiteX1" fmla="*/ 1789897 w 3386026"/>
              <a:gd name="connsiteY1" fmla="*/ 1913833 h 2724064"/>
              <a:gd name="connsiteX2" fmla="*/ 3165525 w 3386026"/>
              <a:gd name="connsiteY2" fmla="*/ 190940 h 2724064"/>
              <a:gd name="connsiteX3" fmla="*/ 3373052 w 3386026"/>
              <a:gd name="connsiteY3" fmla="*/ 175991 h 2724064"/>
              <a:gd name="connsiteX0" fmla="*/ 0 w 3374755"/>
              <a:gd name="connsiteY0" fmla="*/ 2577650 h 2577650"/>
              <a:gd name="connsiteX1" fmla="*/ 1789897 w 3374755"/>
              <a:gd name="connsiteY1" fmla="*/ 1767419 h 2577650"/>
              <a:gd name="connsiteX2" fmla="*/ 3165525 w 3374755"/>
              <a:gd name="connsiteY2" fmla="*/ 44526 h 2577650"/>
              <a:gd name="connsiteX3" fmla="*/ 3373052 w 3374755"/>
              <a:gd name="connsiteY3" fmla="*/ 29577 h 2577650"/>
              <a:gd name="connsiteX0" fmla="*/ 0 w 3373052"/>
              <a:gd name="connsiteY0" fmla="*/ 2548073 h 2548073"/>
              <a:gd name="connsiteX1" fmla="*/ 1789897 w 3373052"/>
              <a:gd name="connsiteY1" fmla="*/ 1737842 h 2548073"/>
              <a:gd name="connsiteX2" fmla="*/ 3165525 w 3373052"/>
              <a:gd name="connsiteY2" fmla="*/ 14949 h 2548073"/>
              <a:gd name="connsiteX3" fmla="*/ 3373052 w 3373052"/>
              <a:gd name="connsiteY3" fmla="*/ 0 h 2548073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697845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697845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777" h="2533124">
                <a:moveTo>
                  <a:pt x="0" y="2533124"/>
                </a:moveTo>
                <a:cubicBezTo>
                  <a:pt x="800100" y="2486557"/>
                  <a:pt x="1314179" y="2136618"/>
                  <a:pt x="1789897" y="1697845"/>
                </a:cubicBezTo>
                <a:cubicBezTo>
                  <a:pt x="2265615" y="1259072"/>
                  <a:pt x="2930347" y="368582"/>
                  <a:pt x="3165525" y="0"/>
                </a:cubicBezTo>
                <a:cubicBezTo>
                  <a:pt x="3226179" y="93028"/>
                  <a:pt x="3309907" y="80500"/>
                  <a:pt x="3363777" y="16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BB409D-8E8D-B339-151E-B13B6364853D}"/>
              </a:ext>
            </a:extLst>
          </p:cNvPr>
          <p:cNvCxnSpPr>
            <a:cxnSpLocks/>
          </p:cNvCxnSpPr>
          <p:nvPr/>
        </p:nvCxnSpPr>
        <p:spPr>
          <a:xfrm>
            <a:off x="3215768" y="2282006"/>
            <a:ext cx="1695239" cy="1938224"/>
          </a:xfrm>
          <a:prstGeom prst="line">
            <a:avLst/>
          </a:prstGeom>
          <a:ln w="28575">
            <a:solidFill>
              <a:srgbClr val="0000FF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458815-5554-7EB0-B872-30420A53AF2D}"/>
              </a:ext>
            </a:extLst>
          </p:cNvPr>
          <p:cNvCxnSpPr>
            <a:cxnSpLocks/>
          </p:cNvCxnSpPr>
          <p:nvPr/>
        </p:nvCxnSpPr>
        <p:spPr>
          <a:xfrm flipV="1">
            <a:off x="3918120" y="3122655"/>
            <a:ext cx="215524" cy="200881"/>
          </a:xfrm>
          <a:prstGeom prst="line">
            <a:avLst/>
          </a:prstGeom>
          <a:ln w="28575">
            <a:solidFill>
              <a:srgbClr val="0000FF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374130-058B-F089-4FAD-A8B6AADFF0E3}"/>
              </a:ext>
            </a:extLst>
          </p:cNvPr>
          <p:cNvSpPr txBox="1"/>
          <p:nvPr/>
        </p:nvSpPr>
        <p:spPr>
          <a:xfrm>
            <a:off x="5951468" y="1794301"/>
            <a:ext cx="26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 at A = 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07D8CA-F55A-3CC5-3A85-E67D81B93620}"/>
                  </a:ext>
                </a:extLst>
              </p:cNvPr>
              <p:cNvSpPr txBox="1"/>
              <p:nvPr/>
            </p:nvSpPr>
            <p:spPr>
              <a:xfrm>
                <a:off x="5773635" y="2179057"/>
                <a:ext cx="3290453" cy="824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180−82</m:t>
                          </m:r>
                        </m:num>
                        <m:den>
                          <m: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80−162</m:t>
                          </m:r>
                        </m:den>
                      </m:f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=1.20 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07D8CA-F55A-3CC5-3A85-E67D81B93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35" y="2179057"/>
                <a:ext cx="3290453" cy="8244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0EA3B8-546D-302C-E40A-D249158A65C6}"/>
                  </a:ext>
                </a:extLst>
              </p:cNvPr>
              <p:cNvSpPr txBox="1"/>
              <p:nvPr/>
            </p:nvSpPr>
            <p:spPr>
              <a:xfrm>
                <a:off x="5894644" y="4376985"/>
                <a:ext cx="27914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𝐻𝑒𝑖𝑔h𝑡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𝑑𝑟𝑜𝑝𝑝𝑒𝑑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𝑡𝑜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</m:oMath>
                  </m:oMathPara>
                </a14:m>
                <a:endParaRPr lang="en-GB" sz="20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=200−125=75 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𝑚𝑚</m:t>
                      </m:r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0EA3B8-546D-302C-E40A-D249158A6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644" y="4376985"/>
                <a:ext cx="2791405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94D505-E53C-49F6-6937-6849382365C4}"/>
                  </a:ext>
                </a:extLst>
              </p:cNvPr>
              <p:cNvSpPr txBox="1"/>
              <p:nvPr/>
            </p:nvSpPr>
            <p:spPr>
              <a:xfrm>
                <a:off x="5894644" y="5274399"/>
                <a:ext cx="3057184" cy="885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</m:oMath>
                  </m:oMathPara>
                </a14:m>
                <a:endParaRPr lang="en-GB" sz="20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9.8</m:t>
                        </m:r>
                      </m:e>
                    </m:d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(0.075)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=0.735m</a:t>
                </a:r>
                <a:endParaRPr lang="en-GB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94D505-E53C-49F6-6937-684938236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644" y="5274399"/>
                <a:ext cx="3057184" cy="885435"/>
              </a:xfrm>
              <a:prstGeom prst="rect">
                <a:avLst/>
              </a:prstGeom>
              <a:blipFill>
                <a:blip r:embed="rId4"/>
                <a:stretch>
                  <a:fillRect r="-1597" b="-1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830756-EBB2-9189-03A6-9971ECFB50DF}"/>
                  </a:ext>
                </a:extLst>
              </p:cNvPr>
              <p:cNvSpPr txBox="1"/>
              <p:nvPr/>
            </p:nvSpPr>
            <p:spPr>
              <a:xfrm>
                <a:off x="6005125" y="2838086"/>
                <a:ext cx="2517547" cy="1300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1.2</m:t>
                                </m:r>
                              </m:e>
                            </m:d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=0.72m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830756-EBB2-9189-03A6-9971ECFB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125" y="2838086"/>
                <a:ext cx="2517547" cy="1300869"/>
              </a:xfrm>
              <a:prstGeom prst="rect">
                <a:avLst/>
              </a:prstGeom>
              <a:blipFill>
                <a:blip r:embed="rId5"/>
                <a:stretch>
                  <a:fillRect b="-2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980EBD6-7199-ABBF-D36E-8C4C1A564D69}"/>
              </a:ext>
            </a:extLst>
          </p:cNvPr>
          <p:cNvSpPr txBox="1"/>
          <p:nvPr/>
        </p:nvSpPr>
        <p:spPr>
          <a:xfrm>
            <a:off x="4236299" y="267528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CCC8B2-86DE-EFB2-5DCE-8EC99A749A63}"/>
                  </a:ext>
                </a:extLst>
              </p:cNvPr>
              <p:cNvSpPr txBox="1"/>
              <p:nvPr/>
            </p:nvSpPr>
            <p:spPr>
              <a:xfrm>
                <a:off x="6171995" y="6244131"/>
                <a:ext cx="2517547" cy="577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CCC8B2-86DE-EFB2-5DCE-8EC99A74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995" y="6244131"/>
                <a:ext cx="2517547" cy="5776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5983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A6C5-87A0-5228-261C-C15CE81D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7956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extLst>
              <a:ext uri="{FF2B5EF4-FFF2-40B4-BE49-F238E27FC236}">
                <a16:creationId xmlns:a16="http://schemas.microsoft.com/office/drawing/2014/main" id="{1BC4F16E-62D8-FDA1-784E-B24DE1BC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19527"/>
            <a:ext cx="8064500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IE" altLang="en-US" sz="3200" dirty="0"/>
              <a:t>the rate of doing work. (work per second)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30E2E-513D-42DA-B479-BA001CF6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Power?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80575-9BBA-8F39-4751-C63F35D23EF9}"/>
                  </a:ext>
                </a:extLst>
              </p:cNvPr>
              <p:cNvSpPr txBox="1"/>
              <p:nvPr/>
            </p:nvSpPr>
            <p:spPr>
              <a:xfrm>
                <a:off x="860249" y="3231387"/>
                <a:ext cx="3485634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GB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𝐸𝑛𝑒𝑟𝑔𝑦</m:t>
                          </m:r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I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80575-9BBA-8F39-4751-C63F35D2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49" y="3231387"/>
                <a:ext cx="3485634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863137-25EB-4D5F-95F3-38495AD77FDD}"/>
                  </a:ext>
                </a:extLst>
              </p:cNvPr>
              <p:cNvSpPr txBox="1"/>
              <p:nvPr/>
            </p:nvSpPr>
            <p:spPr>
              <a:xfrm>
                <a:off x="860249" y="1794792"/>
                <a:ext cx="3247691" cy="167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𝑃𝑜𝑤𝑒𝑟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𝑊𝑜𝑟𝑘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𝑇𝑖𝑚𝑒</m:t>
                          </m:r>
                        </m:den>
                      </m:f>
                    </m:oMath>
                  </m:oMathPara>
                </a14:m>
                <a:endParaRPr lang="en-GB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endParaRPr lang="en-GB" sz="3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863137-25EB-4D5F-95F3-38495AD77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49" y="1794792"/>
                <a:ext cx="3247691" cy="1673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AE89CEF-E716-FD5D-D53D-9DA755E2C86A}"/>
              </a:ext>
            </a:extLst>
          </p:cNvPr>
          <p:cNvSpPr txBox="1"/>
          <p:nvPr/>
        </p:nvSpPr>
        <p:spPr>
          <a:xfrm>
            <a:off x="539750" y="4643440"/>
            <a:ext cx="4676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What is the unit of power?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64F2C-D8FB-E136-5D79-C2F43FA44FA7}"/>
              </a:ext>
            </a:extLst>
          </p:cNvPr>
          <p:cNvSpPr txBox="1"/>
          <p:nvPr/>
        </p:nvSpPr>
        <p:spPr>
          <a:xfrm>
            <a:off x="1727696" y="5395591"/>
            <a:ext cx="2340705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watt, (W)</a:t>
            </a:r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B99A91C2-C74D-9DF6-09A2-AF17FACBE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696" y="6147742"/>
            <a:ext cx="5688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E" altLang="en-US" sz="2800" b="1" dirty="0"/>
              <a:t>1 watt</a:t>
            </a:r>
            <a:r>
              <a:rPr lang="en-IE" altLang="en-US" sz="2800" dirty="0"/>
              <a:t> is </a:t>
            </a:r>
            <a:r>
              <a:rPr lang="en-IE" altLang="en-US" sz="2800" b="1" dirty="0"/>
              <a:t>1 joule per second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790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2" grpId="1" animBg="1"/>
      <p:bldP spid="5" grpId="0"/>
      <p:bldP spid="7" grpId="0"/>
      <p:bldP spid="8" grpId="0"/>
      <p:bldP spid="9" grpId="0" animBg="1"/>
      <p:bldP spid="2355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88C02-E0D0-8E34-46AF-79ECFA0B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8F9716-F08E-57A5-9491-9CF2BDAF1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rock is dragged 4 metres with a force of 200 N in </a:t>
            </a:r>
            <a:br>
              <a:rPr lang="en-GB" dirty="0"/>
            </a:br>
            <a:r>
              <a:rPr lang="en-GB" dirty="0"/>
              <a:t>5 seconds calculate the average power.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888AEF-C47A-19F7-AA71-E84E2D2AF614}"/>
                  </a:ext>
                </a:extLst>
              </p:cNvPr>
              <p:cNvSpPr txBox="1"/>
              <p:nvPr/>
            </p:nvSpPr>
            <p:spPr>
              <a:xfrm>
                <a:off x="2136401" y="3528156"/>
                <a:ext cx="3559051" cy="1064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𝑃𝑜𝑤𝑒𝑟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𝑊𝑜𝑟𝑘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𝑡𝑖𝑚𝑒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𝐹𝑠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888AEF-C47A-19F7-AA71-E84E2D2AF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401" y="3528156"/>
                <a:ext cx="3559051" cy="10642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18380A-1E50-3D2B-755D-EA5A56395DD9}"/>
                  </a:ext>
                </a:extLst>
              </p:cNvPr>
              <p:cNvSpPr txBox="1"/>
              <p:nvPr/>
            </p:nvSpPr>
            <p:spPr>
              <a:xfrm>
                <a:off x="2408005" y="4810021"/>
                <a:ext cx="3573607" cy="10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200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=160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18380A-1E50-3D2B-755D-EA5A56395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05" y="4810021"/>
                <a:ext cx="3573607" cy="1082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Down 26">
            <a:extLst>
              <a:ext uri="{FF2B5EF4-FFF2-40B4-BE49-F238E27FC236}">
                <a16:creationId xmlns:a16="http://schemas.microsoft.com/office/drawing/2014/main" id="{DCEF117A-30D1-40AC-87A5-3FD8B3E4631D}"/>
              </a:ext>
            </a:extLst>
          </p:cNvPr>
          <p:cNvSpPr/>
          <p:nvPr/>
        </p:nvSpPr>
        <p:spPr>
          <a:xfrm rot="16200000">
            <a:off x="7241011" y="1333602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27A08D-5B71-9586-B6BD-8EB174EA75A9}"/>
              </a:ext>
            </a:extLst>
          </p:cNvPr>
          <p:cNvSpPr txBox="1"/>
          <p:nvPr/>
        </p:nvSpPr>
        <p:spPr>
          <a:xfrm>
            <a:off x="6902860" y="1444251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200 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1135E8E-D1BE-16B0-AF7D-0DA78147C858}"/>
              </a:ext>
            </a:extLst>
          </p:cNvPr>
          <p:cNvSpPr/>
          <p:nvPr/>
        </p:nvSpPr>
        <p:spPr>
          <a:xfrm>
            <a:off x="4622996" y="1612862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1A6B045-DCEA-0BCF-4939-D708703CA86F}"/>
              </a:ext>
            </a:extLst>
          </p:cNvPr>
          <p:cNvSpPr/>
          <p:nvPr/>
        </p:nvSpPr>
        <p:spPr>
          <a:xfrm>
            <a:off x="411480" y="2354580"/>
            <a:ext cx="6720840" cy="148590"/>
          </a:xfrm>
          <a:custGeom>
            <a:avLst/>
            <a:gdLst>
              <a:gd name="connsiteX0" fmla="*/ 6709410 w 6709410"/>
              <a:gd name="connsiteY0" fmla="*/ 137160 h 148590"/>
              <a:gd name="connsiteX1" fmla="*/ 6389370 w 6709410"/>
              <a:gd name="connsiteY1" fmla="*/ 137160 h 148590"/>
              <a:gd name="connsiteX2" fmla="*/ 6172200 w 6709410"/>
              <a:gd name="connsiteY2" fmla="*/ 0 h 148590"/>
              <a:gd name="connsiteX3" fmla="*/ 5589270 w 6709410"/>
              <a:gd name="connsiteY3" fmla="*/ 125730 h 148590"/>
              <a:gd name="connsiteX4" fmla="*/ 4640580 w 6709410"/>
              <a:gd name="connsiteY4" fmla="*/ 148590 h 148590"/>
              <a:gd name="connsiteX5" fmla="*/ 4240530 w 6709410"/>
              <a:gd name="connsiteY5" fmla="*/ 91440 h 148590"/>
              <a:gd name="connsiteX6" fmla="*/ 0 w 6709410"/>
              <a:gd name="connsiteY6" fmla="*/ 57150 h 148590"/>
              <a:gd name="connsiteX0" fmla="*/ 6720840 w 6720840"/>
              <a:gd name="connsiteY0" fmla="*/ 137160 h 148590"/>
              <a:gd name="connsiteX1" fmla="*/ 6400800 w 6720840"/>
              <a:gd name="connsiteY1" fmla="*/ 137160 h 148590"/>
              <a:gd name="connsiteX2" fmla="*/ 6183630 w 6720840"/>
              <a:gd name="connsiteY2" fmla="*/ 0 h 148590"/>
              <a:gd name="connsiteX3" fmla="*/ 5600700 w 6720840"/>
              <a:gd name="connsiteY3" fmla="*/ 125730 h 148590"/>
              <a:gd name="connsiteX4" fmla="*/ 4652010 w 6720840"/>
              <a:gd name="connsiteY4" fmla="*/ 148590 h 148590"/>
              <a:gd name="connsiteX5" fmla="*/ 4251960 w 6720840"/>
              <a:gd name="connsiteY5" fmla="*/ 91440 h 148590"/>
              <a:gd name="connsiteX6" fmla="*/ 0 w 6720840"/>
              <a:gd name="connsiteY6" fmla="*/ 10287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0840" h="148590">
                <a:moveTo>
                  <a:pt x="6720840" y="137160"/>
                </a:moveTo>
                <a:lnTo>
                  <a:pt x="6400800" y="137160"/>
                </a:lnTo>
                <a:lnTo>
                  <a:pt x="6183630" y="0"/>
                </a:lnTo>
                <a:lnTo>
                  <a:pt x="5600700" y="125730"/>
                </a:lnTo>
                <a:lnTo>
                  <a:pt x="4652010" y="148590"/>
                </a:lnTo>
                <a:lnTo>
                  <a:pt x="4251960" y="91440"/>
                </a:lnTo>
                <a:lnTo>
                  <a:pt x="0" y="10287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B67D72-FA33-4E84-28D4-4E224CD5750D}"/>
              </a:ext>
            </a:extLst>
          </p:cNvPr>
          <p:cNvCxnSpPr/>
          <p:nvPr/>
        </p:nvCxnSpPr>
        <p:spPr>
          <a:xfrm>
            <a:off x="1383030" y="2617470"/>
            <a:ext cx="424053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E5D4531-B949-FDAD-6B06-D1CBE6EA314F}"/>
              </a:ext>
            </a:extLst>
          </p:cNvPr>
          <p:cNvSpPr/>
          <p:nvPr/>
        </p:nvSpPr>
        <p:spPr>
          <a:xfrm>
            <a:off x="512006" y="1592340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6149F0-E6BF-CA4C-C12E-85321879B3C8}"/>
              </a:ext>
            </a:extLst>
          </p:cNvPr>
          <p:cNvSpPr txBox="1"/>
          <p:nvPr/>
        </p:nvSpPr>
        <p:spPr>
          <a:xfrm>
            <a:off x="3034257" y="2549594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 m</a:t>
            </a:r>
          </a:p>
        </p:txBody>
      </p:sp>
    </p:spTree>
    <p:extLst>
      <p:ext uri="{BB962C8B-B14F-4D97-AF65-F5344CB8AC3E}">
        <p14:creationId xmlns:p14="http://schemas.microsoft.com/office/powerpoint/2010/main" val="38883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C8E6BE-07EA-1B9F-7E47-8A2BEA7F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AFC958-2E34-5DE4-A6D5-BBA8814E08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A cyclist and bike have a mass of 80 kg and on a hill are gaining an altitude of 1 metre every 3 seconds. Calculate the power.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127187-5F98-B1D5-BCA6-8E52EFF628EC}"/>
                  </a:ext>
                </a:extLst>
              </p:cNvPr>
              <p:cNvSpPr txBox="1"/>
              <p:nvPr/>
            </p:nvSpPr>
            <p:spPr>
              <a:xfrm>
                <a:off x="5119716" y="6064161"/>
                <a:ext cx="3844154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𝑚𝑔h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80</m:t>
                          </m:r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9.8</m:t>
                              </m:r>
                            </m:e>
                          </m:d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=261 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127187-5F98-B1D5-BCA6-8E52EFF62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16" y="6064161"/>
                <a:ext cx="3844154" cy="664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FCBF40-D383-6085-F7FC-89603F836031}"/>
              </a:ext>
            </a:extLst>
          </p:cNvPr>
          <p:cNvCxnSpPr/>
          <p:nvPr/>
        </p:nvCxnSpPr>
        <p:spPr>
          <a:xfrm flipV="1">
            <a:off x="6791649" y="3137430"/>
            <a:ext cx="2196005" cy="51584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91319C-99FF-68E5-9474-FDF719EC1CB9}"/>
              </a:ext>
            </a:extLst>
          </p:cNvPr>
          <p:cNvGrpSpPr/>
          <p:nvPr/>
        </p:nvGrpSpPr>
        <p:grpSpPr>
          <a:xfrm rot="20825241">
            <a:off x="6945566" y="1865650"/>
            <a:ext cx="1502028" cy="1547534"/>
            <a:chOff x="1775949" y="2773712"/>
            <a:chExt cx="1502028" cy="154753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385AEB3-FCE6-2022-D9C0-D8789E251A74}"/>
                </a:ext>
              </a:extLst>
            </p:cNvPr>
            <p:cNvGrpSpPr/>
            <p:nvPr/>
          </p:nvGrpSpPr>
          <p:grpSpPr>
            <a:xfrm>
              <a:off x="1775949" y="3418830"/>
              <a:ext cx="1502028" cy="902416"/>
              <a:chOff x="2856865" y="1259840"/>
              <a:chExt cx="2849245" cy="171182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A078449-B05D-EED5-44A2-39DA0A668685}"/>
                  </a:ext>
                </a:extLst>
              </p:cNvPr>
              <p:cNvSpPr/>
              <p:nvPr/>
            </p:nvSpPr>
            <p:spPr>
              <a:xfrm>
                <a:off x="2856865" y="1975981"/>
                <a:ext cx="995680" cy="995680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9646229-C2BC-226C-D311-76369C7CB2F5}"/>
                  </a:ext>
                </a:extLst>
              </p:cNvPr>
              <p:cNvSpPr/>
              <p:nvPr/>
            </p:nvSpPr>
            <p:spPr>
              <a:xfrm>
                <a:off x="4710430" y="1936768"/>
                <a:ext cx="995680" cy="995680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7C0898C-7E94-2AD5-EF11-E26DAA53898C}"/>
                  </a:ext>
                </a:extLst>
              </p:cNvPr>
              <p:cNvSpPr/>
              <p:nvPr/>
            </p:nvSpPr>
            <p:spPr>
              <a:xfrm>
                <a:off x="4429760" y="1259840"/>
                <a:ext cx="772160" cy="1198880"/>
              </a:xfrm>
              <a:custGeom>
                <a:avLst/>
                <a:gdLst>
                  <a:gd name="connsiteX0" fmla="*/ 772160 w 772160"/>
                  <a:gd name="connsiteY0" fmla="*/ 1198880 h 1198880"/>
                  <a:gd name="connsiteX1" fmla="*/ 284480 w 772160"/>
                  <a:gd name="connsiteY1" fmla="*/ 274320 h 1198880"/>
                  <a:gd name="connsiteX2" fmla="*/ 325120 w 772160"/>
                  <a:gd name="connsiteY2" fmla="*/ 10160 h 1198880"/>
                  <a:gd name="connsiteX3" fmla="*/ 0 w 772160"/>
                  <a:gd name="connsiteY3" fmla="*/ 0 h 119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160" h="1198880">
                    <a:moveTo>
                      <a:pt x="772160" y="1198880"/>
                    </a:moveTo>
                    <a:lnTo>
                      <a:pt x="284480" y="274320"/>
                    </a:lnTo>
                    <a:lnTo>
                      <a:pt x="325120" y="10160"/>
                    </a:lnTo>
                    <a:lnTo>
                      <a:pt x="0" y="0"/>
                    </a:ln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0F62141-A640-A1D4-D635-BF4B193D4C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9956" y="1428004"/>
                <a:ext cx="456274" cy="10797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DDA367-0E22-42BC-25E8-CA3ACE0A3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8720" y="1662448"/>
                <a:ext cx="104697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3CC1124-3C96-55B7-9FA1-3D66F2CC41B8}"/>
                  </a:ext>
                </a:extLst>
              </p:cNvPr>
              <p:cNvSpPr/>
              <p:nvPr/>
            </p:nvSpPr>
            <p:spPr>
              <a:xfrm>
                <a:off x="3376930" y="1311147"/>
                <a:ext cx="548640" cy="233714"/>
              </a:xfrm>
              <a:custGeom>
                <a:avLst/>
                <a:gdLst>
                  <a:gd name="connsiteX0" fmla="*/ 20320 w 1341120"/>
                  <a:gd name="connsiteY0" fmla="*/ 0 h 406400"/>
                  <a:gd name="connsiteX1" fmla="*/ 1341120 w 1341120"/>
                  <a:gd name="connsiteY1" fmla="*/ 0 h 406400"/>
                  <a:gd name="connsiteX2" fmla="*/ 1249680 w 1341120"/>
                  <a:gd name="connsiteY2" fmla="*/ 193040 h 406400"/>
                  <a:gd name="connsiteX3" fmla="*/ 162560 w 1341120"/>
                  <a:gd name="connsiteY3" fmla="*/ 406400 h 406400"/>
                  <a:gd name="connsiteX4" fmla="*/ 0 w 1341120"/>
                  <a:gd name="connsiteY4" fmla="*/ 203200 h 406400"/>
                  <a:gd name="connsiteX5" fmla="*/ 20320 w 1341120"/>
                  <a:gd name="connsiteY5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1120" h="406400">
                    <a:moveTo>
                      <a:pt x="20320" y="0"/>
                    </a:moveTo>
                    <a:lnTo>
                      <a:pt x="1341120" y="0"/>
                    </a:lnTo>
                    <a:lnTo>
                      <a:pt x="1249680" y="193040"/>
                    </a:lnTo>
                    <a:lnTo>
                      <a:pt x="162560" y="406400"/>
                    </a:lnTo>
                    <a:lnTo>
                      <a:pt x="0" y="203200"/>
                    </a:lnTo>
                    <a:lnTo>
                      <a:pt x="2032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BAC1179-3CCB-C33D-E7BE-28231CF18C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7090" y="1666308"/>
                <a:ext cx="397510" cy="7721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A130D7B-3B8C-385E-E1E5-6FA3B254B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6075" y="1823887"/>
                <a:ext cx="755703" cy="7023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6D2720-E9C5-637B-A389-481153D90A13}"/>
                  </a:ext>
                </a:extLst>
              </p:cNvPr>
              <p:cNvSpPr/>
              <p:nvPr/>
            </p:nvSpPr>
            <p:spPr>
              <a:xfrm>
                <a:off x="3976748" y="2361681"/>
                <a:ext cx="312042" cy="31204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7D594E2-220E-6D2B-95A7-8B46A033B5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0171" y="2450755"/>
                <a:ext cx="745904" cy="6694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538DEF-5BED-5BE5-636E-9BB806761FDD}"/>
                </a:ext>
              </a:extLst>
            </p:cNvPr>
            <p:cNvGrpSpPr/>
            <p:nvPr/>
          </p:nvGrpSpPr>
          <p:grpSpPr>
            <a:xfrm>
              <a:off x="2045200" y="2773712"/>
              <a:ext cx="718861" cy="1200662"/>
              <a:chOff x="1442288" y="3305529"/>
              <a:chExt cx="672262" cy="1122832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D87C804-189C-8465-8B60-D319F71CF2F8}"/>
                  </a:ext>
                </a:extLst>
              </p:cNvPr>
              <p:cNvSpPr/>
              <p:nvPr/>
            </p:nvSpPr>
            <p:spPr>
              <a:xfrm>
                <a:off x="1442288" y="3473956"/>
                <a:ext cx="498415" cy="954405"/>
              </a:xfrm>
              <a:custGeom>
                <a:avLst/>
                <a:gdLst>
                  <a:gd name="connsiteX0" fmla="*/ 431800 w 609600"/>
                  <a:gd name="connsiteY0" fmla="*/ 704850 h 1035050"/>
                  <a:gd name="connsiteX1" fmla="*/ 22225 w 609600"/>
                  <a:gd name="connsiteY1" fmla="*/ 530225 h 1035050"/>
                  <a:gd name="connsiteX2" fmla="*/ 6350 w 609600"/>
                  <a:gd name="connsiteY2" fmla="*/ 466725 h 1035050"/>
                  <a:gd name="connsiteX3" fmla="*/ 0 w 609600"/>
                  <a:gd name="connsiteY3" fmla="*/ 466725 h 1035050"/>
                  <a:gd name="connsiteX4" fmla="*/ 0 w 609600"/>
                  <a:gd name="connsiteY4" fmla="*/ 466725 h 1035050"/>
                  <a:gd name="connsiteX5" fmla="*/ 34925 w 609600"/>
                  <a:gd name="connsiteY5" fmla="*/ 396875 h 1035050"/>
                  <a:gd name="connsiteX6" fmla="*/ 438150 w 609600"/>
                  <a:gd name="connsiteY6" fmla="*/ 9525 h 1035050"/>
                  <a:gd name="connsiteX7" fmla="*/ 527050 w 609600"/>
                  <a:gd name="connsiteY7" fmla="*/ 0 h 1035050"/>
                  <a:gd name="connsiteX8" fmla="*/ 603250 w 609600"/>
                  <a:gd name="connsiteY8" fmla="*/ 41275 h 1035050"/>
                  <a:gd name="connsiteX9" fmla="*/ 609600 w 609600"/>
                  <a:gd name="connsiteY9" fmla="*/ 142875 h 1035050"/>
                  <a:gd name="connsiteX10" fmla="*/ 285750 w 609600"/>
                  <a:gd name="connsiteY10" fmla="*/ 473075 h 1035050"/>
                  <a:gd name="connsiteX11" fmla="*/ 577850 w 609600"/>
                  <a:gd name="connsiteY11" fmla="*/ 679450 h 1035050"/>
                  <a:gd name="connsiteX12" fmla="*/ 403225 w 609600"/>
                  <a:gd name="connsiteY12" fmla="*/ 898525 h 1035050"/>
                  <a:gd name="connsiteX13" fmla="*/ 527050 w 609600"/>
                  <a:gd name="connsiteY13" fmla="*/ 968375 h 1035050"/>
                  <a:gd name="connsiteX14" fmla="*/ 488950 w 609600"/>
                  <a:gd name="connsiteY14" fmla="*/ 1035050 h 1035050"/>
                  <a:gd name="connsiteX15" fmla="*/ 298450 w 609600"/>
                  <a:gd name="connsiteY15" fmla="*/ 914400 h 1035050"/>
                  <a:gd name="connsiteX16" fmla="*/ 431800 w 609600"/>
                  <a:gd name="connsiteY16" fmla="*/ 70485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9600" h="1035050">
                    <a:moveTo>
                      <a:pt x="431800" y="704850"/>
                    </a:moveTo>
                    <a:lnTo>
                      <a:pt x="22225" y="530225"/>
                    </a:lnTo>
                    <a:cubicBezTo>
                      <a:pt x="19393" y="511817"/>
                      <a:pt x="18612" y="483892"/>
                      <a:pt x="6350" y="466725"/>
                    </a:cubicBezTo>
                    <a:cubicBezTo>
                      <a:pt x="5120" y="465003"/>
                      <a:pt x="2117" y="466725"/>
                      <a:pt x="0" y="466725"/>
                    </a:cubicBezTo>
                    <a:lnTo>
                      <a:pt x="0" y="466725"/>
                    </a:lnTo>
                    <a:lnTo>
                      <a:pt x="34925" y="396875"/>
                    </a:lnTo>
                    <a:lnTo>
                      <a:pt x="438150" y="9525"/>
                    </a:lnTo>
                    <a:lnTo>
                      <a:pt x="527050" y="0"/>
                    </a:lnTo>
                    <a:lnTo>
                      <a:pt x="603250" y="41275"/>
                    </a:lnTo>
                    <a:lnTo>
                      <a:pt x="609600" y="142875"/>
                    </a:lnTo>
                    <a:lnTo>
                      <a:pt x="285750" y="473075"/>
                    </a:lnTo>
                    <a:lnTo>
                      <a:pt x="577850" y="679450"/>
                    </a:lnTo>
                    <a:lnTo>
                      <a:pt x="403225" y="898525"/>
                    </a:lnTo>
                    <a:lnTo>
                      <a:pt x="527050" y="968375"/>
                    </a:lnTo>
                    <a:lnTo>
                      <a:pt x="488950" y="1035050"/>
                    </a:lnTo>
                    <a:lnTo>
                      <a:pt x="298450" y="914400"/>
                    </a:lnTo>
                    <a:lnTo>
                      <a:pt x="431800" y="70485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72F57C6-30B0-A8F6-BF7A-5151501D00CF}"/>
                  </a:ext>
                </a:extLst>
              </p:cNvPr>
              <p:cNvSpPr/>
              <p:nvPr/>
            </p:nvSpPr>
            <p:spPr>
              <a:xfrm>
                <a:off x="1790700" y="3596217"/>
                <a:ext cx="323850" cy="321733"/>
              </a:xfrm>
              <a:custGeom>
                <a:avLst/>
                <a:gdLst>
                  <a:gd name="connsiteX0" fmla="*/ 91016 w 315383"/>
                  <a:gd name="connsiteY0" fmla="*/ 0 h 368300"/>
                  <a:gd name="connsiteX1" fmla="*/ 158750 w 315383"/>
                  <a:gd name="connsiteY1" fmla="*/ 234950 h 368300"/>
                  <a:gd name="connsiteX2" fmla="*/ 315383 w 315383"/>
                  <a:gd name="connsiteY2" fmla="*/ 336550 h 368300"/>
                  <a:gd name="connsiteX3" fmla="*/ 194733 w 315383"/>
                  <a:gd name="connsiteY3" fmla="*/ 368300 h 368300"/>
                  <a:gd name="connsiteX4" fmla="*/ 74083 w 315383"/>
                  <a:gd name="connsiteY4" fmla="*/ 279400 h 368300"/>
                  <a:gd name="connsiteX5" fmla="*/ 0 w 315383"/>
                  <a:gd name="connsiteY5" fmla="*/ 2117 h 368300"/>
                  <a:gd name="connsiteX0" fmla="*/ 101599 w 315383"/>
                  <a:gd name="connsiteY0" fmla="*/ 44450 h 366183"/>
                  <a:gd name="connsiteX1" fmla="*/ 158750 w 315383"/>
                  <a:gd name="connsiteY1" fmla="*/ 232833 h 366183"/>
                  <a:gd name="connsiteX2" fmla="*/ 315383 w 315383"/>
                  <a:gd name="connsiteY2" fmla="*/ 334433 h 366183"/>
                  <a:gd name="connsiteX3" fmla="*/ 194733 w 315383"/>
                  <a:gd name="connsiteY3" fmla="*/ 366183 h 366183"/>
                  <a:gd name="connsiteX4" fmla="*/ 74083 w 315383"/>
                  <a:gd name="connsiteY4" fmla="*/ 277283 h 366183"/>
                  <a:gd name="connsiteX5" fmla="*/ 0 w 315383"/>
                  <a:gd name="connsiteY5" fmla="*/ 0 h 366183"/>
                  <a:gd name="connsiteX0" fmla="*/ 110066 w 323850"/>
                  <a:gd name="connsiteY0" fmla="*/ 0 h 321733"/>
                  <a:gd name="connsiteX1" fmla="*/ 167217 w 323850"/>
                  <a:gd name="connsiteY1" fmla="*/ 188383 h 321733"/>
                  <a:gd name="connsiteX2" fmla="*/ 323850 w 323850"/>
                  <a:gd name="connsiteY2" fmla="*/ 289983 h 321733"/>
                  <a:gd name="connsiteX3" fmla="*/ 203200 w 323850"/>
                  <a:gd name="connsiteY3" fmla="*/ 321733 h 321733"/>
                  <a:gd name="connsiteX4" fmla="*/ 82550 w 323850"/>
                  <a:gd name="connsiteY4" fmla="*/ 232833 h 321733"/>
                  <a:gd name="connsiteX5" fmla="*/ 0 w 323850"/>
                  <a:gd name="connsiteY5" fmla="*/ 12700 h 32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850" h="321733">
                    <a:moveTo>
                      <a:pt x="110066" y="0"/>
                    </a:moveTo>
                    <a:lnTo>
                      <a:pt x="167217" y="188383"/>
                    </a:lnTo>
                    <a:lnTo>
                      <a:pt x="323850" y="289983"/>
                    </a:lnTo>
                    <a:lnTo>
                      <a:pt x="203200" y="321733"/>
                    </a:lnTo>
                    <a:lnTo>
                      <a:pt x="82550" y="232833"/>
                    </a:lnTo>
                    <a:lnTo>
                      <a:pt x="0" y="12700"/>
                    </a:ln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E5EDCBA-AE47-471B-15F0-C4DC20DEA536}"/>
                  </a:ext>
                </a:extLst>
              </p:cNvPr>
              <p:cNvSpPr/>
              <p:nvPr/>
            </p:nvSpPr>
            <p:spPr>
              <a:xfrm>
                <a:off x="1878368" y="3305529"/>
                <a:ext cx="230016" cy="229557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40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C318E-A740-AF58-6FEF-52B96F25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76CF32-F479-B16B-6213-83FE6E53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D19047-2473-BB0E-178D-1ABEC454B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crane lifts a 250 kg mass at a rate of 1.2 m s⁻¹. Calculate the power.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32D4F9-4CCE-AEA8-416C-3BEF8B2B239B}"/>
                  </a:ext>
                </a:extLst>
              </p:cNvPr>
              <p:cNvSpPr txBox="1"/>
              <p:nvPr/>
            </p:nvSpPr>
            <p:spPr>
              <a:xfrm>
                <a:off x="4967316" y="5924461"/>
                <a:ext cx="3844154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𝑚𝑔h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250</m:t>
                          </m:r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9.8</m:t>
                              </m:r>
                            </m:e>
                          </m:d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1.2</m:t>
                              </m:r>
                            </m:e>
                          </m:d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=2940 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32D4F9-4CCE-AEA8-416C-3BEF8B2B2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316" y="5924461"/>
                <a:ext cx="3844154" cy="664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554583B-4336-A8FD-801B-54694D02CE37}"/>
              </a:ext>
            </a:extLst>
          </p:cNvPr>
          <p:cNvGrpSpPr/>
          <p:nvPr/>
        </p:nvGrpSpPr>
        <p:grpSpPr>
          <a:xfrm>
            <a:off x="6108694" y="1604796"/>
            <a:ext cx="2913013" cy="3097607"/>
            <a:chOff x="6108700" y="1692614"/>
            <a:chExt cx="2349500" cy="24983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5FA2E0-0992-4521-0045-AF09954134B3}"/>
                </a:ext>
              </a:extLst>
            </p:cNvPr>
            <p:cNvSpPr/>
            <p:nvPr/>
          </p:nvSpPr>
          <p:spPr>
            <a:xfrm>
              <a:off x="8153400" y="1892300"/>
              <a:ext cx="215900" cy="482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D22080C3-3A71-C0F4-8286-E24065F416F9}"/>
                </a:ext>
              </a:extLst>
            </p:cNvPr>
            <p:cNvSpPr/>
            <p:nvPr/>
          </p:nvSpPr>
          <p:spPr>
            <a:xfrm>
              <a:off x="6108700" y="1993900"/>
              <a:ext cx="2349500" cy="139700"/>
            </a:xfrm>
            <a:custGeom>
              <a:avLst/>
              <a:gdLst>
                <a:gd name="connsiteX0" fmla="*/ 12700 w 2349500"/>
                <a:gd name="connsiteY0" fmla="*/ 76200 h 139700"/>
                <a:gd name="connsiteX1" fmla="*/ 660400 w 2349500"/>
                <a:gd name="connsiteY1" fmla="*/ 0 h 139700"/>
                <a:gd name="connsiteX2" fmla="*/ 2349500 w 2349500"/>
                <a:gd name="connsiteY2" fmla="*/ 12700 h 139700"/>
                <a:gd name="connsiteX3" fmla="*/ 2349500 w 2349500"/>
                <a:gd name="connsiteY3" fmla="*/ 139700 h 139700"/>
                <a:gd name="connsiteX4" fmla="*/ 0 w 2349500"/>
                <a:gd name="connsiteY4" fmla="*/ 139700 h 139700"/>
                <a:gd name="connsiteX5" fmla="*/ 12700 w 2349500"/>
                <a:gd name="connsiteY5" fmla="*/ 762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39700">
                  <a:moveTo>
                    <a:pt x="12700" y="76200"/>
                  </a:moveTo>
                  <a:lnTo>
                    <a:pt x="660400" y="0"/>
                  </a:lnTo>
                  <a:lnTo>
                    <a:pt x="2349500" y="12700"/>
                  </a:lnTo>
                  <a:lnTo>
                    <a:pt x="2349500" y="139700"/>
                  </a:lnTo>
                  <a:lnTo>
                    <a:pt x="0" y="139700"/>
                  </a:lnTo>
                  <a:lnTo>
                    <a:pt x="12700" y="762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A7F8815-BCB8-B0C8-7C72-F1629C123566}"/>
                </a:ext>
              </a:extLst>
            </p:cNvPr>
            <p:cNvSpPr/>
            <p:nvPr/>
          </p:nvSpPr>
          <p:spPr>
            <a:xfrm>
              <a:off x="7761288" y="1692614"/>
              <a:ext cx="239712" cy="2498385"/>
            </a:xfrm>
            <a:custGeom>
              <a:avLst/>
              <a:gdLst>
                <a:gd name="connsiteX0" fmla="*/ 0 w 292100"/>
                <a:gd name="connsiteY0" fmla="*/ 0 h 2463800"/>
                <a:gd name="connsiteX1" fmla="*/ 0 w 292100"/>
                <a:gd name="connsiteY1" fmla="*/ 177800 h 2463800"/>
                <a:gd name="connsiteX2" fmla="*/ 127000 w 292100"/>
                <a:gd name="connsiteY2" fmla="*/ 254000 h 2463800"/>
                <a:gd name="connsiteX3" fmla="*/ 63500 w 292100"/>
                <a:gd name="connsiteY3" fmla="*/ 2463800 h 2463800"/>
                <a:gd name="connsiteX4" fmla="*/ 292100 w 292100"/>
                <a:gd name="connsiteY4" fmla="*/ 2463800 h 2463800"/>
                <a:gd name="connsiteX5" fmla="*/ 254000 w 292100"/>
                <a:gd name="connsiteY5" fmla="*/ 12700 h 2463800"/>
                <a:gd name="connsiteX6" fmla="*/ 0 w 292100"/>
                <a:gd name="connsiteY6" fmla="*/ 0 h 2463800"/>
                <a:gd name="connsiteX0" fmla="*/ 0 w 292100"/>
                <a:gd name="connsiteY0" fmla="*/ 0 h 2463800"/>
                <a:gd name="connsiteX1" fmla="*/ 0 w 292100"/>
                <a:gd name="connsiteY1" fmla="*/ 177800 h 2463800"/>
                <a:gd name="connsiteX2" fmla="*/ 120650 w 292100"/>
                <a:gd name="connsiteY2" fmla="*/ 765175 h 2463800"/>
                <a:gd name="connsiteX3" fmla="*/ 63500 w 292100"/>
                <a:gd name="connsiteY3" fmla="*/ 2463800 h 2463800"/>
                <a:gd name="connsiteX4" fmla="*/ 292100 w 292100"/>
                <a:gd name="connsiteY4" fmla="*/ 2463800 h 2463800"/>
                <a:gd name="connsiteX5" fmla="*/ 254000 w 292100"/>
                <a:gd name="connsiteY5" fmla="*/ 12700 h 2463800"/>
                <a:gd name="connsiteX6" fmla="*/ 0 w 292100"/>
                <a:gd name="connsiteY6" fmla="*/ 0 h 2463800"/>
                <a:gd name="connsiteX0" fmla="*/ 0 w 292100"/>
                <a:gd name="connsiteY0" fmla="*/ 0 h 2463800"/>
                <a:gd name="connsiteX1" fmla="*/ 69850 w 292100"/>
                <a:gd name="connsiteY1" fmla="*/ 511175 h 2463800"/>
                <a:gd name="connsiteX2" fmla="*/ 120650 w 292100"/>
                <a:gd name="connsiteY2" fmla="*/ 765175 h 2463800"/>
                <a:gd name="connsiteX3" fmla="*/ 63500 w 292100"/>
                <a:gd name="connsiteY3" fmla="*/ 2463800 h 2463800"/>
                <a:gd name="connsiteX4" fmla="*/ 292100 w 292100"/>
                <a:gd name="connsiteY4" fmla="*/ 2463800 h 2463800"/>
                <a:gd name="connsiteX5" fmla="*/ 254000 w 292100"/>
                <a:gd name="connsiteY5" fmla="*/ 12700 h 2463800"/>
                <a:gd name="connsiteX6" fmla="*/ 0 w 292100"/>
                <a:gd name="connsiteY6" fmla="*/ 0 h 2463800"/>
                <a:gd name="connsiteX0" fmla="*/ 0 w 292100"/>
                <a:gd name="connsiteY0" fmla="*/ 0 h 2463800"/>
                <a:gd name="connsiteX1" fmla="*/ 57150 w 292100"/>
                <a:gd name="connsiteY1" fmla="*/ 476250 h 2463800"/>
                <a:gd name="connsiteX2" fmla="*/ 120650 w 292100"/>
                <a:gd name="connsiteY2" fmla="*/ 765175 h 2463800"/>
                <a:gd name="connsiteX3" fmla="*/ 63500 w 292100"/>
                <a:gd name="connsiteY3" fmla="*/ 2463800 h 2463800"/>
                <a:gd name="connsiteX4" fmla="*/ 292100 w 292100"/>
                <a:gd name="connsiteY4" fmla="*/ 2463800 h 2463800"/>
                <a:gd name="connsiteX5" fmla="*/ 254000 w 292100"/>
                <a:gd name="connsiteY5" fmla="*/ 12700 h 2463800"/>
                <a:gd name="connsiteX6" fmla="*/ 0 w 292100"/>
                <a:gd name="connsiteY6" fmla="*/ 0 h 2463800"/>
                <a:gd name="connsiteX0" fmla="*/ 57150 w 234950"/>
                <a:gd name="connsiteY0" fmla="*/ 431800 h 2451100"/>
                <a:gd name="connsiteX1" fmla="*/ 0 w 234950"/>
                <a:gd name="connsiteY1" fmla="*/ 463550 h 2451100"/>
                <a:gd name="connsiteX2" fmla="*/ 63500 w 234950"/>
                <a:gd name="connsiteY2" fmla="*/ 752475 h 2451100"/>
                <a:gd name="connsiteX3" fmla="*/ 6350 w 234950"/>
                <a:gd name="connsiteY3" fmla="*/ 2451100 h 2451100"/>
                <a:gd name="connsiteX4" fmla="*/ 234950 w 234950"/>
                <a:gd name="connsiteY4" fmla="*/ 2451100 h 2451100"/>
                <a:gd name="connsiteX5" fmla="*/ 196850 w 234950"/>
                <a:gd name="connsiteY5" fmla="*/ 0 h 2451100"/>
                <a:gd name="connsiteX6" fmla="*/ 57150 w 234950"/>
                <a:gd name="connsiteY6" fmla="*/ 431800 h 2451100"/>
                <a:gd name="connsiteX0" fmla="*/ 57150 w 234950"/>
                <a:gd name="connsiteY0" fmla="*/ 468020 h 2487320"/>
                <a:gd name="connsiteX1" fmla="*/ 0 w 234950"/>
                <a:gd name="connsiteY1" fmla="*/ 499770 h 2487320"/>
                <a:gd name="connsiteX2" fmla="*/ 63500 w 234950"/>
                <a:gd name="connsiteY2" fmla="*/ 788695 h 2487320"/>
                <a:gd name="connsiteX3" fmla="*/ 6350 w 234950"/>
                <a:gd name="connsiteY3" fmla="*/ 2487320 h 2487320"/>
                <a:gd name="connsiteX4" fmla="*/ 234950 w 234950"/>
                <a:gd name="connsiteY4" fmla="*/ 2487320 h 2487320"/>
                <a:gd name="connsiteX5" fmla="*/ 196850 w 234950"/>
                <a:gd name="connsiteY5" fmla="*/ 36220 h 2487320"/>
                <a:gd name="connsiteX6" fmla="*/ 82550 w 234950"/>
                <a:gd name="connsiteY6" fmla="*/ 13995 h 2487320"/>
                <a:gd name="connsiteX7" fmla="*/ 57150 w 234950"/>
                <a:gd name="connsiteY7" fmla="*/ 468020 h 2487320"/>
                <a:gd name="connsiteX0" fmla="*/ 57150 w 234950"/>
                <a:gd name="connsiteY0" fmla="*/ 479085 h 2498385"/>
                <a:gd name="connsiteX1" fmla="*/ 0 w 234950"/>
                <a:gd name="connsiteY1" fmla="*/ 510835 h 2498385"/>
                <a:gd name="connsiteX2" fmla="*/ 63500 w 234950"/>
                <a:gd name="connsiteY2" fmla="*/ 799760 h 2498385"/>
                <a:gd name="connsiteX3" fmla="*/ 6350 w 234950"/>
                <a:gd name="connsiteY3" fmla="*/ 2498385 h 2498385"/>
                <a:gd name="connsiteX4" fmla="*/ 234950 w 234950"/>
                <a:gd name="connsiteY4" fmla="*/ 2498385 h 2498385"/>
                <a:gd name="connsiteX5" fmla="*/ 196850 w 234950"/>
                <a:gd name="connsiteY5" fmla="*/ 47285 h 2498385"/>
                <a:gd name="connsiteX6" fmla="*/ 82550 w 234950"/>
                <a:gd name="connsiteY6" fmla="*/ 25060 h 2498385"/>
                <a:gd name="connsiteX7" fmla="*/ 57150 w 234950"/>
                <a:gd name="connsiteY7" fmla="*/ 479085 h 2498385"/>
                <a:gd name="connsiteX0" fmla="*/ 50800 w 228600"/>
                <a:gd name="connsiteY0" fmla="*/ 479085 h 2498385"/>
                <a:gd name="connsiteX1" fmla="*/ 3175 w 228600"/>
                <a:gd name="connsiteY1" fmla="*/ 485435 h 2498385"/>
                <a:gd name="connsiteX2" fmla="*/ 57150 w 228600"/>
                <a:gd name="connsiteY2" fmla="*/ 799760 h 2498385"/>
                <a:gd name="connsiteX3" fmla="*/ 0 w 228600"/>
                <a:gd name="connsiteY3" fmla="*/ 2498385 h 2498385"/>
                <a:gd name="connsiteX4" fmla="*/ 228600 w 228600"/>
                <a:gd name="connsiteY4" fmla="*/ 2498385 h 2498385"/>
                <a:gd name="connsiteX5" fmla="*/ 190500 w 228600"/>
                <a:gd name="connsiteY5" fmla="*/ 47285 h 2498385"/>
                <a:gd name="connsiteX6" fmla="*/ 76200 w 228600"/>
                <a:gd name="connsiteY6" fmla="*/ 25060 h 2498385"/>
                <a:gd name="connsiteX7" fmla="*/ 50800 w 228600"/>
                <a:gd name="connsiteY7" fmla="*/ 479085 h 2498385"/>
                <a:gd name="connsiteX0" fmla="*/ 50800 w 228600"/>
                <a:gd name="connsiteY0" fmla="*/ 479085 h 2498385"/>
                <a:gd name="connsiteX1" fmla="*/ 3175 w 228600"/>
                <a:gd name="connsiteY1" fmla="*/ 485435 h 2498385"/>
                <a:gd name="connsiteX2" fmla="*/ 4763 w 228600"/>
                <a:gd name="connsiteY2" fmla="*/ 793411 h 2498385"/>
                <a:gd name="connsiteX3" fmla="*/ 57150 w 228600"/>
                <a:gd name="connsiteY3" fmla="*/ 799760 h 2498385"/>
                <a:gd name="connsiteX4" fmla="*/ 0 w 228600"/>
                <a:gd name="connsiteY4" fmla="*/ 2498385 h 2498385"/>
                <a:gd name="connsiteX5" fmla="*/ 228600 w 228600"/>
                <a:gd name="connsiteY5" fmla="*/ 2498385 h 2498385"/>
                <a:gd name="connsiteX6" fmla="*/ 190500 w 228600"/>
                <a:gd name="connsiteY6" fmla="*/ 47285 h 2498385"/>
                <a:gd name="connsiteX7" fmla="*/ 76200 w 228600"/>
                <a:gd name="connsiteY7" fmla="*/ 25060 h 2498385"/>
                <a:gd name="connsiteX8" fmla="*/ 50800 w 228600"/>
                <a:gd name="connsiteY8" fmla="*/ 479085 h 2498385"/>
                <a:gd name="connsiteX0" fmla="*/ 61912 w 239712"/>
                <a:gd name="connsiteY0" fmla="*/ 479085 h 2498385"/>
                <a:gd name="connsiteX1" fmla="*/ 0 w 239712"/>
                <a:gd name="connsiteY1" fmla="*/ 485435 h 2498385"/>
                <a:gd name="connsiteX2" fmla="*/ 15875 w 239712"/>
                <a:gd name="connsiteY2" fmla="*/ 793411 h 2498385"/>
                <a:gd name="connsiteX3" fmla="*/ 68262 w 239712"/>
                <a:gd name="connsiteY3" fmla="*/ 799760 h 2498385"/>
                <a:gd name="connsiteX4" fmla="*/ 11112 w 239712"/>
                <a:gd name="connsiteY4" fmla="*/ 2498385 h 2498385"/>
                <a:gd name="connsiteX5" fmla="*/ 239712 w 239712"/>
                <a:gd name="connsiteY5" fmla="*/ 2498385 h 2498385"/>
                <a:gd name="connsiteX6" fmla="*/ 201612 w 239712"/>
                <a:gd name="connsiteY6" fmla="*/ 47285 h 2498385"/>
                <a:gd name="connsiteX7" fmla="*/ 87312 w 239712"/>
                <a:gd name="connsiteY7" fmla="*/ 25060 h 2498385"/>
                <a:gd name="connsiteX8" fmla="*/ 61912 w 239712"/>
                <a:gd name="connsiteY8" fmla="*/ 479085 h 249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712" h="2498385">
                  <a:moveTo>
                    <a:pt x="61912" y="479085"/>
                  </a:moveTo>
                  <a:lnTo>
                    <a:pt x="0" y="485435"/>
                  </a:lnTo>
                  <a:cubicBezTo>
                    <a:pt x="4233" y="508719"/>
                    <a:pt x="11642" y="770127"/>
                    <a:pt x="15875" y="793411"/>
                  </a:cubicBezTo>
                  <a:lnTo>
                    <a:pt x="68262" y="799760"/>
                  </a:lnTo>
                  <a:lnTo>
                    <a:pt x="11112" y="2498385"/>
                  </a:lnTo>
                  <a:lnTo>
                    <a:pt x="239712" y="2498385"/>
                  </a:lnTo>
                  <a:lnTo>
                    <a:pt x="201612" y="47285"/>
                  </a:lnTo>
                  <a:cubicBezTo>
                    <a:pt x="123295" y="20827"/>
                    <a:pt x="105304" y="-31032"/>
                    <a:pt x="87312" y="25060"/>
                  </a:cubicBezTo>
                  <a:lnTo>
                    <a:pt x="61912" y="47908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03701B-EF21-5BD3-6882-92183015084B}"/>
                </a:ext>
              </a:extLst>
            </p:cNvPr>
            <p:cNvSpPr/>
            <p:nvPr/>
          </p:nvSpPr>
          <p:spPr>
            <a:xfrm>
              <a:off x="6299200" y="2133600"/>
              <a:ext cx="114300" cy="1028700"/>
            </a:xfrm>
            <a:custGeom>
              <a:avLst/>
              <a:gdLst>
                <a:gd name="connsiteX0" fmla="*/ 0 w 114300"/>
                <a:gd name="connsiteY0" fmla="*/ 0 h 1028700"/>
                <a:gd name="connsiteX1" fmla="*/ 0 w 114300"/>
                <a:gd name="connsiteY1" fmla="*/ 965200 h 1028700"/>
                <a:gd name="connsiteX2" fmla="*/ 50800 w 114300"/>
                <a:gd name="connsiteY2" fmla="*/ 1028700 h 1028700"/>
                <a:gd name="connsiteX3" fmla="*/ 114300 w 114300"/>
                <a:gd name="connsiteY3" fmla="*/ 939800 h 1028700"/>
                <a:gd name="connsiteX4" fmla="*/ 114300 w 114300"/>
                <a:gd name="connsiteY4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028700">
                  <a:moveTo>
                    <a:pt x="0" y="0"/>
                  </a:moveTo>
                  <a:lnTo>
                    <a:pt x="0" y="965200"/>
                  </a:lnTo>
                  <a:lnTo>
                    <a:pt x="50800" y="1028700"/>
                  </a:lnTo>
                  <a:lnTo>
                    <a:pt x="114300" y="939800"/>
                  </a:lnTo>
                  <a:lnTo>
                    <a:pt x="1143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E540AF77-642E-D215-96F9-8AA33C013EE6}"/>
                </a:ext>
              </a:extLst>
            </p:cNvPr>
            <p:cNvSpPr/>
            <p:nvPr/>
          </p:nvSpPr>
          <p:spPr>
            <a:xfrm>
              <a:off x="6210300" y="3158014"/>
              <a:ext cx="292100" cy="283686"/>
            </a:xfrm>
            <a:prstGeom prst="trapezoi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9B81-1DC2-7C9B-6C7F-E1DCF382CFEB}"/>
              </a:ext>
            </a:extLst>
          </p:cNvPr>
          <p:cNvCxnSpPr/>
          <p:nvPr/>
        </p:nvCxnSpPr>
        <p:spPr>
          <a:xfrm flipV="1">
            <a:off x="6705692" y="2852713"/>
            <a:ext cx="0" cy="546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8BED94-34C7-EF45-C0AC-951DBA40DE6C}"/>
              </a:ext>
            </a:extLst>
          </p:cNvPr>
          <p:cNvSpPr txBox="1"/>
          <p:nvPr/>
        </p:nvSpPr>
        <p:spPr>
          <a:xfrm>
            <a:off x="6705692" y="2885859"/>
            <a:ext cx="1856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1.2 m s⁻¹</a:t>
            </a:r>
          </a:p>
        </p:txBody>
      </p:sp>
    </p:spTree>
    <p:extLst>
      <p:ext uri="{BB962C8B-B14F-4D97-AF65-F5344CB8AC3E}">
        <p14:creationId xmlns:p14="http://schemas.microsoft.com/office/powerpoint/2010/main" val="4461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82" name="Object 4">
                <a:extLst>
                  <a:ext uri="{FF2B5EF4-FFF2-40B4-BE49-F238E27FC236}">
                    <a16:creationId xmlns:a16="http://schemas.microsoft.com/office/drawing/2014/main" id="{58C2AD95-B932-AC30-52F4-28FFE07F84A0}"/>
                  </a:ext>
                </a:extLst>
              </p:cNvPr>
              <p:cNvSpPr txBox="1"/>
              <p:nvPr/>
            </p:nvSpPr>
            <p:spPr bwMode="auto">
              <a:xfrm>
                <a:off x="4673536" y="1741833"/>
                <a:ext cx="2787292" cy="12811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= </m:t>
                      </m:r>
                      <m:f>
                        <m:fPr>
                          <m:ctrlP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4582" name="Object 4">
                <a:extLst>
                  <a:ext uri="{FF2B5EF4-FFF2-40B4-BE49-F238E27FC236}">
                    <a16:creationId xmlns:a16="http://schemas.microsoft.com/office/drawing/2014/main" id="{58C2AD95-B932-AC30-52F4-28FFE07F8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3536" y="1741833"/>
                <a:ext cx="2787292" cy="12811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3" name="Rectangle 7">
            <a:extLst>
              <a:ext uri="{FF2B5EF4-FFF2-40B4-BE49-F238E27FC236}">
                <a16:creationId xmlns:a16="http://schemas.microsoft.com/office/drawing/2014/main" id="{E0AAE169-6F22-6DD6-9B31-75CE2E41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" y="2003425"/>
            <a:ext cx="4247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/>
              <a:t>Percentage Efficiency</a:t>
            </a:r>
            <a:endParaRPr lang="en-GB" alt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45C10-B76F-3893-BF94-B68A92AF0D90}"/>
              </a:ext>
            </a:extLst>
          </p:cNvPr>
          <p:cNvSpPr txBox="1"/>
          <p:nvPr/>
        </p:nvSpPr>
        <p:spPr>
          <a:xfrm>
            <a:off x="648395" y="6191577"/>
            <a:ext cx="745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Note Efficiency is also covered in Section 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49E05C-B542-82F2-5FAC-BAC6D92ABCEB}"/>
                  </a:ext>
                </a:extLst>
              </p:cNvPr>
              <p:cNvSpPr txBox="1"/>
              <p:nvPr/>
            </p:nvSpPr>
            <p:spPr>
              <a:xfrm>
                <a:off x="1409700" y="3721100"/>
                <a:ext cx="4642681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𝑢𝑠𝑒𝑓𝑢𝑙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𝑜𝑢𝑡𝑝𝑢𝑡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𝑝𝑜𝑤𝑒𝑟</m:t>
                      </m:r>
                    </m:oMath>
                  </m:oMathPara>
                </a14:m>
                <a:endParaRPr lang="en-GB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𝑖𝑛𝑝𝑢𝑡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𝑝𝑜𝑤𝑒𝑟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49E05C-B542-82F2-5FAC-BAC6D92A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3721100"/>
                <a:ext cx="4642681" cy="1261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B2FC4D20-7FEC-42D6-E78A-FBF6A0E1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How is efficiency calculated?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/>
      <p:bldP spid="2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289A9A-02A8-04DC-74E0-DBC9C60A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A23BF2-A9EF-28A6-D974-7DCDDA83D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Input power = 1800 W, Output power = 1600 Watts, calculate percentage efficiency.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8D6E23-CCD6-06FA-45A4-49E9167A36F2}"/>
                  </a:ext>
                </a:extLst>
              </p:cNvPr>
              <p:cNvSpPr txBox="1"/>
              <p:nvPr/>
            </p:nvSpPr>
            <p:spPr>
              <a:xfrm>
                <a:off x="122292" y="3147156"/>
                <a:ext cx="8889485" cy="760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Percentage Efficiency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×100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1600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1800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×100=88.9%</m:t>
                    </m:r>
                  </m:oMath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8D6E23-CCD6-06FA-45A4-49E9167A3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2" y="3147156"/>
                <a:ext cx="8889485" cy="760336"/>
              </a:xfrm>
              <a:prstGeom prst="rect">
                <a:avLst/>
              </a:prstGeom>
              <a:blipFill>
                <a:blip r:embed="rId2"/>
                <a:stretch>
                  <a:fillRect l="-1372" b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D94AB2-8CE8-46E3-FD8B-E5876D099AE3}"/>
              </a:ext>
            </a:extLst>
          </p:cNvPr>
          <p:cNvSpPr txBox="1"/>
          <p:nvPr/>
        </p:nvSpPr>
        <p:spPr>
          <a:xfrm>
            <a:off x="1750520" y="1529649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1800 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63444F-8898-F6EE-43C6-231DAC129018}"/>
              </a:ext>
            </a:extLst>
          </p:cNvPr>
          <p:cNvSpPr/>
          <p:nvPr/>
        </p:nvSpPr>
        <p:spPr>
          <a:xfrm>
            <a:off x="3326130" y="1440180"/>
            <a:ext cx="1423788" cy="13106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AAD95-1D34-6496-E020-330A54DCBC43}"/>
              </a:ext>
            </a:extLst>
          </p:cNvPr>
          <p:cNvSpPr txBox="1"/>
          <p:nvPr/>
        </p:nvSpPr>
        <p:spPr>
          <a:xfrm>
            <a:off x="4901740" y="1500982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1600 W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22CD280-F388-ACAE-4666-94C5C540ED98}"/>
              </a:ext>
            </a:extLst>
          </p:cNvPr>
          <p:cNvSpPr/>
          <p:nvPr/>
        </p:nvSpPr>
        <p:spPr>
          <a:xfrm rot="16200000">
            <a:off x="2519417" y="1413983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bg1"/>
          </a:solidFill>
          <a:ln w="28575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C199626-F67C-8BDC-283B-CEC51872AC34}"/>
              </a:ext>
            </a:extLst>
          </p:cNvPr>
          <p:cNvSpPr/>
          <p:nvPr/>
        </p:nvSpPr>
        <p:spPr>
          <a:xfrm rot="16200000">
            <a:off x="5268716" y="1394213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bg1"/>
          </a:solidFill>
          <a:ln w="28575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16 Points 9">
            <a:extLst>
              <a:ext uri="{FF2B5EF4-FFF2-40B4-BE49-F238E27FC236}">
                <a16:creationId xmlns:a16="http://schemas.microsoft.com/office/drawing/2014/main" id="{54C11305-AECD-56DC-0683-1C51A0760DB0}"/>
              </a:ext>
            </a:extLst>
          </p:cNvPr>
          <p:cNvSpPr/>
          <p:nvPr/>
        </p:nvSpPr>
        <p:spPr>
          <a:xfrm>
            <a:off x="3918807" y="1529649"/>
            <a:ext cx="648227" cy="641741"/>
          </a:xfrm>
          <a:custGeom>
            <a:avLst/>
            <a:gdLst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39058 w 1069022"/>
              <a:gd name="connsiteY10" fmla="*/ 40522 h 1064675"/>
              <a:gd name="connsiteX11" fmla="*/ 757230 w 1069022"/>
              <a:gd name="connsiteY11" fmla="*/ 200371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1028335 w 1069022"/>
              <a:gd name="connsiteY14" fmla="*/ 328623 h 1064675"/>
              <a:gd name="connsiteX15" fmla="*/ 927693 w 1069022"/>
              <a:gd name="connsiteY15" fmla="*/ 45444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1028335 w 1069022"/>
              <a:gd name="connsiteY18" fmla="*/ 736052 h 1064675"/>
              <a:gd name="connsiteX19" fmla="*/ 867833 w 1069022"/>
              <a:gd name="connsiteY19" fmla="*/ 754151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739058 w 1069022"/>
              <a:gd name="connsiteY22" fmla="*/ 1024153 h 1064675"/>
              <a:gd name="connsiteX23" fmla="*/ 612719 w 1069022"/>
              <a:gd name="connsiteY23" fmla="*/ 923921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29964 w 1069022"/>
              <a:gd name="connsiteY26" fmla="*/ 1024153 h 1064675"/>
              <a:gd name="connsiteX27" fmla="*/ 311792 w 1069022"/>
              <a:gd name="connsiteY27" fmla="*/ 86430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40687 w 1069022"/>
              <a:gd name="connsiteY30" fmla="*/ 736052 h 1064675"/>
              <a:gd name="connsiteX31" fmla="*/ 141329 w 1069022"/>
              <a:gd name="connsiteY31" fmla="*/ 610228 h 1064675"/>
              <a:gd name="connsiteX32" fmla="*/ 0 w 1069022"/>
              <a:gd name="connsiteY32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57230 w 1069022"/>
              <a:gd name="connsiteY10" fmla="*/ 200371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1028335 w 1069022"/>
              <a:gd name="connsiteY13" fmla="*/ 328623 h 1064675"/>
              <a:gd name="connsiteX14" fmla="*/ 927693 w 1069022"/>
              <a:gd name="connsiteY14" fmla="*/ 45444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1028335 w 1069022"/>
              <a:gd name="connsiteY17" fmla="*/ 736052 h 1064675"/>
              <a:gd name="connsiteX18" fmla="*/ 867833 w 1069022"/>
              <a:gd name="connsiteY18" fmla="*/ 754151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739058 w 1069022"/>
              <a:gd name="connsiteY21" fmla="*/ 1024153 h 1064675"/>
              <a:gd name="connsiteX22" fmla="*/ 612719 w 1069022"/>
              <a:gd name="connsiteY22" fmla="*/ 923921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29964 w 1069022"/>
              <a:gd name="connsiteY25" fmla="*/ 1024153 h 1064675"/>
              <a:gd name="connsiteX26" fmla="*/ 311792 w 1069022"/>
              <a:gd name="connsiteY26" fmla="*/ 86430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40687 w 1069022"/>
              <a:gd name="connsiteY29" fmla="*/ 736052 h 1064675"/>
              <a:gd name="connsiteX30" fmla="*/ 141329 w 1069022"/>
              <a:gd name="connsiteY30" fmla="*/ 610228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57230 w 1069022"/>
              <a:gd name="connsiteY9" fmla="*/ 200371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1028335 w 1069022"/>
              <a:gd name="connsiteY12" fmla="*/ 328623 h 1064675"/>
              <a:gd name="connsiteX13" fmla="*/ 927693 w 1069022"/>
              <a:gd name="connsiteY13" fmla="*/ 45444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1028335 w 1069022"/>
              <a:gd name="connsiteY16" fmla="*/ 736052 h 1064675"/>
              <a:gd name="connsiteX17" fmla="*/ 867833 w 1069022"/>
              <a:gd name="connsiteY17" fmla="*/ 754151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739058 w 1069022"/>
              <a:gd name="connsiteY20" fmla="*/ 1024153 h 1064675"/>
              <a:gd name="connsiteX21" fmla="*/ 612719 w 1069022"/>
              <a:gd name="connsiteY21" fmla="*/ 923921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29964 w 1069022"/>
              <a:gd name="connsiteY24" fmla="*/ 1024153 h 1064675"/>
              <a:gd name="connsiteX25" fmla="*/ 311792 w 1069022"/>
              <a:gd name="connsiteY25" fmla="*/ 86430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40687 w 1069022"/>
              <a:gd name="connsiteY28" fmla="*/ 736052 h 1064675"/>
              <a:gd name="connsiteX29" fmla="*/ 141329 w 1069022"/>
              <a:gd name="connsiteY29" fmla="*/ 610228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40687 w 1069022"/>
              <a:gd name="connsiteY27" fmla="*/ 736052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432329 w 1069022"/>
              <a:gd name="connsiteY7" fmla="*/ 22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10664 w 1069022"/>
              <a:gd name="connsiteY10" fmla="*/ 185554 h 1064675"/>
              <a:gd name="connsiteX11" fmla="*/ 870479 w 1069022"/>
              <a:gd name="connsiteY11" fmla="*/ 113770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906526 w 1069022"/>
              <a:gd name="connsiteY14" fmla="*/ 405764 h 1064675"/>
              <a:gd name="connsiteX15" fmla="*/ 1065212 w 1069022"/>
              <a:gd name="connsiteY15" fmla="*/ 43973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888999 w 1069022"/>
              <a:gd name="connsiteY18" fmla="*/ 701234 h 1064675"/>
              <a:gd name="connsiteX19" fmla="*/ 967845 w 1069022"/>
              <a:gd name="connsiteY19" fmla="*/ 839787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665635 w 1069022"/>
              <a:gd name="connsiteY22" fmla="*/ 896404 h 1064675"/>
              <a:gd name="connsiteX23" fmla="*/ 627062 w 1069022"/>
              <a:gd name="connsiteY23" fmla="*/ 1055687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75292 w 1069022"/>
              <a:gd name="connsiteY26" fmla="*/ 883354 h 1064675"/>
              <a:gd name="connsiteX27" fmla="*/ 201612 w 1069022"/>
              <a:gd name="connsiteY27" fmla="*/ 96255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162496 w 1069022"/>
              <a:gd name="connsiteY30" fmla="*/ 663144 h 1064675"/>
              <a:gd name="connsiteX31" fmla="*/ 2645 w 1069022"/>
              <a:gd name="connsiteY31" fmla="*/ 632354 h 1064675"/>
              <a:gd name="connsiteX32" fmla="*/ 0 w 1069022"/>
              <a:gd name="connsiteY32" fmla="*/ 532338 h 1064675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32329 w 1069022"/>
              <a:gd name="connsiteY7" fmla="*/ 20637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37869 w 1069022"/>
              <a:gd name="connsiteY12" fmla="*/ 174965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912469 w 1071139"/>
              <a:gd name="connsiteY20" fmla="*/ 906642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889185 w 1071139"/>
              <a:gd name="connsiteY20" fmla="*/ 917225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56553 w 1071139"/>
              <a:gd name="connsiteY28" fmla="*/ 906642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24803 w 1071139"/>
              <a:gd name="connsiteY28" fmla="*/ 879125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54436 w 1069022"/>
              <a:gd name="connsiteY4" fmla="*/ 15379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98886 w 1069022"/>
              <a:gd name="connsiteY4" fmla="*/ 13474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69022" h="1058325">
                <a:moveTo>
                  <a:pt x="0" y="490004"/>
                </a:moveTo>
                <a:lnTo>
                  <a:pt x="139212" y="452330"/>
                </a:lnTo>
                <a:lnTo>
                  <a:pt x="184256" y="361324"/>
                </a:lnTo>
                <a:cubicBezTo>
                  <a:pt x="178752" y="314084"/>
                  <a:pt x="116099" y="264727"/>
                  <a:pt x="110595" y="217487"/>
                </a:cubicBezTo>
                <a:lnTo>
                  <a:pt x="198886" y="134749"/>
                </a:lnTo>
                <a:lnTo>
                  <a:pt x="309675" y="198254"/>
                </a:lnTo>
                <a:lnTo>
                  <a:pt x="405503" y="166154"/>
                </a:lnTo>
                <a:cubicBezTo>
                  <a:pt x="427145" y="133876"/>
                  <a:pt x="421270" y="44448"/>
                  <a:pt x="442912" y="12170"/>
                </a:cubicBezTo>
                <a:lnTo>
                  <a:pt x="562028" y="0"/>
                </a:lnTo>
                <a:lnTo>
                  <a:pt x="610602" y="138637"/>
                </a:lnTo>
                <a:lnTo>
                  <a:pt x="708547" y="183437"/>
                </a:lnTo>
                <a:cubicBezTo>
                  <a:pt x="754763" y="174326"/>
                  <a:pt x="822146" y="120764"/>
                  <a:pt x="868362" y="111653"/>
                </a:cubicBezTo>
                <a:lnTo>
                  <a:pt x="935752" y="174965"/>
                </a:lnTo>
                <a:lnTo>
                  <a:pt x="865716" y="308407"/>
                </a:lnTo>
                <a:lnTo>
                  <a:pt x="904409" y="403647"/>
                </a:lnTo>
                <a:cubicBezTo>
                  <a:pt x="931904" y="423438"/>
                  <a:pt x="1035600" y="417829"/>
                  <a:pt x="1063095" y="437620"/>
                </a:cubicBezTo>
                <a:lnTo>
                  <a:pt x="1069022" y="568321"/>
                </a:lnTo>
                <a:lnTo>
                  <a:pt x="925576" y="608111"/>
                </a:lnTo>
                <a:lnTo>
                  <a:pt x="886882" y="699117"/>
                </a:lnTo>
                <a:cubicBezTo>
                  <a:pt x="891292" y="745301"/>
                  <a:pt x="961318" y="791486"/>
                  <a:pt x="965728" y="837670"/>
                </a:cubicBezTo>
                <a:lnTo>
                  <a:pt x="887068" y="917225"/>
                </a:lnTo>
                <a:lnTo>
                  <a:pt x="755113" y="862187"/>
                </a:lnTo>
                <a:lnTo>
                  <a:pt x="663518" y="894287"/>
                </a:lnTo>
                <a:cubicBezTo>
                  <a:pt x="643605" y="920570"/>
                  <a:pt x="644858" y="1027287"/>
                  <a:pt x="624945" y="1053570"/>
                </a:cubicBezTo>
                <a:lnTo>
                  <a:pt x="481594" y="1058325"/>
                </a:lnTo>
                <a:lnTo>
                  <a:pt x="454186" y="921804"/>
                </a:lnTo>
                <a:lnTo>
                  <a:pt x="373175" y="881237"/>
                </a:lnTo>
                <a:cubicBezTo>
                  <a:pt x="328687" y="885765"/>
                  <a:pt x="243983" y="955909"/>
                  <a:pt x="199495" y="960437"/>
                </a:cubicBezTo>
                <a:lnTo>
                  <a:pt x="122686" y="879125"/>
                </a:lnTo>
                <a:lnTo>
                  <a:pt x="199072" y="752034"/>
                </a:lnTo>
                <a:lnTo>
                  <a:pt x="160379" y="661027"/>
                </a:lnTo>
                <a:cubicBezTo>
                  <a:pt x="121912" y="628891"/>
                  <a:pt x="38995" y="662373"/>
                  <a:pt x="528" y="630237"/>
                </a:cubicBezTo>
                <a:cubicBezTo>
                  <a:pt x="-354" y="596898"/>
                  <a:pt x="882" y="523343"/>
                  <a:pt x="0" y="4900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16 Points 9">
            <a:extLst>
              <a:ext uri="{FF2B5EF4-FFF2-40B4-BE49-F238E27FC236}">
                <a16:creationId xmlns:a16="http://schemas.microsoft.com/office/drawing/2014/main" id="{6A1E32A5-823D-82B7-CC89-B769A752F48E}"/>
              </a:ext>
            </a:extLst>
          </p:cNvPr>
          <p:cNvSpPr/>
          <p:nvPr/>
        </p:nvSpPr>
        <p:spPr>
          <a:xfrm>
            <a:off x="3708372" y="2095500"/>
            <a:ext cx="465671" cy="461012"/>
          </a:xfrm>
          <a:custGeom>
            <a:avLst/>
            <a:gdLst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39058 w 1069022"/>
              <a:gd name="connsiteY10" fmla="*/ 40522 h 1064675"/>
              <a:gd name="connsiteX11" fmla="*/ 757230 w 1069022"/>
              <a:gd name="connsiteY11" fmla="*/ 200371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1028335 w 1069022"/>
              <a:gd name="connsiteY14" fmla="*/ 328623 h 1064675"/>
              <a:gd name="connsiteX15" fmla="*/ 927693 w 1069022"/>
              <a:gd name="connsiteY15" fmla="*/ 45444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1028335 w 1069022"/>
              <a:gd name="connsiteY18" fmla="*/ 736052 h 1064675"/>
              <a:gd name="connsiteX19" fmla="*/ 867833 w 1069022"/>
              <a:gd name="connsiteY19" fmla="*/ 754151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739058 w 1069022"/>
              <a:gd name="connsiteY22" fmla="*/ 1024153 h 1064675"/>
              <a:gd name="connsiteX23" fmla="*/ 612719 w 1069022"/>
              <a:gd name="connsiteY23" fmla="*/ 923921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29964 w 1069022"/>
              <a:gd name="connsiteY26" fmla="*/ 1024153 h 1064675"/>
              <a:gd name="connsiteX27" fmla="*/ 311792 w 1069022"/>
              <a:gd name="connsiteY27" fmla="*/ 86430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40687 w 1069022"/>
              <a:gd name="connsiteY30" fmla="*/ 736052 h 1064675"/>
              <a:gd name="connsiteX31" fmla="*/ 141329 w 1069022"/>
              <a:gd name="connsiteY31" fmla="*/ 610228 h 1064675"/>
              <a:gd name="connsiteX32" fmla="*/ 0 w 1069022"/>
              <a:gd name="connsiteY32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57230 w 1069022"/>
              <a:gd name="connsiteY10" fmla="*/ 200371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1028335 w 1069022"/>
              <a:gd name="connsiteY13" fmla="*/ 328623 h 1064675"/>
              <a:gd name="connsiteX14" fmla="*/ 927693 w 1069022"/>
              <a:gd name="connsiteY14" fmla="*/ 45444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1028335 w 1069022"/>
              <a:gd name="connsiteY17" fmla="*/ 736052 h 1064675"/>
              <a:gd name="connsiteX18" fmla="*/ 867833 w 1069022"/>
              <a:gd name="connsiteY18" fmla="*/ 754151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739058 w 1069022"/>
              <a:gd name="connsiteY21" fmla="*/ 1024153 h 1064675"/>
              <a:gd name="connsiteX22" fmla="*/ 612719 w 1069022"/>
              <a:gd name="connsiteY22" fmla="*/ 923921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29964 w 1069022"/>
              <a:gd name="connsiteY25" fmla="*/ 1024153 h 1064675"/>
              <a:gd name="connsiteX26" fmla="*/ 311792 w 1069022"/>
              <a:gd name="connsiteY26" fmla="*/ 86430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40687 w 1069022"/>
              <a:gd name="connsiteY29" fmla="*/ 736052 h 1064675"/>
              <a:gd name="connsiteX30" fmla="*/ 141329 w 1069022"/>
              <a:gd name="connsiteY30" fmla="*/ 610228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57230 w 1069022"/>
              <a:gd name="connsiteY9" fmla="*/ 200371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1028335 w 1069022"/>
              <a:gd name="connsiteY12" fmla="*/ 328623 h 1064675"/>
              <a:gd name="connsiteX13" fmla="*/ 927693 w 1069022"/>
              <a:gd name="connsiteY13" fmla="*/ 45444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1028335 w 1069022"/>
              <a:gd name="connsiteY16" fmla="*/ 736052 h 1064675"/>
              <a:gd name="connsiteX17" fmla="*/ 867833 w 1069022"/>
              <a:gd name="connsiteY17" fmla="*/ 754151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739058 w 1069022"/>
              <a:gd name="connsiteY20" fmla="*/ 1024153 h 1064675"/>
              <a:gd name="connsiteX21" fmla="*/ 612719 w 1069022"/>
              <a:gd name="connsiteY21" fmla="*/ 923921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29964 w 1069022"/>
              <a:gd name="connsiteY24" fmla="*/ 1024153 h 1064675"/>
              <a:gd name="connsiteX25" fmla="*/ 311792 w 1069022"/>
              <a:gd name="connsiteY25" fmla="*/ 86430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40687 w 1069022"/>
              <a:gd name="connsiteY28" fmla="*/ 736052 h 1064675"/>
              <a:gd name="connsiteX29" fmla="*/ 141329 w 1069022"/>
              <a:gd name="connsiteY29" fmla="*/ 610228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40687 w 1069022"/>
              <a:gd name="connsiteY27" fmla="*/ 736052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432329 w 1069022"/>
              <a:gd name="connsiteY7" fmla="*/ 22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10664 w 1069022"/>
              <a:gd name="connsiteY10" fmla="*/ 185554 h 1064675"/>
              <a:gd name="connsiteX11" fmla="*/ 870479 w 1069022"/>
              <a:gd name="connsiteY11" fmla="*/ 113770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906526 w 1069022"/>
              <a:gd name="connsiteY14" fmla="*/ 405764 h 1064675"/>
              <a:gd name="connsiteX15" fmla="*/ 1065212 w 1069022"/>
              <a:gd name="connsiteY15" fmla="*/ 43973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888999 w 1069022"/>
              <a:gd name="connsiteY18" fmla="*/ 701234 h 1064675"/>
              <a:gd name="connsiteX19" fmla="*/ 967845 w 1069022"/>
              <a:gd name="connsiteY19" fmla="*/ 839787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665635 w 1069022"/>
              <a:gd name="connsiteY22" fmla="*/ 896404 h 1064675"/>
              <a:gd name="connsiteX23" fmla="*/ 627062 w 1069022"/>
              <a:gd name="connsiteY23" fmla="*/ 1055687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75292 w 1069022"/>
              <a:gd name="connsiteY26" fmla="*/ 883354 h 1064675"/>
              <a:gd name="connsiteX27" fmla="*/ 201612 w 1069022"/>
              <a:gd name="connsiteY27" fmla="*/ 96255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162496 w 1069022"/>
              <a:gd name="connsiteY30" fmla="*/ 663144 h 1064675"/>
              <a:gd name="connsiteX31" fmla="*/ 2645 w 1069022"/>
              <a:gd name="connsiteY31" fmla="*/ 632354 h 1064675"/>
              <a:gd name="connsiteX32" fmla="*/ 0 w 1069022"/>
              <a:gd name="connsiteY32" fmla="*/ 532338 h 1064675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32329 w 1069022"/>
              <a:gd name="connsiteY7" fmla="*/ 20637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37869 w 1069022"/>
              <a:gd name="connsiteY12" fmla="*/ 174965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912469 w 1071139"/>
              <a:gd name="connsiteY20" fmla="*/ 906642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889185 w 1071139"/>
              <a:gd name="connsiteY20" fmla="*/ 917225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56553 w 1071139"/>
              <a:gd name="connsiteY28" fmla="*/ 906642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24803 w 1071139"/>
              <a:gd name="connsiteY28" fmla="*/ 879125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54436 w 1069022"/>
              <a:gd name="connsiteY4" fmla="*/ 15379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98886 w 1069022"/>
              <a:gd name="connsiteY4" fmla="*/ 13474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69022" h="1058325">
                <a:moveTo>
                  <a:pt x="0" y="490004"/>
                </a:moveTo>
                <a:lnTo>
                  <a:pt x="139212" y="452330"/>
                </a:lnTo>
                <a:lnTo>
                  <a:pt x="184256" y="361324"/>
                </a:lnTo>
                <a:cubicBezTo>
                  <a:pt x="178752" y="314084"/>
                  <a:pt x="116099" y="264727"/>
                  <a:pt x="110595" y="217487"/>
                </a:cubicBezTo>
                <a:lnTo>
                  <a:pt x="198886" y="134749"/>
                </a:lnTo>
                <a:lnTo>
                  <a:pt x="309675" y="198254"/>
                </a:lnTo>
                <a:lnTo>
                  <a:pt x="405503" y="166154"/>
                </a:lnTo>
                <a:cubicBezTo>
                  <a:pt x="427145" y="133876"/>
                  <a:pt x="421270" y="44448"/>
                  <a:pt x="442912" y="12170"/>
                </a:cubicBezTo>
                <a:lnTo>
                  <a:pt x="562028" y="0"/>
                </a:lnTo>
                <a:lnTo>
                  <a:pt x="610602" y="138637"/>
                </a:lnTo>
                <a:lnTo>
                  <a:pt x="708547" y="183437"/>
                </a:lnTo>
                <a:cubicBezTo>
                  <a:pt x="754763" y="174326"/>
                  <a:pt x="822146" y="120764"/>
                  <a:pt x="868362" y="111653"/>
                </a:cubicBezTo>
                <a:lnTo>
                  <a:pt x="935752" y="174965"/>
                </a:lnTo>
                <a:lnTo>
                  <a:pt x="865716" y="308407"/>
                </a:lnTo>
                <a:lnTo>
                  <a:pt x="904409" y="403647"/>
                </a:lnTo>
                <a:cubicBezTo>
                  <a:pt x="931904" y="423438"/>
                  <a:pt x="1035600" y="417829"/>
                  <a:pt x="1063095" y="437620"/>
                </a:cubicBezTo>
                <a:lnTo>
                  <a:pt x="1069022" y="568321"/>
                </a:lnTo>
                <a:lnTo>
                  <a:pt x="925576" y="608111"/>
                </a:lnTo>
                <a:lnTo>
                  <a:pt x="886882" y="699117"/>
                </a:lnTo>
                <a:cubicBezTo>
                  <a:pt x="891292" y="745301"/>
                  <a:pt x="961318" y="791486"/>
                  <a:pt x="965728" y="837670"/>
                </a:cubicBezTo>
                <a:lnTo>
                  <a:pt x="887068" y="917225"/>
                </a:lnTo>
                <a:lnTo>
                  <a:pt x="755113" y="862187"/>
                </a:lnTo>
                <a:lnTo>
                  <a:pt x="663518" y="894287"/>
                </a:lnTo>
                <a:cubicBezTo>
                  <a:pt x="643605" y="920570"/>
                  <a:pt x="644858" y="1027287"/>
                  <a:pt x="624945" y="1053570"/>
                </a:cubicBezTo>
                <a:lnTo>
                  <a:pt x="481594" y="1058325"/>
                </a:lnTo>
                <a:lnTo>
                  <a:pt x="454186" y="921804"/>
                </a:lnTo>
                <a:lnTo>
                  <a:pt x="373175" y="881237"/>
                </a:lnTo>
                <a:cubicBezTo>
                  <a:pt x="328687" y="885765"/>
                  <a:pt x="243983" y="955909"/>
                  <a:pt x="199495" y="960437"/>
                </a:cubicBezTo>
                <a:lnTo>
                  <a:pt x="122686" y="879125"/>
                </a:lnTo>
                <a:lnTo>
                  <a:pt x="199072" y="752034"/>
                </a:lnTo>
                <a:lnTo>
                  <a:pt x="160379" y="661027"/>
                </a:lnTo>
                <a:cubicBezTo>
                  <a:pt x="121912" y="628891"/>
                  <a:pt x="38995" y="662373"/>
                  <a:pt x="528" y="630237"/>
                </a:cubicBezTo>
                <a:cubicBezTo>
                  <a:pt x="-354" y="596898"/>
                  <a:pt x="882" y="523343"/>
                  <a:pt x="0" y="4900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4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27319-FA14-0397-F3BA-D3B47D31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F20472-BCB1-5ACD-9A2D-479A2422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164A0A-D6A0-0E64-26A7-7EC5A4900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Input power = 300 </a:t>
            </a:r>
            <a:r>
              <a:rPr lang="en-GB" dirty="0" err="1"/>
              <a:t>mW</a:t>
            </a:r>
            <a:r>
              <a:rPr lang="en-GB" dirty="0"/>
              <a:t>, Output power = 200 </a:t>
            </a:r>
            <a:r>
              <a:rPr lang="en-GB" dirty="0" err="1"/>
              <a:t>mW</a:t>
            </a:r>
            <a:r>
              <a:rPr lang="en-GB" dirty="0"/>
              <a:t>, calculate the percentage efficiency.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6AD6EC-F856-B309-89FE-55BA0D9B0F53}"/>
                  </a:ext>
                </a:extLst>
              </p:cNvPr>
              <p:cNvSpPr txBox="1"/>
              <p:nvPr/>
            </p:nvSpPr>
            <p:spPr>
              <a:xfrm>
                <a:off x="8035286" y="6084666"/>
                <a:ext cx="61266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66.7%</m:t>
                      </m:r>
                    </m:oMath>
                  </m:oMathPara>
                </a14:m>
                <a:endParaRPr lang="en-GB" sz="11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6AD6EC-F856-B309-89FE-55BA0D9B0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286" y="6084666"/>
                <a:ext cx="612667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7D9C8FF-D79E-D7E7-C356-C781944CD5A4}"/>
              </a:ext>
            </a:extLst>
          </p:cNvPr>
          <p:cNvSpPr txBox="1"/>
          <p:nvPr/>
        </p:nvSpPr>
        <p:spPr>
          <a:xfrm>
            <a:off x="1750520" y="1655379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E671E7-38D2-8667-9C69-A74E424B1E90}"/>
              </a:ext>
            </a:extLst>
          </p:cNvPr>
          <p:cNvSpPr/>
          <p:nvPr/>
        </p:nvSpPr>
        <p:spPr>
          <a:xfrm>
            <a:off x="3326130" y="1565910"/>
            <a:ext cx="1423788" cy="13106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097C6-277F-B33D-D0D0-EA17C662CC48}"/>
              </a:ext>
            </a:extLst>
          </p:cNvPr>
          <p:cNvSpPr txBox="1"/>
          <p:nvPr/>
        </p:nvSpPr>
        <p:spPr>
          <a:xfrm>
            <a:off x="4901740" y="1626712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6BFDCFD-CD6E-D7F9-0B48-0B78C56F73E6}"/>
              </a:ext>
            </a:extLst>
          </p:cNvPr>
          <p:cNvSpPr/>
          <p:nvPr/>
        </p:nvSpPr>
        <p:spPr>
          <a:xfrm rot="16200000">
            <a:off x="2519417" y="1539713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bg1"/>
          </a:solidFill>
          <a:ln w="28575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E4D19D1-24C3-4A87-30C5-67C0DBE885C8}"/>
              </a:ext>
            </a:extLst>
          </p:cNvPr>
          <p:cNvSpPr/>
          <p:nvPr/>
        </p:nvSpPr>
        <p:spPr>
          <a:xfrm rot="16200000">
            <a:off x="5268716" y="1519943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bg1"/>
          </a:solidFill>
          <a:ln w="28575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16 Points 9">
            <a:extLst>
              <a:ext uri="{FF2B5EF4-FFF2-40B4-BE49-F238E27FC236}">
                <a16:creationId xmlns:a16="http://schemas.microsoft.com/office/drawing/2014/main" id="{22C24C37-B842-C34D-EF58-7056DB5EFCDF}"/>
              </a:ext>
            </a:extLst>
          </p:cNvPr>
          <p:cNvSpPr/>
          <p:nvPr/>
        </p:nvSpPr>
        <p:spPr>
          <a:xfrm>
            <a:off x="3993553" y="2050312"/>
            <a:ext cx="648227" cy="641741"/>
          </a:xfrm>
          <a:custGeom>
            <a:avLst/>
            <a:gdLst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39058 w 1069022"/>
              <a:gd name="connsiteY10" fmla="*/ 40522 h 1064675"/>
              <a:gd name="connsiteX11" fmla="*/ 757230 w 1069022"/>
              <a:gd name="connsiteY11" fmla="*/ 200371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1028335 w 1069022"/>
              <a:gd name="connsiteY14" fmla="*/ 328623 h 1064675"/>
              <a:gd name="connsiteX15" fmla="*/ 927693 w 1069022"/>
              <a:gd name="connsiteY15" fmla="*/ 45444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1028335 w 1069022"/>
              <a:gd name="connsiteY18" fmla="*/ 736052 h 1064675"/>
              <a:gd name="connsiteX19" fmla="*/ 867833 w 1069022"/>
              <a:gd name="connsiteY19" fmla="*/ 754151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739058 w 1069022"/>
              <a:gd name="connsiteY22" fmla="*/ 1024153 h 1064675"/>
              <a:gd name="connsiteX23" fmla="*/ 612719 w 1069022"/>
              <a:gd name="connsiteY23" fmla="*/ 923921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29964 w 1069022"/>
              <a:gd name="connsiteY26" fmla="*/ 1024153 h 1064675"/>
              <a:gd name="connsiteX27" fmla="*/ 311792 w 1069022"/>
              <a:gd name="connsiteY27" fmla="*/ 86430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40687 w 1069022"/>
              <a:gd name="connsiteY30" fmla="*/ 736052 h 1064675"/>
              <a:gd name="connsiteX31" fmla="*/ 141329 w 1069022"/>
              <a:gd name="connsiteY31" fmla="*/ 610228 h 1064675"/>
              <a:gd name="connsiteX32" fmla="*/ 0 w 1069022"/>
              <a:gd name="connsiteY32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57230 w 1069022"/>
              <a:gd name="connsiteY10" fmla="*/ 200371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1028335 w 1069022"/>
              <a:gd name="connsiteY13" fmla="*/ 328623 h 1064675"/>
              <a:gd name="connsiteX14" fmla="*/ 927693 w 1069022"/>
              <a:gd name="connsiteY14" fmla="*/ 45444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1028335 w 1069022"/>
              <a:gd name="connsiteY17" fmla="*/ 736052 h 1064675"/>
              <a:gd name="connsiteX18" fmla="*/ 867833 w 1069022"/>
              <a:gd name="connsiteY18" fmla="*/ 754151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739058 w 1069022"/>
              <a:gd name="connsiteY21" fmla="*/ 1024153 h 1064675"/>
              <a:gd name="connsiteX22" fmla="*/ 612719 w 1069022"/>
              <a:gd name="connsiteY22" fmla="*/ 923921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29964 w 1069022"/>
              <a:gd name="connsiteY25" fmla="*/ 1024153 h 1064675"/>
              <a:gd name="connsiteX26" fmla="*/ 311792 w 1069022"/>
              <a:gd name="connsiteY26" fmla="*/ 86430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40687 w 1069022"/>
              <a:gd name="connsiteY29" fmla="*/ 736052 h 1064675"/>
              <a:gd name="connsiteX30" fmla="*/ 141329 w 1069022"/>
              <a:gd name="connsiteY30" fmla="*/ 610228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57230 w 1069022"/>
              <a:gd name="connsiteY9" fmla="*/ 200371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1028335 w 1069022"/>
              <a:gd name="connsiteY12" fmla="*/ 328623 h 1064675"/>
              <a:gd name="connsiteX13" fmla="*/ 927693 w 1069022"/>
              <a:gd name="connsiteY13" fmla="*/ 45444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1028335 w 1069022"/>
              <a:gd name="connsiteY16" fmla="*/ 736052 h 1064675"/>
              <a:gd name="connsiteX17" fmla="*/ 867833 w 1069022"/>
              <a:gd name="connsiteY17" fmla="*/ 754151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739058 w 1069022"/>
              <a:gd name="connsiteY20" fmla="*/ 1024153 h 1064675"/>
              <a:gd name="connsiteX21" fmla="*/ 612719 w 1069022"/>
              <a:gd name="connsiteY21" fmla="*/ 923921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29964 w 1069022"/>
              <a:gd name="connsiteY24" fmla="*/ 1024153 h 1064675"/>
              <a:gd name="connsiteX25" fmla="*/ 311792 w 1069022"/>
              <a:gd name="connsiteY25" fmla="*/ 86430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40687 w 1069022"/>
              <a:gd name="connsiteY28" fmla="*/ 736052 h 1064675"/>
              <a:gd name="connsiteX29" fmla="*/ 141329 w 1069022"/>
              <a:gd name="connsiteY29" fmla="*/ 610228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40687 w 1069022"/>
              <a:gd name="connsiteY27" fmla="*/ 736052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432329 w 1069022"/>
              <a:gd name="connsiteY7" fmla="*/ 22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10664 w 1069022"/>
              <a:gd name="connsiteY10" fmla="*/ 185554 h 1064675"/>
              <a:gd name="connsiteX11" fmla="*/ 870479 w 1069022"/>
              <a:gd name="connsiteY11" fmla="*/ 113770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906526 w 1069022"/>
              <a:gd name="connsiteY14" fmla="*/ 405764 h 1064675"/>
              <a:gd name="connsiteX15" fmla="*/ 1065212 w 1069022"/>
              <a:gd name="connsiteY15" fmla="*/ 43973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888999 w 1069022"/>
              <a:gd name="connsiteY18" fmla="*/ 701234 h 1064675"/>
              <a:gd name="connsiteX19" fmla="*/ 967845 w 1069022"/>
              <a:gd name="connsiteY19" fmla="*/ 839787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665635 w 1069022"/>
              <a:gd name="connsiteY22" fmla="*/ 896404 h 1064675"/>
              <a:gd name="connsiteX23" fmla="*/ 627062 w 1069022"/>
              <a:gd name="connsiteY23" fmla="*/ 1055687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75292 w 1069022"/>
              <a:gd name="connsiteY26" fmla="*/ 883354 h 1064675"/>
              <a:gd name="connsiteX27" fmla="*/ 201612 w 1069022"/>
              <a:gd name="connsiteY27" fmla="*/ 96255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162496 w 1069022"/>
              <a:gd name="connsiteY30" fmla="*/ 663144 h 1064675"/>
              <a:gd name="connsiteX31" fmla="*/ 2645 w 1069022"/>
              <a:gd name="connsiteY31" fmla="*/ 632354 h 1064675"/>
              <a:gd name="connsiteX32" fmla="*/ 0 w 1069022"/>
              <a:gd name="connsiteY32" fmla="*/ 532338 h 1064675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32329 w 1069022"/>
              <a:gd name="connsiteY7" fmla="*/ 20637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37869 w 1069022"/>
              <a:gd name="connsiteY12" fmla="*/ 174965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912469 w 1071139"/>
              <a:gd name="connsiteY20" fmla="*/ 906642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889185 w 1071139"/>
              <a:gd name="connsiteY20" fmla="*/ 917225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56553 w 1071139"/>
              <a:gd name="connsiteY28" fmla="*/ 906642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24803 w 1071139"/>
              <a:gd name="connsiteY28" fmla="*/ 879125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54436 w 1069022"/>
              <a:gd name="connsiteY4" fmla="*/ 15379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98886 w 1069022"/>
              <a:gd name="connsiteY4" fmla="*/ 13474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69022" h="1058325">
                <a:moveTo>
                  <a:pt x="0" y="490004"/>
                </a:moveTo>
                <a:lnTo>
                  <a:pt x="139212" y="452330"/>
                </a:lnTo>
                <a:lnTo>
                  <a:pt x="184256" y="361324"/>
                </a:lnTo>
                <a:cubicBezTo>
                  <a:pt x="178752" y="314084"/>
                  <a:pt x="116099" y="264727"/>
                  <a:pt x="110595" y="217487"/>
                </a:cubicBezTo>
                <a:lnTo>
                  <a:pt x="198886" y="134749"/>
                </a:lnTo>
                <a:lnTo>
                  <a:pt x="309675" y="198254"/>
                </a:lnTo>
                <a:lnTo>
                  <a:pt x="405503" y="166154"/>
                </a:lnTo>
                <a:cubicBezTo>
                  <a:pt x="427145" y="133876"/>
                  <a:pt x="421270" y="44448"/>
                  <a:pt x="442912" y="12170"/>
                </a:cubicBezTo>
                <a:lnTo>
                  <a:pt x="562028" y="0"/>
                </a:lnTo>
                <a:lnTo>
                  <a:pt x="610602" y="138637"/>
                </a:lnTo>
                <a:lnTo>
                  <a:pt x="708547" y="183437"/>
                </a:lnTo>
                <a:cubicBezTo>
                  <a:pt x="754763" y="174326"/>
                  <a:pt x="822146" y="120764"/>
                  <a:pt x="868362" y="111653"/>
                </a:cubicBezTo>
                <a:lnTo>
                  <a:pt x="935752" y="174965"/>
                </a:lnTo>
                <a:lnTo>
                  <a:pt x="865716" y="308407"/>
                </a:lnTo>
                <a:lnTo>
                  <a:pt x="904409" y="403647"/>
                </a:lnTo>
                <a:cubicBezTo>
                  <a:pt x="931904" y="423438"/>
                  <a:pt x="1035600" y="417829"/>
                  <a:pt x="1063095" y="437620"/>
                </a:cubicBezTo>
                <a:lnTo>
                  <a:pt x="1069022" y="568321"/>
                </a:lnTo>
                <a:lnTo>
                  <a:pt x="925576" y="608111"/>
                </a:lnTo>
                <a:lnTo>
                  <a:pt x="886882" y="699117"/>
                </a:lnTo>
                <a:cubicBezTo>
                  <a:pt x="891292" y="745301"/>
                  <a:pt x="961318" y="791486"/>
                  <a:pt x="965728" y="837670"/>
                </a:cubicBezTo>
                <a:lnTo>
                  <a:pt x="887068" y="917225"/>
                </a:lnTo>
                <a:lnTo>
                  <a:pt x="755113" y="862187"/>
                </a:lnTo>
                <a:lnTo>
                  <a:pt x="663518" y="894287"/>
                </a:lnTo>
                <a:cubicBezTo>
                  <a:pt x="643605" y="920570"/>
                  <a:pt x="644858" y="1027287"/>
                  <a:pt x="624945" y="1053570"/>
                </a:cubicBezTo>
                <a:lnTo>
                  <a:pt x="481594" y="1058325"/>
                </a:lnTo>
                <a:lnTo>
                  <a:pt x="454186" y="921804"/>
                </a:lnTo>
                <a:lnTo>
                  <a:pt x="373175" y="881237"/>
                </a:lnTo>
                <a:cubicBezTo>
                  <a:pt x="328687" y="885765"/>
                  <a:pt x="243983" y="955909"/>
                  <a:pt x="199495" y="960437"/>
                </a:cubicBezTo>
                <a:lnTo>
                  <a:pt x="122686" y="879125"/>
                </a:lnTo>
                <a:lnTo>
                  <a:pt x="199072" y="752034"/>
                </a:lnTo>
                <a:lnTo>
                  <a:pt x="160379" y="661027"/>
                </a:lnTo>
                <a:cubicBezTo>
                  <a:pt x="121912" y="628891"/>
                  <a:pt x="38995" y="662373"/>
                  <a:pt x="528" y="630237"/>
                </a:cubicBezTo>
                <a:cubicBezTo>
                  <a:pt x="-354" y="596898"/>
                  <a:pt x="882" y="523343"/>
                  <a:pt x="0" y="4900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16 Points 9">
            <a:extLst>
              <a:ext uri="{FF2B5EF4-FFF2-40B4-BE49-F238E27FC236}">
                <a16:creationId xmlns:a16="http://schemas.microsoft.com/office/drawing/2014/main" id="{47F70393-4B87-BDD2-98E0-312DD2DCF536}"/>
              </a:ext>
            </a:extLst>
          </p:cNvPr>
          <p:cNvSpPr/>
          <p:nvPr/>
        </p:nvSpPr>
        <p:spPr>
          <a:xfrm>
            <a:off x="3621279" y="1857492"/>
            <a:ext cx="465671" cy="461012"/>
          </a:xfrm>
          <a:custGeom>
            <a:avLst/>
            <a:gdLst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39058 w 1069022"/>
              <a:gd name="connsiteY10" fmla="*/ 40522 h 1064675"/>
              <a:gd name="connsiteX11" fmla="*/ 757230 w 1069022"/>
              <a:gd name="connsiteY11" fmla="*/ 200371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1028335 w 1069022"/>
              <a:gd name="connsiteY14" fmla="*/ 328623 h 1064675"/>
              <a:gd name="connsiteX15" fmla="*/ 927693 w 1069022"/>
              <a:gd name="connsiteY15" fmla="*/ 45444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1028335 w 1069022"/>
              <a:gd name="connsiteY18" fmla="*/ 736052 h 1064675"/>
              <a:gd name="connsiteX19" fmla="*/ 867833 w 1069022"/>
              <a:gd name="connsiteY19" fmla="*/ 754151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739058 w 1069022"/>
              <a:gd name="connsiteY22" fmla="*/ 1024153 h 1064675"/>
              <a:gd name="connsiteX23" fmla="*/ 612719 w 1069022"/>
              <a:gd name="connsiteY23" fmla="*/ 923921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29964 w 1069022"/>
              <a:gd name="connsiteY26" fmla="*/ 1024153 h 1064675"/>
              <a:gd name="connsiteX27" fmla="*/ 311792 w 1069022"/>
              <a:gd name="connsiteY27" fmla="*/ 86430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40687 w 1069022"/>
              <a:gd name="connsiteY30" fmla="*/ 736052 h 1064675"/>
              <a:gd name="connsiteX31" fmla="*/ 141329 w 1069022"/>
              <a:gd name="connsiteY31" fmla="*/ 610228 h 1064675"/>
              <a:gd name="connsiteX32" fmla="*/ 0 w 1069022"/>
              <a:gd name="connsiteY32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57230 w 1069022"/>
              <a:gd name="connsiteY10" fmla="*/ 200371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1028335 w 1069022"/>
              <a:gd name="connsiteY13" fmla="*/ 328623 h 1064675"/>
              <a:gd name="connsiteX14" fmla="*/ 927693 w 1069022"/>
              <a:gd name="connsiteY14" fmla="*/ 45444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1028335 w 1069022"/>
              <a:gd name="connsiteY17" fmla="*/ 736052 h 1064675"/>
              <a:gd name="connsiteX18" fmla="*/ 867833 w 1069022"/>
              <a:gd name="connsiteY18" fmla="*/ 754151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739058 w 1069022"/>
              <a:gd name="connsiteY21" fmla="*/ 1024153 h 1064675"/>
              <a:gd name="connsiteX22" fmla="*/ 612719 w 1069022"/>
              <a:gd name="connsiteY22" fmla="*/ 923921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29964 w 1069022"/>
              <a:gd name="connsiteY25" fmla="*/ 1024153 h 1064675"/>
              <a:gd name="connsiteX26" fmla="*/ 311792 w 1069022"/>
              <a:gd name="connsiteY26" fmla="*/ 86430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40687 w 1069022"/>
              <a:gd name="connsiteY29" fmla="*/ 736052 h 1064675"/>
              <a:gd name="connsiteX30" fmla="*/ 141329 w 1069022"/>
              <a:gd name="connsiteY30" fmla="*/ 610228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57230 w 1069022"/>
              <a:gd name="connsiteY9" fmla="*/ 200371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1028335 w 1069022"/>
              <a:gd name="connsiteY12" fmla="*/ 328623 h 1064675"/>
              <a:gd name="connsiteX13" fmla="*/ 927693 w 1069022"/>
              <a:gd name="connsiteY13" fmla="*/ 45444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1028335 w 1069022"/>
              <a:gd name="connsiteY16" fmla="*/ 736052 h 1064675"/>
              <a:gd name="connsiteX17" fmla="*/ 867833 w 1069022"/>
              <a:gd name="connsiteY17" fmla="*/ 754151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739058 w 1069022"/>
              <a:gd name="connsiteY20" fmla="*/ 1024153 h 1064675"/>
              <a:gd name="connsiteX21" fmla="*/ 612719 w 1069022"/>
              <a:gd name="connsiteY21" fmla="*/ 923921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29964 w 1069022"/>
              <a:gd name="connsiteY24" fmla="*/ 1024153 h 1064675"/>
              <a:gd name="connsiteX25" fmla="*/ 311792 w 1069022"/>
              <a:gd name="connsiteY25" fmla="*/ 86430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40687 w 1069022"/>
              <a:gd name="connsiteY28" fmla="*/ 736052 h 1064675"/>
              <a:gd name="connsiteX29" fmla="*/ 141329 w 1069022"/>
              <a:gd name="connsiteY29" fmla="*/ 610228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40687 w 1069022"/>
              <a:gd name="connsiteY27" fmla="*/ 736052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432329 w 1069022"/>
              <a:gd name="connsiteY7" fmla="*/ 22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10664 w 1069022"/>
              <a:gd name="connsiteY10" fmla="*/ 185554 h 1064675"/>
              <a:gd name="connsiteX11" fmla="*/ 870479 w 1069022"/>
              <a:gd name="connsiteY11" fmla="*/ 113770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906526 w 1069022"/>
              <a:gd name="connsiteY14" fmla="*/ 405764 h 1064675"/>
              <a:gd name="connsiteX15" fmla="*/ 1065212 w 1069022"/>
              <a:gd name="connsiteY15" fmla="*/ 43973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888999 w 1069022"/>
              <a:gd name="connsiteY18" fmla="*/ 701234 h 1064675"/>
              <a:gd name="connsiteX19" fmla="*/ 967845 w 1069022"/>
              <a:gd name="connsiteY19" fmla="*/ 839787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665635 w 1069022"/>
              <a:gd name="connsiteY22" fmla="*/ 896404 h 1064675"/>
              <a:gd name="connsiteX23" fmla="*/ 627062 w 1069022"/>
              <a:gd name="connsiteY23" fmla="*/ 1055687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75292 w 1069022"/>
              <a:gd name="connsiteY26" fmla="*/ 883354 h 1064675"/>
              <a:gd name="connsiteX27" fmla="*/ 201612 w 1069022"/>
              <a:gd name="connsiteY27" fmla="*/ 96255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162496 w 1069022"/>
              <a:gd name="connsiteY30" fmla="*/ 663144 h 1064675"/>
              <a:gd name="connsiteX31" fmla="*/ 2645 w 1069022"/>
              <a:gd name="connsiteY31" fmla="*/ 632354 h 1064675"/>
              <a:gd name="connsiteX32" fmla="*/ 0 w 1069022"/>
              <a:gd name="connsiteY32" fmla="*/ 532338 h 1064675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32329 w 1069022"/>
              <a:gd name="connsiteY7" fmla="*/ 20637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37869 w 1069022"/>
              <a:gd name="connsiteY12" fmla="*/ 174965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912469 w 1071139"/>
              <a:gd name="connsiteY20" fmla="*/ 906642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889185 w 1071139"/>
              <a:gd name="connsiteY20" fmla="*/ 917225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56553 w 1071139"/>
              <a:gd name="connsiteY28" fmla="*/ 906642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24803 w 1071139"/>
              <a:gd name="connsiteY28" fmla="*/ 879125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54436 w 1069022"/>
              <a:gd name="connsiteY4" fmla="*/ 15379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98886 w 1069022"/>
              <a:gd name="connsiteY4" fmla="*/ 13474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69022" h="1058325">
                <a:moveTo>
                  <a:pt x="0" y="490004"/>
                </a:moveTo>
                <a:lnTo>
                  <a:pt x="139212" y="452330"/>
                </a:lnTo>
                <a:lnTo>
                  <a:pt x="184256" y="361324"/>
                </a:lnTo>
                <a:cubicBezTo>
                  <a:pt x="178752" y="314084"/>
                  <a:pt x="116099" y="264727"/>
                  <a:pt x="110595" y="217487"/>
                </a:cubicBezTo>
                <a:lnTo>
                  <a:pt x="198886" y="134749"/>
                </a:lnTo>
                <a:lnTo>
                  <a:pt x="309675" y="198254"/>
                </a:lnTo>
                <a:lnTo>
                  <a:pt x="405503" y="166154"/>
                </a:lnTo>
                <a:cubicBezTo>
                  <a:pt x="427145" y="133876"/>
                  <a:pt x="421270" y="44448"/>
                  <a:pt x="442912" y="12170"/>
                </a:cubicBezTo>
                <a:lnTo>
                  <a:pt x="562028" y="0"/>
                </a:lnTo>
                <a:lnTo>
                  <a:pt x="610602" y="138637"/>
                </a:lnTo>
                <a:lnTo>
                  <a:pt x="708547" y="183437"/>
                </a:lnTo>
                <a:cubicBezTo>
                  <a:pt x="754763" y="174326"/>
                  <a:pt x="822146" y="120764"/>
                  <a:pt x="868362" y="111653"/>
                </a:cubicBezTo>
                <a:lnTo>
                  <a:pt x="935752" y="174965"/>
                </a:lnTo>
                <a:lnTo>
                  <a:pt x="865716" y="308407"/>
                </a:lnTo>
                <a:lnTo>
                  <a:pt x="904409" y="403647"/>
                </a:lnTo>
                <a:cubicBezTo>
                  <a:pt x="931904" y="423438"/>
                  <a:pt x="1035600" y="417829"/>
                  <a:pt x="1063095" y="437620"/>
                </a:cubicBezTo>
                <a:lnTo>
                  <a:pt x="1069022" y="568321"/>
                </a:lnTo>
                <a:lnTo>
                  <a:pt x="925576" y="608111"/>
                </a:lnTo>
                <a:lnTo>
                  <a:pt x="886882" y="699117"/>
                </a:lnTo>
                <a:cubicBezTo>
                  <a:pt x="891292" y="745301"/>
                  <a:pt x="961318" y="791486"/>
                  <a:pt x="965728" y="837670"/>
                </a:cubicBezTo>
                <a:lnTo>
                  <a:pt x="887068" y="917225"/>
                </a:lnTo>
                <a:lnTo>
                  <a:pt x="755113" y="862187"/>
                </a:lnTo>
                <a:lnTo>
                  <a:pt x="663518" y="894287"/>
                </a:lnTo>
                <a:cubicBezTo>
                  <a:pt x="643605" y="920570"/>
                  <a:pt x="644858" y="1027287"/>
                  <a:pt x="624945" y="1053570"/>
                </a:cubicBezTo>
                <a:lnTo>
                  <a:pt x="481594" y="1058325"/>
                </a:lnTo>
                <a:lnTo>
                  <a:pt x="454186" y="921804"/>
                </a:lnTo>
                <a:lnTo>
                  <a:pt x="373175" y="881237"/>
                </a:lnTo>
                <a:cubicBezTo>
                  <a:pt x="328687" y="885765"/>
                  <a:pt x="243983" y="955909"/>
                  <a:pt x="199495" y="960437"/>
                </a:cubicBezTo>
                <a:lnTo>
                  <a:pt x="122686" y="879125"/>
                </a:lnTo>
                <a:lnTo>
                  <a:pt x="199072" y="752034"/>
                </a:lnTo>
                <a:lnTo>
                  <a:pt x="160379" y="661027"/>
                </a:lnTo>
                <a:cubicBezTo>
                  <a:pt x="121912" y="628891"/>
                  <a:pt x="38995" y="662373"/>
                  <a:pt x="528" y="630237"/>
                </a:cubicBezTo>
                <a:cubicBezTo>
                  <a:pt x="-354" y="596898"/>
                  <a:pt x="882" y="523343"/>
                  <a:pt x="0" y="4900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354A-6073-C2A0-3675-7DEA7101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D5966-349B-E68B-6218-00B3AB818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/>
              <a:t>The motor an electric bike is rated at 250 W. This is the mechanical output power. If the motor has an efficiency of 87%, calculate the maximum power drawn from the battery.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CD38E-3BEE-A86F-2BCC-FC56F6214F3E}"/>
                  </a:ext>
                </a:extLst>
              </p:cNvPr>
              <p:cNvSpPr txBox="1"/>
              <p:nvPr/>
            </p:nvSpPr>
            <p:spPr>
              <a:xfrm>
                <a:off x="3965575" y="2341796"/>
                <a:ext cx="4616450" cy="521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1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Percentage Efficiency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×100</m:t>
                    </m:r>
                  </m:oMath>
                </a14:m>
                <a:endParaRPr lang="en-GB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CD38E-3BEE-A86F-2BCC-FC56F6214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75" y="2341796"/>
                <a:ext cx="4616450" cy="521874"/>
              </a:xfrm>
              <a:prstGeom prst="rect">
                <a:avLst/>
              </a:prstGeom>
              <a:blipFill>
                <a:blip r:embed="rId2"/>
                <a:stretch>
                  <a:fillRect l="-1189"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971144-C065-AFF8-1120-80CAAF7537F8}"/>
                  </a:ext>
                </a:extLst>
              </p:cNvPr>
              <p:cNvSpPr txBox="1"/>
              <p:nvPr/>
            </p:nvSpPr>
            <p:spPr>
              <a:xfrm>
                <a:off x="5714410" y="3834816"/>
                <a:ext cx="2616201" cy="764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87</m:t>
                          </m:r>
                        </m:den>
                      </m:f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×100=287 </m:t>
                      </m:r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GB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971144-C065-AFF8-1120-80CAAF753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410" y="3834816"/>
                <a:ext cx="2616201" cy="764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7191C8-0A04-B2F5-E9EB-1B1631F70226}"/>
                  </a:ext>
                </a:extLst>
              </p:cNvPr>
              <p:cNvSpPr txBox="1"/>
              <p:nvPr/>
            </p:nvSpPr>
            <p:spPr>
              <a:xfrm>
                <a:off x="4571999" y="3023184"/>
                <a:ext cx="4616450" cy="81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87=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×100</m:t>
                      </m:r>
                    </m:oMath>
                  </m:oMathPara>
                </a14:m>
                <a:endParaRPr lang="en-GB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7191C8-0A04-B2F5-E9EB-1B1631F70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023184"/>
                <a:ext cx="4616450" cy="81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7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7">
            <a:extLst>
              <a:ext uri="{FF2B5EF4-FFF2-40B4-BE49-F238E27FC236}">
                <a16:creationId xmlns:a16="http://schemas.microsoft.com/office/drawing/2014/main" id="{13753BC4-5A5A-19F9-D7D3-6C7D7C539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228" y="1551453"/>
            <a:ext cx="2903359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The joule (J)</a:t>
            </a:r>
            <a:endParaRPr lang="en-GB" altLang="en-US" sz="3600" b="1" dirty="0"/>
          </a:p>
        </p:txBody>
      </p:sp>
      <p:sp>
        <p:nvSpPr>
          <p:cNvPr id="4103" name="Text Box 19">
            <a:extLst>
              <a:ext uri="{FF2B5EF4-FFF2-40B4-BE49-F238E27FC236}">
                <a16:creationId xmlns:a16="http://schemas.microsoft.com/office/drawing/2014/main" id="{263F530D-EBA2-E196-790B-DBAB314CF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20" y="5161280"/>
            <a:ext cx="18173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>
                <a:solidFill>
                  <a:srgbClr val="0000FF"/>
                </a:solidFill>
              </a:rPr>
              <a:t>Scalar</a:t>
            </a:r>
            <a:endParaRPr lang="en-GB" alt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ADF15-EA2E-EBE6-955C-256ED719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/>
              <a:t>What is the SI Unit of Work?</a:t>
            </a:r>
            <a:endParaRPr lang="en-GB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36A40-414B-E4C3-5855-9DDD74137C76}"/>
              </a:ext>
            </a:extLst>
          </p:cNvPr>
          <p:cNvSpPr txBox="1"/>
          <p:nvPr/>
        </p:nvSpPr>
        <p:spPr>
          <a:xfrm>
            <a:off x="923364" y="2481689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is the symbol?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87D8D-4A75-5BB9-D053-A6A7FE266447}"/>
              </a:ext>
            </a:extLst>
          </p:cNvPr>
          <p:cNvSpPr txBox="1"/>
          <p:nvPr/>
        </p:nvSpPr>
        <p:spPr>
          <a:xfrm>
            <a:off x="3771900" y="3322354"/>
            <a:ext cx="572593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EA20C-CDF3-5F3D-EF09-DA73FFC4B47B}"/>
              </a:ext>
            </a:extLst>
          </p:cNvPr>
          <p:cNvSpPr txBox="1"/>
          <p:nvPr/>
        </p:nvSpPr>
        <p:spPr>
          <a:xfrm>
            <a:off x="923364" y="4354155"/>
            <a:ext cx="323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Vector or scalar?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1" grpId="1" animBg="1"/>
      <p:bldP spid="4103" grpId="0"/>
      <p:bldP spid="4" grpId="0"/>
      <p:bldP spid="5" grpId="0" animBg="1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25964-7423-9536-1890-6011AC295121}"/>
              </a:ext>
            </a:extLst>
          </p:cNvPr>
          <p:cNvSpPr txBox="1"/>
          <p:nvPr/>
        </p:nvSpPr>
        <p:spPr>
          <a:xfrm>
            <a:off x="683568" y="1780425"/>
            <a:ext cx="332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/>
              <a:t>Hint: get 75% of total power</a:t>
            </a:r>
            <a:endParaRPr lang="en-GB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DE2802-12A6-06B2-DD07-5F008D31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9E91AB-24CE-AA99-78E1-8C8B1F6969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An LED is 25% efficient, it consumes 9 W. The unwanted output energy is heat. Calculate how much heat energy is lost in an hour.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90F8F-DA11-CCEF-BE08-8A8A35425842}"/>
              </a:ext>
            </a:extLst>
          </p:cNvPr>
          <p:cNvSpPr txBox="1"/>
          <p:nvPr/>
        </p:nvSpPr>
        <p:spPr>
          <a:xfrm>
            <a:off x="545256" y="2517684"/>
            <a:ext cx="764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Heat is produced at a rate of 0.75 x 9 = 6.75 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DF8422-8C90-6041-9DB2-E913358A0871}"/>
              </a:ext>
            </a:extLst>
          </p:cNvPr>
          <p:cNvSpPr txBox="1"/>
          <p:nvPr/>
        </p:nvSpPr>
        <p:spPr>
          <a:xfrm>
            <a:off x="1794622" y="3414721"/>
            <a:ext cx="3855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hour = 3600 seconds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5F8CD-1FFE-DE03-A07D-66E4E16B84EB}"/>
              </a:ext>
            </a:extLst>
          </p:cNvPr>
          <p:cNvSpPr txBox="1"/>
          <p:nvPr/>
        </p:nvSpPr>
        <p:spPr>
          <a:xfrm>
            <a:off x="2117783" y="4310429"/>
            <a:ext cx="4923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Heat = 6.75 x 3600 = 24300 J</a:t>
            </a:r>
          </a:p>
        </p:txBody>
      </p:sp>
    </p:spTree>
    <p:extLst>
      <p:ext uri="{BB962C8B-B14F-4D97-AF65-F5344CB8AC3E}">
        <p14:creationId xmlns:p14="http://schemas.microsoft.com/office/powerpoint/2010/main" val="4058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C0C6-D459-32AF-6C60-EF5A434C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Units recap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47A50-D9ED-A2C4-8B07-8445EE4974AA}"/>
              </a:ext>
            </a:extLst>
          </p:cNvPr>
          <p:cNvSpPr txBox="1"/>
          <p:nvPr/>
        </p:nvSpPr>
        <p:spPr>
          <a:xfrm>
            <a:off x="2540033" y="2766060"/>
            <a:ext cx="406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From the unifying strand</a:t>
            </a:r>
          </a:p>
        </p:txBody>
      </p:sp>
    </p:spTree>
    <p:extLst>
      <p:ext uri="{BB962C8B-B14F-4D97-AF65-F5344CB8AC3E}">
        <p14:creationId xmlns:p14="http://schemas.microsoft.com/office/powerpoint/2010/main" val="34355916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B625D5-721F-3F45-30E0-40F205081FF1}"/>
              </a:ext>
            </a:extLst>
          </p:cNvPr>
          <p:cNvSpPr txBox="1"/>
          <p:nvPr/>
        </p:nvSpPr>
        <p:spPr>
          <a:xfrm>
            <a:off x="611560" y="1166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/>
              <a:t>Recap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72E45-25C0-F9EC-6C82-967EF3892C1F}"/>
              </a:ext>
            </a:extLst>
          </p:cNvPr>
          <p:cNvSpPr txBox="1"/>
          <p:nvPr/>
        </p:nvSpPr>
        <p:spPr>
          <a:xfrm>
            <a:off x="611560" y="724863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/>
              <a:t>What are the SI Base units?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FFB46-3C76-7D80-5370-157C2628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4" y="1845841"/>
            <a:ext cx="8137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Meter, kilogram, second, ampere, kelvin, mole, candela. </a:t>
            </a:r>
            <a:endParaRPr lang="en-GB" alt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2138C-22AC-CAD1-C2D9-79A0D67146EE}"/>
              </a:ext>
            </a:extLst>
          </p:cNvPr>
          <p:cNvSpPr txBox="1"/>
          <p:nvPr/>
        </p:nvSpPr>
        <p:spPr>
          <a:xfrm>
            <a:off x="971600" y="4036143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00FF"/>
                </a:solidFill>
              </a:rPr>
              <a:t>units such as the Newton and the Joule are called </a:t>
            </a:r>
            <a:r>
              <a:rPr lang="en-GB" sz="2800" i="1" dirty="0">
                <a:solidFill>
                  <a:srgbClr val="0000FF"/>
                </a:solidFill>
              </a:rPr>
              <a:t>derived units</a:t>
            </a:r>
            <a:r>
              <a:rPr lang="en-GB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3F611-22AC-84C2-B095-5642B8631208}"/>
              </a:ext>
            </a:extLst>
          </p:cNvPr>
          <p:cNvSpPr txBox="1"/>
          <p:nvPr/>
        </p:nvSpPr>
        <p:spPr>
          <a:xfrm>
            <a:off x="1497422" y="2906941"/>
            <a:ext cx="6674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There are only 7 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all the rest (e.g. the Newton) are derived</a:t>
            </a:r>
          </a:p>
        </p:txBody>
      </p:sp>
    </p:spTree>
    <p:extLst>
      <p:ext uri="{BB962C8B-B14F-4D97-AF65-F5344CB8AC3E}">
        <p14:creationId xmlns:p14="http://schemas.microsoft.com/office/powerpoint/2010/main" val="20215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DD68F8-476D-1C28-E693-2141EA8DDB9C}"/>
                  </a:ext>
                </a:extLst>
              </p:cNvPr>
              <p:cNvSpPr txBox="1"/>
              <p:nvPr/>
            </p:nvSpPr>
            <p:spPr>
              <a:xfrm>
                <a:off x="879726" y="1405962"/>
                <a:ext cx="31174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DD68F8-476D-1C28-E693-2141EA8DD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26" y="1405962"/>
                <a:ext cx="311747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2AFB6F-CC7A-7AA4-7C96-E895D0D1D5E0}"/>
                  </a:ext>
                </a:extLst>
              </p:cNvPr>
              <p:cNvSpPr txBox="1"/>
              <p:nvPr/>
            </p:nvSpPr>
            <p:spPr>
              <a:xfrm>
                <a:off x="879726" y="2244361"/>
                <a:ext cx="7738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So the units for newtons (N) are the units of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 panose="02040503050406030204" pitchFamily="18" charset="0"/>
                      </a:rPr>
                      <m:t>𝒎𝒂</m:t>
                    </m:r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2AFB6F-CC7A-7AA4-7C96-E895D0D1D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26" y="2244361"/>
                <a:ext cx="7738016" cy="523220"/>
              </a:xfrm>
              <a:prstGeom prst="rect">
                <a:avLst/>
              </a:prstGeom>
              <a:blipFill>
                <a:blip r:embed="rId4"/>
                <a:stretch>
                  <a:fillRect l="-1575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71194E-BD7F-73F6-5022-112BA2829065}"/>
                  </a:ext>
                </a:extLst>
              </p:cNvPr>
              <p:cNvSpPr txBox="1"/>
              <p:nvPr/>
            </p:nvSpPr>
            <p:spPr>
              <a:xfrm>
                <a:off x="1481911" y="3366687"/>
                <a:ext cx="318510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71194E-BD7F-73F6-5022-112BA282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11" y="3366687"/>
                <a:ext cx="3185103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80A1FA-318B-A984-D9EB-6EA549CEB402}"/>
                  </a:ext>
                </a:extLst>
              </p:cNvPr>
              <p:cNvSpPr txBox="1"/>
              <p:nvPr/>
            </p:nvSpPr>
            <p:spPr>
              <a:xfrm>
                <a:off x="2849585" y="2941202"/>
                <a:ext cx="617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80A1FA-318B-A984-D9EB-6EA549CEB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585" y="2941202"/>
                <a:ext cx="6174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A2E5F-E2BA-573E-6C52-4CCAD45259EB}"/>
                  </a:ext>
                </a:extLst>
              </p:cNvPr>
              <p:cNvSpPr txBox="1"/>
              <p:nvPr/>
            </p:nvSpPr>
            <p:spPr>
              <a:xfrm>
                <a:off x="3571604" y="2941202"/>
                <a:ext cx="5068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A2E5F-E2BA-573E-6C52-4CCAD4525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04" y="2941202"/>
                <a:ext cx="5068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2107753A-6E26-E1B9-BDA9-84B80F2B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Unit conversion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85E9A2-98FF-6508-D3DC-5BF20ED12E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996170"/>
          </a:xfrm>
        </p:spPr>
        <p:txBody>
          <a:bodyPr/>
          <a:lstStyle/>
          <a:p>
            <a:r>
              <a:rPr lang="en-GB" dirty="0"/>
              <a:t>Convert newtons (N) to base units.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A28CED2-7FAA-B9C2-4B25-76A317F21A43}"/>
              </a:ext>
            </a:extLst>
          </p:cNvPr>
          <p:cNvSpPr/>
          <p:nvPr/>
        </p:nvSpPr>
        <p:spPr>
          <a:xfrm>
            <a:off x="5741033" y="3464641"/>
            <a:ext cx="579563" cy="100893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101C9F-C427-4853-3CBB-559B9480D310}"/>
              </a:ext>
            </a:extLst>
          </p:cNvPr>
          <p:cNvSpPr/>
          <p:nvPr/>
        </p:nvSpPr>
        <p:spPr>
          <a:xfrm>
            <a:off x="4388570" y="3485751"/>
            <a:ext cx="1069813" cy="100893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C4B0B-51D5-372C-40E5-1D5C863CF95D}"/>
              </a:ext>
            </a:extLst>
          </p:cNvPr>
          <p:cNvSpPr/>
          <p:nvPr/>
        </p:nvSpPr>
        <p:spPr>
          <a:xfrm>
            <a:off x="3596306" y="3485751"/>
            <a:ext cx="579563" cy="100893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A9DF00-5233-2D63-A4A8-F0E4FA829E76}"/>
                  </a:ext>
                </a:extLst>
              </p:cNvPr>
              <p:cNvSpPr txBox="1"/>
              <p:nvPr/>
            </p:nvSpPr>
            <p:spPr>
              <a:xfrm>
                <a:off x="563652" y="1363961"/>
                <a:ext cx="80166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Joule is work,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𝐹𝑠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and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so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</a:rPr>
                      <m:t>𝒎𝒂𝒔</m:t>
                    </m:r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A9DF00-5233-2D63-A4A8-F0E4FA829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52" y="1363961"/>
                <a:ext cx="8016696" cy="523220"/>
              </a:xfrm>
              <a:prstGeom prst="rect">
                <a:avLst/>
              </a:prstGeom>
              <a:blipFill>
                <a:blip r:embed="rId3"/>
                <a:stretch>
                  <a:fillRect l="-1520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93FF99-F6C7-790F-241A-642DC80EAD6E}"/>
                  </a:ext>
                </a:extLst>
              </p:cNvPr>
              <p:cNvSpPr txBox="1"/>
              <p:nvPr/>
            </p:nvSpPr>
            <p:spPr>
              <a:xfrm>
                <a:off x="731476" y="2315299"/>
                <a:ext cx="7848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So the units for work (J) are the units of (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 panose="02040503050406030204" pitchFamily="18" charset="0"/>
                      </a:rPr>
                      <m:t>𝒎𝒂𝒔</m:t>
                    </m:r>
                  </m:oMath>
                </a14:m>
                <a:r>
                  <a:rPr lang="en-GB" sz="2800" b="1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93FF99-F6C7-790F-241A-642DC80EA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76" y="2315299"/>
                <a:ext cx="7848872" cy="523220"/>
              </a:xfrm>
              <a:prstGeom prst="rect">
                <a:avLst/>
              </a:prstGeom>
              <a:blipFill>
                <a:blip r:embed="rId4"/>
                <a:stretch>
                  <a:fillRect l="-1630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3DA514-769A-60EA-657E-BB4163CA533A}"/>
                  </a:ext>
                </a:extLst>
              </p:cNvPr>
              <p:cNvSpPr txBox="1"/>
              <p:nvPr/>
            </p:nvSpPr>
            <p:spPr>
              <a:xfrm>
                <a:off x="2095066" y="4019482"/>
                <a:ext cx="426071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3DA514-769A-60EA-657E-BB4163CA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66" y="4019482"/>
                <a:ext cx="4260718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6607E-D63C-9C47-B2C9-7C3BBDD1146A}"/>
                  </a:ext>
                </a:extLst>
              </p:cNvPr>
              <p:cNvSpPr txBox="1"/>
              <p:nvPr/>
            </p:nvSpPr>
            <p:spPr>
              <a:xfrm>
                <a:off x="2766941" y="4800762"/>
                <a:ext cx="269144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6607E-D63C-9C47-B2C9-7C3BBDD11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941" y="4800762"/>
                <a:ext cx="2691442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C0A6EC-D625-BC49-536F-6A052FB38C80}"/>
                  </a:ext>
                </a:extLst>
              </p:cNvPr>
              <p:cNvSpPr txBox="1"/>
              <p:nvPr/>
            </p:nvSpPr>
            <p:spPr>
              <a:xfrm>
                <a:off x="3643213" y="3417385"/>
                <a:ext cx="617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C0A6EC-D625-BC49-536F-6A052FB38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13" y="3417385"/>
                <a:ext cx="6174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DC7AF-4F97-B33E-C196-18DAF09AC641}"/>
                  </a:ext>
                </a:extLst>
              </p:cNvPr>
              <p:cNvSpPr txBox="1"/>
              <p:nvPr/>
            </p:nvSpPr>
            <p:spPr>
              <a:xfrm>
                <a:off x="4730955" y="3417385"/>
                <a:ext cx="5068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DC7AF-4F97-B33E-C196-18DAF09AC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955" y="3417385"/>
                <a:ext cx="5068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1366B4-8856-435C-00E2-992BEF6C58BF}"/>
                  </a:ext>
                </a:extLst>
              </p:cNvPr>
              <p:cNvSpPr txBox="1"/>
              <p:nvPr/>
            </p:nvSpPr>
            <p:spPr>
              <a:xfrm>
                <a:off x="5849940" y="3417385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1366B4-8856-435C-00E2-992BEF6C5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40" y="3417385"/>
                <a:ext cx="46358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DFF72A71-50C8-C2B0-59A5-100CCC4A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Joule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44993A-A43A-D67D-EEE3-F9A5A41D2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2633"/>
          </a:xfrm>
        </p:spPr>
        <p:txBody>
          <a:bodyPr/>
          <a:lstStyle/>
          <a:p>
            <a:r>
              <a:rPr lang="en-GB" dirty="0"/>
              <a:t>Convert Joules (J) to base units.</a:t>
            </a:r>
          </a:p>
        </p:txBody>
      </p:sp>
    </p:spTree>
    <p:extLst>
      <p:ext uri="{BB962C8B-B14F-4D97-AF65-F5344CB8AC3E}">
        <p14:creationId xmlns:p14="http://schemas.microsoft.com/office/powerpoint/2010/main" val="33028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3" grpId="0"/>
      <p:bldP spid="4" grpId="0"/>
      <p:bldP spid="5" grpId="0"/>
      <p:bldP spid="8" grpId="0"/>
      <p:bldP spid="9" grpId="0"/>
      <p:bldP spid="13" grpId="0"/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3DA514-769A-60EA-657E-BB4163CA533A}"/>
                  </a:ext>
                </a:extLst>
              </p:cNvPr>
              <p:cNvSpPr txBox="1"/>
              <p:nvPr/>
            </p:nvSpPr>
            <p:spPr>
              <a:xfrm>
                <a:off x="4272064" y="2112087"/>
                <a:ext cx="272709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3DA514-769A-60EA-657E-BB4163CA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064" y="2112087"/>
                <a:ext cx="2727092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63B6802-1A0C-B40C-6278-8DE3B402D933}"/>
              </a:ext>
            </a:extLst>
          </p:cNvPr>
          <p:cNvSpPr txBox="1"/>
          <p:nvPr/>
        </p:nvSpPr>
        <p:spPr>
          <a:xfrm>
            <a:off x="3844141" y="1588867"/>
            <a:ext cx="546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00FF"/>
                </a:solidFill>
              </a:rPr>
              <a:t>In the previous example we got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67A33-AE1E-192B-ADD0-C1E8EF2FC95F}"/>
              </a:ext>
            </a:extLst>
          </p:cNvPr>
          <p:cNvSpPr txBox="1"/>
          <p:nvPr/>
        </p:nvSpPr>
        <p:spPr>
          <a:xfrm>
            <a:off x="4058103" y="2774526"/>
            <a:ext cx="467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00FF"/>
                </a:solidFill>
              </a:rPr>
              <a:t>Watts are joules per second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84AD5-8A8C-67F8-E075-F9AFADAE5F4D}"/>
                  </a:ext>
                </a:extLst>
              </p:cNvPr>
              <p:cNvSpPr txBox="1"/>
              <p:nvPr/>
            </p:nvSpPr>
            <p:spPr>
              <a:xfrm>
                <a:off x="4275690" y="3768271"/>
                <a:ext cx="339278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84AD5-8A8C-67F8-E075-F9AFADAE5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690" y="3768271"/>
                <a:ext cx="3392788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C37DE7-C392-8A77-9674-115F1856877A}"/>
                  </a:ext>
                </a:extLst>
              </p:cNvPr>
              <p:cNvSpPr txBox="1"/>
              <p:nvPr/>
            </p:nvSpPr>
            <p:spPr>
              <a:xfrm>
                <a:off x="4275690" y="4561356"/>
                <a:ext cx="231954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C37DE7-C392-8A77-9674-115F1856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690" y="4561356"/>
                <a:ext cx="2319545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B17F2846-480D-AD66-98B1-5A52D2C54FE2}"/>
              </a:ext>
            </a:extLst>
          </p:cNvPr>
          <p:cNvSpPr/>
          <p:nvPr/>
        </p:nvSpPr>
        <p:spPr>
          <a:xfrm rot="5400000">
            <a:off x="5849138" y="2712332"/>
            <a:ext cx="479065" cy="1632814"/>
          </a:xfrm>
          <a:prstGeom prst="leftBrace">
            <a:avLst>
              <a:gd name="adj1" fmla="val 8333"/>
              <a:gd name="adj2" fmla="val 4915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74D69F-2A90-B544-C935-3D3FD24FA57F}"/>
              </a:ext>
            </a:extLst>
          </p:cNvPr>
          <p:cNvCxnSpPr>
            <a:cxnSpLocks/>
          </p:cNvCxnSpPr>
          <p:nvPr/>
        </p:nvCxnSpPr>
        <p:spPr>
          <a:xfrm flipH="1">
            <a:off x="7288489" y="3297746"/>
            <a:ext cx="106721" cy="4705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5993FCF-035B-2659-5B8C-A8156CFE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4F5E3-10B3-1253-4D7E-EE385A9B7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Convert Watts (W) to base units.</a:t>
            </a:r>
          </a:p>
        </p:txBody>
      </p:sp>
    </p:spTree>
    <p:extLst>
      <p:ext uri="{BB962C8B-B14F-4D97-AF65-F5344CB8AC3E}">
        <p14:creationId xmlns:p14="http://schemas.microsoft.com/office/powerpoint/2010/main" val="33951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43EB55-88B6-246B-F96C-E38C2534CDA0}"/>
              </a:ext>
            </a:extLst>
          </p:cNvPr>
          <p:cNvSpPr txBox="1"/>
          <p:nvPr/>
        </p:nvSpPr>
        <p:spPr>
          <a:xfrm>
            <a:off x="431540" y="7430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6704E4-5B7F-1F16-BFE6-FF0BD136351A}"/>
                  </a:ext>
                </a:extLst>
              </p:cNvPr>
              <p:cNvSpPr txBox="1"/>
              <p:nvPr/>
            </p:nvSpPr>
            <p:spPr>
              <a:xfrm>
                <a:off x="333812" y="659080"/>
                <a:ext cx="784887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The Planck constant relates energy and frequency.  Its value is  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6.6×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800" dirty="0"/>
                  <a:t>.  </a:t>
                </a:r>
              </a:p>
              <a:p>
                <a:pPr algn="l"/>
                <a:r>
                  <a:rPr lang="en-GB" sz="2800" dirty="0"/>
                  <a:t>Express this unit in terms of metres, kilograms and seconds.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6704E4-5B7F-1F16-BFE6-FF0BD1363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12" y="659080"/>
                <a:ext cx="7848872" cy="1815882"/>
              </a:xfrm>
              <a:prstGeom prst="rect">
                <a:avLst/>
              </a:prstGeom>
              <a:blipFill>
                <a:blip r:embed="rId3"/>
                <a:stretch>
                  <a:fillRect l="-1632" t="-3356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A834D7E-B5DB-E2BB-A5DB-01144FCCB0CC}"/>
              </a:ext>
            </a:extLst>
          </p:cNvPr>
          <p:cNvSpPr txBox="1"/>
          <p:nvPr/>
        </p:nvSpPr>
        <p:spPr>
          <a:xfrm>
            <a:off x="7930656" y="1951741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(7)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29CD9-F51B-E275-49C0-8E96731EB0C6}"/>
              </a:ext>
            </a:extLst>
          </p:cNvPr>
          <p:cNvSpPr txBox="1"/>
          <p:nvPr/>
        </p:nvSpPr>
        <p:spPr>
          <a:xfrm>
            <a:off x="1287066" y="2396315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tip: its the J s you need to convert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DD68F8-476D-1C28-E693-2141EA8DDB9C}"/>
                  </a:ext>
                </a:extLst>
              </p:cNvPr>
              <p:cNvSpPr txBox="1"/>
              <p:nvPr/>
            </p:nvSpPr>
            <p:spPr>
              <a:xfrm>
                <a:off x="777864" y="3067815"/>
                <a:ext cx="7751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>
                    <a:solidFill>
                      <a:srgbClr val="0000FF"/>
                    </a:solidFill>
                  </a:rPr>
                  <a:t>Joule is work,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𝑭𝒔</m:t>
                    </m:r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GB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𝒎𝒂𝒔</m:t>
                    </m:r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DD68F8-476D-1C28-E693-2141EA8DD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64" y="3067815"/>
                <a:ext cx="7751144" cy="523220"/>
              </a:xfrm>
              <a:prstGeom prst="rect">
                <a:avLst/>
              </a:prstGeom>
              <a:blipFill>
                <a:blip r:embed="rId4"/>
                <a:stretch>
                  <a:fillRect l="-165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2AFB6F-CC7A-7AA4-7C96-E895D0D1D5E0}"/>
                  </a:ext>
                </a:extLst>
              </p:cNvPr>
              <p:cNvSpPr txBox="1"/>
              <p:nvPr/>
            </p:nvSpPr>
            <p:spPr>
              <a:xfrm>
                <a:off x="777864" y="3859819"/>
                <a:ext cx="72779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>
                    <a:solidFill>
                      <a:srgbClr val="0000FF"/>
                    </a:solidFill>
                  </a:rPr>
                  <a:t>So the units for work (J) are the units of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𝒎𝒂𝒔</m:t>
                    </m:r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2AFB6F-CC7A-7AA4-7C96-E895D0D1D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64" y="3859819"/>
                <a:ext cx="7277954" cy="523220"/>
              </a:xfrm>
              <a:prstGeom prst="rect">
                <a:avLst/>
              </a:prstGeom>
              <a:blipFill>
                <a:blip r:embed="rId5"/>
                <a:stretch>
                  <a:fillRect l="-1760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71194E-BD7F-73F6-5022-112BA2829065}"/>
                  </a:ext>
                </a:extLst>
              </p:cNvPr>
              <p:cNvSpPr txBox="1"/>
              <p:nvPr/>
            </p:nvSpPr>
            <p:spPr>
              <a:xfrm>
                <a:off x="1006796" y="4508249"/>
                <a:ext cx="288854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71194E-BD7F-73F6-5022-112BA282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96" y="4508249"/>
                <a:ext cx="2888547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811394-8F01-D6E5-445F-5EB74C05AE60}"/>
                  </a:ext>
                </a:extLst>
              </p:cNvPr>
              <p:cNvSpPr txBox="1"/>
              <p:nvPr/>
            </p:nvSpPr>
            <p:spPr>
              <a:xfrm>
                <a:off x="583850" y="5277913"/>
                <a:ext cx="595073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811394-8F01-D6E5-445F-5EB74C05A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50" y="5277913"/>
                <a:ext cx="5950732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4059CA0-37A5-29B5-55F8-A3118714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4732"/>
          </a:xfrm>
        </p:spPr>
        <p:txBody>
          <a:bodyPr/>
          <a:lstStyle/>
          <a:p>
            <a:r>
              <a:rPr lang="en-GB" dirty="0"/>
              <a:t>Conversion of Units Exam question 2021 q13</a:t>
            </a:r>
          </a:p>
        </p:txBody>
      </p:sp>
    </p:spTree>
    <p:extLst>
      <p:ext uri="{BB962C8B-B14F-4D97-AF65-F5344CB8AC3E}">
        <p14:creationId xmlns:p14="http://schemas.microsoft.com/office/powerpoint/2010/main" val="7038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1FDD-A7F2-2564-3BB4-39994731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Elastic energy</a:t>
            </a:r>
            <a:br>
              <a:rPr lang="en-GB" dirty="0"/>
            </a:br>
            <a:r>
              <a:rPr lang="en-GB" dirty="0"/>
              <a:t>(Higher Physics)</a:t>
            </a:r>
          </a:p>
        </p:txBody>
      </p:sp>
    </p:spTree>
    <p:extLst>
      <p:ext uri="{BB962C8B-B14F-4D97-AF65-F5344CB8AC3E}">
        <p14:creationId xmlns:p14="http://schemas.microsoft.com/office/powerpoint/2010/main" val="23517784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B389B3-3CBC-BDB1-E984-2C3A94F3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/>
              <a:t>What is the formula for the energy stored in a spring?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DA1A2A-6190-920C-48B4-19EE5496A2F2}"/>
                  </a:ext>
                </a:extLst>
              </p:cNvPr>
              <p:cNvSpPr txBox="1"/>
              <p:nvPr/>
            </p:nvSpPr>
            <p:spPr>
              <a:xfrm>
                <a:off x="2771069" y="1638300"/>
                <a:ext cx="2027093" cy="105285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𝒌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800" b="1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DA1A2A-6190-920C-48B4-19EE5496A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69" y="1638300"/>
                <a:ext cx="2027093" cy="1052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0DEAD2D-B91A-1D14-9022-82876F645197}"/>
              </a:ext>
            </a:extLst>
          </p:cNvPr>
          <p:cNvSpPr txBox="1"/>
          <p:nvPr/>
        </p:nvSpPr>
        <p:spPr>
          <a:xfrm>
            <a:off x="163790" y="5219700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applies to both compressed and stretched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FB5FDB-5229-188D-C0EB-9824EB5273C6}"/>
                  </a:ext>
                </a:extLst>
              </p:cNvPr>
              <p:cNvSpPr txBox="1"/>
              <p:nvPr/>
            </p:nvSpPr>
            <p:spPr>
              <a:xfrm>
                <a:off x="1333500" y="3073400"/>
                <a:ext cx="6745180" cy="1866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Potential energy stored in the spring</a:t>
                </a:r>
              </a:p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GB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Spring constant (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r>
                  <a:rPr lang="en-GB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displacement from natural length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FB5FDB-5229-188D-C0EB-9824EB527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3073400"/>
                <a:ext cx="6745180" cy="1866088"/>
              </a:xfrm>
              <a:prstGeom prst="rect">
                <a:avLst/>
              </a:prstGeom>
              <a:blipFill>
                <a:blip r:embed="rId3"/>
                <a:stretch>
                  <a:fillRect t="-1307" r="-723" b="-7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7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5FD43-D4F5-D35F-BBEA-0CDDAE3D2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88F38C0-D1E7-54FF-D700-F5AF8F0AE9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1300" y="155246"/>
                <a:ext cx="8724900" cy="830099"/>
              </a:xfrm>
            </p:spPr>
            <p:txBody>
              <a:bodyPr/>
              <a:lstStyle/>
              <a:p>
                <a:r>
                  <a:rPr lang="en-GB" dirty="0"/>
                  <a:t>Justify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88F38C0-D1E7-54FF-D700-F5AF8F0AE9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300" y="155246"/>
                <a:ext cx="8724900" cy="830099"/>
              </a:xfrm>
              <a:blipFill>
                <a:blip r:embed="rId2"/>
                <a:stretch>
                  <a:fillRect l="-2166" t="-4380" b="-10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FB7113A-0BC9-ABE2-3930-DCB23E6C5FE0}"/>
              </a:ext>
            </a:extLst>
          </p:cNvPr>
          <p:cNvSpPr/>
          <p:nvPr/>
        </p:nvSpPr>
        <p:spPr>
          <a:xfrm>
            <a:off x="2349500" y="1524000"/>
            <a:ext cx="2933700" cy="1905000"/>
          </a:xfrm>
          <a:custGeom>
            <a:avLst/>
            <a:gdLst>
              <a:gd name="connsiteX0" fmla="*/ 0 w 2933700"/>
              <a:gd name="connsiteY0" fmla="*/ 0 h 1905000"/>
              <a:gd name="connsiteX1" fmla="*/ 0 w 2933700"/>
              <a:gd name="connsiteY1" fmla="*/ 1905000 h 1905000"/>
              <a:gd name="connsiteX2" fmla="*/ 2578100 w 2933700"/>
              <a:gd name="connsiteY2" fmla="*/ 1905000 h 1905000"/>
              <a:gd name="connsiteX3" fmla="*/ 2933700 w 29337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1905000">
                <a:moveTo>
                  <a:pt x="0" y="0"/>
                </a:moveTo>
                <a:lnTo>
                  <a:pt x="0" y="1905000"/>
                </a:lnTo>
                <a:lnTo>
                  <a:pt x="2578100" y="1905000"/>
                </a:lnTo>
                <a:lnTo>
                  <a:pt x="2933700" y="19050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7F5863-EB04-4274-5BF3-10953272085C}"/>
              </a:ext>
            </a:extLst>
          </p:cNvPr>
          <p:cNvSpPr/>
          <p:nvPr/>
        </p:nvSpPr>
        <p:spPr>
          <a:xfrm>
            <a:off x="2349500" y="1816100"/>
            <a:ext cx="2590800" cy="1612900"/>
          </a:xfrm>
          <a:custGeom>
            <a:avLst/>
            <a:gdLst>
              <a:gd name="connsiteX0" fmla="*/ 0 w 1600200"/>
              <a:gd name="connsiteY0" fmla="*/ 1600200 h 1612900"/>
              <a:gd name="connsiteX1" fmla="*/ 1600200 w 1600200"/>
              <a:gd name="connsiteY1" fmla="*/ 0 h 1612900"/>
              <a:gd name="connsiteX2" fmla="*/ 1600200 w 1600200"/>
              <a:gd name="connsiteY2" fmla="*/ 1612900 h 1612900"/>
              <a:gd name="connsiteX3" fmla="*/ 1600200 w 1600200"/>
              <a:gd name="connsiteY3" fmla="*/ 15875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12900">
                <a:moveTo>
                  <a:pt x="0" y="1600200"/>
                </a:moveTo>
                <a:lnTo>
                  <a:pt x="1600200" y="0"/>
                </a:lnTo>
                <a:lnTo>
                  <a:pt x="1600200" y="1612900"/>
                </a:lnTo>
                <a:lnTo>
                  <a:pt x="1600200" y="1587500"/>
                </a:lnTo>
              </a:path>
            </a:pathLst>
          </a:custGeom>
          <a:solidFill>
            <a:srgbClr val="CEFA8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ECFCA-2A37-806B-23C9-C784ACCA74B9}"/>
              </a:ext>
            </a:extLst>
          </p:cNvPr>
          <p:cNvSpPr txBox="1"/>
          <p:nvPr/>
        </p:nvSpPr>
        <p:spPr>
          <a:xfrm>
            <a:off x="1066800" y="152400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08D36-99DB-E571-7EAA-3A1105F59AA7}"/>
              </a:ext>
            </a:extLst>
          </p:cNvPr>
          <p:cNvSpPr txBox="1"/>
          <p:nvPr/>
        </p:nvSpPr>
        <p:spPr>
          <a:xfrm>
            <a:off x="3787580" y="3459490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displacement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11897-F587-5D5D-B87F-C138D36EC0D7}"/>
              </a:ext>
            </a:extLst>
          </p:cNvPr>
          <p:cNvSpPr txBox="1"/>
          <p:nvPr/>
        </p:nvSpPr>
        <p:spPr>
          <a:xfrm>
            <a:off x="1524000" y="4432300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Energy = force x 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330C7-9206-8D97-900B-34CA7FA02E14}"/>
                  </a:ext>
                </a:extLst>
              </p:cNvPr>
              <p:cNvSpPr txBox="1"/>
              <p:nvPr/>
            </p:nvSpPr>
            <p:spPr>
              <a:xfrm>
                <a:off x="6423660" y="1837690"/>
                <a:ext cx="230543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Hooke’s law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straight line graph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330C7-9206-8D97-900B-34CA7FA02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837690"/>
                <a:ext cx="2305439" cy="1384995"/>
              </a:xfrm>
              <a:prstGeom prst="rect">
                <a:avLst/>
              </a:prstGeom>
              <a:blipFill>
                <a:blip r:embed="rId3"/>
                <a:stretch>
                  <a:fillRect l="-5464" t="-4545" r="-54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55A3DB4-1BA0-49BF-F52C-77747DA8DD77}"/>
              </a:ext>
            </a:extLst>
          </p:cNvPr>
          <p:cNvSpPr txBox="1"/>
          <p:nvPr/>
        </p:nvSpPr>
        <p:spPr>
          <a:xfrm>
            <a:off x="1524000" y="5072390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Energy = area under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C2329-6B81-95FF-576D-388A1F1FE97C}"/>
                  </a:ext>
                </a:extLst>
              </p:cNvPr>
              <p:cNvSpPr txBox="1"/>
              <p:nvPr/>
            </p:nvSpPr>
            <p:spPr>
              <a:xfrm>
                <a:off x="1524000" y="5814782"/>
                <a:ext cx="537210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Energy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𝑘𝑠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C2329-6B81-95FF-576D-388A1F1FE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814782"/>
                <a:ext cx="5372100" cy="700705"/>
              </a:xfrm>
              <a:prstGeom prst="rect">
                <a:avLst/>
              </a:prstGeom>
              <a:blipFill>
                <a:blip r:embed="rId5"/>
                <a:stretch>
                  <a:fillRect l="-2270"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  <p:bldP spid="10" grpId="0" build="p"/>
      <p:bldP spid="4" grpId="0"/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55C927D-068E-9F94-5079-EB909D26A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" y="1190650"/>
            <a:ext cx="8424863" cy="15696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One joule</a:t>
            </a:r>
            <a:r>
              <a:rPr lang="en-US" altLang="en-US" sz="3200" dirty="0"/>
              <a:t> is the amount of work done when a force of 1 newton acts for 1 </a:t>
            </a:r>
            <a:r>
              <a:rPr lang="en-GB" altLang="en-US" sz="3200" dirty="0"/>
              <a:t>metre</a:t>
            </a:r>
            <a:r>
              <a:rPr lang="en-US" altLang="en-US" sz="3200" dirty="0"/>
              <a:t> in the direction of the force.</a:t>
            </a:r>
            <a:endParaRPr lang="en-GB" altLang="en-US" sz="320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B9EED55-8FA7-9F21-693B-971B15312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810" y="2811470"/>
            <a:ext cx="3060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i.e.   1 J  =  1 N m</a:t>
            </a:r>
            <a:endParaRPr lang="en-GB" alt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1DCAB-CCD5-1007-CBD5-597C6B9E7233}"/>
              </a:ext>
            </a:extLst>
          </p:cNvPr>
          <p:cNvSpPr/>
          <p:nvPr/>
        </p:nvSpPr>
        <p:spPr>
          <a:xfrm>
            <a:off x="145287" y="3903333"/>
            <a:ext cx="8794686" cy="2054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644748D-0732-896F-E2B9-C16D448F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Define the joule.   </a:t>
            </a:r>
            <a:endParaRPr lang="en-GB" alt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7A6EC2-D898-AC7E-D666-246E537B4DEA}"/>
              </a:ext>
            </a:extLst>
          </p:cNvPr>
          <p:cNvCxnSpPr>
            <a:cxnSpLocks/>
          </p:cNvCxnSpPr>
          <p:nvPr/>
        </p:nvCxnSpPr>
        <p:spPr>
          <a:xfrm>
            <a:off x="5988871" y="4865373"/>
            <a:ext cx="12162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F4F1F50-6B6B-411E-DF79-2CC6EA6ABE91}"/>
              </a:ext>
            </a:extLst>
          </p:cNvPr>
          <p:cNvSpPr txBox="1"/>
          <p:nvPr/>
        </p:nvSpPr>
        <p:spPr>
          <a:xfrm>
            <a:off x="6059071" y="4319442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F= 1 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96C242-0ACB-DC42-2970-8B6CDB4AB2E7}"/>
              </a:ext>
            </a:extLst>
          </p:cNvPr>
          <p:cNvCxnSpPr>
            <a:cxnSpLocks/>
          </p:cNvCxnSpPr>
          <p:nvPr/>
        </p:nvCxnSpPr>
        <p:spPr>
          <a:xfrm>
            <a:off x="2329424" y="5486955"/>
            <a:ext cx="3217070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8535E64-A470-2D28-2C93-15900EBC48EF}"/>
              </a:ext>
            </a:extLst>
          </p:cNvPr>
          <p:cNvSpPr/>
          <p:nvPr/>
        </p:nvSpPr>
        <p:spPr>
          <a:xfrm>
            <a:off x="2667810" y="4539287"/>
            <a:ext cx="2552262" cy="72008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20000">
                <a:schemeClr val="tx2">
                  <a:lumMod val="10000"/>
                  <a:lumOff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0A68C-3E34-FF9A-A5C0-EBFBA97850A2}"/>
              </a:ext>
            </a:extLst>
          </p:cNvPr>
          <p:cNvSpPr txBox="1"/>
          <p:nvPr/>
        </p:nvSpPr>
        <p:spPr>
          <a:xfrm>
            <a:off x="3394560" y="5412810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s = 1 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DDF55F-0D12-B11A-3890-F2DE1E82D60F}"/>
              </a:ext>
            </a:extLst>
          </p:cNvPr>
          <p:cNvSpPr/>
          <p:nvPr/>
        </p:nvSpPr>
        <p:spPr>
          <a:xfrm>
            <a:off x="5047938" y="4420859"/>
            <a:ext cx="940933" cy="97515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FD8505-D129-8979-1F54-09ED7868A1E0}"/>
              </a:ext>
            </a:extLst>
          </p:cNvPr>
          <p:cNvSpPr/>
          <p:nvPr/>
        </p:nvSpPr>
        <p:spPr>
          <a:xfrm>
            <a:off x="1858958" y="4420859"/>
            <a:ext cx="940933" cy="975153"/>
          </a:xfrm>
          <a:prstGeom prst="ellipse">
            <a:avLst/>
          </a:prstGeom>
          <a:noFill/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4" name="Text Box 8">
            <a:extLst>
              <a:ext uri="{FF2B5EF4-FFF2-40B4-BE49-F238E27FC236}">
                <a16:creationId xmlns:a16="http://schemas.microsoft.com/office/drawing/2014/main" id="{6B4D88B8-BEDD-2F8D-A47D-608B8B798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2" y="3833916"/>
            <a:ext cx="388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400" b="1" dirty="0">
                <a:solidFill>
                  <a:srgbClr val="0000FF"/>
                </a:solidFill>
              </a:rPr>
              <a:t>1 joule of Work:</a:t>
            </a:r>
            <a:endParaRPr lang="en-GB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5" grpId="0"/>
      <p:bldP spid="9" grpId="0" animBg="1"/>
      <p:bldP spid="12" grpId="0"/>
      <p:bldP spid="13" grpId="0" animBg="1"/>
      <p:bldP spid="14" grpId="0" animBg="1"/>
      <p:bldP spid="512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3FE1-5C98-B35C-E413-7DCF96D3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2E1C5-B574-0786-3C23-2D760EA7E7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The springs in the suspension of a car have an elastic constant of 80 kN m⁻¹. Calculate the energy stored in one of these springs when it is displaced by 20 cm.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A9DCCB-66B2-3078-DAE0-0404BE2BA006}"/>
                  </a:ext>
                </a:extLst>
              </p:cNvPr>
              <p:cNvSpPr txBox="1"/>
              <p:nvPr/>
            </p:nvSpPr>
            <p:spPr>
              <a:xfrm>
                <a:off x="2615245" y="1943100"/>
                <a:ext cx="1956754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A9DCCB-66B2-3078-DAE0-0404BE2BA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245" y="1943100"/>
                <a:ext cx="1956754" cy="1052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FCB419-A12F-F42A-197E-278038E20559}"/>
                  </a:ext>
                </a:extLst>
              </p:cNvPr>
              <p:cNvSpPr txBox="1"/>
              <p:nvPr/>
            </p:nvSpPr>
            <p:spPr>
              <a:xfrm>
                <a:off x="2615245" y="3111500"/>
                <a:ext cx="3705373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(80 000)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(0.2)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FCB419-A12F-F42A-197E-278038E20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245" y="3111500"/>
                <a:ext cx="3705373" cy="1052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0801DF-F95F-397F-9A1A-5B0BF53F5A69}"/>
                  </a:ext>
                </a:extLst>
              </p:cNvPr>
              <p:cNvSpPr txBox="1"/>
              <p:nvPr/>
            </p:nvSpPr>
            <p:spPr>
              <a:xfrm>
                <a:off x="2615245" y="4253252"/>
                <a:ext cx="2123850" cy="710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600 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0801DF-F95F-397F-9A1A-5B0BF53F5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245" y="4253252"/>
                <a:ext cx="2123850" cy="7103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D14D6-1902-2E0E-580C-707BD675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62E2-0B99-450B-0B1A-51BB3CE1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9DBF8-3C5B-7FAE-F88A-68126620D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spring with a spring constant of 120 N m⁻¹ is compressed by 15 cm. Calculate the energy used.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5EC8E6-8E2B-08A1-E5C7-663CD286FBF0}"/>
                  </a:ext>
                </a:extLst>
              </p:cNvPr>
              <p:cNvSpPr txBox="1"/>
              <p:nvPr/>
            </p:nvSpPr>
            <p:spPr>
              <a:xfrm>
                <a:off x="6079683" y="5464832"/>
                <a:ext cx="2602764" cy="1018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1400" b="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Energy used = potential energy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1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.35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1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5EC8E6-8E2B-08A1-E5C7-663CD286F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683" y="5464832"/>
                <a:ext cx="2602764" cy="1018869"/>
              </a:xfrm>
              <a:prstGeom prst="rect">
                <a:avLst/>
              </a:prstGeom>
              <a:blipFill>
                <a:blip r:embed="rId3"/>
                <a:stretch>
                  <a:fillRect l="-703" t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1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42A9E-E807-83AB-6CE4-61B6CACB1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0819-DB0F-DFD7-E8D6-CDF4726E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BA4DE-1FCF-8B9E-D0B1-8092501D7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39" y="461963"/>
            <a:ext cx="7935911" cy="1255728"/>
          </a:xfrm>
        </p:spPr>
        <p:txBody>
          <a:bodyPr/>
          <a:lstStyle/>
          <a:p>
            <a:r>
              <a:rPr lang="en-GB" dirty="0"/>
              <a:t>How far must a spring with a spring constant of 100 N m⁻¹ be compressed in order to project a 90 g ball 3 meters in the air.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3B45A-A9F3-428C-FF99-562E399A0054}"/>
                  </a:ext>
                </a:extLst>
              </p:cNvPr>
              <p:cNvSpPr txBox="1"/>
              <p:nvPr/>
            </p:nvSpPr>
            <p:spPr>
              <a:xfrm>
                <a:off x="811845" y="1773223"/>
                <a:ext cx="4179862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𝑝𝑔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3B45A-A9F3-428C-FF99-562E399A0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45" y="1773223"/>
                <a:ext cx="4179862" cy="1052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8F1150-E5AC-BF62-F5CD-827C8BB3312B}"/>
                  </a:ext>
                </a:extLst>
              </p:cNvPr>
              <p:cNvSpPr txBox="1"/>
              <p:nvPr/>
            </p:nvSpPr>
            <p:spPr>
              <a:xfrm>
                <a:off x="913445" y="2958753"/>
                <a:ext cx="264527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8F1150-E5AC-BF62-F5CD-827C8BB33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45" y="2958753"/>
                <a:ext cx="2645276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DA33F5-9F95-CF40-768F-034CD8EC5DE9}"/>
                  </a:ext>
                </a:extLst>
              </p:cNvPr>
              <p:cNvSpPr txBox="1"/>
              <p:nvPr/>
            </p:nvSpPr>
            <p:spPr>
              <a:xfrm>
                <a:off x="811845" y="3635861"/>
                <a:ext cx="2533771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𝑚𝑔h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DA33F5-9F95-CF40-768F-034CD8EC5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45" y="3635861"/>
                <a:ext cx="2533771" cy="1519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72285A-8F9E-30F2-6964-77D1C24D8AEA}"/>
                  </a:ext>
                </a:extLst>
              </p:cNvPr>
              <p:cNvSpPr txBox="1"/>
              <p:nvPr/>
            </p:nvSpPr>
            <p:spPr>
              <a:xfrm>
                <a:off x="811845" y="5002505"/>
                <a:ext cx="407913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=.188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=18.8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72285A-8F9E-30F2-6964-77D1C24D8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45" y="5002505"/>
                <a:ext cx="4079130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6C33E-EC88-FC44-A032-D76B81CEE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7C66-06EF-CC98-B31F-F00B3D0A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7A143-B4BB-741A-DE2A-112C076BE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How far must a spring with a spring constant of </a:t>
            </a:r>
            <a:br>
              <a:rPr lang="en-GB" dirty="0"/>
            </a:br>
            <a:r>
              <a:rPr lang="en-GB" dirty="0"/>
              <a:t>300 N m⁻¹ be compressed in order to project a 250 g ball 3.5 meters in the air.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737F81-5007-620E-B484-A84A710E868C}"/>
                  </a:ext>
                </a:extLst>
              </p:cNvPr>
              <p:cNvSpPr txBox="1"/>
              <p:nvPr/>
            </p:nvSpPr>
            <p:spPr>
              <a:xfrm>
                <a:off x="6991023" y="6282665"/>
                <a:ext cx="2030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=0.239 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=23.9 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en-GB" sz="1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737F81-5007-620E-B484-A84A710E8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023" y="6282665"/>
                <a:ext cx="203068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3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55913F-D228-70F5-1B70-C0ECDE5D1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8013-7A5F-EC1C-C620-D264382E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Conservation of Energy experiments with springs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47856-3863-B0A4-CB58-CC2AD5553562}"/>
              </a:ext>
            </a:extLst>
          </p:cNvPr>
          <p:cNvSpPr txBox="1"/>
          <p:nvPr/>
        </p:nvSpPr>
        <p:spPr>
          <a:xfrm>
            <a:off x="662697" y="2915904"/>
            <a:ext cx="799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experiments assume that you have a trolley with a built-in or compatible compression spring.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43110-F9FC-A536-7B28-A5E9D797BE07}"/>
              </a:ext>
            </a:extLst>
          </p:cNvPr>
          <p:cNvSpPr txBox="1"/>
          <p:nvPr/>
        </p:nvSpPr>
        <p:spPr>
          <a:xfrm>
            <a:off x="662697" y="4096037"/>
            <a:ext cx="7996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may be possible to adapt the design for use with a spring (or elastic) that only works in tension.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EE32B-10DF-6E09-9CD2-378243B85337}"/>
              </a:ext>
            </a:extLst>
          </p:cNvPr>
          <p:cNvSpPr txBox="1"/>
          <p:nvPr/>
        </p:nvSpPr>
        <p:spPr>
          <a:xfrm>
            <a:off x="662697" y="1376968"/>
            <a:ext cx="425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20330-68FF-653D-535B-4B9FE2896C83}"/>
              </a:ext>
            </a:extLst>
          </p:cNvPr>
          <p:cNvSpPr txBox="1"/>
          <p:nvPr/>
        </p:nvSpPr>
        <p:spPr>
          <a:xfrm>
            <a:off x="662697" y="1984424"/>
            <a:ext cx="799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At present these experiments are un-tested.</a:t>
            </a:r>
          </a:p>
        </p:txBody>
      </p:sp>
    </p:spTree>
    <p:extLst>
      <p:ext uri="{BB962C8B-B14F-4D97-AF65-F5344CB8AC3E}">
        <p14:creationId xmlns:p14="http://schemas.microsoft.com/office/powerpoint/2010/main" val="19205541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BB026-0443-E682-9533-3653160C0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EAECF47E-04AF-A142-A71E-4D8964DD981E}"/>
              </a:ext>
            </a:extLst>
          </p:cNvPr>
          <p:cNvSpPr/>
          <p:nvPr/>
        </p:nvSpPr>
        <p:spPr>
          <a:xfrm>
            <a:off x="2742815" y="3393907"/>
            <a:ext cx="1102117" cy="3534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E95C5-06B6-0549-2D23-866D0E57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Measure spring constant of trolley spring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9D5AB9-768A-A58F-7378-713BEF45C8FF}"/>
              </a:ext>
            </a:extLst>
          </p:cNvPr>
          <p:cNvSpPr txBox="1"/>
          <p:nvPr/>
        </p:nvSpPr>
        <p:spPr>
          <a:xfrm>
            <a:off x="5299070" y="849082"/>
            <a:ext cx="38008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Pull trolley until spring just touches stopper.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Record distance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Pull Newton balance to compress spring. 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Record new distance and the force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Repeat for different forces.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Graph F vs s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Calculate k from slope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E2CC10-48AE-D044-80E8-FF328867F311}"/>
              </a:ext>
            </a:extLst>
          </p:cNvPr>
          <p:cNvSpPr txBox="1"/>
          <p:nvPr/>
        </p:nvSpPr>
        <p:spPr>
          <a:xfrm>
            <a:off x="3530049" y="1506366"/>
            <a:ext cx="1616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Track with distance scale engraved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EB65FB-EF5C-5E13-B3E3-085F3AA8A854}"/>
              </a:ext>
            </a:extLst>
          </p:cNvPr>
          <p:cNvSpPr txBox="1"/>
          <p:nvPr/>
        </p:nvSpPr>
        <p:spPr>
          <a:xfrm>
            <a:off x="279123" y="1420742"/>
            <a:ext cx="155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Newton balance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02AD03E-A106-729D-2307-5D7851434F48}"/>
              </a:ext>
            </a:extLst>
          </p:cNvPr>
          <p:cNvSpPr/>
          <p:nvPr/>
        </p:nvSpPr>
        <p:spPr>
          <a:xfrm>
            <a:off x="2842247" y="3588791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DDEA0F2-B693-3C72-8252-21F5F45F5B43}"/>
              </a:ext>
            </a:extLst>
          </p:cNvPr>
          <p:cNvSpPr/>
          <p:nvPr/>
        </p:nvSpPr>
        <p:spPr>
          <a:xfrm>
            <a:off x="3526666" y="3575305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24033B-07FE-DB3E-D349-947A39DFA9BE}"/>
              </a:ext>
            </a:extLst>
          </p:cNvPr>
          <p:cNvSpPr/>
          <p:nvPr/>
        </p:nvSpPr>
        <p:spPr>
          <a:xfrm>
            <a:off x="2042726" y="3389651"/>
            <a:ext cx="287785" cy="435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C3FC1C2-1E77-D2AB-6F46-9D6EFFAABBE1}"/>
              </a:ext>
            </a:extLst>
          </p:cNvPr>
          <p:cNvGrpSpPr/>
          <p:nvPr/>
        </p:nvGrpSpPr>
        <p:grpSpPr>
          <a:xfrm>
            <a:off x="2304860" y="3407653"/>
            <a:ext cx="423011" cy="291661"/>
            <a:chOff x="6004316" y="2458859"/>
            <a:chExt cx="524318" cy="227248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616E78-A8F5-FA85-4AC7-36E85426077D}"/>
                </a:ext>
              </a:extLst>
            </p:cNvPr>
            <p:cNvSpPr/>
            <p:nvPr/>
          </p:nvSpPr>
          <p:spPr>
            <a:xfrm rot="5400000">
              <a:off x="597927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B20CB4C-4270-25C6-F0E1-4CF2D423A9C8}"/>
                </a:ext>
              </a:extLst>
            </p:cNvPr>
            <p:cNvSpPr/>
            <p:nvPr/>
          </p:nvSpPr>
          <p:spPr>
            <a:xfrm rot="5400000">
              <a:off x="602907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6F24FC4-3C35-5FF1-BC42-309D4C8D1F3C}"/>
                </a:ext>
              </a:extLst>
            </p:cNvPr>
            <p:cNvSpPr/>
            <p:nvPr/>
          </p:nvSpPr>
          <p:spPr>
            <a:xfrm rot="5400000">
              <a:off x="6078880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1CE8136-FA5A-1A0D-DACC-29CC4E131084}"/>
                </a:ext>
              </a:extLst>
            </p:cNvPr>
            <p:cNvSpPr/>
            <p:nvPr/>
          </p:nvSpPr>
          <p:spPr>
            <a:xfrm rot="5400000">
              <a:off x="6128683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D85D114-AA92-9560-1898-A1B805CF5D89}"/>
                </a:ext>
              </a:extLst>
            </p:cNvPr>
            <p:cNvSpPr/>
            <p:nvPr/>
          </p:nvSpPr>
          <p:spPr>
            <a:xfrm rot="5400000">
              <a:off x="6178486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C3E09B7-F14A-C240-3D5A-A72169C5598A}"/>
                </a:ext>
              </a:extLst>
            </p:cNvPr>
            <p:cNvSpPr/>
            <p:nvPr/>
          </p:nvSpPr>
          <p:spPr>
            <a:xfrm rot="5400000">
              <a:off x="6228288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5481F34-2D88-01B8-A624-12AE90488C49}"/>
                </a:ext>
              </a:extLst>
            </p:cNvPr>
            <p:cNvSpPr/>
            <p:nvPr/>
          </p:nvSpPr>
          <p:spPr>
            <a:xfrm rot="5400000">
              <a:off x="6278091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026382-DF1F-0D72-5C72-303B684AE796}"/>
                </a:ext>
              </a:extLst>
            </p:cNvPr>
            <p:cNvSpPr/>
            <p:nvPr/>
          </p:nvSpPr>
          <p:spPr>
            <a:xfrm rot="5400000">
              <a:off x="6327894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2B1737-103F-FDE3-AC44-4FC3E0532300}"/>
                </a:ext>
              </a:extLst>
            </p:cNvPr>
            <p:cNvSpPr/>
            <p:nvPr/>
          </p:nvSpPr>
          <p:spPr>
            <a:xfrm rot="5400000">
              <a:off x="637769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2254FFC-BF9B-5C5D-0EE7-499EF3DFDAE1}"/>
                </a:ext>
              </a:extLst>
            </p:cNvPr>
            <p:cNvSpPr/>
            <p:nvPr/>
          </p:nvSpPr>
          <p:spPr>
            <a:xfrm rot="5400000">
              <a:off x="592800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C835BC0-8606-1600-8E49-49AD1D7746D5}"/>
              </a:ext>
            </a:extLst>
          </p:cNvPr>
          <p:cNvSpPr/>
          <p:nvPr/>
        </p:nvSpPr>
        <p:spPr>
          <a:xfrm>
            <a:off x="2047453" y="3828673"/>
            <a:ext cx="2927825" cy="1990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F3D5ACAE-59C8-159A-646B-538B735896F6}"/>
              </a:ext>
            </a:extLst>
          </p:cNvPr>
          <p:cNvSpPr/>
          <p:nvPr/>
        </p:nvSpPr>
        <p:spPr>
          <a:xfrm flipV="1">
            <a:off x="3224948" y="3438170"/>
            <a:ext cx="96818" cy="43853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6FAF399-A369-F775-444F-B1C0CFDCFC96}"/>
              </a:ext>
            </a:extLst>
          </p:cNvPr>
          <p:cNvCxnSpPr>
            <a:cxnSpLocks/>
          </p:cNvCxnSpPr>
          <p:nvPr/>
        </p:nvCxnSpPr>
        <p:spPr>
          <a:xfrm flipH="1" flipV="1">
            <a:off x="298450" y="3532908"/>
            <a:ext cx="3594725" cy="99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BDE1C9F-D8D1-E74A-E3D4-413B573C1D3B}"/>
              </a:ext>
            </a:extLst>
          </p:cNvPr>
          <p:cNvGrpSpPr/>
          <p:nvPr/>
        </p:nvGrpSpPr>
        <p:grpSpPr>
          <a:xfrm>
            <a:off x="491286" y="3333582"/>
            <a:ext cx="1368065" cy="353438"/>
            <a:chOff x="491286" y="3333582"/>
            <a:chExt cx="1368065" cy="35343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FCD36C7-2DF3-C8EC-4429-4B8AD25E376F}"/>
                </a:ext>
              </a:extLst>
            </p:cNvPr>
            <p:cNvGrpSpPr/>
            <p:nvPr/>
          </p:nvGrpSpPr>
          <p:grpSpPr>
            <a:xfrm rot="5400000">
              <a:off x="998600" y="2826268"/>
              <a:ext cx="353438" cy="1368065"/>
              <a:chOff x="12363189" y="806450"/>
              <a:chExt cx="275573" cy="946150"/>
            </a:xfrm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00CD5FC0-5955-E0E1-BD0D-847E9E01C444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2712D22-E15F-BC9C-F792-6967669550EF}"/>
                  </a:ext>
                </a:extLst>
              </p:cNvPr>
              <p:cNvSpPr/>
              <p:nvPr/>
            </p:nvSpPr>
            <p:spPr>
              <a:xfrm>
                <a:off x="12443717" y="919187"/>
                <a:ext cx="116688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D355485D-A2C8-7F01-3720-C0E31ACD4DF0}"/>
                </a:ext>
              </a:extLst>
            </p:cNvPr>
            <p:cNvSpPr/>
            <p:nvPr/>
          </p:nvSpPr>
          <p:spPr>
            <a:xfrm rot="16200000">
              <a:off x="1179272" y="3479517"/>
              <a:ext cx="177055" cy="80263"/>
            </a:xfrm>
            <a:prstGeom prst="hexagon">
              <a:avLst>
                <a:gd name="adj" fmla="val 155303"/>
                <a:gd name="vf" fmla="val 1154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576F7C5-65D7-E6F4-28B9-C796646407D0}"/>
              </a:ext>
            </a:extLst>
          </p:cNvPr>
          <p:cNvCxnSpPr>
            <a:cxnSpLocks/>
            <a:stCxn id="132" idx="3"/>
          </p:cNvCxnSpPr>
          <p:nvPr/>
        </p:nvCxnSpPr>
        <p:spPr>
          <a:xfrm flipV="1">
            <a:off x="1502194" y="3685442"/>
            <a:ext cx="679309" cy="232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D602C87-7143-82AB-C17F-B2C67FF3A846}"/>
              </a:ext>
            </a:extLst>
          </p:cNvPr>
          <p:cNvCxnSpPr>
            <a:cxnSpLocks/>
          </p:cNvCxnSpPr>
          <p:nvPr/>
        </p:nvCxnSpPr>
        <p:spPr>
          <a:xfrm flipV="1">
            <a:off x="2647511" y="3821414"/>
            <a:ext cx="577437" cy="953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2F12EF09-89B7-276A-D4E3-E4963243792F}"/>
              </a:ext>
            </a:extLst>
          </p:cNvPr>
          <p:cNvSpPr txBox="1"/>
          <p:nvPr/>
        </p:nvSpPr>
        <p:spPr>
          <a:xfrm>
            <a:off x="1212292" y="4682310"/>
            <a:ext cx="3593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Paper pointer to allow more precise readings of displacement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54B4F46-B69C-688B-658D-DF5D05BD60FD}"/>
              </a:ext>
            </a:extLst>
          </p:cNvPr>
          <p:cNvSpPr txBox="1"/>
          <p:nvPr/>
        </p:nvSpPr>
        <p:spPr>
          <a:xfrm>
            <a:off x="498354" y="4205404"/>
            <a:ext cx="1335920" cy="46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spring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7FEB295-4288-0D10-AFD4-110EFD8DB108}"/>
              </a:ext>
            </a:extLst>
          </p:cNvPr>
          <p:cNvCxnSpPr>
            <a:cxnSpLocks/>
            <a:stCxn id="82" idx="2"/>
          </p:cNvCxnSpPr>
          <p:nvPr/>
        </p:nvCxnSpPr>
        <p:spPr>
          <a:xfrm>
            <a:off x="4338526" y="3076026"/>
            <a:ext cx="66170" cy="712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A5CDD6E1-8AFE-A23C-3857-157144717BC2}"/>
              </a:ext>
            </a:extLst>
          </p:cNvPr>
          <p:cNvSpPr txBox="1"/>
          <p:nvPr/>
        </p:nvSpPr>
        <p:spPr>
          <a:xfrm>
            <a:off x="166274" y="3685442"/>
            <a:ext cx="1335920" cy="46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stopper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66BC9C0E-AC5B-9A41-F281-0DFFF63FD923}"/>
              </a:ext>
            </a:extLst>
          </p:cNvPr>
          <p:cNvCxnSpPr>
            <a:cxnSpLocks/>
          </p:cNvCxnSpPr>
          <p:nvPr/>
        </p:nvCxnSpPr>
        <p:spPr>
          <a:xfrm flipV="1">
            <a:off x="1512980" y="3708277"/>
            <a:ext cx="1013991" cy="729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44A5D7-DAE5-6A10-D27C-3C8DFD3DC0C6}"/>
              </a:ext>
            </a:extLst>
          </p:cNvPr>
          <p:cNvCxnSpPr>
            <a:cxnSpLocks/>
          </p:cNvCxnSpPr>
          <p:nvPr/>
        </p:nvCxnSpPr>
        <p:spPr>
          <a:xfrm>
            <a:off x="947052" y="2267823"/>
            <a:ext cx="219262" cy="931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9FB016-66A1-7CFD-9660-B35A996C64E7}"/>
              </a:ext>
            </a:extLst>
          </p:cNvPr>
          <p:cNvSpPr txBox="1"/>
          <p:nvPr/>
        </p:nvSpPr>
        <p:spPr>
          <a:xfrm>
            <a:off x="465586" y="594284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Preparatory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5BC6-87D6-5A82-C3C4-0ABDA88A1823}"/>
              </a:ext>
            </a:extLst>
          </p:cNvPr>
          <p:cNvSpPr txBox="1"/>
          <p:nvPr/>
        </p:nvSpPr>
        <p:spPr>
          <a:xfrm>
            <a:off x="1681150" y="1410550"/>
            <a:ext cx="1852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string wrapped around the trolley.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8F246F-AC20-4416-7966-95473F0A7848}"/>
              </a:ext>
            </a:extLst>
          </p:cNvPr>
          <p:cNvCxnSpPr>
            <a:cxnSpLocks/>
          </p:cNvCxnSpPr>
          <p:nvPr/>
        </p:nvCxnSpPr>
        <p:spPr>
          <a:xfrm>
            <a:off x="2755668" y="2768405"/>
            <a:ext cx="295995" cy="762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7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74" grpId="0"/>
      <p:bldP spid="82" grpId="0"/>
      <p:bldP spid="83" grpId="0"/>
      <p:bldP spid="89" grpId="0" animBg="1"/>
      <p:bldP spid="90" grpId="0" animBg="1"/>
      <p:bldP spid="93" grpId="0" animBg="1"/>
      <p:bldP spid="108" grpId="0" animBg="1"/>
      <p:bldP spid="110" grpId="0" animBg="1"/>
      <p:bldP spid="121" grpId="0"/>
      <p:bldP spid="123" grpId="0"/>
      <p:bldP spid="132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1DCB5-99C4-EAB8-FA71-DA766C9A1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B1DE-A412-7233-5C4A-6E4E602C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>
            <a:spAutoFit/>
          </a:bodyPr>
          <a:lstStyle/>
          <a:p>
            <a:r>
              <a:rPr lang="en-GB" dirty="0"/>
              <a:t>Investigate the principle of conservation of energy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785A8-9742-BC8E-F499-66FB37CFE5B2}"/>
              </a:ext>
            </a:extLst>
          </p:cNvPr>
          <p:cNvSpPr/>
          <p:nvPr/>
        </p:nvSpPr>
        <p:spPr>
          <a:xfrm rot="60000">
            <a:off x="2046600" y="2759065"/>
            <a:ext cx="689637" cy="4784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7679D-96BA-9BD0-4C3B-47E5E1A25520}"/>
              </a:ext>
            </a:extLst>
          </p:cNvPr>
          <p:cNvSpPr/>
          <p:nvPr/>
        </p:nvSpPr>
        <p:spPr>
          <a:xfrm rot="60000">
            <a:off x="944800" y="3809101"/>
            <a:ext cx="4360371" cy="1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145B50-ADE5-C168-31C2-94973D948411}"/>
              </a:ext>
            </a:extLst>
          </p:cNvPr>
          <p:cNvSpPr/>
          <p:nvPr/>
        </p:nvSpPr>
        <p:spPr>
          <a:xfrm>
            <a:off x="3127049" y="2466652"/>
            <a:ext cx="227247" cy="153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EFEE8-B3ED-8FB4-329E-AC41A174BB59}"/>
              </a:ext>
            </a:extLst>
          </p:cNvPr>
          <p:cNvSpPr txBox="1"/>
          <p:nvPr/>
        </p:nvSpPr>
        <p:spPr>
          <a:xfrm>
            <a:off x="3676238" y="1555996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/>
              <a:t>Light gate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24DCE-B946-D393-D3E6-13AA56738512}"/>
              </a:ext>
            </a:extLst>
          </p:cNvPr>
          <p:cNvSpPr txBox="1"/>
          <p:nvPr/>
        </p:nvSpPr>
        <p:spPr>
          <a:xfrm>
            <a:off x="3732859" y="2634235"/>
            <a:ext cx="149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Low friction track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CE8846-36EE-323F-E2A3-1EE63262C089}"/>
              </a:ext>
            </a:extLst>
          </p:cNvPr>
          <p:cNvSpPr txBox="1"/>
          <p:nvPr/>
        </p:nvSpPr>
        <p:spPr>
          <a:xfrm>
            <a:off x="1529276" y="4228540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trolley</a:t>
            </a:r>
            <a:endParaRPr lang="en-IE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B7BD73-D4ED-DA71-B313-DFB8E269B9BD}"/>
              </a:ext>
            </a:extLst>
          </p:cNvPr>
          <p:cNvSpPr txBox="1"/>
          <p:nvPr/>
        </p:nvSpPr>
        <p:spPr>
          <a:xfrm>
            <a:off x="444145" y="1530175"/>
            <a:ext cx="235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Card to interrupt light gate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166A03-E47C-0EB1-DAD2-628C2C196311}"/>
              </a:ext>
            </a:extLst>
          </p:cNvPr>
          <p:cNvCxnSpPr>
            <a:cxnSpLocks/>
          </p:cNvCxnSpPr>
          <p:nvPr/>
        </p:nvCxnSpPr>
        <p:spPr>
          <a:xfrm>
            <a:off x="1289717" y="2648888"/>
            <a:ext cx="471262" cy="259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C9A940-4BAC-12E3-B406-4646BEFC2D3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240672" y="1786829"/>
            <a:ext cx="435566" cy="553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3FA35-A547-71A4-605C-EED5FBB4B08D}"/>
              </a:ext>
            </a:extLst>
          </p:cNvPr>
          <p:cNvSpPr/>
          <p:nvPr/>
        </p:nvSpPr>
        <p:spPr>
          <a:xfrm>
            <a:off x="1023248" y="3933552"/>
            <a:ext cx="177748" cy="221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89CD4-C8A8-7AA8-C7A1-B4CF18BF2D9E}"/>
              </a:ext>
            </a:extLst>
          </p:cNvPr>
          <p:cNvSpPr/>
          <p:nvPr/>
        </p:nvSpPr>
        <p:spPr>
          <a:xfrm>
            <a:off x="5057674" y="4001419"/>
            <a:ext cx="229445" cy="111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4F34A1-8C90-E47F-DA2D-DE37446F0C32}"/>
              </a:ext>
            </a:extLst>
          </p:cNvPr>
          <p:cNvSpPr/>
          <p:nvPr/>
        </p:nvSpPr>
        <p:spPr>
          <a:xfrm rot="60000">
            <a:off x="1821837" y="3240287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40C32D-1F54-343D-6358-E7E01F04AB16}"/>
              </a:ext>
            </a:extLst>
          </p:cNvPr>
          <p:cNvSpPr/>
          <p:nvPr/>
        </p:nvSpPr>
        <p:spPr>
          <a:xfrm>
            <a:off x="1869649" y="3538197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85212B-D85A-233A-9D59-22108C5C29B9}"/>
              </a:ext>
            </a:extLst>
          </p:cNvPr>
          <p:cNvSpPr/>
          <p:nvPr/>
        </p:nvSpPr>
        <p:spPr>
          <a:xfrm>
            <a:off x="2682742" y="3563545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564805-0A2B-175B-BD64-20BE7979A3F8}"/>
              </a:ext>
            </a:extLst>
          </p:cNvPr>
          <p:cNvGrpSpPr/>
          <p:nvPr/>
        </p:nvGrpSpPr>
        <p:grpSpPr>
          <a:xfrm rot="20123161">
            <a:off x="2940137" y="3940131"/>
            <a:ext cx="657474" cy="1388428"/>
            <a:chOff x="2930779" y="3030200"/>
            <a:chExt cx="608229" cy="217218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D1AAF3-A0AF-2749-4AA8-AB39138201F8}"/>
                </a:ext>
              </a:extLst>
            </p:cNvPr>
            <p:cNvSpPr/>
            <p:nvPr/>
          </p:nvSpPr>
          <p:spPr>
            <a:xfrm>
              <a:off x="2930779" y="3030200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742434-B40C-5AB6-091A-663CB7184129}"/>
                </a:ext>
              </a:extLst>
            </p:cNvPr>
            <p:cNvSpPr/>
            <p:nvPr/>
          </p:nvSpPr>
          <p:spPr>
            <a:xfrm>
              <a:off x="3008109" y="3051849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D22EDE-5234-257A-BE03-1343E13695BD}"/>
              </a:ext>
            </a:extLst>
          </p:cNvPr>
          <p:cNvSpPr/>
          <p:nvPr/>
        </p:nvSpPr>
        <p:spPr>
          <a:xfrm rot="60000">
            <a:off x="325703" y="5972239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C18FF4-0D54-1411-75C6-D52FF9BF1F7B}"/>
              </a:ext>
            </a:extLst>
          </p:cNvPr>
          <p:cNvSpPr txBox="1"/>
          <p:nvPr/>
        </p:nvSpPr>
        <p:spPr>
          <a:xfrm>
            <a:off x="324683" y="5038132"/>
            <a:ext cx="2823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Metre stick to measure card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2F610A-35B1-9377-E701-47DB5B5BC012}"/>
                  </a:ext>
                </a:extLst>
              </p:cNvPr>
              <p:cNvSpPr txBox="1"/>
              <p:nvPr/>
            </p:nvSpPr>
            <p:spPr>
              <a:xfrm>
                <a:off x="2168403" y="2609978"/>
                <a:ext cx="456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2F610A-35B1-9377-E701-47DB5B5B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403" y="2609978"/>
                <a:ext cx="4565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28C181F-637C-E311-C5B7-2BECE29EB1FD}"/>
              </a:ext>
            </a:extLst>
          </p:cNvPr>
          <p:cNvCxnSpPr>
            <a:cxnSpLocks/>
          </p:cNvCxnSpPr>
          <p:nvPr/>
        </p:nvCxnSpPr>
        <p:spPr>
          <a:xfrm>
            <a:off x="2046653" y="3063402"/>
            <a:ext cx="689531" cy="1203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C9C0BB1-33F6-57C0-9875-32CE5EA69E9A}"/>
              </a:ext>
            </a:extLst>
          </p:cNvPr>
          <p:cNvSpPr/>
          <p:nvPr/>
        </p:nvSpPr>
        <p:spPr>
          <a:xfrm>
            <a:off x="944118" y="2752775"/>
            <a:ext cx="255544" cy="1018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A007018-6F32-0411-8890-211F1C184F0D}"/>
              </a:ext>
            </a:extLst>
          </p:cNvPr>
          <p:cNvGrpSpPr/>
          <p:nvPr/>
        </p:nvGrpSpPr>
        <p:grpSpPr>
          <a:xfrm>
            <a:off x="1318190" y="3336297"/>
            <a:ext cx="524318" cy="227248"/>
            <a:chOff x="6004316" y="2458859"/>
            <a:chExt cx="524318" cy="227248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FFEF261-22ED-0965-AA30-795B9D8B4B08}"/>
                </a:ext>
              </a:extLst>
            </p:cNvPr>
            <p:cNvSpPr/>
            <p:nvPr/>
          </p:nvSpPr>
          <p:spPr>
            <a:xfrm rot="5400000">
              <a:off x="597927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EDE4D6F-572E-F05E-4755-17BC0E5B8D53}"/>
                </a:ext>
              </a:extLst>
            </p:cNvPr>
            <p:cNvSpPr/>
            <p:nvPr/>
          </p:nvSpPr>
          <p:spPr>
            <a:xfrm rot="5400000">
              <a:off x="602907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387392F-AE3E-783F-F1E7-F69FBA816AC8}"/>
                </a:ext>
              </a:extLst>
            </p:cNvPr>
            <p:cNvSpPr/>
            <p:nvPr/>
          </p:nvSpPr>
          <p:spPr>
            <a:xfrm rot="5400000">
              <a:off x="6078880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292910E-9711-32C5-3F59-23145F727590}"/>
                </a:ext>
              </a:extLst>
            </p:cNvPr>
            <p:cNvSpPr/>
            <p:nvPr/>
          </p:nvSpPr>
          <p:spPr>
            <a:xfrm rot="5400000">
              <a:off x="6128683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7F26531-FAAF-C4AA-8A8A-50322FCD0324}"/>
                </a:ext>
              </a:extLst>
            </p:cNvPr>
            <p:cNvSpPr/>
            <p:nvPr/>
          </p:nvSpPr>
          <p:spPr>
            <a:xfrm rot="5400000">
              <a:off x="6178486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F9B2818-5C98-CF8F-54AA-8348EC494B4B}"/>
                </a:ext>
              </a:extLst>
            </p:cNvPr>
            <p:cNvSpPr/>
            <p:nvPr/>
          </p:nvSpPr>
          <p:spPr>
            <a:xfrm rot="5400000">
              <a:off x="6228288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2858FE4-10B1-D74C-5FAD-A2CE00EBEC00}"/>
                </a:ext>
              </a:extLst>
            </p:cNvPr>
            <p:cNvSpPr/>
            <p:nvPr/>
          </p:nvSpPr>
          <p:spPr>
            <a:xfrm rot="5400000">
              <a:off x="6278091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1E676E-D710-5087-A285-995184A3C290}"/>
                </a:ext>
              </a:extLst>
            </p:cNvPr>
            <p:cNvSpPr/>
            <p:nvPr/>
          </p:nvSpPr>
          <p:spPr>
            <a:xfrm rot="5400000">
              <a:off x="6327894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6729EB3-C8AB-F268-1647-C74D82DDA1BD}"/>
                </a:ext>
              </a:extLst>
            </p:cNvPr>
            <p:cNvSpPr/>
            <p:nvPr/>
          </p:nvSpPr>
          <p:spPr>
            <a:xfrm rot="5400000">
              <a:off x="637769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2F5889A-C82A-09A0-99DB-A070EDFFBC15}"/>
                </a:ext>
              </a:extLst>
            </p:cNvPr>
            <p:cNvSpPr/>
            <p:nvPr/>
          </p:nvSpPr>
          <p:spPr>
            <a:xfrm rot="5400000">
              <a:off x="592800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94CE92-A09E-21DA-28AA-1008CE62A111}"/>
              </a:ext>
            </a:extLst>
          </p:cNvPr>
          <p:cNvCxnSpPr>
            <a:cxnSpLocks/>
          </p:cNvCxnSpPr>
          <p:nvPr/>
        </p:nvCxnSpPr>
        <p:spPr>
          <a:xfrm flipV="1">
            <a:off x="2092610" y="3515417"/>
            <a:ext cx="303385" cy="703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A887314-12F6-45A4-7282-511D83707B71}"/>
              </a:ext>
            </a:extLst>
          </p:cNvPr>
          <p:cNvSpPr txBox="1"/>
          <p:nvPr/>
        </p:nvSpPr>
        <p:spPr>
          <a:xfrm>
            <a:off x="146858" y="4226743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Spring</a:t>
            </a:r>
            <a:endParaRPr lang="en-IE" sz="2400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BA156B5-8C16-C3AC-739A-F063101CFC7B}"/>
              </a:ext>
            </a:extLst>
          </p:cNvPr>
          <p:cNvCxnSpPr>
            <a:cxnSpLocks/>
          </p:cNvCxnSpPr>
          <p:nvPr/>
        </p:nvCxnSpPr>
        <p:spPr>
          <a:xfrm flipV="1">
            <a:off x="1273558" y="3551265"/>
            <a:ext cx="303385" cy="703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C9E3BC1-F02D-AB49-329F-62F26F529308}"/>
                  </a:ext>
                </a:extLst>
              </p:cNvPr>
              <p:cNvSpPr txBox="1"/>
              <p:nvPr/>
            </p:nvSpPr>
            <p:spPr>
              <a:xfrm>
                <a:off x="5765800" y="1365075"/>
                <a:ext cx="3378200" cy="5348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Get mass of trolley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spring constant.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s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Release the spring to set the trolley in motion.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Record time in gate and calculate speed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Verify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C9E3BC1-F02D-AB49-329F-62F26F52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00" y="1365075"/>
                <a:ext cx="3378200" cy="5348131"/>
              </a:xfrm>
              <a:prstGeom prst="rect">
                <a:avLst/>
              </a:prstGeom>
              <a:blipFill>
                <a:blip r:embed="rId4"/>
                <a:stretch>
                  <a:fillRect l="-3791" t="-1254" r="-3430" b="-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F500E491-3B0D-4DD3-5AAC-A26660897076}"/>
              </a:ext>
            </a:extLst>
          </p:cNvPr>
          <p:cNvSpPr/>
          <p:nvPr/>
        </p:nvSpPr>
        <p:spPr>
          <a:xfrm>
            <a:off x="3018318" y="4480783"/>
            <a:ext cx="1471253" cy="8212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FAE5EA-3FBE-20AF-4657-8119963C45B1}"/>
              </a:ext>
            </a:extLst>
          </p:cNvPr>
          <p:cNvSpPr/>
          <p:nvPr/>
        </p:nvSpPr>
        <p:spPr>
          <a:xfrm>
            <a:off x="3269552" y="5016043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86621B-B3D2-853A-FEED-003EAE3EEF4E}"/>
              </a:ext>
            </a:extLst>
          </p:cNvPr>
          <p:cNvSpPr txBox="1"/>
          <p:nvPr/>
        </p:nvSpPr>
        <p:spPr>
          <a:xfrm>
            <a:off x="3166666" y="4550874"/>
            <a:ext cx="132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Timer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8BBDC6-2C70-6D3A-FCA7-A66861FB45E9}"/>
              </a:ext>
            </a:extLst>
          </p:cNvPr>
          <p:cNvCxnSpPr/>
          <p:nvPr/>
        </p:nvCxnSpPr>
        <p:spPr>
          <a:xfrm>
            <a:off x="1930400" y="2844800"/>
            <a:ext cx="0" cy="28839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5EF8D1-5356-3DE1-EE39-288301CEAAC6}"/>
              </a:ext>
            </a:extLst>
          </p:cNvPr>
          <p:cNvCxnSpPr/>
          <p:nvPr/>
        </p:nvCxnSpPr>
        <p:spPr>
          <a:xfrm>
            <a:off x="1817749" y="2844800"/>
            <a:ext cx="0" cy="28839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950B75-CF27-211F-6890-E3DE2C1645A0}"/>
              </a:ext>
            </a:extLst>
          </p:cNvPr>
          <p:cNvGrpSpPr/>
          <p:nvPr/>
        </p:nvGrpSpPr>
        <p:grpSpPr>
          <a:xfrm>
            <a:off x="3347872" y="6107849"/>
            <a:ext cx="1650427" cy="461665"/>
            <a:chOff x="144683" y="3162967"/>
            <a:chExt cx="2567634" cy="8417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0BCD105-5F5E-B528-F175-BB288FEEFB4D}"/>
                </a:ext>
              </a:extLst>
            </p:cNvPr>
            <p:cNvSpPr/>
            <p:nvPr/>
          </p:nvSpPr>
          <p:spPr>
            <a:xfrm>
              <a:off x="338401" y="3162967"/>
              <a:ext cx="2180198" cy="486137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190F6F2-BCA3-8EC6-BB3E-36DB5D818514}"/>
                </a:ext>
              </a:extLst>
            </p:cNvPr>
            <p:cNvSpPr/>
            <p:nvPr/>
          </p:nvSpPr>
          <p:spPr>
            <a:xfrm>
              <a:off x="144683" y="3336665"/>
              <a:ext cx="2567634" cy="59930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3D2C16C-C4AF-7FFF-1527-179F004B2D44}"/>
                </a:ext>
              </a:extLst>
            </p:cNvPr>
            <p:cNvSpPr/>
            <p:nvPr/>
          </p:nvSpPr>
          <p:spPr>
            <a:xfrm>
              <a:off x="552216" y="3461409"/>
              <a:ext cx="1724628" cy="3613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68287C2-1466-7874-A87E-1A0494FEC373}"/>
                    </a:ext>
                  </a:extLst>
                </p:cNvPr>
                <p:cNvSpPr txBox="1"/>
                <p:nvPr/>
              </p:nvSpPr>
              <p:spPr>
                <a:xfrm>
                  <a:off x="842840" y="3162967"/>
                  <a:ext cx="105557" cy="8417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E" sz="240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3F43CB-FBAC-8FA5-5B7B-86D02D6AA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40" y="3162967"/>
                  <a:ext cx="105557" cy="841785"/>
                </a:xfrm>
                <a:prstGeom prst="rect">
                  <a:avLst/>
                </a:prstGeom>
                <a:blipFill>
                  <a:blip r:embed="rId5"/>
                  <a:stretch>
                    <a:fillRect l="-58333" r="-40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4000FA0-F06C-72A0-4373-48AD158EA97F}"/>
              </a:ext>
            </a:extLst>
          </p:cNvPr>
          <p:cNvSpPr txBox="1"/>
          <p:nvPr/>
        </p:nvSpPr>
        <p:spPr>
          <a:xfrm>
            <a:off x="3323309" y="5619838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Mass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649100-CFE9-6871-3AD2-0B21C162481F}"/>
                  </a:ext>
                </a:extLst>
              </p:cNvPr>
              <p:cNvSpPr txBox="1"/>
              <p:nvPr/>
            </p:nvSpPr>
            <p:spPr>
              <a:xfrm>
                <a:off x="6626442" y="357680"/>
                <a:ext cx="2517558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649100-CFE9-6871-3AD2-0B21C1624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42" y="357680"/>
                <a:ext cx="2517558" cy="7007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7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2" grpId="0"/>
      <p:bldP spid="13" grpId="0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30" grpId="0"/>
      <p:bldP spid="38" grpId="0"/>
      <p:bldP spid="40" grpId="0" animBg="1"/>
      <p:bldP spid="72" grpId="0"/>
      <p:bldP spid="74" grpId="0"/>
      <p:bldP spid="23" grpId="0" animBg="1"/>
      <p:bldP spid="24" grpId="0" animBg="1"/>
      <p:bldP spid="25" grpId="0"/>
      <p:bldP spid="3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76680-0E3B-50BE-17CB-C8BD1B64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9D0B-B972-9CC2-424B-EFD1BC4B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>
            <a:spAutoFit/>
          </a:bodyPr>
          <a:lstStyle/>
          <a:p>
            <a:r>
              <a:rPr lang="en-GB" dirty="0"/>
              <a:t>Investigate the principle of conservation of energy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CB92E-2323-122E-BF0F-D304D2F2603F}"/>
              </a:ext>
            </a:extLst>
          </p:cNvPr>
          <p:cNvSpPr/>
          <p:nvPr/>
        </p:nvSpPr>
        <p:spPr>
          <a:xfrm rot="21140567">
            <a:off x="944800" y="3809101"/>
            <a:ext cx="4360371" cy="1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52C8C-33F9-B689-67B4-6B6FDAEEB560}"/>
              </a:ext>
            </a:extLst>
          </p:cNvPr>
          <p:cNvSpPr txBox="1"/>
          <p:nvPr/>
        </p:nvSpPr>
        <p:spPr>
          <a:xfrm>
            <a:off x="3546814" y="2347991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trolley</a:t>
            </a:r>
            <a:endParaRPr lang="en-IE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81FA4E-F4B2-E300-F2CD-194E593F1E1F}"/>
              </a:ext>
            </a:extLst>
          </p:cNvPr>
          <p:cNvCxnSpPr>
            <a:cxnSpLocks/>
            <a:endCxn id="36" idx="19"/>
          </p:cNvCxnSpPr>
          <p:nvPr/>
        </p:nvCxnSpPr>
        <p:spPr>
          <a:xfrm>
            <a:off x="1250193" y="2591464"/>
            <a:ext cx="147132" cy="1040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233CEE-9867-127F-A587-8733AEC5DBC5}"/>
              </a:ext>
            </a:extLst>
          </p:cNvPr>
          <p:cNvSpPr/>
          <p:nvPr/>
        </p:nvSpPr>
        <p:spPr>
          <a:xfrm>
            <a:off x="5057674" y="3728742"/>
            <a:ext cx="302757" cy="703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8E7262-7BC7-2F81-BAE6-4408BE01D309}"/>
              </a:ext>
            </a:extLst>
          </p:cNvPr>
          <p:cNvSpPr/>
          <p:nvPr/>
        </p:nvSpPr>
        <p:spPr>
          <a:xfrm rot="60000">
            <a:off x="219177" y="6165519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14F671-60CC-0903-BC99-B06C0708A65C}"/>
              </a:ext>
            </a:extLst>
          </p:cNvPr>
          <p:cNvSpPr txBox="1"/>
          <p:nvPr/>
        </p:nvSpPr>
        <p:spPr>
          <a:xfrm>
            <a:off x="218157" y="5231412"/>
            <a:ext cx="2985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Metre stick to measure s and h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41F0B7-65BB-B923-89AF-81732BCC0E37}"/>
              </a:ext>
            </a:extLst>
          </p:cNvPr>
          <p:cNvSpPr/>
          <p:nvPr/>
        </p:nvSpPr>
        <p:spPr>
          <a:xfrm rot="21163253">
            <a:off x="866783" y="3532928"/>
            <a:ext cx="356326" cy="575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5D8A9F-859E-615F-A37B-C8E825B1CBBF}"/>
              </a:ext>
            </a:extLst>
          </p:cNvPr>
          <p:cNvGrpSpPr/>
          <p:nvPr/>
        </p:nvGrpSpPr>
        <p:grpSpPr>
          <a:xfrm rot="21030710">
            <a:off x="3457601" y="3112143"/>
            <a:ext cx="1651963" cy="562231"/>
            <a:chOff x="1318190" y="3240287"/>
            <a:chExt cx="1651963" cy="56223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8DBAB0-D154-DE87-8B85-AD2A1630F372}"/>
                </a:ext>
              </a:extLst>
            </p:cNvPr>
            <p:cNvSpPr/>
            <p:nvPr/>
          </p:nvSpPr>
          <p:spPr>
            <a:xfrm rot="60000">
              <a:off x="1821837" y="3240287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E6E62A-271A-2BAB-5F8B-6701B77B1C6D}"/>
                </a:ext>
              </a:extLst>
            </p:cNvPr>
            <p:cNvSpPr/>
            <p:nvPr/>
          </p:nvSpPr>
          <p:spPr>
            <a:xfrm>
              <a:off x="1869649" y="3538197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7BFA55-9DAE-C419-163A-14693EAFE4E9}"/>
                </a:ext>
              </a:extLst>
            </p:cNvPr>
            <p:cNvSpPr/>
            <p:nvPr/>
          </p:nvSpPr>
          <p:spPr>
            <a:xfrm>
              <a:off x="2682742" y="3563545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B4641A7-C3D8-1492-6AD6-605FCDB9DD01}"/>
                </a:ext>
              </a:extLst>
            </p:cNvPr>
            <p:cNvGrpSpPr/>
            <p:nvPr/>
          </p:nvGrpSpPr>
          <p:grpSpPr>
            <a:xfrm>
              <a:off x="1318190" y="3336297"/>
              <a:ext cx="524318" cy="227248"/>
              <a:chOff x="6004316" y="2458859"/>
              <a:chExt cx="524318" cy="227248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4B6021B-5297-7EB0-1960-570F47E73604}"/>
                  </a:ext>
                </a:extLst>
              </p:cNvPr>
              <p:cNvSpPr/>
              <p:nvPr/>
            </p:nvSpPr>
            <p:spPr>
              <a:xfrm rot="5400000">
                <a:off x="5979275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C1EFBD7-5AFB-7B7D-0832-EE4BE634FBA0}"/>
                  </a:ext>
                </a:extLst>
              </p:cNvPr>
              <p:cNvSpPr/>
              <p:nvPr/>
            </p:nvSpPr>
            <p:spPr>
              <a:xfrm rot="5400000">
                <a:off x="6029077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95AF85F-EC03-F393-AD14-DB7AD15E26C2}"/>
                  </a:ext>
                </a:extLst>
              </p:cNvPr>
              <p:cNvSpPr/>
              <p:nvPr/>
            </p:nvSpPr>
            <p:spPr>
              <a:xfrm rot="5400000">
                <a:off x="6078880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28971A5-533E-BBAA-2F7B-6921F6229525}"/>
                  </a:ext>
                </a:extLst>
              </p:cNvPr>
              <p:cNvSpPr/>
              <p:nvPr/>
            </p:nvSpPr>
            <p:spPr>
              <a:xfrm rot="5400000">
                <a:off x="6128683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002D691-649A-C545-5B41-8DAF13D4302B}"/>
                  </a:ext>
                </a:extLst>
              </p:cNvPr>
              <p:cNvSpPr/>
              <p:nvPr/>
            </p:nvSpPr>
            <p:spPr>
              <a:xfrm rot="5400000">
                <a:off x="6178486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CC4F006-62D3-A07F-8C27-A06088AD79A8}"/>
                  </a:ext>
                </a:extLst>
              </p:cNvPr>
              <p:cNvSpPr/>
              <p:nvPr/>
            </p:nvSpPr>
            <p:spPr>
              <a:xfrm rot="5400000">
                <a:off x="6228288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141A3DE-C80D-3FB9-FDA4-8090A11A45E9}"/>
                  </a:ext>
                </a:extLst>
              </p:cNvPr>
              <p:cNvSpPr/>
              <p:nvPr/>
            </p:nvSpPr>
            <p:spPr>
              <a:xfrm rot="5400000">
                <a:off x="6278091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20991CC7-285E-9976-97E9-5B93A1384099}"/>
                  </a:ext>
                </a:extLst>
              </p:cNvPr>
              <p:cNvSpPr/>
              <p:nvPr/>
            </p:nvSpPr>
            <p:spPr>
              <a:xfrm rot="5400000">
                <a:off x="6327894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2D27D57-E345-9C62-7AF9-337923F017BB}"/>
                  </a:ext>
                </a:extLst>
              </p:cNvPr>
              <p:cNvSpPr/>
              <p:nvPr/>
            </p:nvSpPr>
            <p:spPr>
              <a:xfrm rot="5400000">
                <a:off x="6377697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852A71E-7902-0F7F-1179-07C7C3678CF8}"/>
                  </a:ext>
                </a:extLst>
              </p:cNvPr>
              <p:cNvSpPr/>
              <p:nvPr/>
            </p:nvSpPr>
            <p:spPr>
              <a:xfrm rot="5400000">
                <a:off x="5928005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24C0AB-FADE-2E2C-9E04-BA9535FF40DA}"/>
              </a:ext>
            </a:extLst>
          </p:cNvPr>
          <p:cNvCxnSpPr>
            <a:cxnSpLocks/>
          </p:cNvCxnSpPr>
          <p:nvPr/>
        </p:nvCxnSpPr>
        <p:spPr>
          <a:xfrm>
            <a:off x="4194779" y="2909291"/>
            <a:ext cx="330278" cy="351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32CA7BE-183D-4448-CAF4-298672F09C58}"/>
              </a:ext>
            </a:extLst>
          </p:cNvPr>
          <p:cNvSpPr txBox="1"/>
          <p:nvPr/>
        </p:nvSpPr>
        <p:spPr>
          <a:xfrm>
            <a:off x="146295" y="4492110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Spring</a:t>
            </a:r>
            <a:endParaRPr lang="en-IE" sz="2400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4DDCBC1-AE2A-0B6E-43ED-ED5F471467AD}"/>
              </a:ext>
            </a:extLst>
          </p:cNvPr>
          <p:cNvCxnSpPr>
            <a:cxnSpLocks/>
          </p:cNvCxnSpPr>
          <p:nvPr/>
        </p:nvCxnSpPr>
        <p:spPr>
          <a:xfrm flipV="1">
            <a:off x="1169585" y="3932500"/>
            <a:ext cx="303385" cy="703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F9148BF-36AB-8FAC-BA4C-77DBE066FF66}"/>
                  </a:ext>
                </a:extLst>
              </p:cNvPr>
              <p:cNvSpPr txBox="1"/>
              <p:nvPr/>
            </p:nvSpPr>
            <p:spPr>
              <a:xfrm>
                <a:off x="5765800" y="1079938"/>
                <a:ext cx="3378200" cy="5779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Get mass of trolley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spring constant.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Compress spring and measure s.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Release the spring to set the trolley in motion.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vertical height gained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Verify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F9148BF-36AB-8FAC-BA4C-77DBE066F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00" y="1079938"/>
                <a:ext cx="3378200" cy="5779018"/>
              </a:xfrm>
              <a:prstGeom prst="rect">
                <a:avLst/>
              </a:prstGeom>
              <a:blipFill>
                <a:blip r:embed="rId3"/>
                <a:stretch>
                  <a:fillRect l="-3791" t="-1055" b="-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A8FBE04-5FBD-DE2B-7564-85952F801414}"/>
              </a:ext>
            </a:extLst>
          </p:cNvPr>
          <p:cNvGrpSpPr/>
          <p:nvPr/>
        </p:nvGrpSpPr>
        <p:grpSpPr>
          <a:xfrm>
            <a:off x="1558350" y="3349870"/>
            <a:ext cx="1148316" cy="602481"/>
            <a:chOff x="1731600" y="3349870"/>
            <a:chExt cx="1148316" cy="6024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012EDE-FA33-313D-6FB5-0FA7B48E4649}"/>
                </a:ext>
              </a:extLst>
            </p:cNvPr>
            <p:cNvSpPr/>
            <p:nvPr/>
          </p:nvSpPr>
          <p:spPr>
            <a:xfrm rot="21090710">
              <a:off x="1731600" y="3349870"/>
              <a:ext cx="1148316" cy="4784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BA24BB-16D0-2DAC-4586-55B69F44F7DD}"/>
                </a:ext>
              </a:extLst>
            </p:cNvPr>
            <p:cNvSpPr/>
            <p:nvPr/>
          </p:nvSpPr>
          <p:spPr>
            <a:xfrm rot="21030710">
              <a:off x="1814427" y="3713378"/>
              <a:ext cx="227247" cy="2389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69CBFF-DE0C-5C11-869C-2A7C042FE0FB}"/>
                </a:ext>
              </a:extLst>
            </p:cNvPr>
            <p:cNvSpPr/>
            <p:nvPr/>
          </p:nvSpPr>
          <p:spPr>
            <a:xfrm rot="21030710">
              <a:off x="2620575" y="3604346"/>
              <a:ext cx="227247" cy="2389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DAC7C2-D0A1-A15D-EBE9-A2251A3739B7}"/>
              </a:ext>
            </a:extLst>
          </p:cNvPr>
          <p:cNvGrpSpPr/>
          <p:nvPr/>
        </p:nvGrpSpPr>
        <p:grpSpPr>
          <a:xfrm rot="21030710">
            <a:off x="1211501" y="3631936"/>
            <a:ext cx="365309" cy="224176"/>
            <a:chOff x="6004316" y="2458859"/>
            <a:chExt cx="524318" cy="227248"/>
          </a:xfrm>
          <a:pattFill prst="ltDnDiag">
            <a:fgClr>
              <a:schemeClr val="bg1"/>
            </a:fgClr>
            <a:bgClr>
              <a:schemeClr val="bg1">
                <a:lumMod val="65000"/>
              </a:schemeClr>
            </a:bgClr>
          </a:patt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C631491-524E-0EFD-80E5-1B68D204F402}"/>
                </a:ext>
              </a:extLst>
            </p:cNvPr>
            <p:cNvSpPr/>
            <p:nvPr/>
          </p:nvSpPr>
          <p:spPr>
            <a:xfrm rot="5400000">
              <a:off x="597927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7AE16C8-35EB-A92C-9927-ECD8B1D02D0B}"/>
                </a:ext>
              </a:extLst>
            </p:cNvPr>
            <p:cNvSpPr/>
            <p:nvPr/>
          </p:nvSpPr>
          <p:spPr>
            <a:xfrm rot="5400000">
              <a:off x="602907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E6393A-816D-1D05-ACF5-B7DE2E6A9DA4}"/>
                </a:ext>
              </a:extLst>
            </p:cNvPr>
            <p:cNvSpPr/>
            <p:nvPr/>
          </p:nvSpPr>
          <p:spPr>
            <a:xfrm rot="5400000">
              <a:off x="6078880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3B27916-6639-167D-9FB6-19343D86D661}"/>
                </a:ext>
              </a:extLst>
            </p:cNvPr>
            <p:cNvSpPr/>
            <p:nvPr/>
          </p:nvSpPr>
          <p:spPr>
            <a:xfrm rot="5400000">
              <a:off x="6128683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14CF5B0-06AE-A85D-2CD6-A56D67A1B8E5}"/>
                </a:ext>
              </a:extLst>
            </p:cNvPr>
            <p:cNvSpPr/>
            <p:nvPr/>
          </p:nvSpPr>
          <p:spPr>
            <a:xfrm rot="5400000">
              <a:off x="6178486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DD490FE-8469-EC8C-C661-2B0C284016DF}"/>
                </a:ext>
              </a:extLst>
            </p:cNvPr>
            <p:cNvSpPr/>
            <p:nvPr/>
          </p:nvSpPr>
          <p:spPr>
            <a:xfrm rot="5400000">
              <a:off x="6228288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88FE9C0-5E91-A36B-704E-7ECF2A0E23FF}"/>
                </a:ext>
              </a:extLst>
            </p:cNvPr>
            <p:cNvSpPr/>
            <p:nvPr/>
          </p:nvSpPr>
          <p:spPr>
            <a:xfrm rot="5400000">
              <a:off x="6278091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48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0F8A4A-7644-9A61-C46E-9A71A340DDFE}"/>
                </a:ext>
              </a:extLst>
            </p:cNvPr>
            <p:cNvSpPr/>
            <p:nvPr/>
          </p:nvSpPr>
          <p:spPr>
            <a:xfrm rot="5400000">
              <a:off x="6327894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CA6C15-6565-C55B-ACAE-49E8D892D5A2}"/>
                </a:ext>
              </a:extLst>
            </p:cNvPr>
            <p:cNvSpPr/>
            <p:nvPr/>
          </p:nvSpPr>
          <p:spPr>
            <a:xfrm rot="5400000">
              <a:off x="637769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1F92BE4-2B16-7CBF-4713-75CA2EC24B9F}"/>
                </a:ext>
              </a:extLst>
            </p:cNvPr>
            <p:cNvSpPr/>
            <p:nvPr/>
          </p:nvSpPr>
          <p:spPr>
            <a:xfrm rot="5400000">
              <a:off x="592800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A323915-5941-C9B0-4270-7E19A19EC757}"/>
              </a:ext>
            </a:extLst>
          </p:cNvPr>
          <p:cNvSpPr txBox="1"/>
          <p:nvPr/>
        </p:nvSpPr>
        <p:spPr>
          <a:xfrm>
            <a:off x="265233" y="1382833"/>
            <a:ext cx="2707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Measure displacement s of spring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2E94661-55A4-BD3C-480E-3098DE82FB79}"/>
              </a:ext>
            </a:extLst>
          </p:cNvPr>
          <p:cNvCxnSpPr>
            <a:cxnSpLocks/>
          </p:cNvCxnSpPr>
          <p:nvPr/>
        </p:nvCxnSpPr>
        <p:spPr>
          <a:xfrm>
            <a:off x="1569578" y="4004945"/>
            <a:ext cx="276191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7B9C1F1-2220-26E3-9D93-D6066275706C}"/>
              </a:ext>
            </a:extLst>
          </p:cNvPr>
          <p:cNvCxnSpPr>
            <a:cxnSpLocks/>
            <a:endCxn id="21" idx="4"/>
          </p:cNvCxnSpPr>
          <p:nvPr/>
        </p:nvCxnSpPr>
        <p:spPr>
          <a:xfrm flipV="1">
            <a:off x="4167047" y="3672050"/>
            <a:ext cx="0" cy="31364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51D4C4C-1333-FE28-760B-5EA0A3E4812D}"/>
              </a:ext>
            </a:extLst>
          </p:cNvPr>
          <p:cNvSpPr txBox="1"/>
          <p:nvPr/>
        </p:nvSpPr>
        <p:spPr>
          <a:xfrm>
            <a:off x="3203941" y="4353547"/>
            <a:ext cx="2436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 = vertical height gained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C3FC9B-EFB9-E742-D81E-B74FFB59E4D5}"/>
              </a:ext>
            </a:extLst>
          </p:cNvPr>
          <p:cNvSpPr/>
          <p:nvPr/>
        </p:nvSpPr>
        <p:spPr>
          <a:xfrm>
            <a:off x="3949700" y="3886200"/>
            <a:ext cx="647700" cy="558800"/>
          </a:xfrm>
          <a:custGeom>
            <a:avLst/>
            <a:gdLst>
              <a:gd name="connsiteX0" fmla="*/ 0 w 647700"/>
              <a:gd name="connsiteY0" fmla="*/ 558800 h 558800"/>
              <a:gd name="connsiteX1" fmla="*/ 647700 w 647700"/>
              <a:gd name="connsiteY1" fmla="*/ 330200 h 558800"/>
              <a:gd name="connsiteX2" fmla="*/ 317500 w 6477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558800">
                <a:moveTo>
                  <a:pt x="0" y="558800"/>
                </a:moveTo>
                <a:lnTo>
                  <a:pt x="647700" y="330200"/>
                </a:lnTo>
                <a:lnTo>
                  <a:pt x="317500" y="0"/>
                </a:lnTo>
              </a:path>
            </a:pathLst>
          </a:cu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C6950E-6AC8-757C-E8DD-E60C341D549E}"/>
              </a:ext>
            </a:extLst>
          </p:cNvPr>
          <p:cNvGrpSpPr/>
          <p:nvPr/>
        </p:nvGrpSpPr>
        <p:grpSpPr>
          <a:xfrm>
            <a:off x="3347872" y="6107849"/>
            <a:ext cx="1650427" cy="461665"/>
            <a:chOff x="144683" y="3162967"/>
            <a:chExt cx="2567634" cy="8417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A499CE6-CD21-12C0-41D0-FEC4C64839FF}"/>
                </a:ext>
              </a:extLst>
            </p:cNvPr>
            <p:cNvSpPr/>
            <p:nvPr/>
          </p:nvSpPr>
          <p:spPr>
            <a:xfrm>
              <a:off x="338401" y="3162967"/>
              <a:ext cx="2180198" cy="486137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7A90D91-3F46-A04D-2805-C9215C218DA8}"/>
                </a:ext>
              </a:extLst>
            </p:cNvPr>
            <p:cNvSpPr/>
            <p:nvPr/>
          </p:nvSpPr>
          <p:spPr>
            <a:xfrm>
              <a:off x="144683" y="3336665"/>
              <a:ext cx="2567634" cy="59930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26A05B-4FF5-A9CE-5DEB-A31E0690BBA1}"/>
                </a:ext>
              </a:extLst>
            </p:cNvPr>
            <p:cNvSpPr/>
            <p:nvPr/>
          </p:nvSpPr>
          <p:spPr>
            <a:xfrm>
              <a:off x="552216" y="3461409"/>
              <a:ext cx="1724628" cy="3613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0A25BE-60F3-9A8D-AD3C-9422FBB10E4D}"/>
                    </a:ext>
                  </a:extLst>
                </p:cNvPr>
                <p:cNvSpPr txBox="1"/>
                <p:nvPr/>
              </p:nvSpPr>
              <p:spPr>
                <a:xfrm>
                  <a:off x="842840" y="3162967"/>
                  <a:ext cx="105557" cy="8417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E" sz="240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3F43CB-FBAC-8FA5-5B7B-86D02D6AA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40" y="3162967"/>
                  <a:ext cx="105557" cy="841785"/>
                </a:xfrm>
                <a:prstGeom prst="rect">
                  <a:avLst/>
                </a:prstGeom>
                <a:blipFill>
                  <a:blip r:embed="rId4"/>
                  <a:stretch>
                    <a:fillRect l="-58333" r="-40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1E3C974-7163-FC76-CA9B-D72729A87A67}"/>
              </a:ext>
            </a:extLst>
          </p:cNvPr>
          <p:cNvSpPr txBox="1"/>
          <p:nvPr/>
        </p:nvSpPr>
        <p:spPr>
          <a:xfrm>
            <a:off x="3323309" y="5619838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Mass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E52D07-7EA8-3447-29C4-C8A62E848FCF}"/>
                  </a:ext>
                </a:extLst>
              </p:cNvPr>
              <p:cNvSpPr txBox="1"/>
              <p:nvPr/>
            </p:nvSpPr>
            <p:spPr>
              <a:xfrm>
                <a:off x="6736619" y="237508"/>
                <a:ext cx="2407381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E52D07-7EA8-3447-29C4-C8A62E848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619" y="237508"/>
                <a:ext cx="2407381" cy="700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8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9" grpId="0" animBg="1"/>
      <p:bldP spid="29" grpId="0" animBg="1"/>
      <p:bldP spid="30" grpId="0"/>
      <p:bldP spid="40" grpId="0" animBg="1"/>
      <p:bldP spid="72" grpId="0"/>
      <p:bldP spid="74" grpId="0"/>
      <p:bldP spid="47" grpId="0"/>
      <p:bldP spid="54" grpId="0"/>
      <p:bldP spid="6" grpId="0" animBg="1"/>
      <p:bldP spid="2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611B-F992-CEC3-B8E3-0818FEE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Improving the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1BF0D-2CA8-002B-0A07-8A297D1F487C}"/>
              </a:ext>
            </a:extLst>
          </p:cNvPr>
          <p:cNvSpPr txBox="1"/>
          <p:nvPr/>
        </p:nvSpPr>
        <p:spPr>
          <a:xfrm>
            <a:off x="505840" y="1305342"/>
            <a:ext cx="74319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can you compensate for friction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can you measure h more accurately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can you ensure no energy is gained or lost when the spring is released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1F4A4-AAEC-6C86-2B00-1830047C3247}"/>
              </a:ext>
            </a:extLst>
          </p:cNvPr>
          <p:cNvSpPr txBox="1"/>
          <p:nvPr/>
        </p:nvSpPr>
        <p:spPr>
          <a:xfrm>
            <a:off x="505840" y="4550413"/>
            <a:ext cx="7431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There may be no answers to some of these given the equipment at hand in which case suggestions for new equipment can be made.</a:t>
            </a:r>
          </a:p>
        </p:txBody>
      </p:sp>
    </p:spTree>
    <p:extLst>
      <p:ext uri="{BB962C8B-B14F-4D97-AF65-F5344CB8AC3E}">
        <p14:creationId xmlns:p14="http://schemas.microsoft.com/office/powerpoint/2010/main" val="13094556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B909A-F7CF-7E17-9BB5-7B9435695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99CEE0-F5C6-3ED0-34C2-8F177AF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D862C-E9EF-4B23-BAEB-B6C73D440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547364"/>
          </a:xfrm>
        </p:spPr>
        <p:txBody>
          <a:bodyPr/>
          <a:lstStyle/>
          <a:p>
            <a:r>
              <a:rPr lang="en-GB" dirty="0"/>
              <a:t>In an experiment to verify the conservation of energy a 330 g trolley was propelled from rest by a compressed spring. Immediately after the spring expanded, the trolley travelled 19 mm in 80 </a:t>
            </a:r>
            <a:r>
              <a:rPr lang="en-GB" dirty="0" err="1"/>
              <a:t>ms</a:t>
            </a:r>
            <a:r>
              <a:rPr lang="en-GB" dirty="0"/>
              <a:t>. Analyse if the data verifies the law of conservation of energy.</a:t>
            </a:r>
          </a:p>
          <a:p>
            <a:r>
              <a:rPr lang="en-GB" dirty="0"/>
              <a:t>Spring constant: 50 N m⁻¹,  spring compression 2 cm.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AFCA3-B614-CEF3-9F36-F4B9950CD2AC}"/>
              </a:ext>
            </a:extLst>
          </p:cNvPr>
          <p:cNvSpPr/>
          <p:nvPr/>
        </p:nvSpPr>
        <p:spPr>
          <a:xfrm rot="60000">
            <a:off x="453486" y="4241472"/>
            <a:ext cx="2824849" cy="144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D618A8-0AA4-55B4-0B96-5E03037BB3D3}"/>
              </a:ext>
            </a:extLst>
          </p:cNvPr>
          <p:cNvSpPr/>
          <p:nvPr/>
        </p:nvSpPr>
        <p:spPr>
          <a:xfrm>
            <a:off x="531757" y="4379322"/>
            <a:ext cx="177748" cy="221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1B944F-499F-9012-7013-44BD16DB20F5}"/>
              </a:ext>
            </a:extLst>
          </p:cNvPr>
          <p:cNvSpPr/>
          <p:nvPr/>
        </p:nvSpPr>
        <p:spPr>
          <a:xfrm rot="60000">
            <a:off x="1330346" y="3686057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158331-8506-D934-84F3-D18A245582E1}"/>
              </a:ext>
            </a:extLst>
          </p:cNvPr>
          <p:cNvSpPr/>
          <p:nvPr/>
        </p:nvSpPr>
        <p:spPr>
          <a:xfrm>
            <a:off x="1378158" y="3983967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62EB62E-1B09-76B3-2C01-DC73393F82C3}"/>
              </a:ext>
            </a:extLst>
          </p:cNvPr>
          <p:cNvSpPr/>
          <p:nvPr/>
        </p:nvSpPr>
        <p:spPr>
          <a:xfrm>
            <a:off x="2191251" y="4009315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6B312C-D52D-54BA-F7B6-955EC42B5B18}"/>
              </a:ext>
            </a:extLst>
          </p:cNvPr>
          <p:cNvSpPr/>
          <p:nvPr/>
        </p:nvSpPr>
        <p:spPr>
          <a:xfrm>
            <a:off x="452627" y="3198545"/>
            <a:ext cx="255544" cy="1018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457FCB-71A0-D0B4-7D68-5C7DC9750607}"/>
              </a:ext>
            </a:extLst>
          </p:cNvPr>
          <p:cNvGrpSpPr/>
          <p:nvPr/>
        </p:nvGrpSpPr>
        <p:grpSpPr>
          <a:xfrm>
            <a:off x="826699" y="3782067"/>
            <a:ext cx="524318" cy="227248"/>
            <a:chOff x="6004316" y="2458859"/>
            <a:chExt cx="524318" cy="22724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8C1B0F-A385-10E3-197A-B081B73845D4}"/>
                </a:ext>
              </a:extLst>
            </p:cNvPr>
            <p:cNvSpPr/>
            <p:nvPr/>
          </p:nvSpPr>
          <p:spPr>
            <a:xfrm rot="5400000">
              <a:off x="597927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94B1A-4ED1-AB0D-E5BE-7D75B4EF1377}"/>
                </a:ext>
              </a:extLst>
            </p:cNvPr>
            <p:cNvSpPr/>
            <p:nvPr/>
          </p:nvSpPr>
          <p:spPr>
            <a:xfrm rot="5400000">
              <a:off x="602907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62613C-3F41-94CC-22D5-F09183D04A15}"/>
                </a:ext>
              </a:extLst>
            </p:cNvPr>
            <p:cNvSpPr/>
            <p:nvPr/>
          </p:nvSpPr>
          <p:spPr>
            <a:xfrm rot="5400000">
              <a:off x="6078880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F54492-64AE-E1DD-12D0-6CC41432E077}"/>
                </a:ext>
              </a:extLst>
            </p:cNvPr>
            <p:cNvSpPr/>
            <p:nvPr/>
          </p:nvSpPr>
          <p:spPr>
            <a:xfrm rot="5400000">
              <a:off x="6128683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D52E58-37C1-0489-8692-8DE00407A86B}"/>
                </a:ext>
              </a:extLst>
            </p:cNvPr>
            <p:cNvSpPr/>
            <p:nvPr/>
          </p:nvSpPr>
          <p:spPr>
            <a:xfrm rot="5400000">
              <a:off x="6178486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82C914F-97CB-59B2-2F46-E12754EE03C2}"/>
                </a:ext>
              </a:extLst>
            </p:cNvPr>
            <p:cNvSpPr/>
            <p:nvPr/>
          </p:nvSpPr>
          <p:spPr>
            <a:xfrm rot="5400000">
              <a:off x="6228288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A2B135-5753-1046-6293-A09E031EFA21}"/>
                </a:ext>
              </a:extLst>
            </p:cNvPr>
            <p:cNvSpPr/>
            <p:nvPr/>
          </p:nvSpPr>
          <p:spPr>
            <a:xfrm rot="5400000">
              <a:off x="6278091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A801BAA-50F8-47C7-0E04-5172D16F4E3B}"/>
                </a:ext>
              </a:extLst>
            </p:cNvPr>
            <p:cNvSpPr/>
            <p:nvPr/>
          </p:nvSpPr>
          <p:spPr>
            <a:xfrm rot="5400000">
              <a:off x="6327894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544E8C1-4364-242E-2C16-69953363B151}"/>
                </a:ext>
              </a:extLst>
            </p:cNvPr>
            <p:cNvSpPr/>
            <p:nvPr/>
          </p:nvSpPr>
          <p:spPr>
            <a:xfrm rot="5400000">
              <a:off x="637769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1D6D687-3166-2F16-7085-7CDCD3A5A9F7}"/>
                </a:ext>
              </a:extLst>
            </p:cNvPr>
            <p:cNvSpPr/>
            <p:nvPr/>
          </p:nvSpPr>
          <p:spPr>
            <a:xfrm rot="5400000">
              <a:off x="592800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E5FA73-20D7-C7CB-E2B2-939F0132317F}"/>
                  </a:ext>
                </a:extLst>
              </p:cNvPr>
              <p:cNvSpPr txBox="1"/>
              <p:nvPr/>
            </p:nvSpPr>
            <p:spPr>
              <a:xfrm>
                <a:off x="3503635" y="3020192"/>
                <a:ext cx="4836902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50×</m:t>
                        </m:r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0.02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=0.01</m:t>
                    </m:r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E5FA73-20D7-C7CB-E2B2-939F01323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635" y="3020192"/>
                <a:ext cx="4836902" cy="761875"/>
              </a:xfrm>
              <a:prstGeom prst="rect">
                <a:avLst/>
              </a:prstGeom>
              <a:blipFill>
                <a:blip r:embed="rId2"/>
                <a:stretch>
                  <a:fillRect r="-1513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EB6A53-FD95-2563-45C2-A4A62D5A363B}"/>
                  </a:ext>
                </a:extLst>
              </p:cNvPr>
              <p:cNvSpPr txBox="1"/>
              <p:nvPr/>
            </p:nvSpPr>
            <p:spPr>
              <a:xfrm>
                <a:off x="2983781" y="4637460"/>
                <a:ext cx="5876609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0.33×</m:t>
                        </m:r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0.2375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=0.0093</m:t>
                    </m:r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EB6A53-FD95-2563-45C2-A4A62D5A3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781" y="4637460"/>
                <a:ext cx="5876609" cy="761875"/>
              </a:xfrm>
              <a:prstGeom prst="rect">
                <a:avLst/>
              </a:prstGeom>
              <a:blipFill>
                <a:blip r:embed="rId3"/>
                <a:stretch>
                  <a:fillRect r="-1141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195B38-B526-A50C-4DC6-5CF5BDD910C3}"/>
                  </a:ext>
                </a:extLst>
              </p:cNvPr>
              <p:cNvSpPr txBox="1"/>
              <p:nvPr/>
            </p:nvSpPr>
            <p:spPr>
              <a:xfrm>
                <a:off x="3764929" y="3890588"/>
                <a:ext cx="4152483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0.019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.08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=0.2375 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195B38-B526-A50C-4DC6-5CF5BDD91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29" y="3890588"/>
                <a:ext cx="4152483" cy="704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35E3FF0-100A-E8BF-BAFD-CBB6470D1DDB}"/>
              </a:ext>
            </a:extLst>
          </p:cNvPr>
          <p:cNvSpPr txBox="1"/>
          <p:nvPr/>
        </p:nvSpPr>
        <p:spPr>
          <a:xfrm>
            <a:off x="412046" y="5613427"/>
            <a:ext cx="835196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energies agree within 7%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velocity should have been measured over a longer time</a:t>
            </a:r>
          </a:p>
        </p:txBody>
      </p:sp>
    </p:spTree>
    <p:extLst>
      <p:ext uri="{BB962C8B-B14F-4D97-AF65-F5344CB8AC3E}">
        <p14:creationId xmlns:p14="http://schemas.microsoft.com/office/powerpoint/2010/main" val="34563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362465C0-EEB5-BB37-6188-9C76DCD6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39" y="3829145"/>
            <a:ext cx="7777163" cy="6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Work done</a:t>
            </a:r>
            <a:r>
              <a:rPr lang="en-US" altLang="en-US" sz="2800" i="1" dirty="0"/>
              <a:t>  =  W  =  F s</a:t>
            </a:r>
            <a:r>
              <a:rPr lang="en-US" altLang="en-US" sz="2800" dirty="0"/>
              <a:t>   =   (200)(4)   =   800 J  </a:t>
            </a:r>
            <a:endParaRPr lang="en-GB" alt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3EDB74-D98D-1FCB-B31B-0132E5E0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6A0FF0-FF7F-2E77-050E-69AEAE2CC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A rock is dragged 4 metres with a force of 200 N calculate the work done.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4FB13F2-6419-501F-DD3D-5AA291BD9EE7}"/>
              </a:ext>
            </a:extLst>
          </p:cNvPr>
          <p:cNvSpPr/>
          <p:nvPr/>
        </p:nvSpPr>
        <p:spPr>
          <a:xfrm rot="16200000">
            <a:off x="7241011" y="1333602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7C6F2-C80C-B6FC-7E33-774AF4829AFE}"/>
              </a:ext>
            </a:extLst>
          </p:cNvPr>
          <p:cNvSpPr txBox="1"/>
          <p:nvPr/>
        </p:nvSpPr>
        <p:spPr>
          <a:xfrm>
            <a:off x="6902860" y="1444251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200 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0840C4-C68B-38F5-FDE5-4336425C696B}"/>
              </a:ext>
            </a:extLst>
          </p:cNvPr>
          <p:cNvSpPr/>
          <p:nvPr/>
        </p:nvSpPr>
        <p:spPr>
          <a:xfrm>
            <a:off x="4622996" y="1612862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1238E3-878F-DD34-382D-D5C0EE7B091E}"/>
              </a:ext>
            </a:extLst>
          </p:cNvPr>
          <p:cNvSpPr/>
          <p:nvPr/>
        </p:nvSpPr>
        <p:spPr>
          <a:xfrm>
            <a:off x="411480" y="2354580"/>
            <a:ext cx="6720840" cy="148590"/>
          </a:xfrm>
          <a:custGeom>
            <a:avLst/>
            <a:gdLst>
              <a:gd name="connsiteX0" fmla="*/ 6709410 w 6709410"/>
              <a:gd name="connsiteY0" fmla="*/ 137160 h 148590"/>
              <a:gd name="connsiteX1" fmla="*/ 6389370 w 6709410"/>
              <a:gd name="connsiteY1" fmla="*/ 137160 h 148590"/>
              <a:gd name="connsiteX2" fmla="*/ 6172200 w 6709410"/>
              <a:gd name="connsiteY2" fmla="*/ 0 h 148590"/>
              <a:gd name="connsiteX3" fmla="*/ 5589270 w 6709410"/>
              <a:gd name="connsiteY3" fmla="*/ 125730 h 148590"/>
              <a:gd name="connsiteX4" fmla="*/ 4640580 w 6709410"/>
              <a:gd name="connsiteY4" fmla="*/ 148590 h 148590"/>
              <a:gd name="connsiteX5" fmla="*/ 4240530 w 6709410"/>
              <a:gd name="connsiteY5" fmla="*/ 91440 h 148590"/>
              <a:gd name="connsiteX6" fmla="*/ 0 w 6709410"/>
              <a:gd name="connsiteY6" fmla="*/ 57150 h 148590"/>
              <a:gd name="connsiteX0" fmla="*/ 6720840 w 6720840"/>
              <a:gd name="connsiteY0" fmla="*/ 137160 h 148590"/>
              <a:gd name="connsiteX1" fmla="*/ 6400800 w 6720840"/>
              <a:gd name="connsiteY1" fmla="*/ 137160 h 148590"/>
              <a:gd name="connsiteX2" fmla="*/ 6183630 w 6720840"/>
              <a:gd name="connsiteY2" fmla="*/ 0 h 148590"/>
              <a:gd name="connsiteX3" fmla="*/ 5600700 w 6720840"/>
              <a:gd name="connsiteY3" fmla="*/ 125730 h 148590"/>
              <a:gd name="connsiteX4" fmla="*/ 4652010 w 6720840"/>
              <a:gd name="connsiteY4" fmla="*/ 148590 h 148590"/>
              <a:gd name="connsiteX5" fmla="*/ 4251960 w 6720840"/>
              <a:gd name="connsiteY5" fmla="*/ 91440 h 148590"/>
              <a:gd name="connsiteX6" fmla="*/ 0 w 6720840"/>
              <a:gd name="connsiteY6" fmla="*/ 10287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0840" h="148590">
                <a:moveTo>
                  <a:pt x="6720840" y="137160"/>
                </a:moveTo>
                <a:lnTo>
                  <a:pt x="6400800" y="137160"/>
                </a:lnTo>
                <a:lnTo>
                  <a:pt x="6183630" y="0"/>
                </a:lnTo>
                <a:lnTo>
                  <a:pt x="5600700" y="125730"/>
                </a:lnTo>
                <a:lnTo>
                  <a:pt x="4652010" y="148590"/>
                </a:lnTo>
                <a:lnTo>
                  <a:pt x="4251960" y="91440"/>
                </a:lnTo>
                <a:lnTo>
                  <a:pt x="0" y="10287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ACD2C4-B0CC-53C7-1198-034BF0E88454}"/>
              </a:ext>
            </a:extLst>
          </p:cNvPr>
          <p:cNvCxnSpPr/>
          <p:nvPr/>
        </p:nvCxnSpPr>
        <p:spPr>
          <a:xfrm>
            <a:off x="1383030" y="2617470"/>
            <a:ext cx="424053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85BF79E-350B-7E2E-B42F-9CD3375EF7E5}"/>
              </a:ext>
            </a:extLst>
          </p:cNvPr>
          <p:cNvSpPr/>
          <p:nvPr/>
        </p:nvSpPr>
        <p:spPr>
          <a:xfrm>
            <a:off x="512006" y="1592340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9CB29-D3CA-3811-E463-9BB31B5B5E42}"/>
              </a:ext>
            </a:extLst>
          </p:cNvPr>
          <p:cNvSpPr txBox="1"/>
          <p:nvPr/>
        </p:nvSpPr>
        <p:spPr>
          <a:xfrm>
            <a:off x="3034257" y="2549594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E73F5-BE6A-ADA1-2315-FDC3CFD6C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03DD4F-BDCB-7C53-DC18-89DC2014B259}"/>
                  </a:ext>
                </a:extLst>
              </p:cNvPr>
              <p:cNvSpPr txBox="1"/>
              <p:nvPr/>
            </p:nvSpPr>
            <p:spPr>
              <a:xfrm>
                <a:off x="102870" y="1166329"/>
                <a:ext cx="9041130" cy="4500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Key Definitions: Work, Energy, Power, Joule, Watt, Kinetic energy, Potential energy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State: principle of conservation of energy, 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Model: work done by a constant force (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𝐹𝑠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Apply: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Use: The principle of conservation of energy to solve problems.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03DD4F-BDCB-7C53-DC18-89DC2014B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" y="1166329"/>
                <a:ext cx="9041130" cy="4500591"/>
              </a:xfrm>
              <a:prstGeom prst="rect">
                <a:avLst/>
              </a:prstGeom>
              <a:blipFill>
                <a:blip r:embed="rId2"/>
                <a:stretch>
                  <a:fillRect l="-1416" t="-1353" b="-2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7BBCC0BE-432B-308E-2B33-B7B347C1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Summary</a:t>
            </a:r>
          </a:p>
        </p:txBody>
      </p:sp>
    </p:spTree>
    <p:extLst>
      <p:ext uri="{BB962C8B-B14F-4D97-AF65-F5344CB8AC3E}">
        <p14:creationId xmlns:p14="http://schemas.microsoft.com/office/powerpoint/2010/main" val="2374104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28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34583</TotalTime>
  <Words>4301</Words>
  <Application>Microsoft Office PowerPoint</Application>
  <PresentationFormat>On-screen Show (4:3)</PresentationFormat>
  <Paragraphs>678</Paragraphs>
  <Slides>90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Aptos</vt:lpstr>
      <vt:lpstr>Arial</vt:lpstr>
      <vt:lpstr>Calibri</vt:lpstr>
      <vt:lpstr>Cambria Math</vt:lpstr>
      <vt:lpstr>Times New Roman</vt:lpstr>
      <vt:lpstr>Wingdings</vt:lpstr>
      <vt:lpstr>Office Theme</vt:lpstr>
      <vt:lpstr>Work, Energy and Power</vt:lpstr>
      <vt:lpstr>Physics Specification 1.4</vt:lpstr>
      <vt:lpstr>Revision Summary</vt:lpstr>
      <vt:lpstr>PowerPoint Presentation</vt:lpstr>
      <vt:lpstr>Work Energy Power Summary</vt:lpstr>
      <vt:lpstr>What is Work?</vt:lpstr>
      <vt:lpstr>What is the SI Unit of Work?</vt:lpstr>
      <vt:lpstr>Define the joule.   </vt:lpstr>
      <vt:lpstr>Example</vt:lpstr>
      <vt:lpstr>Recap: How do you calculate weight from mass?</vt:lpstr>
      <vt:lpstr>Example</vt:lpstr>
      <vt:lpstr>Exercise</vt:lpstr>
      <vt:lpstr>Exercise</vt:lpstr>
      <vt:lpstr>Exercise</vt:lpstr>
      <vt:lpstr>What is energy?</vt:lpstr>
      <vt:lpstr>What is the SI Unit of Energy?</vt:lpstr>
      <vt:lpstr>Name different types of energy.</vt:lpstr>
      <vt:lpstr>State the principle of  Conservation of Energy.                  </vt:lpstr>
      <vt:lpstr>PowerPoint Presentation</vt:lpstr>
      <vt:lpstr>What is Potential Energy?</vt:lpstr>
      <vt:lpstr>Write an equation for  Gravitational Potential Energy</vt:lpstr>
      <vt:lpstr>Derive the Potential Energy equation</vt:lpstr>
      <vt:lpstr>Exercise</vt:lpstr>
      <vt:lpstr>Exercise</vt:lpstr>
      <vt:lpstr>Exercise</vt:lpstr>
      <vt:lpstr>What is Kinetic Energy?</vt:lpstr>
      <vt:lpstr>Write a formula for Kinetic Energy?</vt:lpstr>
      <vt:lpstr>Example of kinetic energy</vt:lpstr>
      <vt:lpstr>Exercise</vt:lpstr>
      <vt:lpstr>Example</vt:lpstr>
      <vt:lpstr>Exercise</vt:lpstr>
      <vt:lpstr>PowerPoint Presentation</vt:lpstr>
      <vt:lpstr>PowerPoint Presentation</vt:lpstr>
      <vt:lpstr>example</vt:lpstr>
      <vt:lpstr>Exercise</vt:lpstr>
      <vt:lpstr>Example</vt:lpstr>
      <vt:lpstr>Example</vt:lpstr>
      <vt:lpstr>Example</vt:lpstr>
      <vt:lpstr>Example</vt:lpstr>
      <vt:lpstr>Example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Example</vt:lpstr>
      <vt:lpstr>Exercise</vt:lpstr>
      <vt:lpstr>PowerPoint Presentation</vt:lpstr>
      <vt:lpstr>Elastic and in-elastic collisions</vt:lpstr>
      <vt:lpstr>Example</vt:lpstr>
      <vt:lpstr>Exercise</vt:lpstr>
      <vt:lpstr>Investigate the principle of conservation of energy</vt:lpstr>
      <vt:lpstr>Investigate the principle of conservation of energy</vt:lpstr>
      <vt:lpstr>Investigate the principle of conservation of energy</vt:lpstr>
      <vt:lpstr>Exercise</vt:lpstr>
      <vt:lpstr>Exercise</vt:lpstr>
      <vt:lpstr>Exercise</vt:lpstr>
      <vt:lpstr>Exercise</vt:lpstr>
      <vt:lpstr>Power</vt:lpstr>
      <vt:lpstr>What is Power?</vt:lpstr>
      <vt:lpstr>Example</vt:lpstr>
      <vt:lpstr>Exercise</vt:lpstr>
      <vt:lpstr>Exercise</vt:lpstr>
      <vt:lpstr>How is efficiency calculated?</vt:lpstr>
      <vt:lpstr>Example</vt:lpstr>
      <vt:lpstr>Exercise</vt:lpstr>
      <vt:lpstr>Exercise</vt:lpstr>
      <vt:lpstr>Example</vt:lpstr>
      <vt:lpstr>Units recap</vt:lpstr>
      <vt:lpstr>PowerPoint Presentation</vt:lpstr>
      <vt:lpstr>Example Unit conversion</vt:lpstr>
      <vt:lpstr>Example Joule</vt:lpstr>
      <vt:lpstr>Exercise </vt:lpstr>
      <vt:lpstr>Conversion of Units Exam question 2021 q13</vt:lpstr>
      <vt:lpstr>Elastic energy (Higher Physics)</vt:lpstr>
      <vt:lpstr>What is the formula for the energy stored in a spring?</vt:lpstr>
      <vt:lpstr>Justify E_P=1/2 ks^2</vt:lpstr>
      <vt:lpstr>Example</vt:lpstr>
      <vt:lpstr>Exercise</vt:lpstr>
      <vt:lpstr>Example</vt:lpstr>
      <vt:lpstr>Exercise</vt:lpstr>
      <vt:lpstr>Conservation of Energy experiments with springs</vt:lpstr>
      <vt:lpstr>Measure spring constant of trolley spring</vt:lpstr>
      <vt:lpstr>Investigate the principle of conservation of energy 2</vt:lpstr>
      <vt:lpstr>Investigate the principle of conservation of energy 3</vt:lpstr>
      <vt:lpstr>Improving the experiments</vt:lpstr>
      <vt:lpstr>Exercise</vt:lpstr>
      <vt:lpstr>Revision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Energy and Power</dc:title>
  <dc:creator>Richard Downey</dc:creator>
  <cp:lastModifiedBy>Tom  Tierney</cp:lastModifiedBy>
  <cp:revision>42</cp:revision>
  <dcterms:created xsi:type="dcterms:W3CDTF">2025-07-04T08:11:55Z</dcterms:created>
  <dcterms:modified xsi:type="dcterms:W3CDTF">2025-11-05T11:20:31Z</dcterms:modified>
</cp:coreProperties>
</file>