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3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9B5DA-D849-40A2-8B13-0B442F2BD8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567664-F69A-43A4-91D9-09D527A77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AF929-AAC0-4623-98C3-4DA9E4DA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62EB1-243A-407C-A5FB-491B0C280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18B80-6102-4302-8868-F9F17A0CD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99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C31C-C475-4591-800C-F833F31AD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FB625B-6669-4D92-818B-851E8F55C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DB4C1-15F8-48A6-A456-6AF182285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CD1E5-A1AE-4DA0-9DAD-31893C69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B8E0E-0B13-428F-AE38-6AC489E0A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35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E24C63-0D8E-4C48-B5F5-777D80917D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3A1335-E875-413F-B496-CA831CBF0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667A5-9CF9-4C03-9FA2-FF3101D05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A57C5-379D-4B34-A9BE-4BB2864AE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759E4-D7D4-4AB4-95FE-5607E2F58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03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BFC39-8026-4A34-8FF1-952B78EDF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93630-F8C9-48A8-81AE-563F390B8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10BB2-7DD4-4CAF-AF2D-565E40B0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9EEB6-B2B1-4622-8B8B-53E74D902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773E4-9749-44D8-B4F9-E7F13B383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07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84548-206F-4E98-9298-813D7064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4CEDA-0183-49FE-A95B-FEE878004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8A12D-E63F-4450-9CC5-531C420F8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F39C4-535E-4C1B-B973-8CB0E0AC6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2865D-8BC8-4D75-8168-88175BFF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54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573CD-396F-403A-9351-93C23437E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9A635-6E65-42FB-8746-1DB6C3353A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0582C-AFA2-4C0D-908B-CEAE42092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6574B-7C07-4ABF-95F4-7D1FAAD93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D94B3-2E87-4CFD-BED9-75A35C785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01DF95-9DB1-444F-A8D2-D77543C68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18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3CB87-56E8-4CE9-816D-CB4D48FF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8859B-C03E-4E35-9844-8935E0174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954BFA-D9B1-4E47-B852-B6FDB5F1A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62EF3A-DF37-4945-8B39-31C8B917A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DB6E95-9291-495D-BC5B-C0EB91604E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6E374F-8AAE-4B72-8B2A-BB711F2AD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46EAB2-72F7-4542-98B1-958351C49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541787-7A89-4E2C-A88A-C97CA095B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35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BE3FB-85C7-4E06-816F-C6C58B525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54B1EA-73E0-4030-A435-24372D9B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9B066-E235-4471-8982-A7B508DF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25A16-F984-482D-8B09-FDAF94DC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85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D23538-363B-4E71-BE18-17BDF4B67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8BDB09-D03A-4196-B44C-FF875B4D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7DAD0-E209-4BD1-8A08-0C090634B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568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B73C5-D1CD-46D7-B176-7556337DA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066C9-387D-4F9C-8E3A-E5E700970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12716-8775-4C89-9E43-ABECB529B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63E3E-5C63-44B0-8EDC-157355C69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D83B3-A4B8-4694-80A2-D69DD16FC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FD936-7D78-4B7B-9222-D7B7C018B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341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0D8F9-99D6-4434-86AC-81D8C982F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7F2247-FE5A-463E-A146-41F804A0FD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B5D4ED-E4F5-42E6-9FBC-61C9AFEF3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23188-EDDE-4DD0-8E41-5D5A0D9E4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3D39C5-F0F3-4DD0-A229-FCC7C58C7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462DF-6B73-42CB-AE19-37EC1CCF4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96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6A5229-ACDA-457A-842B-9C80B6EB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71C28-BC35-4FC0-863B-20062E4E0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6BB31-0B98-404D-8C21-7E548DAD1C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2678A-846D-41D9-AAD7-B4639A074B62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9D92F-4BF8-4ABD-A796-8633388221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DFAED-147D-465F-AC46-E081ACF29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9929E-C742-4D01-9E1B-D92E531504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34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8.wmf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Relationship Id="rId9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B34AC-B0B5-4997-8809-38566B3AAF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2017 q 12d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F2A078-425B-4B8A-BCCA-19F2DDED25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Particle physics</a:t>
            </a:r>
          </a:p>
        </p:txBody>
      </p:sp>
    </p:spTree>
    <p:extLst>
      <p:ext uri="{BB962C8B-B14F-4D97-AF65-F5344CB8AC3E}">
        <p14:creationId xmlns:p14="http://schemas.microsoft.com/office/powerpoint/2010/main" val="3724508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8" name="Rectangle 2097">
            <a:extLst>
              <a:ext uri="{FF2B5EF4-FFF2-40B4-BE49-F238E27FC236}">
                <a16:creationId xmlns:a16="http://schemas.microsoft.com/office/drawing/2014/main" id="{DDE56A05-9CB2-4D96-9356-C325ED807CBA}"/>
              </a:ext>
            </a:extLst>
          </p:cNvPr>
          <p:cNvSpPr/>
          <p:nvPr/>
        </p:nvSpPr>
        <p:spPr>
          <a:xfrm>
            <a:off x="660400" y="482543"/>
            <a:ext cx="11043920" cy="1133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Cockcroft and Walton experiment, accelerated protons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collided with lithium nuclei.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each collision a proton collided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a lithium nucleus to produce two alpha-particles, as shown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this commemorative coin.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99" name="Picture 2098">
            <a:extLst>
              <a:ext uri="{FF2B5EF4-FFF2-40B4-BE49-F238E27FC236}">
                <a16:creationId xmlns:a16="http://schemas.microsoft.com/office/drawing/2014/main" id="{4B89A1BA-21F8-4DEA-9F8A-626B96158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2236" y="1784351"/>
            <a:ext cx="1223963" cy="1228725"/>
          </a:xfrm>
          <a:prstGeom prst="rect">
            <a:avLst/>
          </a:prstGeom>
        </p:spPr>
      </p:pic>
      <p:sp>
        <p:nvSpPr>
          <p:cNvPr id="2103" name="Rectangle 2102">
            <a:extLst>
              <a:ext uri="{FF2B5EF4-FFF2-40B4-BE49-F238E27FC236}">
                <a16:creationId xmlns:a16="http://schemas.microsoft.com/office/drawing/2014/main" id="{49710D3E-E095-46DC-B04C-4245ED4D729A}"/>
              </a:ext>
            </a:extLst>
          </p:cNvPr>
          <p:cNvSpPr/>
          <p:nvPr/>
        </p:nvSpPr>
        <p:spPr>
          <a:xfrm>
            <a:off x="772160" y="2215833"/>
            <a:ext cx="8585200" cy="3964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Explain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the protons were produced,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protons were essentially the nuclei of hydrogen atoms, ionised in a strong electric field. They can also be ionised by heat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the protons were accelerated and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protons have a positive charge and they were accelerated by the application of a very large voltage (up to 700 kV).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the alpha-particles were detected.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were detected by giving small flashes of light on a Zinc-Sulphide screen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33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373229F-7EB5-436F-A511-ADC1A76E3756}"/>
              </a:ext>
            </a:extLst>
          </p:cNvPr>
          <p:cNvSpPr/>
          <p:nvPr/>
        </p:nvSpPr>
        <p:spPr>
          <a:xfrm>
            <a:off x="948484" y="1774138"/>
            <a:ext cx="5354286" cy="4255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Write the nuclear equation for this reaction. (13)</a:t>
            </a:r>
            <a:endParaRPr lang="en-GB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0EB106-3578-4D95-8F8B-C027F1AFED59}"/>
              </a:ext>
            </a:extLst>
          </p:cNvPr>
          <p:cNvSpPr/>
          <p:nvPr/>
        </p:nvSpPr>
        <p:spPr>
          <a:xfrm>
            <a:off x="660400" y="482543"/>
            <a:ext cx="11043920" cy="1133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Cockcroft and Walton experiment, accelerated protons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collided with lithium nuclei.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each collision a proton collided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a lithium nucleus to produce two alpha-particles, as shown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this commemorative coin.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8" name="Picture 16">
            <a:extLst>
              <a:ext uri="{FF2B5EF4-FFF2-40B4-BE49-F238E27FC236}">
                <a16:creationId xmlns:a16="http://schemas.microsoft.com/office/drawing/2014/main" id="{1C2AF145-A0DC-4EE6-B104-3E084C2935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976" y="2306659"/>
            <a:ext cx="3072066" cy="43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CF10ECA-D0C0-4A24-B963-01E1339F716D}"/>
              </a:ext>
            </a:extLst>
          </p:cNvPr>
          <p:cNvSpPr/>
          <p:nvPr/>
        </p:nvSpPr>
        <p:spPr>
          <a:xfrm>
            <a:off x="931442" y="2891011"/>
            <a:ext cx="10329116" cy="425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this reaction, calculate the loss in mass and hence the energy released (in MeV). (12)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446C85A-1CB0-4C3D-A39A-1C7F03D2E13A}"/>
              </a:ext>
            </a:extLst>
          </p:cNvPr>
          <p:cNvSpPr/>
          <p:nvPr/>
        </p:nvSpPr>
        <p:spPr>
          <a:xfrm>
            <a:off x="1563332" y="3362712"/>
            <a:ext cx="3328540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I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masses listed in the tables: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CBF4F669-7406-4DF1-AA60-A22E0501C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040" y="3722897"/>
            <a:ext cx="12192000" cy="755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518E2BD-D397-4DDA-8EA3-95B6C6ADE4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599354"/>
              </p:ext>
            </p:extLst>
          </p:nvPr>
        </p:nvGraphicFramePr>
        <p:xfrm>
          <a:off x="3214164" y="3790429"/>
          <a:ext cx="5979633" cy="41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r:id="" imgW="3619500" imgH="254000" progId="Equation.DSMT4">
                  <p:embed/>
                </p:oleObj>
              </mc:Choice>
              <mc:Fallback>
                <p:oleObj r:id="" imgW="3619500" imgH="254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164" y="3790429"/>
                        <a:ext cx="5979633" cy="4196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0">
            <a:extLst>
              <a:ext uri="{FF2B5EF4-FFF2-40B4-BE49-F238E27FC236}">
                <a16:creationId xmlns:a16="http://schemas.microsoft.com/office/drawing/2014/main" id="{A8512969-6598-4B88-A638-4DB6E0B71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602" y="4193232"/>
            <a:ext cx="12192000" cy="755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26CAF27A-3BB7-4657-9840-2CFD2A0ADC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1692"/>
              </p:ext>
            </p:extLst>
          </p:nvPr>
        </p:nvGraphicFramePr>
        <p:xfrm>
          <a:off x="3200726" y="4260764"/>
          <a:ext cx="3000307" cy="41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r:id="" imgW="1815312" imgH="253890" progId="Equation.DSMT4">
                  <p:embed/>
                </p:oleObj>
              </mc:Choice>
              <mc:Fallback>
                <p:oleObj r:id="" imgW="1815312" imgH="25389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726" y="4260764"/>
                        <a:ext cx="3000307" cy="4196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C88AF538-B530-4B1D-AADF-C7FB1EEB48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284260"/>
              </p:ext>
            </p:extLst>
          </p:nvPr>
        </p:nvGraphicFramePr>
        <p:xfrm>
          <a:off x="3284147" y="4766716"/>
          <a:ext cx="5119405" cy="41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r:id="" imgW="3098800" imgH="254000" progId="Equation.DSMT4">
                  <p:embed/>
                </p:oleObj>
              </mc:Choice>
              <mc:Fallback>
                <p:oleObj r:id="" imgW="3098800" imgH="254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147" y="4766716"/>
                        <a:ext cx="5119405" cy="4196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4">
            <a:extLst>
              <a:ext uri="{FF2B5EF4-FFF2-40B4-BE49-F238E27FC236}">
                <a16:creationId xmlns:a16="http://schemas.microsoft.com/office/drawing/2014/main" id="{AB67EDEC-D861-4623-A6F7-BE82D8434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475" y="5267005"/>
            <a:ext cx="537611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6A52C7E3-2CF6-4790-9476-0A8C685E24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155723"/>
              </p:ext>
            </p:extLst>
          </p:nvPr>
        </p:nvGraphicFramePr>
        <p:xfrm>
          <a:off x="3445476" y="5267006"/>
          <a:ext cx="2102457" cy="33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r:id="" imgW="1282700" imgH="203200" progId="Equation.DSMT4">
                  <p:embed/>
                </p:oleObj>
              </mc:Choice>
              <mc:Fallback>
                <p:oleObj r:id="" imgW="1282700" imgH="203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476" y="5267006"/>
                        <a:ext cx="2102457" cy="33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26">
            <a:extLst>
              <a:ext uri="{FF2B5EF4-FFF2-40B4-BE49-F238E27FC236}">
                <a16:creationId xmlns:a16="http://schemas.microsoft.com/office/drawing/2014/main" id="{36B242CB-1AB0-4DAA-B548-DC9F1620D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6048" y="5724065"/>
            <a:ext cx="537611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072" name="Object 3071">
            <a:extLst>
              <a:ext uri="{FF2B5EF4-FFF2-40B4-BE49-F238E27FC236}">
                <a16:creationId xmlns:a16="http://schemas.microsoft.com/office/drawing/2014/main" id="{77EF9F46-4E9C-42E2-A011-02ABFEFB88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727887"/>
              </p:ext>
            </p:extLst>
          </p:nvPr>
        </p:nvGraphicFramePr>
        <p:xfrm>
          <a:off x="3056048" y="5724066"/>
          <a:ext cx="5347504" cy="33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r:id="" imgW="3670300" imgH="228600" progId="Equation.DSMT4">
                  <p:embed/>
                </p:oleObj>
              </mc:Choice>
              <mc:Fallback>
                <p:oleObj r:id="" imgW="36703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048" y="5724066"/>
                        <a:ext cx="5347504" cy="33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" name="Object 3073">
            <a:extLst>
              <a:ext uri="{FF2B5EF4-FFF2-40B4-BE49-F238E27FC236}">
                <a16:creationId xmlns:a16="http://schemas.microsoft.com/office/drawing/2014/main" id="{EBB671DA-6C32-4D37-92CE-1AFC6F6926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525208"/>
              </p:ext>
            </p:extLst>
          </p:nvPr>
        </p:nvGraphicFramePr>
        <p:xfrm>
          <a:off x="3727583" y="6073422"/>
          <a:ext cx="48958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r:id="" imgW="3263900" imgH="419100" progId="Equation.DSMT4">
                  <p:embed/>
                </p:oleObj>
              </mc:Choice>
              <mc:Fallback>
                <p:oleObj r:id="" imgW="3263900" imgH="4191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583" y="6073422"/>
                        <a:ext cx="48958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025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147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Equation.DSMT4</vt:lpstr>
      <vt:lpstr>2017 q 12d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q 12d</dc:title>
  <dc:creator>Tom Tierney</dc:creator>
  <cp:lastModifiedBy>Tom Tierney</cp:lastModifiedBy>
  <cp:revision>3</cp:revision>
  <dcterms:created xsi:type="dcterms:W3CDTF">2019-02-04T11:54:40Z</dcterms:created>
  <dcterms:modified xsi:type="dcterms:W3CDTF">2019-02-04T12:13:41Z</dcterms:modified>
</cp:coreProperties>
</file>