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2"/>
  </p:notesMasterIdLst>
  <p:handoutMasterIdLst>
    <p:handoutMasterId r:id="rId83"/>
  </p:handoutMasterIdLst>
  <p:sldIdLst>
    <p:sldId id="295" r:id="rId2"/>
    <p:sldId id="335" r:id="rId3"/>
    <p:sldId id="259" r:id="rId4"/>
    <p:sldId id="260" r:id="rId5"/>
    <p:sldId id="312" r:id="rId6"/>
    <p:sldId id="258" r:id="rId7"/>
    <p:sldId id="349" r:id="rId8"/>
    <p:sldId id="351" r:id="rId9"/>
    <p:sldId id="383" r:id="rId10"/>
    <p:sldId id="313" r:id="rId11"/>
    <p:sldId id="388" r:id="rId12"/>
    <p:sldId id="390" r:id="rId13"/>
    <p:sldId id="392" r:id="rId14"/>
    <p:sldId id="393" r:id="rId15"/>
    <p:sldId id="394" r:id="rId16"/>
    <p:sldId id="395" r:id="rId17"/>
    <p:sldId id="300" r:id="rId18"/>
    <p:sldId id="302" r:id="rId19"/>
    <p:sldId id="337" r:id="rId20"/>
    <p:sldId id="340" r:id="rId21"/>
    <p:sldId id="354" r:id="rId22"/>
    <p:sldId id="264" r:id="rId23"/>
    <p:sldId id="314" r:id="rId24"/>
    <p:sldId id="265" r:id="rId25"/>
    <p:sldId id="355" r:id="rId26"/>
    <p:sldId id="341" r:id="rId27"/>
    <p:sldId id="403" r:id="rId28"/>
    <p:sldId id="368" r:id="rId29"/>
    <p:sldId id="401" r:id="rId30"/>
    <p:sldId id="266" r:id="rId31"/>
    <p:sldId id="381" r:id="rId32"/>
    <p:sldId id="322" r:id="rId33"/>
    <p:sldId id="373" r:id="rId34"/>
    <p:sldId id="407" r:id="rId35"/>
    <p:sldId id="409" r:id="rId36"/>
    <p:sldId id="408" r:id="rId37"/>
    <p:sldId id="387" r:id="rId38"/>
    <p:sldId id="402" r:id="rId39"/>
    <p:sldId id="379" r:id="rId40"/>
    <p:sldId id="317" r:id="rId41"/>
    <p:sldId id="376" r:id="rId42"/>
    <p:sldId id="377" r:id="rId43"/>
    <p:sldId id="319" r:id="rId44"/>
    <p:sldId id="318" r:id="rId45"/>
    <p:sldId id="378" r:id="rId46"/>
    <p:sldId id="406" r:id="rId47"/>
    <p:sldId id="372" r:id="rId48"/>
    <p:sldId id="404" r:id="rId49"/>
    <p:sldId id="325" r:id="rId50"/>
    <p:sldId id="366" r:id="rId51"/>
    <p:sldId id="365" r:id="rId52"/>
    <p:sldId id="396" r:id="rId53"/>
    <p:sldId id="397" r:id="rId54"/>
    <p:sldId id="398" r:id="rId55"/>
    <p:sldId id="399" r:id="rId56"/>
    <p:sldId id="400" r:id="rId57"/>
    <p:sldId id="272" r:id="rId58"/>
    <p:sldId id="311" r:id="rId59"/>
    <p:sldId id="363" r:id="rId60"/>
    <p:sldId id="326" r:id="rId61"/>
    <p:sldId id="411" r:id="rId62"/>
    <p:sldId id="412" r:id="rId63"/>
    <p:sldId id="410" r:id="rId64"/>
    <p:sldId id="382" r:id="rId65"/>
    <p:sldId id="380" r:id="rId66"/>
    <p:sldId id="384" r:id="rId67"/>
    <p:sldId id="385" r:id="rId68"/>
    <p:sldId id="386" r:id="rId69"/>
    <p:sldId id="405" r:id="rId70"/>
    <p:sldId id="316" r:id="rId71"/>
    <p:sldId id="336" r:id="rId72"/>
    <p:sldId id="352" r:id="rId73"/>
    <p:sldId id="288" r:id="rId74"/>
    <p:sldId id="291" r:id="rId75"/>
    <p:sldId id="292" r:id="rId76"/>
    <p:sldId id="293" r:id="rId77"/>
    <p:sldId id="344" r:id="rId78"/>
    <p:sldId id="347" r:id="rId79"/>
    <p:sldId id="348" r:id="rId80"/>
    <p:sldId id="418" r:id="rId8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5FAEA"/>
    <a:srgbClr val="CEFA8E"/>
    <a:srgbClr val="716C43"/>
    <a:srgbClr val="7FB464"/>
    <a:srgbClr val="FFFFCC"/>
    <a:srgbClr val="B9D8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2431EB-F693-455F-9FE0-B1EB411436EC}" v="1675" dt="2025-09-07T10:49:55.4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86467" autoAdjust="0"/>
  </p:normalViewPr>
  <p:slideViewPr>
    <p:cSldViewPr snapToGrid="0">
      <p:cViewPr varScale="1">
        <p:scale>
          <a:sx n="54" d="100"/>
          <a:sy n="54" d="100"/>
        </p:scale>
        <p:origin x="1580" y="60"/>
      </p:cViewPr>
      <p:guideLst/>
    </p:cSldViewPr>
  </p:slideViewPr>
  <p:outlineViewPr>
    <p:cViewPr>
      <p:scale>
        <a:sx n="33" d="100"/>
        <a:sy n="33" d="100"/>
      </p:scale>
      <p:origin x="0" y="-5328"/>
    </p:cViewPr>
  </p:outlineViewPr>
  <p:notesTextViewPr>
    <p:cViewPr>
      <p:scale>
        <a:sx n="25" d="100"/>
        <a:sy n="25" d="100"/>
      </p:scale>
      <p:origin x="0" y="0"/>
    </p:cViewPr>
  </p:notesTextViewPr>
  <p:sorterViewPr>
    <p:cViewPr>
      <p:scale>
        <a:sx n="100" d="100"/>
        <a:sy n="100" d="100"/>
      </p:scale>
      <p:origin x="0" y="-16860"/>
    </p:cViewPr>
  </p:sorterViewPr>
  <p:notesViewPr>
    <p:cSldViewPr snapToGrid="0">
      <p:cViewPr varScale="1">
        <p:scale>
          <a:sx n="45" d="100"/>
          <a:sy n="45" d="100"/>
        </p:scale>
        <p:origin x="1936" y="6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137698-C041-1176-181C-1A0AC04C94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E1288BF-AFDA-E808-C6E5-E5A94F41BB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07EF19-CF41-44CF-B2FF-6D10763E6881}" type="datetimeFigureOut">
              <a:rPr lang="en-GB" smtClean="0"/>
              <a:t>24/09/2025</a:t>
            </a:fld>
            <a:endParaRPr lang="en-GB"/>
          </a:p>
        </p:txBody>
      </p:sp>
      <p:sp>
        <p:nvSpPr>
          <p:cNvPr id="4" name="Footer Placeholder 3">
            <a:extLst>
              <a:ext uri="{FF2B5EF4-FFF2-40B4-BE49-F238E27FC236}">
                <a16:creationId xmlns:a16="http://schemas.microsoft.com/office/drawing/2014/main" id="{7E02D47D-AAC3-DD38-2038-9FD47AED0C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B3C5466-F002-A88E-8EA0-FD268976BB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76F0EF-2DA2-4478-87BE-4F12A64AED8B}" type="slidenum">
              <a:rPr lang="en-GB" smtClean="0"/>
              <a:t>‹#›</a:t>
            </a:fld>
            <a:endParaRPr lang="en-GB"/>
          </a:p>
        </p:txBody>
      </p:sp>
    </p:spTree>
    <p:extLst>
      <p:ext uri="{BB962C8B-B14F-4D97-AF65-F5344CB8AC3E}">
        <p14:creationId xmlns:p14="http://schemas.microsoft.com/office/powerpoint/2010/main" val="3833919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D0809-8702-4866-AD6B-ECB4CD0DB84C}" type="datetimeFigureOut">
              <a:rPr lang="en-GB" smtClean="0"/>
              <a:t>24/09/2025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AE0E37-5F31-4073-8F35-FD795A549926}" type="slidenum">
              <a:rPr lang="en-GB" smtClean="0"/>
              <a:t>‹#›</a:t>
            </a:fld>
            <a:endParaRPr lang="en-GB"/>
          </a:p>
        </p:txBody>
      </p:sp>
    </p:spTree>
    <p:extLst>
      <p:ext uri="{BB962C8B-B14F-4D97-AF65-F5344CB8AC3E}">
        <p14:creationId xmlns:p14="http://schemas.microsoft.com/office/powerpoint/2010/main" val="1194590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AE0E37-5F31-4073-8F35-FD795A549926}" type="slidenum">
              <a:rPr lang="en-GB" smtClean="0"/>
              <a:t>1</a:t>
            </a:fld>
            <a:endParaRPr lang="en-GB"/>
          </a:p>
        </p:txBody>
      </p:sp>
    </p:spTree>
    <p:extLst>
      <p:ext uri="{BB962C8B-B14F-4D97-AF65-F5344CB8AC3E}">
        <p14:creationId xmlns:p14="http://schemas.microsoft.com/office/powerpoint/2010/main" val="3928207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753D7-2695-6BC4-285D-192592B850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7AC950-484A-E9AF-AD02-604B84CD53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E59AE6-DD13-5EDC-83D1-D9A4536E602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708182E-B0C6-BE3E-9A9C-E0DE2F6D18C7}"/>
              </a:ext>
            </a:extLst>
          </p:cNvPr>
          <p:cNvSpPr>
            <a:spLocks noGrp="1"/>
          </p:cNvSpPr>
          <p:nvPr>
            <p:ph type="sldNum" sz="quarter" idx="5"/>
          </p:nvPr>
        </p:nvSpPr>
        <p:spPr/>
        <p:txBody>
          <a:bodyPr/>
          <a:lstStyle/>
          <a:p>
            <a:fld id="{84AE0E37-5F31-4073-8F35-FD795A549926}" type="slidenum">
              <a:rPr lang="en-GB" smtClean="0"/>
              <a:t>69</a:t>
            </a:fld>
            <a:endParaRPr lang="en-GB"/>
          </a:p>
        </p:txBody>
      </p:sp>
    </p:spTree>
    <p:extLst>
      <p:ext uri="{BB962C8B-B14F-4D97-AF65-F5344CB8AC3E}">
        <p14:creationId xmlns:p14="http://schemas.microsoft.com/office/powerpoint/2010/main" val="1967569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C11854A-AC0F-5594-6060-9E98465AFC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A19FCDC8-434D-74F5-04FA-571FBA58FA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altLang="en-US"/>
          </a:p>
        </p:txBody>
      </p:sp>
      <p:sp>
        <p:nvSpPr>
          <p:cNvPr id="37892" name="Slide Number Placeholder 3">
            <a:extLst>
              <a:ext uri="{FF2B5EF4-FFF2-40B4-BE49-F238E27FC236}">
                <a16:creationId xmlns:a16="http://schemas.microsoft.com/office/drawing/2014/main" id="{8745AA7A-B832-E2B8-6FB4-F83EB37DEB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A427794B-8E32-4A05-9C1C-E5AB453967D3}" type="slidenum">
              <a:rPr lang="en-IE" altLang="en-US"/>
              <a:pPr eaLnBrk="1" hangingPunct="1"/>
              <a:t>70</a:t>
            </a:fld>
            <a:endParaRPr lang="en-IE" altLang="en-US"/>
          </a:p>
        </p:txBody>
      </p:sp>
    </p:spTree>
    <p:extLst>
      <p:ext uri="{BB962C8B-B14F-4D97-AF65-F5344CB8AC3E}">
        <p14:creationId xmlns:p14="http://schemas.microsoft.com/office/powerpoint/2010/main" val="1399910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AE0E37-5F31-4073-8F35-FD795A549926}" type="slidenum">
              <a:rPr lang="en-GB" smtClean="0"/>
              <a:t>18</a:t>
            </a:fld>
            <a:endParaRPr lang="en-GB"/>
          </a:p>
        </p:txBody>
      </p:sp>
    </p:spTree>
    <p:extLst>
      <p:ext uri="{BB962C8B-B14F-4D97-AF65-F5344CB8AC3E}">
        <p14:creationId xmlns:p14="http://schemas.microsoft.com/office/powerpoint/2010/main" val="2160818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AE0E37-5F31-4073-8F35-FD795A549926}" type="slidenum">
              <a:rPr lang="en-GB" smtClean="0"/>
              <a:t>21</a:t>
            </a:fld>
            <a:endParaRPr lang="en-GB"/>
          </a:p>
        </p:txBody>
      </p:sp>
    </p:spTree>
    <p:extLst>
      <p:ext uri="{BB962C8B-B14F-4D97-AF65-F5344CB8AC3E}">
        <p14:creationId xmlns:p14="http://schemas.microsoft.com/office/powerpoint/2010/main" val="4224490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A43EE-C188-25CC-823A-429A6A7026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10ED7E-B850-F27B-9603-1A994FAAFD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F43FAA-E85F-EA10-709B-8F80CE0F60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5178FB9-50BF-1B0E-6A9D-BB4263A0114E}"/>
              </a:ext>
            </a:extLst>
          </p:cNvPr>
          <p:cNvSpPr>
            <a:spLocks noGrp="1"/>
          </p:cNvSpPr>
          <p:nvPr>
            <p:ph type="sldNum" sz="quarter" idx="5"/>
          </p:nvPr>
        </p:nvSpPr>
        <p:spPr/>
        <p:txBody>
          <a:bodyPr/>
          <a:lstStyle/>
          <a:p>
            <a:fld id="{84AE0E37-5F31-4073-8F35-FD795A549926}" type="slidenum">
              <a:rPr lang="en-GB" smtClean="0"/>
              <a:t>29</a:t>
            </a:fld>
            <a:endParaRPr lang="en-GB"/>
          </a:p>
        </p:txBody>
      </p:sp>
    </p:spTree>
    <p:extLst>
      <p:ext uri="{BB962C8B-B14F-4D97-AF65-F5344CB8AC3E}">
        <p14:creationId xmlns:p14="http://schemas.microsoft.com/office/powerpoint/2010/main" val="525443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AE0E37-5F31-4073-8F35-FD795A549926}" type="slidenum">
              <a:rPr lang="en-GB" smtClean="0"/>
              <a:t>30</a:t>
            </a:fld>
            <a:endParaRPr lang="en-GB"/>
          </a:p>
        </p:txBody>
      </p:sp>
    </p:spTree>
    <p:extLst>
      <p:ext uri="{BB962C8B-B14F-4D97-AF65-F5344CB8AC3E}">
        <p14:creationId xmlns:p14="http://schemas.microsoft.com/office/powerpoint/2010/main" val="1296720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AE0E37-5F31-4073-8F35-FD795A549926}" type="slidenum">
              <a:rPr lang="en-GB" smtClean="0"/>
              <a:t>44</a:t>
            </a:fld>
            <a:endParaRPr lang="en-GB"/>
          </a:p>
        </p:txBody>
      </p:sp>
    </p:spTree>
    <p:extLst>
      <p:ext uri="{BB962C8B-B14F-4D97-AF65-F5344CB8AC3E}">
        <p14:creationId xmlns:p14="http://schemas.microsoft.com/office/powerpoint/2010/main" val="794828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AE0E37-5F31-4073-8F35-FD795A549926}" type="slidenum">
              <a:rPr lang="en-GB" smtClean="0"/>
              <a:t>48</a:t>
            </a:fld>
            <a:endParaRPr lang="en-GB"/>
          </a:p>
        </p:txBody>
      </p:sp>
    </p:spTree>
    <p:extLst>
      <p:ext uri="{BB962C8B-B14F-4D97-AF65-F5344CB8AC3E}">
        <p14:creationId xmlns:p14="http://schemas.microsoft.com/office/powerpoint/2010/main" val="39420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AE0E37-5F31-4073-8F35-FD795A549926}" type="slidenum">
              <a:rPr lang="en-GB" smtClean="0"/>
              <a:t>59</a:t>
            </a:fld>
            <a:endParaRPr lang="en-GB"/>
          </a:p>
        </p:txBody>
      </p:sp>
    </p:spTree>
    <p:extLst>
      <p:ext uri="{BB962C8B-B14F-4D97-AF65-F5344CB8AC3E}">
        <p14:creationId xmlns:p14="http://schemas.microsoft.com/office/powerpoint/2010/main" val="1176787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AE0E37-5F31-4073-8F35-FD795A549926}" type="slidenum">
              <a:rPr lang="en-GB" smtClean="0"/>
              <a:t>68</a:t>
            </a:fld>
            <a:endParaRPr lang="en-GB"/>
          </a:p>
        </p:txBody>
      </p:sp>
    </p:spTree>
    <p:extLst>
      <p:ext uri="{BB962C8B-B14F-4D97-AF65-F5344CB8AC3E}">
        <p14:creationId xmlns:p14="http://schemas.microsoft.com/office/powerpoint/2010/main" val="3693075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1300" y="155246"/>
            <a:ext cx="8724900" cy="594137"/>
          </a:xfrm>
        </p:spPr>
        <p:txBody>
          <a:bodyPr wrap="square">
            <a:spAutoFit/>
          </a:bodyPr>
          <a:lstStyle/>
          <a:p>
            <a:r>
              <a:rPr lang="en-US" dirty="0"/>
              <a:t>Click to edit Master title style</a:t>
            </a:r>
          </a:p>
        </p:txBody>
      </p:sp>
    </p:spTree>
    <p:extLst>
      <p:ext uri="{BB962C8B-B14F-4D97-AF65-F5344CB8AC3E}">
        <p14:creationId xmlns:p14="http://schemas.microsoft.com/office/powerpoint/2010/main" val="3432840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fini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CC173-FD9A-E750-4E92-06C76F94D241}"/>
              </a:ext>
            </a:extLst>
          </p:cNvPr>
          <p:cNvSpPr>
            <a:spLocks noGrp="1"/>
          </p:cNvSpPr>
          <p:nvPr>
            <p:ph type="title" hasCustomPrompt="1"/>
          </p:nvPr>
        </p:nvSpPr>
        <p:spPr>
          <a:xfrm>
            <a:off x="228600" y="189858"/>
            <a:ext cx="8686800" cy="921104"/>
          </a:xfrm>
          <a:ln w="76200" cmpd="thickThin">
            <a:solidFill>
              <a:srgbClr val="C00000">
                <a:alpha val="95000"/>
              </a:srgbClr>
            </a:solidFill>
          </a:ln>
        </p:spPr>
        <p:txBody>
          <a:bodyPr wrap="square" lIns="180000" tIns="180000" rIns="180000" bIns="180000">
            <a:spAutoFit/>
          </a:bodyPr>
          <a:lstStyle>
            <a:lvl1pPr algn="l">
              <a:defRPr sz="4000">
                <a:solidFill>
                  <a:schemeClr val="tx1"/>
                </a:solidFill>
              </a:defRPr>
            </a:lvl1pPr>
          </a:lstStyle>
          <a:p>
            <a:r>
              <a:rPr lang="en-US" dirty="0"/>
              <a:t>Definition</a:t>
            </a:r>
            <a:endParaRPr lang="en-GB" dirty="0"/>
          </a:p>
        </p:txBody>
      </p:sp>
    </p:spTree>
    <p:extLst>
      <p:ext uri="{BB962C8B-B14F-4D97-AF65-F5344CB8AC3E}">
        <p14:creationId xmlns:p14="http://schemas.microsoft.com/office/powerpoint/2010/main" val="164144266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2841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Yellow">
    <p:bg>
      <p:bgPr>
        <a:solidFill>
          <a:srgbClr val="FFFF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D164B-9D98-7779-255A-E9DCAE09C244}"/>
              </a:ext>
            </a:extLst>
          </p:cNvPr>
          <p:cNvSpPr>
            <a:spLocks noGrp="1"/>
          </p:cNvSpPr>
          <p:nvPr>
            <p:ph type="title"/>
          </p:nvPr>
        </p:nvSpPr>
        <p:spPr>
          <a:xfrm>
            <a:off x="266700" y="165879"/>
            <a:ext cx="8674100" cy="594137"/>
          </a:xfrm>
        </p:spPr>
        <p:txBody>
          <a:bodyPr wrap="square">
            <a:spAutoFit/>
          </a:bodyPr>
          <a:lstStyle/>
          <a:p>
            <a:r>
              <a:rPr lang="en-US" dirty="0"/>
              <a:t>Click to edit Master title style</a:t>
            </a:r>
            <a:endParaRPr lang="en-GB" dirty="0"/>
          </a:p>
        </p:txBody>
      </p:sp>
    </p:spTree>
    <p:extLst>
      <p:ext uri="{BB962C8B-B14F-4D97-AF65-F5344CB8AC3E}">
        <p14:creationId xmlns:p14="http://schemas.microsoft.com/office/powerpoint/2010/main" val="95397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periment">
    <p:bg>
      <p:bgPr>
        <a:solidFill>
          <a:srgbClr val="CEFA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D164B-9D98-7779-255A-E9DCAE09C244}"/>
              </a:ext>
            </a:extLst>
          </p:cNvPr>
          <p:cNvSpPr>
            <a:spLocks noGrp="1"/>
          </p:cNvSpPr>
          <p:nvPr>
            <p:ph type="title"/>
          </p:nvPr>
        </p:nvSpPr>
        <p:spPr>
          <a:xfrm>
            <a:off x="254000" y="197771"/>
            <a:ext cx="8712200" cy="594137"/>
          </a:xfrm>
        </p:spPr>
        <p:txBody>
          <a:bodyPr wrap="square">
            <a:spAutoFit/>
          </a:bodyPr>
          <a:lstStyle/>
          <a:p>
            <a:r>
              <a:rPr lang="en-US" dirty="0"/>
              <a:t>Click to edit Master title style</a:t>
            </a:r>
            <a:endParaRPr lang="en-GB" dirty="0"/>
          </a:p>
        </p:txBody>
      </p:sp>
    </p:spTree>
    <p:extLst>
      <p:ext uri="{BB962C8B-B14F-4D97-AF65-F5344CB8AC3E}">
        <p14:creationId xmlns:p14="http://schemas.microsoft.com/office/powerpoint/2010/main" val="2118638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C233-D9BE-E225-F7BE-7698F79F3003}"/>
              </a:ext>
            </a:extLst>
          </p:cNvPr>
          <p:cNvSpPr>
            <a:spLocks noGrp="1"/>
          </p:cNvSpPr>
          <p:nvPr>
            <p:ph type="title" hasCustomPrompt="1"/>
          </p:nvPr>
        </p:nvSpPr>
        <p:spPr>
          <a:xfrm>
            <a:off x="122293" y="-1"/>
            <a:ext cx="6608118" cy="461665"/>
          </a:xfrm>
        </p:spPr>
        <p:txBody>
          <a:bodyPr>
            <a:normAutofit/>
          </a:bodyPr>
          <a:lstStyle>
            <a:lvl1pPr>
              <a:defRPr sz="2800" b="0"/>
            </a:lvl1pPr>
          </a:lstStyle>
          <a:p>
            <a:r>
              <a:rPr lang="en-US" dirty="0"/>
              <a:t>Input Example Number</a:t>
            </a:r>
            <a:endParaRPr lang="en-GB" dirty="0"/>
          </a:p>
        </p:txBody>
      </p:sp>
      <p:sp>
        <p:nvSpPr>
          <p:cNvPr id="7" name="Text Placeholder 6">
            <a:extLst>
              <a:ext uri="{FF2B5EF4-FFF2-40B4-BE49-F238E27FC236}">
                <a16:creationId xmlns:a16="http://schemas.microsoft.com/office/drawing/2014/main" id="{0CED2E70-2916-C899-0337-ABD454C29961}"/>
              </a:ext>
            </a:extLst>
          </p:cNvPr>
          <p:cNvSpPr>
            <a:spLocks noGrp="1"/>
          </p:cNvSpPr>
          <p:nvPr>
            <p:ph type="body" sz="quarter" idx="10" hasCustomPrompt="1"/>
          </p:nvPr>
        </p:nvSpPr>
        <p:spPr>
          <a:xfrm>
            <a:off x="122292" y="461664"/>
            <a:ext cx="8899415" cy="482633"/>
          </a:xfrm>
          <a:solidFill>
            <a:schemeClr val="accent2">
              <a:lumMod val="20000"/>
              <a:lumOff val="80000"/>
            </a:schemeClr>
          </a:solidFill>
        </p:spPr>
        <p:txBody>
          <a:bodyPr wrap="square">
            <a:spAutoFit/>
          </a:bodyPr>
          <a:lstStyle>
            <a:lvl1pPr marL="0" indent="0">
              <a:buNone/>
              <a:defRPr/>
            </a:lvl1pPr>
          </a:lstStyle>
          <a:p>
            <a:pPr lvl="0"/>
            <a:r>
              <a:rPr lang="en-US" dirty="0"/>
              <a:t>Click to edit question</a:t>
            </a:r>
            <a:endParaRPr lang="en-GB" dirty="0"/>
          </a:p>
        </p:txBody>
      </p:sp>
    </p:spTree>
    <p:extLst>
      <p:ext uri="{BB962C8B-B14F-4D97-AF65-F5344CB8AC3E}">
        <p14:creationId xmlns:p14="http://schemas.microsoft.com/office/powerpoint/2010/main" val="4220078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erci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C233-D9BE-E225-F7BE-7698F79F3003}"/>
              </a:ext>
            </a:extLst>
          </p:cNvPr>
          <p:cNvSpPr>
            <a:spLocks noGrp="1"/>
          </p:cNvSpPr>
          <p:nvPr>
            <p:ph type="title" hasCustomPrompt="1"/>
          </p:nvPr>
        </p:nvSpPr>
        <p:spPr>
          <a:xfrm>
            <a:off x="122293" y="-1"/>
            <a:ext cx="6608118" cy="461665"/>
          </a:xfrm>
        </p:spPr>
        <p:txBody>
          <a:bodyPr>
            <a:normAutofit/>
          </a:bodyPr>
          <a:lstStyle>
            <a:lvl1pPr>
              <a:defRPr sz="2800" b="0"/>
            </a:lvl1pPr>
          </a:lstStyle>
          <a:p>
            <a:r>
              <a:rPr lang="en-US" dirty="0"/>
              <a:t>Input exercise Number</a:t>
            </a:r>
            <a:endParaRPr lang="en-GB" dirty="0"/>
          </a:p>
        </p:txBody>
      </p:sp>
      <p:sp>
        <p:nvSpPr>
          <p:cNvPr id="7" name="Text Placeholder 6">
            <a:extLst>
              <a:ext uri="{FF2B5EF4-FFF2-40B4-BE49-F238E27FC236}">
                <a16:creationId xmlns:a16="http://schemas.microsoft.com/office/drawing/2014/main" id="{0CED2E70-2916-C899-0337-ABD454C29961}"/>
              </a:ext>
            </a:extLst>
          </p:cNvPr>
          <p:cNvSpPr>
            <a:spLocks noGrp="1"/>
          </p:cNvSpPr>
          <p:nvPr>
            <p:ph type="body" sz="quarter" idx="10" hasCustomPrompt="1"/>
          </p:nvPr>
        </p:nvSpPr>
        <p:spPr>
          <a:xfrm>
            <a:off x="122292" y="461664"/>
            <a:ext cx="8899415" cy="482633"/>
          </a:xfrm>
          <a:solidFill>
            <a:schemeClr val="accent5">
              <a:lumMod val="20000"/>
              <a:lumOff val="80000"/>
            </a:schemeClr>
          </a:solidFill>
        </p:spPr>
        <p:txBody>
          <a:bodyPr wrap="square">
            <a:spAutoFit/>
          </a:bodyPr>
          <a:lstStyle>
            <a:lvl1pPr marL="0" indent="0">
              <a:buNone/>
              <a:defRPr/>
            </a:lvl1pPr>
          </a:lstStyle>
          <a:p>
            <a:pPr lvl="0"/>
            <a:r>
              <a:rPr lang="en-US" dirty="0"/>
              <a:t>Click to edit question</a:t>
            </a:r>
            <a:endParaRPr lang="en-GB" dirty="0"/>
          </a:p>
        </p:txBody>
      </p:sp>
    </p:spTree>
    <p:extLst>
      <p:ext uri="{BB962C8B-B14F-4D97-AF65-F5344CB8AC3E}">
        <p14:creationId xmlns:p14="http://schemas.microsoft.com/office/powerpoint/2010/main" val="195126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HL Exam question">
    <p:spTree>
      <p:nvGrpSpPr>
        <p:cNvPr id="1" name=""/>
        <p:cNvGrpSpPr/>
        <p:nvPr/>
      </p:nvGrpSpPr>
      <p:grpSpPr>
        <a:xfrm>
          <a:off x="0" y="0"/>
          <a:ext cx="0" cy="0"/>
          <a:chOff x="0" y="0"/>
          <a:chExt cx="0" cy="0"/>
        </a:xfrm>
      </p:grpSpPr>
      <p:sp>
        <p:nvSpPr>
          <p:cNvPr id="2" name="Title 1"/>
          <p:cNvSpPr>
            <a:spLocks noGrp="1"/>
          </p:cNvSpPr>
          <p:nvPr>
            <p:ph type="title"/>
          </p:nvPr>
        </p:nvSpPr>
        <p:spPr>
          <a:xfrm>
            <a:off x="10749" y="1"/>
            <a:ext cx="6740925" cy="425302"/>
          </a:xfrm>
          <a:solidFill>
            <a:srgbClr val="F6A8C1"/>
          </a:solidFill>
        </p:spPr>
        <p:txBody>
          <a:bodyPr vert="horz" lIns="91440" tIns="45720" rIns="91440" bIns="45720" rtlCol="0" anchor="t" anchorCtr="0">
            <a:spAutoFit/>
          </a:bodyPr>
          <a:lstStyle>
            <a:lvl1pPr>
              <a:defRPr lang="en-US" sz="2400" dirty="0"/>
            </a:lvl1pPr>
          </a:lstStyle>
          <a:p>
            <a:pPr marL="0" lvl="0"/>
            <a:r>
              <a:rPr lang="en-US" dirty="0"/>
              <a:t>Click to edit Master title style</a:t>
            </a:r>
          </a:p>
        </p:txBody>
      </p:sp>
      <p:sp>
        <p:nvSpPr>
          <p:cNvPr id="4" name="Freeform: Shape 3">
            <a:extLst>
              <a:ext uri="{FF2B5EF4-FFF2-40B4-BE49-F238E27FC236}">
                <a16:creationId xmlns:a16="http://schemas.microsoft.com/office/drawing/2014/main" id="{1A2471A4-13BA-2121-F37F-2C8B4AF0EAF6}"/>
              </a:ext>
            </a:extLst>
          </p:cNvPr>
          <p:cNvSpPr/>
          <p:nvPr userDrawn="1"/>
        </p:nvSpPr>
        <p:spPr>
          <a:xfrm>
            <a:off x="8327299" y="0"/>
            <a:ext cx="816701" cy="933856"/>
          </a:xfrm>
          <a:custGeom>
            <a:avLst/>
            <a:gdLst>
              <a:gd name="connsiteX0" fmla="*/ 0 w 816701"/>
              <a:gd name="connsiteY0" fmla="*/ 0 h 933856"/>
              <a:gd name="connsiteX1" fmla="*/ 816701 w 816701"/>
              <a:gd name="connsiteY1" fmla="*/ 0 h 933856"/>
              <a:gd name="connsiteX2" fmla="*/ 816701 w 816701"/>
              <a:gd name="connsiteY2" fmla="*/ 933856 h 933856"/>
              <a:gd name="connsiteX3" fmla="*/ 561489 w 816701"/>
              <a:gd name="connsiteY3" fmla="*/ 933856 h 933856"/>
              <a:gd name="connsiteX4" fmla="*/ 563783 w 816701"/>
              <a:gd name="connsiteY4" fmla="*/ 888636 h 933856"/>
              <a:gd name="connsiteX5" fmla="*/ 45362 w 816701"/>
              <a:gd name="connsiteY5" fmla="*/ 21748 h 933856"/>
              <a:gd name="connsiteX6" fmla="*/ 0 w 816701"/>
              <a:gd name="connsiteY6" fmla="*/ 0 h 93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701" h="933856">
                <a:moveTo>
                  <a:pt x="0" y="0"/>
                </a:moveTo>
                <a:lnTo>
                  <a:pt x="816701" y="0"/>
                </a:lnTo>
                <a:lnTo>
                  <a:pt x="816701" y="933856"/>
                </a:lnTo>
                <a:lnTo>
                  <a:pt x="561489" y="933856"/>
                </a:lnTo>
                <a:lnTo>
                  <a:pt x="563783" y="888636"/>
                </a:lnTo>
                <a:cubicBezTo>
                  <a:pt x="563783" y="514303"/>
                  <a:pt x="354157" y="188696"/>
                  <a:pt x="45362" y="21748"/>
                </a:cubicBezTo>
                <a:lnTo>
                  <a:pt x="0" y="0"/>
                </a:lnTo>
                <a:close/>
              </a:path>
            </a:pathLst>
          </a:custGeom>
          <a:solidFill>
            <a:srgbClr val="F6A8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770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OL Exam question">
    <p:spTree>
      <p:nvGrpSpPr>
        <p:cNvPr id="1" name=""/>
        <p:cNvGrpSpPr/>
        <p:nvPr/>
      </p:nvGrpSpPr>
      <p:grpSpPr>
        <a:xfrm>
          <a:off x="0" y="0"/>
          <a:ext cx="0" cy="0"/>
          <a:chOff x="0" y="0"/>
          <a:chExt cx="0" cy="0"/>
        </a:xfrm>
      </p:grpSpPr>
      <p:sp>
        <p:nvSpPr>
          <p:cNvPr id="2" name="Title 1"/>
          <p:cNvSpPr>
            <a:spLocks noGrp="1"/>
          </p:cNvSpPr>
          <p:nvPr>
            <p:ph type="title"/>
          </p:nvPr>
        </p:nvSpPr>
        <p:spPr>
          <a:xfrm>
            <a:off x="10749" y="1"/>
            <a:ext cx="6740925" cy="424732"/>
          </a:xfrm>
          <a:solidFill>
            <a:srgbClr val="B9D8F4"/>
          </a:solidFill>
        </p:spPr>
        <p:txBody>
          <a:bodyPr vert="horz" lIns="91440" tIns="45720" rIns="91440" bIns="45720" rtlCol="0" anchor="t" anchorCtr="0">
            <a:spAutoFit/>
          </a:bodyPr>
          <a:lstStyle>
            <a:lvl1pPr>
              <a:defRPr lang="en-US" sz="2400" dirty="0"/>
            </a:lvl1pPr>
          </a:lstStyle>
          <a:p>
            <a:pPr marL="0" lvl="0"/>
            <a:r>
              <a:rPr lang="en-US" dirty="0"/>
              <a:t>Click to edit Master title style</a:t>
            </a:r>
          </a:p>
        </p:txBody>
      </p:sp>
      <p:sp>
        <p:nvSpPr>
          <p:cNvPr id="4" name="Freeform: Shape 3">
            <a:extLst>
              <a:ext uri="{FF2B5EF4-FFF2-40B4-BE49-F238E27FC236}">
                <a16:creationId xmlns:a16="http://schemas.microsoft.com/office/drawing/2014/main" id="{1A2471A4-13BA-2121-F37F-2C8B4AF0EAF6}"/>
              </a:ext>
            </a:extLst>
          </p:cNvPr>
          <p:cNvSpPr/>
          <p:nvPr userDrawn="1"/>
        </p:nvSpPr>
        <p:spPr>
          <a:xfrm>
            <a:off x="8327299" y="0"/>
            <a:ext cx="816701" cy="933856"/>
          </a:xfrm>
          <a:custGeom>
            <a:avLst/>
            <a:gdLst>
              <a:gd name="connsiteX0" fmla="*/ 0 w 816701"/>
              <a:gd name="connsiteY0" fmla="*/ 0 h 933856"/>
              <a:gd name="connsiteX1" fmla="*/ 816701 w 816701"/>
              <a:gd name="connsiteY1" fmla="*/ 0 h 933856"/>
              <a:gd name="connsiteX2" fmla="*/ 816701 w 816701"/>
              <a:gd name="connsiteY2" fmla="*/ 933856 h 933856"/>
              <a:gd name="connsiteX3" fmla="*/ 561489 w 816701"/>
              <a:gd name="connsiteY3" fmla="*/ 933856 h 933856"/>
              <a:gd name="connsiteX4" fmla="*/ 563783 w 816701"/>
              <a:gd name="connsiteY4" fmla="*/ 888636 h 933856"/>
              <a:gd name="connsiteX5" fmla="*/ 45362 w 816701"/>
              <a:gd name="connsiteY5" fmla="*/ 21748 h 933856"/>
              <a:gd name="connsiteX6" fmla="*/ 0 w 816701"/>
              <a:gd name="connsiteY6" fmla="*/ 0 h 93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701" h="933856">
                <a:moveTo>
                  <a:pt x="0" y="0"/>
                </a:moveTo>
                <a:lnTo>
                  <a:pt x="816701" y="0"/>
                </a:lnTo>
                <a:lnTo>
                  <a:pt x="816701" y="933856"/>
                </a:lnTo>
                <a:lnTo>
                  <a:pt x="561489" y="933856"/>
                </a:lnTo>
                <a:lnTo>
                  <a:pt x="563783" y="888636"/>
                </a:lnTo>
                <a:cubicBezTo>
                  <a:pt x="563783" y="514303"/>
                  <a:pt x="354157" y="188696"/>
                  <a:pt x="45362" y="21748"/>
                </a:cubicBezTo>
                <a:lnTo>
                  <a:pt x="0" y="0"/>
                </a:lnTo>
                <a:close/>
              </a:path>
            </a:pathLst>
          </a:custGeom>
          <a:solidFill>
            <a:srgbClr val="B9D8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070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p:bg>
      <p:bgPr>
        <a:gradFill flip="none" rotWithShape="1">
          <a:gsLst>
            <a:gs pos="0">
              <a:srgbClr val="010207"/>
            </a:gs>
            <a:gs pos="67000">
              <a:srgbClr val="1900FC"/>
            </a:gs>
            <a:gs pos="100000">
              <a:srgbClr val="1900FC"/>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CC173-FD9A-E750-4E92-06C76F94D241}"/>
              </a:ext>
            </a:extLst>
          </p:cNvPr>
          <p:cNvSpPr>
            <a:spLocks noGrp="1"/>
          </p:cNvSpPr>
          <p:nvPr>
            <p:ph type="title" hasCustomPrompt="1"/>
          </p:nvPr>
        </p:nvSpPr>
        <p:spPr>
          <a:xfrm>
            <a:off x="628650" y="2236454"/>
            <a:ext cx="7886700" cy="884202"/>
          </a:xfrm>
        </p:spPr>
        <p:txBody>
          <a:bodyPr>
            <a:normAutofit/>
          </a:bodyPr>
          <a:lstStyle>
            <a:lvl1pPr algn="ctr">
              <a:defRPr sz="4000">
                <a:solidFill>
                  <a:schemeClr val="bg1"/>
                </a:solidFill>
              </a:defRPr>
            </a:lvl1pPr>
          </a:lstStyle>
          <a:p>
            <a:r>
              <a:rPr lang="en-US" dirty="0"/>
              <a:t>Section</a:t>
            </a:r>
            <a:endParaRPr lang="en-GB" dirty="0"/>
          </a:p>
        </p:txBody>
      </p:sp>
    </p:spTree>
    <p:extLst>
      <p:ext uri="{BB962C8B-B14F-4D97-AF65-F5344CB8AC3E}">
        <p14:creationId xmlns:p14="http://schemas.microsoft.com/office/powerpoint/2010/main" val="2083698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 Section">
    <p:bg>
      <p:bgPr>
        <a:gradFill flip="none" rotWithShape="1">
          <a:gsLst>
            <a:gs pos="32000">
              <a:schemeClr val="tx2">
                <a:lumMod val="10000"/>
                <a:lumOff val="90000"/>
              </a:schemeClr>
            </a:gs>
            <a:gs pos="100000">
              <a:schemeClr val="tx2">
                <a:lumMod val="25000"/>
                <a:lumOff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CC173-FD9A-E750-4E92-06C76F94D241}"/>
              </a:ext>
            </a:extLst>
          </p:cNvPr>
          <p:cNvSpPr>
            <a:spLocks noGrp="1"/>
          </p:cNvSpPr>
          <p:nvPr>
            <p:ph type="title" hasCustomPrompt="1"/>
          </p:nvPr>
        </p:nvSpPr>
        <p:spPr>
          <a:xfrm>
            <a:off x="628650" y="1779254"/>
            <a:ext cx="7886700" cy="884202"/>
          </a:xfrm>
        </p:spPr>
        <p:txBody>
          <a:bodyPr>
            <a:normAutofit/>
          </a:bodyPr>
          <a:lstStyle>
            <a:lvl1pPr algn="ctr">
              <a:defRPr sz="4000">
                <a:solidFill>
                  <a:schemeClr val="tx1"/>
                </a:solidFill>
              </a:defRPr>
            </a:lvl1pPr>
          </a:lstStyle>
          <a:p>
            <a:r>
              <a:rPr lang="en-US" dirty="0"/>
              <a:t>Sub Section</a:t>
            </a:r>
            <a:endParaRPr lang="en-GB" dirty="0"/>
          </a:p>
        </p:txBody>
      </p:sp>
    </p:spTree>
    <p:extLst>
      <p:ext uri="{BB962C8B-B14F-4D97-AF65-F5344CB8AC3E}">
        <p14:creationId xmlns:p14="http://schemas.microsoft.com/office/powerpoint/2010/main" val="382220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59549"/>
            <a:ext cx="7886700" cy="884202"/>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97022" y="1081345"/>
            <a:ext cx="885559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4977976"/>
      </p:ext>
    </p:extLst>
  </p:cSld>
  <p:clrMap bg1="lt1" tx1="dk1" bg2="lt2" tx2="dk2" accent1="accent1" accent2="accent2" accent3="accent3" accent4="accent4" accent5="accent5" accent6="accent6" hlink="hlink" folHlink="folHlink"/>
  <p:sldLayoutIdLst>
    <p:sldLayoutId id="2147483678" r:id="rId1"/>
    <p:sldLayoutId id="2147483682" r:id="rId2"/>
    <p:sldLayoutId id="2147483683" r:id="rId3"/>
    <p:sldLayoutId id="2147483680" r:id="rId4"/>
    <p:sldLayoutId id="2147483681" r:id="rId5"/>
    <p:sldLayoutId id="2147483695" r:id="rId6"/>
    <p:sldLayoutId id="2147483696" r:id="rId7"/>
    <p:sldLayoutId id="2147483684" r:id="rId8"/>
    <p:sldLayoutId id="2147483689" r:id="rId9"/>
    <p:sldLayoutId id="2147483685" r:id="rId10"/>
    <p:sldLayoutId id="2147483679" r:id="rId11"/>
  </p:sldLayoutIdLst>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7.png"/><Relationship Id="rId7" Type="http://schemas.openxmlformats.org/officeDocument/2006/relationships/image" Target="../media/image41.png"/><Relationship Id="rId2" Type="http://schemas.openxmlformats.org/officeDocument/2006/relationships/image" Target="../media/image150.png"/><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0.png"/><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4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40.png"/><Relationship Id="rId7"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5.png"/><Relationship Id="rId9" Type="http://schemas.openxmlformats.org/officeDocument/2006/relationships/image" Target="../media/image61.png"/></Relationships>
</file>

<file path=ppt/slides/_rels/slide45.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image" Target="../media/image580.png"/><Relationship Id="rId1" Type="http://schemas.openxmlformats.org/officeDocument/2006/relationships/slideLayout" Target="../slideLayouts/slideLayout3.xml"/><Relationship Id="rId5" Type="http://schemas.openxmlformats.org/officeDocument/2006/relationships/image" Target="../media/image610.png"/><Relationship Id="rId4" Type="http://schemas.openxmlformats.org/officeDocument/2006/relationships/image" Target="../media/image600.png"/></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0.png"/><Relationship Id="rId1" Type="http://schemas.openxmlformats.org/officeDocument/2006/relationships/slideLayout" Target="../slideLayouts/slideLayout4.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5.xml"/><Relationship Id="rId4" Type="http://schemas.openxmlformats.org/officeDocument/2006/relationships/image" Target="../media/image71.png"/></Relationships>
</file>

<file path=ppt/slides/_rels/slide48.xml.rels><?xml version="1.0" encoding="UTF-8" standalone="yes"?>
<Relationships xmlns="http://schemas.openxmlformats.org/package/2006/relationships"><Relationship Id="rId3" Type="http://schemas.openxmlformats.org/officeDocument/2006/relationships/image" Target="../media/image701.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72.png"/><Relationship Id="rId4" Type="http://schemas.openxmlformats.org/officeDocument/2006/relationships/image" Target="../media/image71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5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00.png"/><Relationship Id="rId2" Type="http://schemas.openxmlformats.org/officeDocument/2006/relationships/image" Target="../media/image650.png"/><Relationship Id="rId1" Type="http://schemas.openxmlformats.org/officeDocument/2006/relationships/slideLayout" Target="../slideLayouts/slideLayout4.xml"/><Relationship Id="rId6" Type="http://schemas.openxmlformats.org/officeDocument/2006/relationships/image" Target="../media/image690.png"/><Relationship Id="rId5" Type="http://schemas.openxmlformats.org/officeDocument/2006/relationships/image" Target="../media/image76.png"/><Relationship Id="rId4" Type="http://schemas.openxmlformats.org/officeDocument/2006/relationships/image" Target="../media/image7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740.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750.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https://commons.wikimedia.org/wiki/File:October_2020_tree_in_Maryland.jpg" TargetMode="External"/><Relationship Id="rId7" Type="http://schemas.openxmlformats.org/officeDocument/2006/relationships/image" Target="../media/image79.png"/><Relationship Id="rId2" Type="http://schemas.openxmlformats.org/officeDocument/2006/relationships/image" Target="../media/image70.jpeg"/><Relationship Id="rId1" Type="http://schemas.openxmlformats.org/officeDocument/2006/relationships/slideLayout" Target="../slideLayouts/slideLayout1.xml"/><Relationship Id="rId6" Type="http://schemas.openxmlformats.org/officeDocument/2006/relationships/hyperlink" Target="https://commons.wikimedia.org/wiki/File:Book_of_Knowledge_1919_Vol_1_Page_110.jpg" TargetMode="External"/><Relationship Id="rId5" Type="http://schemas.openxmlformats.org/officeDocument/2006/relationships/image" Target="../media/image78.png"/><Relationship Id="rId4" Type="http://schemas.openxmlformats.org/officeDocument/2006/relationships/image" Target="../media/image77.png"/></Relationships>
</file>

<file path=ppt/slides/_rels/slide7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xml"/><Relationship Id="rId4" Type="http://schemas.openxmlformats.org/officeDocument/2006/relationships/hyperlink" Target="https://commons.wikimedia.org/wiki/File:Book_of_Knowledge_1919_Vol_1_Page_110.jpg"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hyperlink" Target="https://commons.wikimedia.org/wiki/File:Book_of_Knowledge_1919_Vol_1_Page_110.jpg" TargetMode="External"/><Relationship Id="rId2" Type="http://schemas.openxmlformats.org/officeDocument/2006/relationships/image" Target="../media/image79.png"/><Relationship Id="rId1" Type="http://schemas.openxmlformats.org/officeDocument/2006/relationships/slideLayout" Target="../slideLayouts/slideLayout1.xml"/><Relationship Id="rId5" Type="http://schemas.openxmlformats.org/officeDocument/2006/relationships/hyperlink" Target="https://commons.wikimedia.org/wiki/File:October_2020_tree_in_Maryland.jpg" TargetMode="External"/><Relationship Id="rId4" Type="http://schemas.openxmlformats.org/officeDocument/2006/relationships/image" Target="../media/image70.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hyperlink" Target="https://en.wikipedia.org/w/index.php?title=ReLEx_SMILE&amp;action=edit&amp;redlink=1" TargetMode="External"/><Relationship Id="rId2" Type="http://schemas.openxmlformats.org/officeDocument/2006/relationships/hyperlink" Target="https://en.wikipedia.org/wiki/Laser_thermal_keratoplasty" TargetMode="External"/><Relationship Id="rId1" Type="http://schemas.openxmlformats.org/officeDocument/2006/relationships/slideLayout" Target="../slideLayouts/slideLayout1.xml"/><Relationship Id="rId5" Type="http://schemas.openxmlformats.org/officeDocument/2006/relationships/image" Target="../media/image80.png"/><Relationship Id="rId4" Type="http://schemas.openxmlformats.org/officeDocument/2006/relationships/hyperlink" Target="https://en.wikipedia.org/wiki/Laser_surgery#cite_note-13" TargetMode="External"/></Relationships>
</file>

<file path=ppt/slides/_rels/slide7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D7A80829-8CF9-81FF-C6FC-5DE8E00F02B5}"/>
              </a:ext>
            </a:extLst>
          </p:cNvPr>
          <p:cNvSpPr>
            <a:spLocks noChangeArrowheads="1"/>
          </p:cNvSpPr>
          <p:nvPr/>
        </p:nvSpPr>
        <p:spPr bwMode="auto">
          <a:xfrm>
            <a:off x="539551" y="633264"/>
            <a:ext cx="7772400" cy="113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en-GB" altLang="en-US" sz="6000" dirty="0">
              <a:solidFill>
                <a:srgbClr val="FFFF00"/>
              </a:solidFill>
            </a:endParaRPr>
          </a:p>
        </p:txBody>
      </p:sp>
      <p:sp>
        <p:nvSpPr>
          <p:cNvPr id="3" name="Title 2">
            <a:extLst>
              <a:ext uri="{FF2B5EF4-FFF2-40B4-BE49-F238E27FC236}">
                <a16:creationId xmlns:a16="http://schemas.microsoft.com/office/drawing/2014/main" id="{CEEFE8D5-2E82-A8BE-A56D-4D7B737EF45A}"/>
              </a:ext>
            </a:extLst>
          </p:cNvPr>
          <p:cNvSpPr>
            <a:spLocks noGrp="1"/>
          </p:cNvSpPr>
          <p:nvPr>
            <p:ph type="title"/>
          </p:nvPr>
        </p:nvSpPr>
        <p:spPr>
          <a:xfrm>
            <a:off x="539551" y="1157949"/>
            <a:ext cx="7886700" cy="884202"/>
          </a:xfrm>
        </p:spPr>
        <p:txBody>
          <a:bodyPr>
            <a:noAutofit/>
          </a:bodyPr>
          <a:lstStyle/>
          <a:p>
            <a:r>
              <a:rPr lang="en-IE" altLang="en-US" sz="6000" dirty="0">
                <a:solidFill>
                  <a:srgbClr val="FFFF00"/>
                </a:solidFill>
              </a:rPr>
              <a:t>Lenses</a:t>
            </a:r>
            <a:br>
              <a:rPr lang="en-GB" altLang="en-US" sz="6000" dirty="0">
                <a:solidFill>
                  <a:srgbClr val="FFFF00"/>
                </a:solidFill>
              </a:rPr>
            </a:br>
            <a:endParaRPr lang="en-GB" sz="6000" dirty="0"/>
          </a:p>
        </p:txBody>
      </p:sp>
      <p:sp>
        <p:nvSpPr>
          <p:cNvPr id="2" name="Slide Number Placeholder 1">
            <a:extLst>
              <a:ext uri="{FF2B5EF4-FFF2-40B4-BE49-F238E27FC236}">
                <a16:creationId xmlns:a16="http://schemas.microsoft.com/office/drawing/2014/main" id="{DC46D5B1-8A12-A823-28F9-33056D0267DC}"/>
              </a:ext>
            </a:extLst>
          </p:cNvPr>
          <p:cNvSpPr>
            <a:spLocks noGrp="1"/>
          </p:cNvSpPr>
          <p:nvPr>
            <p:ph type="sldNum" sz="quarter" idx="4294967295"/>
          </p:nvPr>
        </p:nvSpPr>
        <p:spPr bwMode="auto">
          <a:xfrm>
            <a:off x="70104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eaLnBrk="1" fontAlgn="base" hangingPunct="1">
              <a:spcBef>
                <a:spcPct val="0"/>
              </a:spcBef>
              <a:spcAft>
                <a:spcPct val="0"/>
              </a:spcAft>
              <a:defRPr sz="14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1</a:t>
            </a:fld>
            <a:endParaRPr lang="en-GB" altLang="en-US"/>
          </a:p>
        </p:txBody>
      </p:sp>
      <p:grpSp>
        <p:nvGrpSpPr>
          <p:cNvPr id="10" name="Group 9">
            <a:extLst>
              <a:ext uri="{FF2B5EF4-FFF2-40B4-BE49-F238E27FC236}">
                <a16:creationId xmlns:a16="http://schemas.microsoft.com/office/drawing/2014/main" id="{605CFC75-7E43-32C1-5C96-7C76C25DBD82}"/>
              </a:ext>
            </a:extLst>
          </p:cNvPr>
          <p:cNvGrpSpPr/>
          <p:nvPr/>
        </p:nvGrpSpPr>
        <p:grpSpPr>
          <a:xfrm>
            <a:off x="2044317" y="2303472"/>
            <a:ext cx="5380191" cy="2705124"/>
            <a:chOff x="1966496" y="1910469"/>
            <a:chExt cx="5380191" cy="2705124"/>
          </a:xfrm>
        </p:grpSpPr>
        <p:pic>
          <p:nvPicPr>
            <p:cNvPr id="1030" name="Picture 6">
              <a:extLst>
                <a:ext uri="{FF2B5EF4-FFF2-40B4-BE49-F238E27FC236}">
                  <a16:creationId xmlns:a16="http://schemas.microsoft.com/office/drawing/2014/main" id="{6FA243FC-3BC9-D9C2-F9CF-8E9F328D10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496" y="1910469"/>
              <a:ext cx="5380191" cy="27051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280EB60-36BB-AFF6-A1B9-62D24DEA53BE}"/>
                </a:ext>
              </a:extLst>
            </p:cNvPr>
            <p:cNvPicPr>
              <a:picLocks noChangeAspect="1"/>
            </p:cNvPicPr>
            <p:nvPr/>
          </p:nvPicPr>
          <p:blipFill>
            <a:blip r:embed="rId4"/>
            <a:stretch>
              <a:fillRect/>
            </a:stretch>
          </p:blipFill>
          <p:spPr>
            <a:xfrm>
              <a:off x="6863040" y="4328307"/>
              <a:ext cx="445264" cy="224976"/>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6">
            <a:extLst>
              <a:ext uri="{FF2B5EF4-FFF2-40B4-BE49-F238E27FC236}">
                <a16:creationId xmlns:a16="http://schemas.microsoft.com/office/drawing/2014/main" id="{C6BC1A23-219E-596B-861D-9FC0932A8603}"/>
              </a:ext>
            </a:extLst>
          </p:cNvPr>
          <p:cNvSpPr txBox="1">
            <a:spLocks noChangeArrowheads="1"/>
          </p:cNvSpPr>
          <p:nvPr/>
        </p:nvSpPr>
        <p:spPr bwMode="auto">
          <a:xfrm>
            <a:off x="395536" y="243078"/>
            <a:ext cx="67596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en-US" sz="3600" dirty="0"/>
          </a:p>
        </p:txBody>
      </p:sp>
      <p:sp>
        <p:nvSpPr>
          <p:cNvPr id="26" name="Title 25">
            <a:extLst>
              <a:ext uri="{FF2B5EF4-FFF2-40B4-BE49-F238E27FC236}">
                <a16:creationId xmlns:a16="http://schemas.microsoft.com/office/drawing/2014/main" id="{6FD13208-1F9D-9829-32BC-45AF8513D59E}"/>
              </a:ext>
            </a:extLst>
          </p:cNvPr>
          <p:cNvSpPr>
            <a:spLocks noGrp="1"/>
          </p:cNvSpPr>
          <p:nvPr>
            <p:ph type="title"/>
          </p:nvPr>
        </p:nvSpPr>
        <p:spPr>
          <a:xfrm>
            <a:off x="628649" y="453713"/>
            <a:ext cx="7886700" cy="884202"/>
          </a:xfrm>
        </p:spPr>
        <p:txBody>
          <a:bodyPr>
            <a:normAutofit fontScale="90000"/>
          </a:bodyPr>
          <a:lstStyle/>
          <a:p>
            <a:r>
              <a:rPr lang="en-US" altLang="en-US" dirty="0"/>
              <a:t>Ray Diagrams for converging lenses</a:t>
            </a:r>
            <a:endParaRPr lang="en-GB" dirty="0"/>
          </a:p>
        </p:txBody>
      </p:sp>
      <p:sp>
        <p:nvSpPr>
          <p:cNvPr id="2" name="Slide Number Placeholder 1">
            <a:extLst>
              <a:ext uri="{FF2B5EF4-FFF2-40B4-BE49-F238E27FC236}">
                <a16:creationId xmlns:a16="http://schemas.microsoft.com/office/drawing/2014/main" id="{067B2255-6BAB-5335-2984-1D48DE4B6843}"/>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10</a:t>
            </a:fld>
            <a:endParaRPr lang="en-GB" altLang="en-US"/>
          </a:p>
        </p:txBody>
      </p:sp>
      <p:sp>
        <p:nvSpPr>
          <p:cNvPr id="4" name="TextBox 3">
            <a:extLst>
              <a:ext uri="{FF2B5EF4-FFF2-40B4-BE49-F238E27FC236}">
                <a16:creationId xmlns:a16="http://schemas.microsoft.com/office/drawing/2014/main" id="{852FADAD-3C25-CFE1-FAC1-D2068F2D201D}"/>
              </a:ext>
            </a:extLst>
          </p:cNvPr>
          <p:cNvSpPr txBox="1"/>
          <p:nvPr/>
        </p:nvSpPr>
        <p:spPr>
          <a:xfrm>
            <a:off x="773235" y="6091702"/>
            <a:ext cx="7983276" cy="523220"/>
          </a:xfrm>
          <a:prstGeom prst="rect">
            <a:avLst/>
          </a:prstGeom>
          <a:noFill/>
        </p:spPr>
        <p:txBody>
          <a:bodyPr wrap="none" rtlCol="0">
            <a:spAutoFit/>
          </a:bodyPr>
          <a:lstStyle/>
          <a:p>
            <a:pPr algn="l"/>
            <a:r>
              <a:rPr lang="en-GB" sz="2800" b="0" dirty="0"/>
              <a:t>Ray diagrams appeared in 70% of recent exams!</a:t>
            </a:r>
          </a:p>
        </p:txBody>
      </p:sp>
      <p:grpSp>
        <p:nvGrpSpPr>
          <p:cNvPr id="27" name="Group 26">
            <a:extLst>
              <a:ext uri="{FF2B5EF4-FFF2-40B4-BE49-F238E27FC236}">
                <a16:creationId xmlns:a16="http://schemas.microsoft.com/office/drawing/2014/main" id="{3C35144C-F3F7-50E6-1AF8-E066F6323C2A}"/>
              </a:ext>
            </a:extLst>
          </p:cNvPr>
          <p:cNvGrpSpPr/>
          <p:nvPr/>
        </p:nvGrpSpPr>
        <p:grpSpPr>
          <a:xfrm>
            <a:off x="1958094" y="2214709"/>
            <a:ext cx="5052290" cy="1874796"/>
            <a:chOff x="710551" y="3717033"/>
            <a:chExt cx="7524134" cy="2792036"/>
          </a:xfrm>
        </p:grpSpPr>
        <p:sp>
          <p:nvSpPr>
            <p:cNvPr id="28" name="Freeform: Shape 27">
              <a:extLst>
                <a:ext uri="{FF2B5EF4-FFF2-40B4-BE49-F238E27FC236}">
                  <a16:creationId xmlns:a16="http://schemas.microsoft.com/office/drawing/2014/main" id="{3B39542A-5A9D-7BC1-C2A3-00339F2A57F0}"/>
                </a:ext>
              </a:extLst>
            </p:cNvPr>
            <p:cNvSpPr/>
            <p:nvPr/>
          </p:nvSpPr>
          <p:spPr bwMode="auto">
            <a:xfrm>
              <a:off x="4324598" y="3717033"/>
              <a:ext cx="280368" cy="2792036"/>
            </a:xfrm>
            <a:custGeom>
              <a:avLst/>
              <a:gdLst>
                <a:gd name="connsiteX0" fmla="*/ 191386 w 627321"/>
                <a:gd name="connsiteY0" fmla="*/ 0 h 2519916"/>
                <a:gd name="connsiteX1" fmla="*/ 627321 w 627321"/>
                <a:gd name="connsiteY1" fmla="*/ 2519916 h 2519916"/>
                <a:gd name="connsiteX2" fmla="*/ 0 w 627321"/>
                <a:gd name="connsiteY2" fmla="*/ 2509283 h 2519916"/>
                <a:gd name="connsiteX3" fmla="*/ 191386 w 627321"/>
                <a:gd name="connsiteY3" fmla="*/ 0 h 2519916"/>
                <a:gd name="connsiteX0" fmla="*/ 191386 w 191386"/>
                <a:gd name="connsiteY0" fmla="*/ 0 h 2509283"/>
                <a:gd name="connsiteX1" fmla="*/ 0 w 191386"/>
                <a:gd name="connsiteY1" fmla="*/ 2509283 h 2509283"/>
                <a:gd name="connsiteX2" fmla="*/ 191386 w 191386"/>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191386 w 282600"/>
                <a:gd name="connsiteY0" fmla="*/ 0 h 2509283"/>
                <a:gd name="connsiteX1" fmla="*/ 0 w 282600"/>
                <a:gd name="connsiteY1" fmla="*/ 2509283 h 2509283"/>
                <a:gd name="connsiteX2" fmla="*/ 191386 w 282600"/>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242724 w 272066"/>
                <a:gd name="connsiteY0" fmla="*/ 0 h 2509283"/>
                <a:gd name="connsiteX1" fmla="*/ 51338 w 272066"/>
                <a:gd name="connsiteY1" fmla="*/ 2509283 h 2509283"/>
                <a:gd name="connsiteX2" fmla="*/ 242724 w 272066"/>
                <a:gd name="connsiteY2" fmla="*/ 0 h 2509283"/>
                <a:gd name="connsiteX0" fmla="*/ 242724 w 431108"/>
                <a:gd name="connsiteY0" fmla="*/ 0 h 2509283"/>
                <a:gd name="connsiteX1" fmla="*/ 51338 w 431108"/>
                <a:gd name="connsiteY1" fmla="*/ 2509283 h 2509283"/>
                <a:gd name="connsiteX2" fmla="*/ 242724 w 431108"/>
                <a:gd name="connsiteY2" fmla="*/ 0 h 2509283"/>
                <a:gd name="connsiteX0" fmla="*/ 198091 w 442874"/>
                <a:gd name="connsiteY0" fmla="*/ 0 h 2488018"/>
                <a:gd name="connsiteX1" fmla="*/ 144928 w 442874"/>
                <a:gd name="connsiteY1" fmla="*/ 2488018 h 2488018"/>
                <a:gd name="connsiteX2" fmla="*/ 198091 w 442874"/>
                <a:gd name="connsiteY2" fmla="*/ 0 h 2488018"/>
                <a:gd name="connsiteX0" fmla="*/ 258630 w 503413"/>
                <a:gd name="connsiteY0" fmla="*/ 0 h 2488018"/>
                <a:gd name="connsiteX1" fmla="*/ 205467 w 503413"/>
                <a:gd name="connsiteY1" fmla="*/ 2488018 h 2488018"/>
                <a:gd name="connsiteX2" fmla="*/ 258630 w 503413"/>
                <a:gd name="connsiteY2" fmla="*/ 0 h 2488018"/>
                <a:gd name="connsiteX0" fmla="*/ 258630 w 434490"/>
                <a:gd name="connsiteY0" fmla="*/ 0 h 2488018"/>
                <a:gd name="connsiteX1" fmla="*/ 205467 w 434490"/>
                <a:gd name="connsiteY1" fmla="*/ 2488018 h 2488018"/>
                <a:gd name="connsiteX2" fmla="*/ 258630 w 434490"/>
                <a:gd name="connsiteY2" fmla="*/ 0 h 2488018"/>
                <a:gd name="connsiteX0" fmla="*/ 242605 w 433746"/>
                <a:gd name="connsiteY0" fmla="*/ 0 h 2668772"/>
                <a:gd name="connsiteX1" fmla="*/ 231972 w 433746"/>
                <a:gd name="connsiteY1" fmla="*/ 2668772 h 2668772"/>
                <a:gd name="connsiteX2" fmla="*/ 242605 w 433746"/>
                <a:gd name="connsiteY2" fmla="*/ 0 h 2668772"/>
                <a:gd name="connsiteX0" fmla="*/ 179477 w 370618"/>
                <a:gd name="connsiteY0" fmla="*/ 0 h 2668772"/>
                <a:gd name="connsiteX1" fmla="*/ 168844 w 370618"/>
                <a:gd name="connsiteY1" fmla="*/ 2668772 h 2668772"/>
                <a:gd name="connsiteX2" fmla="*/ 179477 w 370618"/>
                <a:gd name="connsiteY2" fmla="*/ 0 h 2668772"/>
                <a:gd name="connsiteX0" fmla="*/ 179477 w 326609"/>
                <a:gd name="connsiteY0" fmla="*/ 0 h 2668772"/>
                <a:gd name="connsiteX1" fmla="*/ 168844 w 326609"/>
                <a:gd name="connsiteY1" fmla="*/ 2668772 h 2668772"/>
                <a:gd name="connsiteX2" fmla="*/ 179477 w 326609"/>
                <a:gd name="connsiteY2" fmla="*/ 0 h 2668772"/>
                <a:gd name="connsiteX0" fmla="*/ 179477 w 322355"/>
                <a:gd name="connsiteY0" fmla="*/ 0 h 2668772"/>
                <a:gd name="connsiteX1" fmla="*/ 168844 w 322355"/>
                <a:gd name="connsiteY1" fmla="*/ 2668772 h 2668772"/>
                <a:gd name="connsiteX2" fmla="*/ 179477 w 322355"/>
                <a:gd name="connsiteY2" fmla="*/ 0 h 2668772"/>
                <a:gd name="connsiteX0" fmla="*/ 157761 w 300639"/>
                <a:gd name="connsiteY0" fmla="*/ 0 h 2668772"/>
                <a:gd name="connsiteX1" fmla="*/ 147128 w 300639"/>
                <a:gd name="connsiteY1" fmla="*/ 2668772 h 2668772"/>
                <a:gd name="connsiteX2" fmla="*/ 157761 w 300639"/>
                <a:gd name="connsiteY2" fmla="*/ 0 h 2668772"/>
                <a:gd name="connsiteX0" fmla="*/ 144523 w 302708"/>
                <a:gd name="connsiteY0" fmla="*/ 0 h 2668772"/>
                <a:gd name="connsiteX1" fmla="*/ 165788 w 302708"/>
                <a:gd name="connsiteY1" fmla="*/ 2668772 h 2668772"/>
                <a:gd name="connsiteX2" fmla="*/ 144523 w 302708"/>
                <a:gd name="connsiteY2" fmla="*/ 0 h 2668772"/>
                <a:gd name="connsiteX0" fmla="*/ 141246 w 299431"/>
                <a:gd name="connsiteY0" fmla="*/ 0 h 2668772"/>
                <a:gd name="connsiteX1" fmla="*/ 162511 w 299431"/>
                <a:gd name="connsiteY1" fmla="*/ 2668772 h 2668772"/>
                <a:gd name="connsiteX2" fmla="*/ 141246 w 299431"/>
                <a:gd name="connsiteY2" fmla="*/ 0 h 2668772"/>
                <a:gd name="connsiteX0" fmla="*/ 141246 w 295417"/>
                <a:gd name="connsiteY0" fmla="*/ 0 h 2668772"/>
                <a:gd name="connsiteX1" fmla="*/ 162511 w 295417"/>
                <a:gd name="connsiteY1" fmla="*/ 2668772 h 2668772"/>
                <a:gd name="connsiteX2" fmla="*/ 141246 w 295417"/>
                <a:gd name="connsiteY2" fmla="*/ 0 h 2668772"/>
                <a:gd name="connsiteX0" fmla="*/ 174134 w 296321"/>
                <a:gd name="connsiteY0" fmla="*/ 0 h 2690037"/>
                <a:gd name="connsiteX1" fmla="*/ 120972 w 296321"/>
                <a:gd name="connsiteY1" fmla="*/ 2690037 h 2690037"/>
                <a:gd name="connsiteX2" fmla="*/ 174134 w 296321"/>
                <a:gd name="connsiteY2" fmla="*/ 0 h 2690037"/>
                <a:gd name="connsiteX0" fmla="*/ 141244 w 295416"/>
                <a:gd name="connsiteY0" fmla="*/ 0 h 2690037"/>
                <a:gd name="connsiteX1" fmla="*/ 162510 w 295416"/>
                <a:gd name="connsiteY1" fmla="*/ 2690037 h 2690037"/>
                <a:gd name="connsiteX2" fmla="*/ 141244 w 295416"/>
                <a:gd name="connsiteY2" fmla="*/ 0 h 2690037"/>
                <a:gd name="connsiteX0" fmla="*/ 110167 w 264339"/>
                <a:gd name="connsiteY0" fmla="*/ 0 h 2690037"/>
                <a:gd name="connsiteX1" fmla="*/ 131433 w 264339"/>
                <a:gd name="connsiteY1" fmla="*/ 2690037 h 2690037"/>
                <a:gd name="connsiteX2" fmla="*/ 110167 w 264339"/>
                <a:gd name="connsiteY2" fmla="*/ 0 h 2690037"/>
                <a:gd name="connsiteX0" fmla="*/ 117454 w 271626"/>
                <a:gd name="connsiteY0" fmla="*/ 0 h 2690037"/>
                <a:gd name="connsiteX1" fmla="*/ 138720 w 271626"/>
                <a:gd name="connsiteY1" fmla="*/ 2690037 h 2690037"/>
                <a:gd name="connsiteX2" fmla="*/ 117454 w 271626"/>
                <a:gd name="connsiteY2" fmla="*/ 0 h 2690037"/>
                <a:gd name="connsiteX0" fmla="*/ 117454 w 267667"/>
                <a:gd name="connsiteY0" fmla="*/ 0 h 2690037"/>
                <a:gd name="connsiteX1" fmla="*/ 138720 w 267667"/>
                <a:gd name="connsiteY1" fmla="*/ 2690037 h 2690037"/>
                <a:gd name="connsiteX2" fmla="*/ 117454 w 267667"/>
                <a:gd name="connsiteY2" fmla="*/ 0 h 2690037"/>
              </a:gdLst>
              <a:ahLst/>
              <a:cxnLst>
                <a:cxn ang="0">
                  <a:pos x="connsiteX0" y="connsiteY0"/>
                </a:cxn>
                <a:cxn ang="0">
                  <a:pos x="connsiteX1" y="connsiteY1"/>
                </a:cxn>
                <a:cxn ang="0">
                  <a:pos x="connsiteX2" y="connsiteY2"/>
                </a:cxn>
              </a:cxnLst>
              <a:rect l="l" t="t" r="r" b="b"/>
              <a:pathLst>
                <a:path w="267667" h="2690037">
                  <a:moveTo>
                    <a:pt x="117454" y="0"/>
                  </a:moveTo>
                  <a:cubicBezTo>
                    <a:pt x="330105" y="698204"/>
                    <a:pt x="298207" y="2076893"/>
                    <a:pt x="138720" y="2690037"/>
                  </a:cubicBezTo>
                  <a:cubicBezTo>
                    <a:pt x="-31401" y="2044995"/>
                    <a:pt x="-52666" y="730102"/>
                    <a:pt x="117454" y="0"/>
                  </a:cubicBezTo>
                  <a:close/>
                </a:path>
              </a:pathLst>
            </a:custGeom>
            <a:solidFill>
              <a:schemeClr val="tx2">
                <a:lumMod val="10000"/>
                <a:lumOff val="90000"/>
              </a:schemeClr>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
          <p:nvSpPr>
            <p:cNvPr id="29" name="Oval 28">
              <a:extLst>
                <a:ext uri="{FF2B5EF4-FFF2-40B4-BE49-F238E27FC236}">
                  <a16:creationId xmlns:a16="http://schemas.microsoft.com/office/drawing/2014/main" id="{79B8394B-0793-FB94-8F79-9C4CB19FB40B}"/>
                </a:ext>
              </a:extLst>
            </p:cNvPr>
            <p:cNvSpPr/>
            <p:nvPr/>
          </p:nvSpPr>
          <p:spPr bwMode="auto">
            <a:xfrm>
              <a:off x="6084248" y="5041215"/>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30" name="Straight Connector 29">
              <a:extLst>
                <a:ext uri="{FF2B5EF4-FFF2-40B4-BE49-F238E27FC236}">
                  <a16:creationId xmlns:a16="http://schemas.microsoft.com/office/drawing/2014/main" id="{E834A616-41F6-80A4-5C40-A9FF8784560E}"/>
                </a:ext>
              </a:extLst>
            </p:cNvPr>
            <p:cNvCxnSpPr/>
            <p:nvPr/>
          </p:nvCxnSpPr>
          <p:spPr bwMode="auto">
            <a:xfrm>
              <a:off x="799575" y="4043236"/>
              <a:ext cx="3638275" cy="1935642"/>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Freeform: Shape 30">
              <a:extLst>
                <a:ext uri="{FF2B5EF4-FFF2-40B4-BE49-F238E27FC236}">
                  <a16:creationId xmlns:a16="http://schemas.microsoft.com/office/drawing/2014/main" id="{9F043AB1-8D3B-655A-08C3-42A2815A287F}"/>
                </a:ext>
              </a:extLst>
            </p:cNvPr>
            <p:cNvSpPr/>
            <p:nvPr/>
          </p:nvSpPr>
          <p:spPr bwMode="auto">
            <a:xfrm rot="6918098">
              <a:off x="2140525" y="4645514"/>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32" name="Straight Connector 31">
              <a:extLst>
                <a:ext uri="{FF2B5EF4-FFF2-40B4-BE49-F238E27FC236}">
                  <a16:creationId xmlns:a16="http://schemas.microsoft.com/office/drawing/2014/main" id="{BFC1CF9B-06A3-9240-169D-389E26D74670}"/>
                </a:ext>
              </a:extLst>
            </p:cNvPr>
            <p:cNvCxnSpPr/>
            <p:nvPr/>
          </p:nvCxnSpPr>
          <p:spPr bwMode="auto">
            <a:xfrm>
              <a:off x="799575" y="4043236"/>
              <a:ext cx="3672408"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Freeform: Shape 32">
              <a:extLst>
                <a:ext uri="{FF2B5EF4-FFF2-40B4-BE49-F238E27FC236}">
                  <a16:creationId xmlns:a16="http://schemas.microsoft.com/office/drawing/2014/main" id="{69CDF592-0DC0-1890-A0F6-BBBA3B7EFE6B}"/>
                </a:ext>
              </a:extLst>
            </p:cNvPr>
            <p:cNvSpPr/>
            <p:nvPr/>
          </p:nvSpPr>
          <p:spPr bwMode="auto">
            <a:xfrm rot="5400000">
              <a:off x="2994112" y="3892108"/>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34" name="Straight Connector 33">
              <a:extLst>
                <a:ext uri="{FF2B5EF4-FFF2-40B4-BE49-F238E27FC236}">
                  <a16:creationId xmlns:a16="http://schemas.microsoft.com/office/drawing/2014/main" id="{0894924A-D71A-613D-A684-F1E304A1459A}"/>
                </a:ext>
              </a:extLst>
            </p:cNvPr>
            <p:cNvCxnSpPr/>
            <p:nvPr/>
          </p:nvCxnSpPr>
          <p:spPr bwMode="auto">
            <a:xfrm>
              <a:off x="4437850" y="4043235"/>
              <a:ext cx="3736873" cy="2316717"/>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a:extLst>
                <a:ext uri="{FF2B5EF4-FFF2-40B4-BE49-F238E27FC236}">
                  <a16:creationId xmlns:a16="http://schemas.microsoft.com/office/drawing/2014/main" id="{A2A5555A-D854-8B98-C730-9200F308CEA7}"/>
                </a:ext>
              </a:extLst>
            </p:cNvPr>
            <p:cNvCxnSpPr/>
            <p:nvPr/>
          </p:nvCxnSpPr>
          <p:spPr bwMode="auto">
            <a:xfrm>
              <a:off x="799575" y="4043235"/>
              <a:ext cx="7344816" cy="2102632"/>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74E53978-62CD-2E96-0A87-8802F705FA53}"/>
                </a:ext>
              </a:extLst>
            </p:cNvPr>
            <p:cNvCxnSpPr/>
            <p:nvPr/>
          </p:nvCxnSpPr>
          <p:spPr bwMode="auto">
            <a:xfrm>
              <a:off x="4437850" y="5978879"/>
              <a:ext cx="3796835" cy="15652"/>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Freeform: Shape 36">
              <a:extLst>
                <a:ext uri="{FF2B5EF4-FFF2-40B4-BE49-F238E27FC236}">
                  <a16:creationId xmlns:a16="http://schemas.microsoft.com/office/drawing/2014/main" id="{071EA620-558E-C9C3-3139-A412E0F8B603}"/>
                </a:ext>
              </a:extLst>
            </p:cNvPr>
            <p:cNvSpPr/>
            <p:nvPr/>
          </p:nvSpPr>
          <p:spPr bwMode="auto">
            <a:xfrm rot="6315001">
              <a:off x="2768293" y="4493269"/>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38" name="Freeform: Shape 37">
              <a:extLst>
                <a:ext uri="{FF2B5EF4-FFF2-40B4-BE49-F238E27FC236}">
                  <a16:creationId xmlns:a16="http://schemas.microsoft.com/office/drawing/2014/main" id="{6E15203F-D3AF-EBD9-F7EB-A12A0A32F129}"/>
                </a:ext>
              </a:extLst>
            </p:cNvPr>
            <p:cNvSpPr/>
            <p:nvPr/>
          </p:nvSpPr>
          <p:spPr bwMode="auto">
            <a:xfrm rot="7315050">
              <a:off x="5362324" y="4508044"/>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39" name="Freeform: Shape 38">
              <a:extLst>
                <a:ext uri="{FF2B5EF4-FFF2-40B4-BE49-F238E27FC236}">
                  <a16:creationId xmlns:a16="http://schemas.microsoft.com/office/drawing/2014/main" id="{A4FD72C9-829D-33FF-0C37-BD6FAE7E9816}"/>
                </a:ext>
              </a:extLst>
            </p:cNvPr>
            <p:cNvSpPr/>
            <p:nvPr/>
          </p:nvSpPr>
          <p:spPr bwMode="auto">
            <a:xfrm rot="6315001">
              <a:off x="5282633" y="5198761"/>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0" name="Freeform: Shape 39">
              <a:extLst>
                <a:ext uri="{FF2B5EF4-FFF2-40B4-BE49-F238E27FC236}">
                  <a16:creationId xmlns:a16="http://schemas.microsoft.com/office/drawing/2014/main" id="{3E71AA0F-C31D-2799-4D6C-6B2ECCD9297F}"/>
                </a:ext>
              </a:extLst>
            </p:cNvPr>
            <p:cNvSpPr/>
            <p:nvPr/>
          </p:nvSpPr>
          <p:spPr bwMode="auto">
            <a:xfrm rot="5400000">
              <a:off x="5612258" y="5842807"/>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1" name="Arrow: Right 40">
              <a:extLst>
                <a:ext uri="{FF2B5EF4-FFF2-40B4-BE49-F238E27FC236}">
                  <a16:creationId xmlns:a16="http://schemas.microsoft.com/office/drawing/2014/main" id="{1055C9DA-53B2-49CD-82D7-51BC6B3A9F57}"/>
                </a:ext>
              </a:extLst>
            </p:cNvPr>
            <p:cNvSpPr/>
            <p:nvPr/>
          </p:nvSpPr>
          <p:spPr bwMode="auto">
            <a:xfrm rot="16200000">
              <a:off x="276502" y="4470045"/>
              <a:ext cx="1017343" cy="149246"/>
            </a:xfrm>
            <a:prstGeom prst="rightArrow">
              <a:avLst>
                <a:gd name="adj1" fmla="val 37235"/>
                <a:gd name="adj2" fmla="val 113821"/>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2" name="Arrow: Right 41">
              <a:extLst>
                <a:ext uri="{FF2B5EF4-FFF2-40B4-BE49-F238E27FC236}">
                  <a16:creationId xmlns:a16="http://schemas.microsoft.com/office/drawing/2014/main" id="{38832F53-63C7-D6AB-0D08-71985B39C7AF}"/>
                </a:ext>
              </a:extLst>
            </p:cNvPr>
            <p:cNvSpPr/>
            <p:nvPr/>
          </p:nvSpPr>
          <p:spPr bwMode="auto">
            <a:xfrm rot="5400000">
              <a:off x="7184708" y="5466103"/>
              <a:ext cx="897849" cy="159007"/>
            </a:xfrm>
            <a:prstGeom prst="rightArrow">
              <a:avLst>
                <a:gd name="adj1" fmla="val 37235"/>
                <a:gd name="adj2" fmla="val 113821"/>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5" name="Oval 44">
              <a:extLst>
                <a:ext uri="{FF2B5EF4-FFF2-40B4-BE49-F238E27FC236}">
                  <a16:creationId xmlns:a16="http://schemas.microsoft.com/office/drawing/2014/main" id="{C75DD4A6-CAEE-0296-91DB-87155C2CC119}"/>
                </a:ext>
              </a:extLst>
            </p:cNvPr>
            <p:cNvSpPr/>
            <p:nvPr/>
          </p:nvSpPr>
          <p:spPr bwMode="auto">
            <a:xfrm>
              <a:off x="2674432" y="5022726"/>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cxnSp>
        <p:nvCxnSpPr>
          <p:cNvPr id="47" name="Straight Connector 46">
            <a:extLst>
              <a:ext uri="{FF2B5EF4-FFF2-40B4-BE49-F238E27FC236}">
                <a16:creationId xmlns:a16="http://schemas.microsoft.com/office/drawing/2014/main" id="{D8C6FEFE-3F82-1C23-2E47-79AF48C74831}"/>
              </a:ext>
            </a:extLst>
          </p:cNvPr>
          <p:cNvCxnSpPr>
            <a:cxnSpLocks/>
          </p:cNvCxnSpPr>
          <p:nvPr/>
        </p:nvCxnSpPr>
        <p:spPr>
          <a:xfrm>
            <a:off x="1848413" y="3117910"/>
            <a:ext cx="5261144" cy="0"/>
          </a:xfrm>
          <a:prstGeom prst="line">
            <a:avLst/>
          </a:prstGeom>
          <a:ln w="19050">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1059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7574F-D661-2EDC-D8E0-8540C17BC8A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01A3961-1784-ACB7-F87C-6C3073666D66}"/>
              </a:ext>
            </a:extLst>
          </p:cNvPr>
          <p:cNvSpPr>
            <a:spLocks noGrp="1"/>
          </p:cNvSpPr>
          <p:nvPr>
            <p:ph type="title"/>
          </p:nvPr>
        </p:nvSpPr>
        <p:spPr>
          <a:xfrm>
            <a:off x="241300" y="155246"/>
            <a:ext cx="8724900" cy="590931"/>
          </a:xfrm>
        </p:spPr>
        <p:txBody>
          <a:bodyPr/>
          <a:lstStyle/>
          <a:p>
            <a:r>
              <a:rPr lang="en-GB" dirty="0"/>
              <a:t>Why draw an arrow here?</a:t>
            </a:r>
          </a:p>
        </p:txBody>
      </p:sp>
      <p:sp>
        <p:nvSpPr>
          <p:cNvPr id="2" name="Slide Number Placeholder 1">
            <a:extLst>
              <a:ext uri="{FF2B5EF4-FFF2-40B4-BE49-F238E27FC236}">
                <a16:creationId xmlns:a16="http://schemas.microsoft.com/office/drawing/2014/main" id="{8DE74D0C-A3C5-E1BB-5218-A599AFF301B5}"/>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11</a:t>
            </a:fld>
            <a:endParaRPr lang="en-GB" altLang="en-US"/>
          </a:p>
        </p:txBody>
      </p:sp>
      <p:cxnSp>
        <p:nvCxnSpPr>
          <p:cNvPr id="25" name="Straight Connector 24">
            <a:extLst>
              <a:ext uri="{FF2B5EF4-FFF2-40B4-BE49-F238E27FC236}">
                <a16:creationId xmlns:a16="http://schemas.microsoft.com/office/drawing/2014/main" id="{2F4D5D14-060C-A31F-C306-A474F66E59C5}"/>
              </a:ext>
            </a:extLst>
          </p:cNvPr>
          <p:cNvCxnSpPr>
            <a:cxnSpLocks/>
          </p:cNvCxnSpPr>
          <p:nvPr/>
        </p:nvCxnSpPr>
        <p:spPr>
          <a:xfrm>
            <a:off x="1868649" y="3112012"/>
            <a:ext cx="5261144" cy="0"/>
          </a:xfrm>
          <a:prstGeom prst="line">
            <a:avLst/>
          </a:prstGeom>
          <a:ln w="19050">
            <a:solidFill>
              <a:schemeClr val="bg1">
                <a:lumMod val="65000"/>
              </a:schemeClr>
            </a:solidFill>
            <a:tailEnd type="none" w="med" len="lg"/>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4E70BAAD-2B49-1EDC-A796-5444E274E070}"/>
              </a:ext>
            </a:extLst>
          </p:cNvPr>
          <p:cNvSpPr txBox="1"/>
          <p:nvPr/>
        </p:nvSpPr>
        <p:spPr>
          <a:xfrm>
            <a:off x="414483" y="4556033"/>
            <a:ext cx="3842719"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It represents the object</a:t>
            </a:r>
          </a:p>
        </p:txBody>
      </p:sp>
      <p:cxnSp>
        <p:nvCxnSpPr>
          <p:cNvPr id="28" name="Straight Arrow Connector 27">
            <a:extLst>
              <a:ext uri="{FF2B5EF4-FFF2-40B4-BE49-F238E27FC236}">
                <a16:creationId xmlns:a16="http://schemas.microsoft.com/office/drawing/2014/main" id="{5CECF8C5-FD18-E375-BF9F-118CE5D0CE68}"/>
              </a:ext>
            </a:extLst>
          </p:cNvPr>
          <p:cNvCxnSpPr>
            <a:cxnSpLocks/>
          </p:cNvCxnSpPr>
          <p:nvPr/>
        </p:nvCxnSpPr>
        <p:spPr>
          <a:xfrm flipH="1">
            <a:off x="2222500" y="746177"/>
            <a:ext cx="2578100" cy="1468532"/>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35" name="Group 34">
            <a:extLst>
              <a:ext uri="{FF2B5EF4-FFF2-40B4-BE49-F238E27FC236}">
                <a16:creationId xmlns:a16="http://schemas.microsoft.com/office/drawing/2014/main" id="{442B80D7-9A21-E7B0-4383-188C6AC325B7}"/>
              </a:ext>
            </a:extLst>
          </p:cNvPr>
          <p:cNvGrpSpPr/>
          <p:nvPr/>
        </p:nvGrpSpPr>
        <p:grpSpPr>
          <a:xfrm>
            <a:off x="1958095" y="2214709"/>
            <a:ext cx="5052305" cy="1874796"/>
            <a:chOff x="710551" y="3717033"/>
            <a:chExt cx="7524134" cy="2792036"/>
          </a:xfrm>
          <a:solidFill>
            <a:schemeClr val="bg1">
              <a:lumMod val="75000"/>
            </a:schemeClr>
          </a:solidFill>
        </p:grpSpPr>
        <p:sp>
          <p:nvSpPr>
            <p:cNvPr id="36" name="Freeform: Shape 35">
              <a:extLst>
                <a:ext uri="{FF2B5EF4-FFF2-40B4-BE49-F238E27FC236}">
                  <a16:creationId xmlns:a16="http://schemas.microsoft.com/office/drawing/2014/main" id="{5FDF6B5F-031D-138D-DD65-632CBE42375B}"/>
                </a:ext>
              </a:extLst>
            </p:cNvPr>
            <p:cNvSpPr/>
            <p:nvPr/>
          </p:nvSpPr>
          <p:spPr bwMode="auto">
            <a:xfrm>
              <a:off x="4324598" y="3717033"/>
              <a:ext cx="280368" cy="2792036"/>
            </a:xfrm>
            <a:custGeom>
              <a:avLst/>
              <a:gdLst>
                <a:gd name="connsiteX0" fmla="*/ 191386 w 627321"/>
                <a:gd name="connsiteY0" fmla="*/ 0 h 2519916"/>
                <a:gd name="connsiteX1" fmla="*/ 627321 w 627321"/>
                <a:gd name="connsiteY1" fmla="*/ 2519916 h 2519916"/>
                <a:gd name="connsiteX2" fmla="*/ 0 w 627321"/>
                <a:gd name="connsiteY2" fmla="*/ 2509283 h 2519916"/>
                <a:gd name="connsiteX3" fmla="*/ 191386 w 627321"/>
                <a:gd name="connsiteY3" fmla="*/ 0 h 2519916"/>
                <a:gd name="connsiteX0" fmla="*/ 191386 w 191386"/>
                <a:gd name="connsiteY0" fmla="*/ 0 h 2509283"/>
                <a:gd name="connsiteX1" fmla="*/ 0 w 191386"/>
                <a:gd name="connsiteY1" fmla="*/ 2509283 h 2509283"/>
                <a:gd name="connsiteX2" fmla="*/ 191386 w 191386"/>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191386 w 282600"/>
                <a:gd name="connsiteY0" fmla="*/ 0 h 2509283"/>
                <a:gd name="connsiteX1" fmla="*/ 0 w 282600"/>
                <a:gd name="connsiteY1" fmla="*/ 2509283 h 2509283"/>
                <a:gd name="connsiteX2" fmla="*/ 191386 w 282600"/>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242724 w 272066"/>
                <a:gd name="connsiteY0" fmla="*/ 0 h 2509283"/>
                <a:gd name="connsiteX1" fmla="*/ 51338 w 272066"/>
                <a:gd name="connsiteY1" fmla="*/ 2509283 h 2509283"/>
                <a:gd name="connsiteX2" fmla="*/ 242724 w 272066"/>
                <a:gd name="connsiteY2" fmla="*/ 0 h 2509283"/>
                <a:gd name="connsiteX0" fmla="*/ 242724 w 431108"/>
                <a:gd name="connsiteY0" fmla="*/ 0 h 2509283"/>
                <a:gd name="connsiteX1" fmla="*/ 51338 w 431108"/>
                <a:gd name="connsiteY1" fmla="*/ 2509283 h 2509283"/>
                <a:gd name="connsiteX2" fmla="*/ 242724 w 431108"/>
                <a:gd name="connsiteY2" fmla="*/ 0 h 2509283"/>
                <a:gd name="connsiteX0" fmla="*/ 198091 w 442874"/>
                <a:gd name="connsiteY0" fmla="*/ 0 h 2488018"/>
                <a:gd name="connsiteX1" fmla="*/ 144928 w 442874"/>
                <a:gd name="connsiteY1" fmla="*/ 2488018 h 2488018"/>
                <a:gd name="connsiteX2" fmla="*/ 198091 w 442874"/>
                <a:gd name="connsiteY2" fmla="*/ 0 h 2488018"/>
                <a:gd name="connsiteX0" fmla="*/ 258630 w 503413"/>
                <a:gd name="connsiteY0" fmla="*/ 0 h 2488018"/>
                <a:gd name="connsiteX1" fmla="*/ 205467 w 503413"/>
                <a:gd name="connsiteY1" fmla="*/ 2488018 h 2488018"/>
                <a:gd name="connsiteX2" fmla="*/ 258630 w 503413"/>
                <a:gd name="connsiteY2" fmla="*/ 0 h 2488018"/>
                <a:gd name="connsiteX0" fmla="*/ 258630 w 434490"/>
                <a:gd name="connsiteY0" fmla="*/ 0 h 2488018"/>
                <a:gd name="connsiteX1" fmla="*/ 205467 w 434490"/>
                <a:gd name="connsiteY1" fmla="*/ 2488018 h 2488018"/>
                <a:gd name="connsiteX2" fmla="*/ 258630 w 434490"/>
                <a:gd name="connsiteY2" fmla="*/ 0 h 2488018"/>
                <a:gd name="connsiteX0" fmla="*/ 242605 w 433746"/>
                <a:gd name="connsiteY0" fmla="*/ 0 h 2668772"/>
                <a:gd name="connsiteX1" fmla="*/ 231972 w 433746"/>
                <a:gd name="connsiteY1" fmla="*/ 2668772 h 2668772"/>
                <a:gd name="connsiteX2" fmla="*/ 242605 w 433746"/>
                <a:gd name="connsiteY2" fmla="*/ 0 h 2668772"/>
                <a:gd name="connsiteX0" fmla="*/ 179477 w 370618"/>
                <a:gd name="connsiteY0" fmla="*/ 0 h 2668772"/>
                <a:gd name="connsiteX1" fmla="*/ 168844 w 370618"/>
                <a:gd name="connsiteY1" fmla="*/ 2668772 h 2668772"/>
                <a:gd name="connsiteX2" fmla="*/ 179477 w 370618"/>
                <a:gd name="connsiteY2" fmla="*/ 0 h 2668772"/>
                <a:gd name="connsiteX0" fmla="*/ 179477 w 326609"/>
                <a:gd name="connsiteY0" fmla="*/ 0 h 2668772"/>
                <a:gd name="connsiteX1" fmla="*/ 168844 w 326609"/>
                <a:gd name="connsiteY1" fmla="*/ 2668772 h 2668772"/>
                <a:gd name="connsiteX2" fmla="*/ 179477 w 326609"/>
                <a:gd name="connsiteY2" fmla="*/ 0 h 2668772"/>
                <a:gd name="connsiteX0" fmla="*/ 179477 w 322355"/>
                <a:gd name="connsiteY0" fmla="*/ 0 h 2668772"/>
                <a:gd name="connsiteX1" fmla="*/ 168844 w 322355"/>
                <a:gd name="connsiteY1" fmla="*/ 2668772 h 2668772"/>
                <a:gd name="connsiteX2" fmla="*/ 179477 w 322355"/>
                <a:gd name="connsiteY2" fmla="*/ 0 h 2668772"/>
                <a:gd name="connsiteX0" fmla="*/ 157761 w 300639"/>
                <a:gd name="connsiteY0" fmla="*/ 0 h 2668772"/>
                <a:gd name="connsiteX1" fmla="*/ 147128 w 300639"/>
                <a:gd name="connsiteY1" fmla="*/ 2668772 h 2668772"/>
                <a:gd name="connsiteX2" fmla="*/ 157761 w 300639"/>
                <a:gd name="connsiteY2" fmla="*/ 0 h 2668772"/>
                <a:gd name="connsiteX0" fmla="*/ 144523 w 302708"/>
                <a:gd name="connsiteY0" fmla="*/ 0 h 2668772"/>
                <a:gd name="connsiteX1" fmla="*/ 165788 w 302708"/>
                <a:gd name="connsiteY1" fmla="*/ 2668772 h 2668772"/>
                <a:gd name="connsiteX2" fmla="*/ 144523 w 302708"/>
                <a:gd name="connsiteY2" fmla="*/ 0 h 2668772"/>
                <a:gd name="connsiteX0" fmla="*/ 141246 w 299431"/>
                <a:gd name="connsiteY0" fmla="*/ 0 h 2668772"/>
                <a:gd name="connsiteX1" fmla="*/ 162511 w 299431"/>
                <a:gd name="connsiteY1" fmla="*/ 2668772 h 2668772"/>
                <a:gd name="connsiteX2" fmla="*/ 141246 w 299431"/>
                <a:gd name="connsiteY2" fmla="*/ 0 h 2668772"/>
                <a:gd name="connsiteX0" fmla="*/ 141246 w 295417"/>
                <a:gd name="connsiteY0" fmla="*/ 0 h 2668772"/>
                <a:gd name="connsiteX1" fmla="*/ 162511 w 295417"/>
                <a:gd name="connsiteY1" fmla="*/ 2668772 h 2668772"/>
                <a:gd name="connsiteX2" fmla="*/ 141246 w 295417"/>
                <a:gd name="connsiteY2" fmla="*/ 0 h 2668772"/>
                <a:gd name="connsiteX0" fmla="*/ 174134 w 296321"/>
                <a:gd name="connsiteY0" fmla="*/ 0 h 2690037"/>
                <a:gd name="connsiteX1" fmla="*/ 120972 w 296321"/>
                <a:gd name="connsiteY1" fmla="*/ 2690037 h 2690037"/>
                <a:gd name="connsiteX2" fmla="*/ 174134 w 296321"/>
                <a:gd name="connsiteY2" fmla="*/ 0 h 2690037"/>
                <a:gd name="connsiteX0" fmla="*/ 141244 w 295416"/>
                <a:gd name="connsiteY0" fmla="*/ 0 h 2690037"/>
                <a:gd name="connsiteX1" fmla="*/ 162510 w 295416"/>
                <a:gd name="connsiteY1" fmla="*/ 2690037 h 2690037"/>
                <a:gd name="connsiteX2" fmla="*/ 141244 w 295416"/>
                <a:gd name="connsiteY2" fmla="*/ 0 h 2690037"/>
                <a:gd name="connsiteX0" fmla="*/ 110167 w 264339"/>
                <a:gd name="connsiteY0" fmla="*/ 0 h 2690037"/>
                <a:gd name="connsiteX1" fmla="*/ 131433 w 264339"/>
                <a:gd name="connsiteY1" fmla="*/ 2690037 h 2690037"/>
                <a:gd name="connsiteX2" fmla="*/ 110167 w 264339"/>
                <a:gd name="connsiteY2" fmla="*/ 0 h 2690037"/>
                <a:gd name="connsiteX0" fmla="*/ 117454 w 271626"/>
                <a:gd name="connsiteY0" fmla="*/ 0 h 2690037"/>
                <a:gd name="connsiteX1" fmla="*/ 138720 w 271626"/>
                <a:gd name="connsiteY1" fmla="*/ 2690037 h 2690037"/>
                <a:gd name="connsiteX2" fmla="*/ 117454 w 271626"/>
                <a:gd name="connsiteY2" fmla="*/ 0 h 2690037"/>
                <a:gd name="connsiteX0" fmla="*/ 117454 w 267667"/>
                <a:gd name="connsiteY0" fmla="*/ 0 h 2690037"/>
                <a:gd name="connsiteX1" fmla="*/ 138720 w 267667"/>
                <a:gd name="connsiteY1" fmla="*/ 2690037 h 2690037"/>
                <a:gd name="connsiteX2" fmla="*/ 117454 w 267667"/>
                <a:gd name="connsiteY2" fmla="*/ 0 h 2690037"/>
              </a:gdLst>
              <a:ahLst/>
              <a:cxnLst>
                <a:cxn ang="0">
                  <a:pos x="connsiteX0" y="connsiteY0"/>
                </a:cxn>
                <a:cxn ang="0">
                  <a:pos x="connsiteX1" y="connsiteY1"/>
                </a:cxn>
                <a:cxn ang="0">
                  <a:pos x="connsiteX2" y="connsiteY2"/>
                </a:cxn>
              </a:cxnLst>
              <a:rect l="l" t="t" r="r" b="b"/>
              <a:pathLst>
                <a:path w="267667" h="2690037">
                  <a:moveTo>
                    <a:pt x="117454" y="0"/>
                  </a:moveTo>
                  <a:cubicBezTo>
                    <a:pt x="330105" y="698204"/>
                    <a:pt x="298207" y="2076893"/>
                    <a:pt x="138720" y="2690037"/>
                  </a:cubicBezTo>
                  <a:cubicBezTo>
                    <a:pt x="-31401" y="2044995"/>
                    <a:pt x="-52666" y="730102"/>
                    <a:pt x="117454" y="0"/>
                  </a:cubicBezTo>
                  <a:close/>
                </a:path>
              </a:pathLst>
            </a:custGeom>
            <a:grp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
          <p:nvSpPr>
            <p:cNvPr id="37" name="Oval 36">
              <a:extLst>
                <a:ext uri="{FF2B5EF4-FFF2-40B4-BE49-F238E27FC236}">
                  <a16:creationId xmlns:a16="http://schemas.microsoft.com/office/drawing/2014/main" id="{35C7F1EC-63AC-BC1C-77A9-39F907CBF6DA}"/>
                </a:ext>
              </a:extLst>
            </p:cNvPr>
            <p:cNvSpPr/>
            <p:nvPr/>
          </p:nvSpPr>
          <p:spPr bwMode="auto">
            <a:xfrm>
              <a:off x="6084248" y="5041215"/>
              <a:ext cx="72008" cy="90325"/>
            </a:xfrm>
            <a:prstGeom prst="ellipse">
              <a:avLst/>
            </a:pr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38" name="Straight Connector 37">
              <a:extLst>
                <a:ext uri="{FF2B5EF4-FFF2-40B4-BE49-F238E27FC236}">
                  <a16:creationId xmlns:a16="http://schemas.microsoft.com/office/drawing/2014/main" id="{C2579581-93E6-C950-E104-3268F18F2FB9}"/>
                </a:ext>
              </a:extLst>
            </p:cNvPr>
            <p:cNvCxnSpPr/>
            <p:nvPr/>
          </p:nvCxnSpPr>
          <p:spPr bwMode="auto">
            <a:xfrm>
              <a:off x="799575" y="4043236"/>
              <a:ext cx="3638275" cy="1935642"/>
            </a:xfrm>
            <a:prstGeom prst="line">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Freeform: Shape 38">
              <a:extLst>
                <a:ext uri="{FF2B5EF4-FFF2-40B4-BE49-F238E27FC236}">
                  <a16:creationId xmlns:a16="http://schemas.microsoft.com/office/drawing/2014/main" id="{BC2CA084-4BF2-E48C-D436-DD164B1A7A6D}"/>
                </a:ext>
              </a:extLst>
            </p:cNvPr>
            <p:cNvSpPr/>
            <p:nvPr/>
          </p:nvSpPr>
          <p:spPr bwMode="auto">
            <a:xfrm rot="6918098">
              <a:off x="2140525" y="4645514"/>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40" name="Straight Connector 39">
              <a:extLst>
                <a:ext uri="{FF2B5EF4-FFF2-40B4-BE49-F238E27FC236}">
                  <a16:creationId xmlns:a16="http://schemas.microsoft.com/office/drawing/2014/main" id="{822526F7-D64B-789A-1B38-3F08BDA1BE0E}"/>
                </a:ext>
              </a:extLst>
            </p:cNvPr>
            <p:cNvCxnSpPr/>
            <p:nvPr/>
          </p:nvCxnSpPr>
          <p:spPr bwMode="auto">
            <a:xfrm>
              <a:off x="799575" y="4043236"/>
              <a:ext cx="3672408" cy="0"/>
            </a:xfrm>
            <a:prstGeom prst="line">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Freeform: Shape 40">
              <a:extLst>
                <a:ext uri="{FF2B5EF4-FFF2-40B4-BE49-F238E27FC236}">
                  <a16:creationId xmlns:a16="http://schemas.microsoft.com/office/drawing/2014/main" id="{DFBAA22C-70BE-CAA9-B472-13D12A8A1500}"/>
                </a:ext>
              </a:extLst>
            </p:cNvPr>
            <p:cNvSpPr/>
            <p:nvPr/>
          </p:nvSpPr>
          <p:spPr bwMode="auto">
            <a:xfrm rot="5400000">
              <a:off x="2994112" y="3892108"/>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42" name="Straight Connector 41">
              <a:extLst>
                <a:ext uri="{FF2B5EF4-FFF2-40B4-BE49-F238E27FC236}">
                  <a16:creationId xmlns:a16="http://schemas.microsoft.com/office/drawing/2014/main" id="{BA7F2463-ED66-2D1A-31ED-7DD794F62E43}"/>
                </a:ext>
              </a:extLst>
            </p:cNvPr>
            <p:cNvCxnSpPr/>
            <p:nvPr/>
          </p:nvCxnSpPr>
          <p:spPr bwMode="auto">
            <a:xfrm>
              <a:off x="4437850" y="4043235"/>
              <a:ext cx="3736873" cy="2316717"/>
            </a:xfrm>
            <a:prstGeom prst="line">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a:extLst>
                <a:ext uri="{FF2B5EF4-FFF2-40B4-BE49-F238E27FC236}">
                  <a16:creationId xmlns:a16="http://schemas.microsoft.com/office/drawing/2014/main" id="{AE6E7B0B-9185-A3CB-402E-CD31E030F8DB}"/>
                </a:ext>
              </a:extLst>
            </p:cNvPr>
            <p:cNvCxnSpPr/>
            <p:nvPr/>
          </p:nvCxnSpPr>
          <p:spPr bwMode="auto">
            <a:xfrm>
              <a:off x="799575" y="4043235"/>
              <a:ext cx="7344816" cy="2102632"/>
            </a:xfrm>
            <a:prstGeom prst="line">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a:extLst>
                <a:ext uri="{FF2B5EF4-FFF2-40B4-BE49-F238E27FC236}">
                  <a16:creationId xmlns:a16="http://schemas.microsoft.com/office/drawing/2014/main" id="{1DFF97D7-BB87-AC6A-0957-AB78EAAF1EE3}"/>
                </a:ext>
              </a:extLst>
            </p:cNvPr>
            <p:cNvCxnSpPr/>
            <p:nvPr/>
          </p:nvCxnSpPr>
          <p:spPr bwMode="auto">
            <a:xfrm>
              <a:off x="4437850" y="5978879"/>
              <a:ext cx="3796835" cy="15652"/>
            </a:xfrm>
            <a:prstGeom prst="line">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Freeform: Shape 44">
              <a:extLst>
                <a:ext uri="{FF2B5EF4-FFF2-40B4-BE49-F238E27FC236}">
                  <a16:creationId xmlns:a16="http://schemas.microsoft.com/office/drawing/2014/main" id="{0C3D55AE-922A-C382-4C2B-057927D96A50}"/>
                </a:ext>
              </a:extLst>
            </p:cNvPr>
            <p:cNvSpPr/>
            <p:nvPr/>
          </p:nvSpPr>
          <p:spPr bwMode="auto">
            <a:xfrm rot="6315001">
              <a:off x="2768293" y="4493269"/>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6" name="Freeform: Shape 45">
              <a:extLst>
                <a:ext uri="{FF2B5EF4-FFF2-40B4-BE49-F238E27FC236}">
                  <a16:creationId xmlns:a16="http://schemas.microsoft.com/office/drawing/2014/main" id="{11D41212-F617-7DE4-2385-076897E4D986}"/>
                </a:ext>
              </a:extLst>
            </p:cNvPr>
            <p:cNvSpPr/>
            <p:nvPr/>
          </p:nvSpPr>
          <p:spPr bwMode="auto">
            <a:xfrm rot="7315050">
              <a:off x="5362324" y="4508044"/>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7" name="Freeform: Shape 46">
              <a:extLst>
                <a:ext uri="{FF2B5EF4-FFF2-40B4-BE49-F238E27FC236}">
                  <a16:creationId xmlns:a16="http://schemas.microsoft.com/office/drawing/2014/main" id="{DC00650C-CDE8-1266-AB9C-4A0222318B74}"/>
                </a:ext>
              </a:extLst>
            </p:cNvPr>
            <p:cNvSpPr/>
            <p:nvPr/>
          </p:nvSpPr>
          <p:spPr bwMode="auto">
            <a:xfrm rot="6315001">
              <a:off x="5282633" y="5198761"/>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8" name="Freeform: Shape 47">
              <a:extLst>
                <a:ext uri="{FF2B5EF4-FFF2-40B4-BE49-F238E27FC236}">
                  <a16:creationId xmlns:a16="http://schemas.microsoft.com/office/drawing/2014/main" id="{FC0496BF-F30F-5A5E-E392-A222361EAA04}"/>
                </a:ext>
              </a:extLst>
            </p:cNvPr>
            <p:cNvSpPr/>
            <p:nvPr/>
          </p:nvSpPr>
          <p:spPr bwMode="auto">
            <a:xfrm rot="5400000">
              <a:off x="5612258" y="5842807"/>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9" name="Arrow: Right 48">
              <a:extLst>
                <a:ext uri="{FF2B5EF4-FFF2-40B4-BE49-F238E27FC236}">
                  <a16:creationId xmlns:a16="http://schemas.microsoft.com/office/drawing/2014/main" id="{611CE66A-BE29-DB4D-C741-B7377B05270E}"/>
                </a:ext>
              </a:extLst>
            </p:cNvPr>
            <p:cNvSpPr/>
            <p:nvPr/>
          </p:nvSpPr>
          <p:spPr bwMode="auto">
            <a:xfrm rot="16200000">
              <a:off x="276502" y="4470045"/>
              <a:ext cx="1017343" cy="149246"/>
            </a:xfrm>
            <a:prstGeom prst="rightArrow">
              <a:avLst>
                <a:gd name="adj1" fmla="val 37235"/>
                <a:gd name="adj2" fmla="val 113821"/>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50" name="Arrow: Right 49">
              <a:extLst>
                <a:ext uri="{FF2B5EF4-FFF2-40B4-BE49-F238E27FC236}">
                  <a16:creationId xmlns:a16="http://schemas.microsoft.com/office/drawing/2014/main" id="{0343E8E3-232E-D9A7-7D83-6B29EE086DCF}"/>
                </a:ext>
              </a:extLst>
            </p:cNvPr>
            <p:cNvSpPr/>
            <p:nvPr/>
          </p:nvSpPr>
          <p:spPr bwMode="auto">
            <a:xfrm rot="5400000">
              <a:off x="7184708" y="5466103"/>
              <a:ext cx="897849" cy="159007"/>
            </a:xfrm>
            <a:prstGeom prst="rightArrow">
              <a:avLst>
                <a:gd name="adj1" fmla="val 37235"/>
                <a:gd name="adj2" fmla="val 113821"/>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51" name="Oval 50">
              <a:extLst>
                <a:ext uri="{FF2B5EF4-FFF2-40B4-BE49-F238E27FC236}">
                  <a16:creationId xmlns:a16="http://schemas.microsoft.com/office/drawing/2014/main" id="{CFE5829F-7B59-64DA-0BF9-4633FE821762}"/>
                </a:ext>
              </a:extLst>
            </p:cNvPr>
            <p:cNvSpPr/>
            <p:nvPr/>
          </p:nvSpPr>
          <p:spPr bwMode="auto">
            <a:xfrm>
              <a:off x="2674432" y="5022726"/>
              <a:ext cx="72008" cy="90325"/>
            </a:xfrm>
            <a:prstGeom prst="ellipse">
              <a:avLst/>
            </a:pr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sp>
        <p:nvSpPr>
          <p:cNvPr id="33" name="Arrow: Right 32">
            <a:extLst>
              <a:ext uri="{FF2B5EF4-FFF2-40B4-BE49-F238E27FC236}">
                <a16:creationId xmlns:a16="http://schemas.microsoft.com/office/drawing/2014/main" id="{F0D7FA5B-991A-D3CC-CA8B-2A319DDD3178}"/>
              </a:ext>
            </a:extLst>
          </p:cNvPr>
          <p:cNvSpPr/>
          <p:nvPr/>
        </p:nvSpPr>
        <p:spPr bwMode="auto">
          <a:xfrm rot="16200000">
            <a:off x="1664426" y="2716271"/>
            <a:ext cx="674985" cy="100216"/>
          </a:xfrm>
          <a:prstGeom prst="rightArrow">
            <a:avLst>
              <a:gd name="adj1" fmla="val 37235"/>
              <a:gd name="adj2" fmla="val 113821"/>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55" name="TextBox 54">
            <a:extLst>
              <a:ext uri="{FF2B5EF4-FFF2-40B4-BE49-F238E27FC236}">
                <a16:creationId xmlns:a16="http://schemas.microsoft.com/office/drawing/2014/main" id="{FFCE9DC1-11A8-6D37-2B51-B47AE65B6DDB}"/>
              </a:ext>
            </a:extLst>
          </p:cNvPr>
          <p:cNvSpPr txBox="1"/>
          <p:nvPr/>
        </p:nvSpPr>
        <p:spPr>
          <a:xfrm>
            <a:off x="414483" y="5899045"/>
            <a:ext cx="1702710"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Its simple</a:t>
            </a:r>
          </a:p>
        </p:txBody>
      </p:sp>
      <p:sp>
        <p:nvSpPr>
          <p:cNvPr id="56" name="TextBox 55">
            <a:extLst>
              <a:ext uri="{FF2B5EF4-FFF2-40B4-BE49-F238E27FC236}">
                <a16:creationId xmlns:a16="http://schemas.microsoft.com/office/drawing/2014/main" id="{A7040871-8E21-7B7E-C148-C2A3076A5F0C}"/>
              </a:ext>
            </a:extLst>
          </p:cNvPr>
          <p:cNvSpPr txBox="1"/>
          <p:nvPr/>
        </p:nvSpPr>
        <p:spPr>
          <a:xfrm>
            <a:off x="414483" y="5192487"/>
            <a:ext cx="8052141"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It’s clear which is the top and bottom of the object</a:t>
            </a:r>
          </a:p>
        </p:txBody>
      </p:sp>
      <p:sp>
        <p:nvSpPr>
          <p:cNvPr id="57" name="TextBox 56">
            <a:extLst>
              <a:ext uri="{FF2B5EF4-FFF2-40B4-BE49-F238E27FC236}">
                <a16:creationId xmlns:a16="http://schemas.microsoft.com/office/drawing/2014/main" id="{F1E5281A-B0CF-80D9-8CA0-6914A70FB899}"/>
              </a:ext>
            </a:extLst>
          </p:cNvPr>
          <p:cNvSpPr txBox="1"/>
          <p:nvPr/>
        </p:nvSpPr>
        <p:spPr>
          <a:xfrm>
            <a:off x="323816" y="2513486"/>
            <a:ext cx="1223412"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Object</a:t>
            </a:r>
          </a:p>
        </p:txBody>
      </p:sp>
    </p:spTree>
    <p:extLst>
      <p:ext uri="{BB962C8B-B14F-4D97-AF65-F5344CB8AC3E}">
        <p14:creationId xmlns:p14="http://schemas.microsoft.com/office/powerpoint/2010/main" val="186201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5"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C6467-1E21-F508-52E7-644E102DFD3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294D046-9346-9072-E622-B6D765420804}"/>
              </a:ext>
            </a:extLst>
          </p:cNvPr>
          <p:cNvSpPr>
            <a:spLocks noGrp="1"/>
          </p:cNvSpPr>
          <p:nvPr>
            <p:ph type="title"/>
          </p:nvPr>
        </p:nvSpPr>
        <p:spPr>
          <a:xfrm>
            <a:off x="241300" y="155246"/>
            <a:ext cx="8724900" cy="590931"/>
          </a:xfrm>
        </p:spPr>
        <p:txBody>
          <a:bodyPr/>
          <a:lstStyle/>
          <a:p>
            <a:r>
              <a:rPr lang="en-GB" dirty="0"/>
              <a:t>Why is the arrow placed on the axis?</a:t>
            </a:r>
          </a:p>
        </p:txBody>
      </p:sp>
      <p:sp>
        <p:nvSpPr>
          <p:cNvPr id="2" name="Slide Number Placeholder 1">
            <a:extLst>
              <a:ext uri="{FF2B5EF4-FFF2-40B4-BE49-F238E27FC236}">
                <a16:creationId xmlns:a16="http://schemas.microsoft.com/office/drawing/2014/main" id="{E471B62B-FDD7-B0CE-8C3D-043575CF53F6}"/>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12</a:t>
            </a:fld>
            <a:endParaRPr lang="en-GB" altLang="en-US"/>
          </a:p>
        </p:txBody>
      </p:sp>
      <p:sp>
        <p:nvSpPr>
          <p:cNvPr id="26" name="TextBox 25">
            <a:extLst>
              <a:ext uri="{FF2B5EF4-FFF2-40B4-BE49-F238E27FC236}">
                <a16:creationId xmlns:a16="http://schemas.microsoft.com/office/drawing/2014/main" id="{C14CC03A-A895-8207-D4D9-7F7C9F3F22B2}"/>
              </a:ext>
            </a:extLst>
          </p:cNvPr>
          <p:cNvSpPr txBox="1"/>
          <p:nvPr/>
        </p:nvSpPr>
        <p:spPr>
          <a:xfrm>
            <a:off x="587870" y="4365483"/>
            <a:ext cx="7968259" cy="954107"/>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Because the image of it’s base will also be on the axis.</a:t>
            </a:r>
          </a:p>
        </p:txBody>
      </p:sp>
      <p:cxnSp>
        <p:nvCxnSpPr>
          <p:cNvPr id="29" name="Straight Connector 28">
            <a:extLst>
              <a:ext uri="{FF2B5EF4-FFF2-40B4-BE49-F238E27FC236}">
                <a16:creationId xmlns:a16="http://schemas.microsoft.com/office/drawing/2014/main" id="{98EF83D2-50B3-A792-30DE-002F5A686649}"/>
              </a:ext>
            </a:extLst>
          </p:cNvPr>
          <p:cNvCxnSpPr>
            <a:cxnSpLocks/>
          </p:cNvCxnSpPr>
          <p:nvPr/>
        </p:nvCxnSpPr>
        <p:spPr>
          <a:xfrm>
            <a:off x="1868649" y="3112012"/>
            <a:ext cx="5261144"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nvGrpSpPr>
          <p:cNvPr id="30" name="Group 29">
            <a:extLst>
              <a:ext uri="{FF2B5EF4-FFF2-40B4-BE49-F238E27FC236}">
                <a16:creationId xmlns:a16="http://schemas.microsoft.com/office/drawing/2014/main" id="{3F20A521-E1D3-4637-453F-A94B3C85CDF2}"/>
              </a:ext>
            </a:extLst>
          </p:cNvPr>
          <p:cNvGrpSpPr/>
          <p:nvPr/>
        </p:nvGrpSpPr>
        <p:grpSpPr>
          <a:xfrm>
            <a:off x="1958095" y="2214709"/>
            <a:ext cx="5052305" cy="1874796"/>
            <a:chOff x="710551" y="3717033"/>
            <a:chExt cx="7524134" cy="2792036"/>
          </a:xfrm>
          <a:solidFill>
            <a:schemeClr val="bg1">
              <a:lumMod val="75000"/>
            </a:schemeClr>
          </a:solidFill>
        </p:grpSpPr>
        <p:sp>
          <p:nvSpPr>
            <p:cNvPr id="31" name="Freeform: Shape 30">
              <a:extLst>
                <a:ext uri="{FF2B5EF4-FFF2-40B4-BE49-F238E27FC236}">
                  <a16:creationId xmlns:a16="http://schemas.microsoft.com/office/drawing/2014/main" id="{BADBAA00-B1F3-AC84-372F-91D8CF6B9D1B}"/>
                </a:ext>
              </a:extLst>
            </p:cNvPr>
            <p:cNvSpPr/>
            <p:nvPr/>
          </p:nvSpPr>
          <p:spPr bwMode="auto">
            <a:xfrm>
              <a:off x="4324598" y="3717033"/>
              <a:ext cx="280368" cy="2792036"/>
            </a:xfrm>
            <a:custGeom>
              <a:avLst/>
              <a:gdLst>
                <a:gd name="connsiteX0" fmla="*/ 191386 w 627321"/>
                <a:gd name="connsiteY0" fmla="*/ 0 h 2519916"/>
                <a:gd name="connsiteX1" fmla="*/ 627321 w 627321"/>
                <a:gd name="connsiteY1" fmla="*/ 2519916 h 2519916"/>
                <a:gd name="connsiteX2" fmla="*/ 0 w 627321"/>
                <a:gd name="connsiteY2" fmla="*/ 2509283 h 2519916"/>
                <a:gd name="connsiteX3" fmla="*/ 191386 w 627321"/>
                <a:gd name="connsiteY3" fmla="*/ 0 h 2519916"/>
                <a:gd name="connsiteX0" fmla="*/ 191386 w 191386"/>
                <a:gd name="connsiteY0" fmla="*/ 0 h 2509283"/>
                <a:gd name="connsiteX1" fmla="*/ 0 w 191386"/>
                <a:gd name="connsiteY1" fmla="*/ 2509283 h 2509283"/>
                <a:gd name="connsiteX2" fmla="*/ 191386 w 191386"/>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191386 w 282600"/>
                <a:gd name="connsiteY0" fmla="*/ 0 h 2509283"/>
                <a:gd name="connsiteX1" fmla="*/ 0 w 282600"/>
                <a:gd name="connsiteY1" fmla="*/ 2509283 h 2509283"/>
                <a:gd name="connsiteX2" fmla="*/ 191386 w 282600"/>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242724 w 272066"/>
                <a:gd name="connsiteY0" fmla="*/ 0 h 2509283"/>
                <a:gd name="connsiteX1" fmla="*/ 51338 w 272066"/>
                <a:gd name="connsiteY1" fmla="*/ 2509283 h 2509283"/>
                <a:gd name="connsiteX2" fmla="*/ 242724 w 272066"/>
                <a:gd name="connsiteY2" fmla="*/ 0 h 2509283"/>
                <a:gd name="connsiteX0" fmla="*/ 242724 w 431108"/>
                <a:gd name="connsiteY0" fmla="*/ 0 h 2509283"/>
                <a:gd name="connsiteX1" fmla="*/ 51338 w 431108"/>
                <a:gd name="connsiteY1" fmla="*/ 2509283 h 2509283"/>
                <a:gd name="connsiteX2" fmla="*/ 242724 w 431108"/>
                <a:gd name="connsiteY2" fmla="*/ 0 h 2509283"/>
                <a:gd name="connsiteX0" fmla="*/ 198091 w 442874"/>
                <a:gd name="connsiteY0" fmla="*/ 0 h 2488018"/>
                <a:gd name="connsiteX1" fmla="*/ 144928 w 442874"/>
                <a:gd name="connsiteY1" fmla="*/ 2488018 h 2488018"/>
                <a:gd name="connsiteX2" fmla="*/ 198091 w 442874"/>
                <a:gd name="connsiteY2" fmla="*/ 0 h 2488018"/>
                <a:gd name="connsiteX0" fmla="*/ 258630 w 503413"/>
                <a:gd name="connsiteY0" fmla="*/ 0 h 2488018"/>
                <a:gd name="connsiteX1" fmla="*/ 205467 w 503413"/>
                <a:gd name="connsiteY1" fmla="*/ 2488018 h 2488018"/>
                <a:gd name="connsiteX2" fmla="*/ 258630 w 503413"/>
                <a:gd name="connsiteY2" fmla="*/ 0 h 2488018"/>
                <a:gd name="connsiteX0" fmla="*/ 258630 w 434490"/>
                <a:gd name="connsiteY0" fmla="*/ 0 h 2488018"/>
                <a:gd name="connsiteX1" fmla="*/ 205467 w 434490"/>
                <a:gd name="connsiteY1" fmla="*/ 2488018 h 2488018"/>
                <a:gd name="connsiteX2" fmla="*/ 258630 w 434490"/>
                <a:gd name="connsiteY2" fmla="*/ 0 h 2488018"/>
                <a:gd name="connsiteX0" fmla="*/ 242605 w 433746"/>
                <a:gd name="connsiteY0" fmla="*/ 0 h 2668772"/>
                <a:gd name="connsiteX1" fmla="*/ 231972 w 433746"/>
                <a:gd name="connsiteY1" fmla="*/ 2668772 h 2668772"/>
                <a:gd name="connsiteX2" fmla="*/ 242605 w 433746"/>
                <a:gd name="connsiteY2" fmla="*/ 0 h 2668772"/>
                <a:gd name="connsiteX0" fmla="*/ 179477 w 370618"/>
                <a:gd name="connsiteY0" fmla="*/ 0 h 2668772"/>
                <a:gd name="connsiteX1" fmla="*/ 168844 w 370618"/>
                <a:gd name="connsiteY1" fmla="*/ 2668772 h 2668772"/>
                <a:gd name="connsiteX2" fmla="*/ 179477 w 370618"/>
                <a:gd name="connsiteY2" fmla="*/ 0 h 2668772"/>
                <a:gd name="connsiteX0" fmla="*/ 179477 w 326609"/>
                <a:gd name="connsiteY0" fmla="*/ 0 h 2668772"/>
                <a:gd name="connsiteX1" fmla="*/ 168844 w 326609"/>
                <a:gd name="connsiteY1" fmla="*/ 2668772 h 2668772"/>
                <a:gd name="connsiteX2" fmla="*/ 179477 w 326609"/>
                <a:gd name="connsiteY2" fmla="*/ 0 h 2668772"/>
                <a:gd name="connsiteX0" fmla="*/ 179477 w 322355"/>
                <a:gd name="connsiteY0" fmla="*/ 0 h 2668772"/>
                <a:gd name="connsiteX1" fmla="*/ 168844 w 322355"/>
                <a:gd name="connsiteY1" fmla="*/ 2668772 h 2668772"/>
                <a:gd name="connsiteX2" fmla="*/ 179477 w 322355"/>
                <a:gd name="connsiteY2" fmla="*/ 0 h 2668772"/>
                <a:gd name="connsiteX0" fmla="*/ 157761 w 300639"/>
                <a:gd name="connsiteY0" fmla="*/ 0 h 2668772"/>
                <a:gd name="connsiteX1" fmla="*/ 147128 w 300639"/>
                <a:gd name="connsiteY1" fmla="*/ 2668772 h 2668772"/>
                <a:gd name="connsiteX2" fmla="*/ 157761 w 300639"/>
                <a:gd name="connsiteY2" fmla="*/ 0 h 2668772"/>
                <a:gd name="connsiteX0" fmla="*/ 144523 w 302708"/>
                <a:gd name="connsiteY0" fmla="*/ 0 h 2668772"/>
                <a:gd name="connsiteX1" fmla="*/ 165788 w 302708"/>
                <a:gd name="connsiteY1" fmla="*/ 2668772 h 2668772"/>
                <a:gd name="connsiteX2" fmla="*/ 144523 w 302708"/>
                <a:gd name="connsiteY2" fmla="*/ 0 h 2668772"/>
                <a:gd name="connsiteX0" fmla="*/ 141246 w 299431"/>
                <a:gd name="connsiteY0" fmla="*/ 0 h 2668772"/>
                <a:gd name="connsiteX1" fmla="*/ 162511 w 299431"/>
                <a:gd name="connsiteY1" fmla="*/ 2668772 h 2668772"/>
                <a:gd name="connsiteX2" fmla="*/ 141246 w 299431"/>
                <a:gd name="connsiteY2" fmla="*/ 0 h 2668772"/>
                <a:gd name="connsiteX0" fmla="*/ 141246 w 295417"/>
                <a:gd name="connsiteY0" fmla="*/ 0 h 2668772"/>
                <a:gd name="connsiteX1" fmla="*/ 162511 w 295417"/>
                <a:gd name="connsiteY1" fmla="*/ 2668772 h 2668772"/>
                <a:gd name="connsiteX2" fmla="*/ 141246 w 295417"/>
                <a:gd name="connsiteY2" fmla="*/ 0 h 2668772"/>
                <a:gd name="connsiteX0" fmla="*/ 174134 w 296321"/>
                <a:gd name="connsiteY0" fmla="*/ 0 h 2690037"/>
                <a:gd name="connsiteX1" fmla="*/ 120972 w 296321"/>
                <a:gd name="connsiteY1" fmla="*/ 2690037 h 2690037"/>
                <a:gd name="connsiteX2" fmla="*/ 174134 w 296321"/>
                <a:gd name="connsiteY2" fmla="*/ 0 h 2690037"/>
                <a:gd name="connsiteX0" fmla="*/ 141244 w 295416"/>
                <a:gd name="connsiteY0" fmla="*/ 0 h 2690037"/>
                <a:gd name="connsiteX1" fmla="*/ 162510 w 295416"/>
                <a:gd name="connsiteY1" fmla="*/ 2690037 h 2690037"/>
                <a:gd name="connsiteX2" fmla="*/ 141244 w 295416"/>
                <a:gd name="connsiteY2" fmla="*/ 0 h 2690037"/>
                <a:gd name="connsiteX0" fmla="*/ 110167 w 264339"/>
                <a:gd name="connsiteY0" fmla="*/ 0 h 2690037"/>
                <a:gd name="connsiteX1" fmla="*/ 131433 w 264339"/>
                <a:gd name="connsiteY1" fmla="*/ 2690037 h 2690037"/>
                <a:gd name="connsiteX2" fmla="*/ 110167 w 264339"/>
                <a:gd name="connsiteY2" fmla="*/ 0 h 2690037"/>
                <a:gd name="connsiteX0" fmla="*/ 117454 w 271626"/>
                <a:gd name="connsiteY0" fmla="*/ 0 h 2690037"/>
                <a:gd name="connsiteX1" fmla="*/ 138720 w 271626"/>
                <a:gd name="connsiteY1" fmla="*/ 2690037 h 2690037"/>
                <a:gd name="connsiteX2" fmla="*/ 117454 w 271626"/>
                <a:gd name="connsiteY2" fmla="*/ 0 h 2690037"/>
                <a:gd name="connsiteX0" fmla="*/ 117454 w 267667"/>
                <a:gd name="connsiteY0" fmla="*/ 0 h 2690037"/>
                <a:gd name="connsiteX1" fmla="*/ 138720 w 267667"/>
                <a:gd name="connsiteY1" fmla="*/ 2690037 h 2690037"/>
                <a:gd name="connsiteX2" fmla="*/ 117454 w 267667"/>
                <a:gd name="connsiteY2" fmla="*/ 0 h 2690037"/>
              </a:gdLst>
              <a:ahLst/>
              <a:cxnLst>
                <a:cxn ang="0">
                  <a:pos x="connsiteX0" y="connsiteY0"/>
                </a:cxn>
                <a:cxn ang="0">
                  <a:pos x="connsiteX1" y="connsiteY1"/>
                </a:cxn>
                <a:cxn ang="0">
                  <a:pos x="connsiteX2" y="connsiteY2"/>
                </a:cxn>
              </a:cxnLst>
              <a:rect l="l" t="t" r="r" b="b"/>
              <a:pathLst>
                <a:path w="267667" h="2690037">
                  <a:moveTo>
                    <a:pt x="117454" y="0"/>
                  </a:moveTo>
                  <a:cubicBezTo>
                    <a:pt x="330105" y="698204"/>
                    <a:pt x="298207" y="2076893"/>
                    <a:pt x="138720" y="2690037"/>
                  </a:cubicBezTo>
                  <a:cubicBezTo>
                    <a:pt x="-31401" y="2044995"/>
                    <a:pt x="-52666" y="730102"/>
                    <a:pt x="117454" y="0"/>
                  </a:cubicBezTo>
                  <a:close/>
                </a:path>
              </a:pathLst>
            </a:custGeom>
            <a:grp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
          <p:nvSpPr>
            <p:cNvPr id="32" name="Oval 31">
              <a:extLst>
                <a:ext uri="{FF2B5EF4-FFF2-40B4-BE49-F238E27FC236}">
                  <a16:creationId xmlns:a16="http://schemas.microsoft.com/office/drawing/2014/main" id="{B422B0CF-0858-D79C-8B48-324F623F3828}"/>
                </a:ext>
              </a:extLst>
            </p:cNvPr>
            <p:cNvSpPr/>
            <p:nvPr/>
          </p:nvSpPr>
          <p:spPr bwMode="auto">
            <a:xfrm>
              <a:off x="6084248" y="5041215"/>
              <a:ext cx="72008" cy="90325"/>
            </a:xfrm>
            <a:prstGeom prst="ellipse">
              <a:avLst/>
            </a:pr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33" name="Straight Connector 32">
              <a:extLst>
                <a:ext uri="{FF2B5EF4-FFF2-40B4-BE49-F238E27FC236}">
                  <a16:creationId xmlns:a16="http://schemas.microsoft.com/office/drawing/2014/main" id="{4E4A9B0B-E939-8D3A-D2F6-F578C2309FA9}"/>
                </a:ext>
              </a:extLst>
            </p:cNvPr>
            <p:cNvCxnSpPr/>
            <p:nvPr/>
          </p:nvCxnSpPr>
          <p:spPr bwMode="auto">
            <a:xfrm>
              <a:off x="799575" y="4043236"/>
              <a:ext cx="3638275" cy="1935642"/>
            </a:xfrm>
            <a:prstGeom prst="line">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Freeform: Shape 33">
              <a:extLst>
                <a:ext uri="{FF2B5EF4-FFF2-40B4-BE49-F238E27FC236}">
                  <a16:creationId xmlns:a16="http://schemas.microsoft.com/office/drawing/2014/main" id="{B6E4EB3B-AE3E-B729-895B-EF6F7234B85B}"/>
                </a:ext>
              </a:extLst>
            </p:cNvPr>
            <p:cNvSpPr/>
            <p:nvPr/>
          </p:nvSpPr>
          <p:spPr bwMode="auto">
            <a:xfrm rot="6918098">
              <a:off x="2140525" y="4645514"/>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35" name="Straight Connector 34">
              <a:extLst>
                <a:ext uri="{FF2B5EF4-FFF2-40B4-BE49-F238E27FC236}">
                  <a16:creationId xmlns:a16="http://schemas.microsoft.com/office/drawing/2014/main" id="{E5E54F00-7EA5-A868-3404-8F8F542545B8}"/>
                </a:ext>
              </a:extLst>
            </p:cNvPr>
            <p:cNvCxnSpPr/>
            <p:nvPr/>
          </p:nvCxnSpPr>
          <p:spPr bwMode="auto">
            <a:xfrm>
              <a:off x="799575" y="4043236"/>
              <a:ext cx="3672408" cy="0"/>
            </a:xfrm>
            <a:prstGeom prst="line">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Freeform: Shape 35">
              <a:extLst>
                <a:ext uri="{FF2B5EF4-FFF2-40B4-BE49-F238E27FC236}">
                  <a16:creationId xmlns:a16="http://schemas.microsoft.com/office/drawing/2014/main" id="{D02AD0B5-B645-1B13-7F02-86AB93FDEBFB}"/>
                </a:ext>
              </a:extLst>
            </p:cNvPr>
            <p:cNvSpPr/>
            <p:nvPr/>
          </p:nvSpPr>
          <p:spPr bwMode="auto">
            <a:xfrm rot="5400000">
              <a:off x="2994112" y="3892108"/>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37" name="Straight Connector 36">
              <a:extLst>
                <a:ext uri="{FF2B5EF4-FFF2-40B4-BE49-F238E27FC236}">
                  <a16:creationId xmlns:a16="http://schemas.microsoft.com/office/drawing/2014/main" id="{07980080-6EF0-B1F1-30BE-0BFFD7C480E1}"/>
                </a:ext>
              </a:extLst>
            </p:cNvPr>
            <p:cNvCxnSpPr/>
            <p:nvPr/>
          </p:nvCxnSpPr>
          <p:spPr bwMode="auto">
            <a:xfrm>
              <a:off x="4437850" y="4043235"/>
              <a:ext cx="3736873" cy="2316717"/>
            </a:xfrm>
            <a:prstGeom prst="line">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E700F456-F110-95EA-59DA-CB6DB2ECF9A2}"/>
                </a:ext>
              </a:extLst>
            </p:cNvPr>
            <p:cNvCxnSpPr/>
            <p:nvPr/>
          </p:nvCxnSpPr>
          <p:spPr bwMode="auto">
            <a:xfrm>
              <a:off x="799575" y="4043235"/>
              <a:ext cx="7344816" cy="2102632"/>
            </a:xfrm>
            <a:prstGeom prst="line">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a:extLst>
                <a:ext uri="{FF2B5EF4-FFF2-40B4-BE49-F238E27FC236}">
                  <a16:creationId xmlns:a16="http://schemas.microsoft.com/office/drawing/2014/main" id="{F0C3A92A-DB6B-54A8-C86F-F2E6509ED1BE}"/>
                </a:ext>
              </a:extLst>
            </p:cNvPr>
            <p:cNvCxnSpPr/>
            <p:nvPr/>
          </p:nvCxnSpPr>
          <p:spPr bwMode="auto">
            <a:xfrm>
              <a:off x="4437850" y="5978879"/>
              <a:ext cx="3796835" cy="15652"/>
            </a:xfrm>
            <a:prstGeom prst="line">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Freeform: Shape 39">
              <a:extLst>
                <a:ext uri="{FF2B5EF4-FFF2-40B4-BE49-F238E27FC236}">
                  <a16:creationId xmlns:a16="http://schemas.microsoft.com/office/drawing/2014/main" id="{F1D5D22C-7C6C-31DA-611D-DC93720F5005}"/>
                </a:ext>
              </a:extLst>
            </p:cNvPr>
            <p:cNvSpPr/>
            <p:nvPr/>
          </p:nvSpPr>
          <p:spPr bwMode="auto">
            <a:xfrm rot="6315001">
              <a:off x="2768293" y="4493269"/>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1" name="Freeform: Shape 40">
              <a:extLst>
                <a:ext uri="{FF2B5EF4-FFF2-40B4-BE49-F238E27FC236}">
                  <a16:creationId xmlns:a16="http://schemas.microsoft.com/office/drawing/2014/main" id="{36814C4C-51FC-BBDD-3C57-05E2CA0E5579}"/>
                </a:ext>
              </a:extLst>
            </p:cNvPr>
            <p:cNvSpPr/>
            <p:nvPr/>
          </p:nvSpPr>
          <p:spPr bwMode="auto">
            <a:xfrm rot="7315050">
              <a:off x="5362324" y="4508044"/>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2" name="Freeform: Shape 41">
              <a:extLst>
                <a:ext uri="{FF2B5EF4-FFF2-40B4-BE49-F238E27FC236}">
                  <a16:creationId xmlns:a16="http://schemas.microsoft.com/office/drawing/2014/main" id="{C4404331-28A8-BAED-870D-B982C9BB1A85}"/>
                </a:ext>
              </a:extLst>
            </p:cNvPr>
            <p:cNvSpPr/>
            <p:nvPr/>
          </p:nvSpPr>
          <p:spPr bwMode="auto">
            <a:xfrm rot="6315001">
              <a:off x="5282633" y="5198761"/>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3" name="Freeform: Shape 42">
              <a:extLst>
                <a:ext uri="{FF2B5EF4-FFF2-40B4-BE49-F238E27FC236}">
                  <a16:creationId xmlns:a16="http://schemas.microsoft.com/office/drawing/2014/main" id="{F6E5C8B3-EB6D-C65D-0369-2ECA8D559601}"/>
                </a:ext>
              </a:extLst>
            </p:cNvPr>
            <p:cNvSpPr/>
            <p:nvPr/>
          </p:nvSpPr>
          <p:spPr bwMode="auto">
            <a:xfrm rot="5400000">
              <a:off x="5612258" y="5842807"/>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4" name="Arrow: Right 43">
              <a:extLst>
                <a:ext uri="{FF2B5EF4-FFF2-40B4-BE49-F238E27FC236}">
                  <a16:creationId xmlns:a16="http://schemas.microsoft.com/office/drawing/2014/main" id="{BC70ABFB-63C3-FA29-A65E-C0167EB3CF28}"/>
                </a:ext>
              </a:extLst>
            </p:cNvPr>
            <p:cNvSpPr/>
            <p:nvPr/>
          </p:nvSpPr>
          <p:spPr bwMode="auto">
            <a:xfrm rot="16200000">
              <a:off x="276502" y="4470045"/>
              <a:ext cx="1017343" cy="149246"/>
            </a:xfrm>
            <a:prstGeom prst="rightArrow">
              <a:avLst>
                <a:gd name="adj1" fmla="val 37235"/>
                <a:gd name="adj2" fmla="val 113821"/>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5" name="Arrow: Right 44">
              <a:extLst>
                <a:ext uri="{FF2B5EF4-FFF2-40B4-BE49-F238E27FC236}">
                  <a16:creationId xmlns:a16="http://schemas.microsoft.com/office/drawing/2014/main" id="{4E9FA4FD-26D0-FD6F-C28C-15DECF678DEC}"/>
                </a:ext>
              </a:extLst>
            </p:cNvPr>
            <p:cNvSpPr/>
            <p:nvPr/>
          </p:nvSpPr>
          <p:spPr bwMode="auto">
            <a:xfrm rot="5400000">
              <a:off x="7184708" y="5466103"/>
              <a:ext cx="897849" cy="159007"/>
            </a:xfrm>
            <a:prstGeom prst="rightArrow">
              <a:avLst>
                <a:gd name="adj1" fmla="val 37235"/>
                <a:gd name="adj2" fmla="val 113821"/>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6" name="Oval 45">
              <a:extLst>
                <a:ext uri="{FF2B5EF4-FFF2-40B4-BE49-F238E27FC236}">
                  <a16:creationId xmlns:a16="http://schemas.microsoft.com/office/drawing/2014/main" id="{634FF157-2DBF-5869-CB2F-3E66DCCED80D}"/>
                </a:ext>
              </a:extLst>
            </p:cNvPr>
            <p:cNvSpPr/>
            <p:nvPr/>
          </p:nvSpPr>
          <p:spPr bwMode="auto">
            <a:xfrm>
              <a:off x="2674432" y="5022726"/>
              <a:ext cx="72008" cy="90325"/>
            </a:xfrm>
            <a:prstGeom prst="ellipse">
              <a:avLst/>
            </a:pr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sp>
        <p:nvSpPr>
          <p:cNvPr id="47" name="Arrow: Right 46">
            <a:extLst>
              <a:ext uri="{FF2B5EF4-FFF2-40B4-BE49-F238E27FC236}">
                <a16:creationId xmlns:a16="http://schemas.microsoft.com/office/drawing/2014/main" id="{8DD10969-1F87-4618-182A-24FD42C74B0D}"/>
              </a:ext>
            </a:extLst>
          </p:cNvPr>
          <p:cNvSpPr/>
          <p:nvPr/>
        </p:nvSpPr>
        <p:spPr bwMode="auto">
          <a:xfrm rot="16200000">
            <a:off x="1664426" y="2716271"/>
            <a:ext cx="674985" cy="100216"/>
          </a:xfrm>
          <a:prstGeom prst="rightArrow">
            <a:avLst>
              <a:gd name="adj1" fmla="val 37235"/>
              <a:gd name="adj2" fmla="val 113821"/>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49" name="Straight Arrow Connector 48">
            <a:extLst>
              <a:ext uri="{FF2B5EF4-FFF2-40B4-BE49-F238E27FC236}">
                <a16:creationId xmlns:a16="http://schemas.microsoft.com/office/drawing/2014/main" id="{59F11419-A0EC-2CC6-D96C-E631413A9792}"/>
              </a:ext>
            </a:extLst>
          </p:cNvPr>
          <p:cNvCxnSpPr>
            <a:cxnSpLocks/>
          </p:cNvCxnSpPr>
          <p:nvPr/>
        </p:nvCxnSpPr>
        <p:spPr>
          <a:xfrm>
            <a:off x="555208" y="777092"/>
            <a:ext cx="1348271" cy="2253493"/>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0" name="TextBox 49">
            <a:extLst>
              <a:ext uri="{FF2B5EF4-FFF2-40B4-BE49-F238E27FC236}">
                <a16:creationId xmlns:a16="http://schemas.microsoft.com/office/drawing/2014/main" id="{3C57644A-E1C6-BF84-5D7F-0E5E36E19612}"/>
              </a:ext>
            </a:extLst>
          </p:cNvPr>
          <p:cNvSpPr txBox="1"/>
          <p:nvPr/>
        </p:nvSpPr>
        <p:spPr>
          <a:xfrm>
            <a:off x="619620" y="5455435"/>
            <a:ext cx="7968259" cy="52322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Thus, you only need find the image of the tip.</a:t>
            </a:r>
          </a:p>
        </p:txBody>
      </p:sp>
      <p:sp>
        <p:nvSpPr>
          <p:cNvPr id="51" name="TextBox 50">
            <a:extLst>
              <a:ext uri="{FF2B5EF4-FFF2-40B4-BE49-F238E27FC236}">
                <a16:creationId xmlns:a16="http://schemas.microsoft.com/office/drawing/2014/main" id="{C4283AFC-426E-6C10-5380-A021E1D74320}"/>
              </a:ext>
            </a:extLst>
          </p:cNvPr>
          <p:cNvSpPr txBox="1"/>
          <p:nvPr/>
        </p:nvSpPr>
        <p:spPr>
          <a:xfrm>
            <a:off x="323816" y="2513486"/>
            <a:ext cx="1223412"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Object</a:t>
            </a:r>
          </a:p>
        </p:txBody>
      </p:sp>
      <p:cxnSp>
        <p:nvCxnSpPr>
          <p:cNvPr id="4" name="Straight Arrow Connector 3">
            <a:extLst>
              <a:ext uri="{FF2B5EF4-FFF2-40B4-BE49-F238E27FC236}">
                <a16:creationId xmlns:a16="http://schemas.microsoft.com/office/drawing/2014/main" id="{BF86D293-90F0-40FB-FD62-9B4F70E14FDF}"/>
              </a:ext>
            </a:extLst>
          </p:cNvPr>
          <p:cNvCxnSpPr>
            <a:cxnSpLocks/>
          </p:cNvCxnSpPr>
          <p:nvPr/>
        </p:nvCxnSpPr>
        <p:spPr>
          <a:xfrm flipH="1" flipV="1">
            <a:off x="6761250" y="3211561"/>
            <a:ext cx="1147530" cy="1226439"/>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9004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30E54-D507-8229-D024-305DDE539F0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D7A6C43-DAB9-E093-D72D-B8F4D4260567}"/>
              </a:ext>
            </a:extLst>
          </p:cNvPr>
          <p:cNvSpPr>
            <a:spLocks noGrp="1"/>
          </p:cNvSpPr>
          <p:nvPr>
            <p:ph type="title"/>
          </p:nvPr>
        </p:nvSpPr>
        <p:spPr>
          <a:xfrm>
            <a:off x="241300" y="155246"/>
            <a:ext cx="8724900" cy="1089529"/>
          </a:xfrm>
        </p:spPr>
        <p:txBody>
          <a:bodyPr/>
          <a:lstStyle/>
          <a:p>
            <a:r>
              <a:rPr lang="en-GB" dirty="0"/>
              <a:t>Ray 1: Draw a ray through the optical centre.</a:t>
            </a:r>
          </a:p>
        </p:txBody>
      </p:sp>
      <p:sp>
        <p:nvSpPr>
          <p:cNvPr id="2" name="Slide Number Placeholder 1">
            <a:extLst>
              <a:ext uri="{FF2B5EF4-FFF2-40B4-BE49-F238E27FC236}">
                <a16:creationId xmlns:a16="http://schemas.microsoft.com/office/drawing/2014/main" id="{2A2B970D-BE32-2054-3E6E-C42D20870079}"/>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13</a:t>
            </a:fld>
            <a:endParaRPr lang="en-GB" altLang="en-US"/>
          </a:p>
        </p:txBody>
      </p:sp>
      <p:cxnSp>
        <p:nvCxnSpPr>
          <p:cNvPr id="29" name="Straight Connector 28">
            <a:extLst>
              <a:ext uri="{FF2B5EF4-FFF2-40B4-BE49-F238E27FC236}">
                <a16:creationId xmlns:a16="http://schemas.microsoft.com/office/drawing/2014/main" id="{E5CF31E3-D86E-980E-3D28-8A696C4C0F68}"/>
              </a:ext>
            </a:extLst>
          </p:cNvPr>
          <p:cNvCxnSpPr>
            <a:cxnSpLocks/>
          </p:cNvCxnSpPr>
          <p:nvPr/>
        </p:nvCxnSpPr>
        <p:spPr>
          <a:xfrm>
            <a:off x="1868649" y="3112012"/>
            <a:ext cx="5261144"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nvGrpSpPr>
          <p:cNvPr id="30" name="Group 29">
            <a:extLst>
              <a:ext uri="{FF2B5EF4-FFF2-40B4-BE49-F238E27FC236}">
                <a16:creationId xmlns:a16="http://schemas.microsoft.com/office/drawing/2014/main" id="{892514F8-B4F0-8E73-F4C6-2ACF893C3BB2}"/>
              </a:ext>
            </a:extLst>
          </p:cNvPr>
          <p:cNvGrpSpPr/>
          <p:nvPr/>
        </p:nvGrpSpPr>
        <p:grpSpPr>
          <a:xfrm>
            <a:off x="1958095" y="2214709"/>
            <a:ext cx="5052305" cy="1874796"/>
            <a:chOff x="710551" y="3717033"/>
            <a:chExt cx="7524134" cy="2792036"/>
          </a:xfrm>
          <a:solidFill>
            <a:schemeClr val="bg1">
              <a:lumMod val="75000"/>
            </a:schemeClr>
          </a:solidFill>
        </p:grpSpPr>
        <p:sp>
          <p:nvSpPr>
            <p:cNvPr id="31" name="Freeform: Shape 30">
              <a:extLst>
                <a:ext uri="{FF2B5EF4-FFF2-40B4-BE49-F238E27FC236}">
                  <a16:creationId xmlns:a16="http://schemas.microsoft.com/office/drawing/2014/main" id="{E25FD56B-4222-E432-7163-AD794AA2043B}"/>
                </a:ext>
              </a:extLst>
            </p:cNvPr>
            <p:cNvSpPr/>
            <p:nvPr/>
          </p:nvSpPr>
          <p:spPr bwMode="auto">
            <a:xfrm>
              <a:off x="4324598" y="3717033"/>
              <a:ext cx="280368" cy="2792036"/>
            </a:xfrm>
            <a:custGeom>
              <a:avLst/>
              <a:gdLst>
                <a:gd name="connsiteX0" fmla="*/ 191386 w 627321"/>
                <a:gd name="connsiteY0" fmla="*/ 0 h 2519916"/>
                <a:gd name="connsiteX1" fmla="*/ 627321 w 627321"/>
                <a:gd name="connsiteY1" fmla="*/ 2519916 h 2519916"/>
                <a:gd name="connsiteX2" fmla="*/ 0 w 627321"/>
                <a:gd name="connsiteY2" fmla="*/ 2509283 h 2519916"/>
                <a:gd name="connsiteX3" fmla="*/ 191386 w 627321"/>
                <a:gd name="connsiteY3" fmla="*/ 0 h 2519916"/>
                <a:gd name="connsiteX0" fmla="*/ 191386 w 191386"/>
                <a:gd name="connsiteY0" fmla="*/ 0 h 2509283"/>
                <a:gd name="connsiteX1" fmla="*/ 0 w 191386"/>
                <a:gd name="connsiteY1" fmla="*/ 2509283 h 2509283"/>
                <a:gd name="connsiteX2" fmla="*/ 191386 w 191386"/>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191386 w 282600"/>
                <a:gd name="connsiteY0" fmla="*/ 0 h 2509283"/>
                <a:gd name="connsiteX1" fmla="*/ 0 w 282600"/>
                <a:gd name="connsiteY1" fmla="*/ 2509283 h 2509283"/>
                <a:gd name="connsiteX2" fmla="*/ 191386 w 282600"/>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242724 w 272066"/>
                <a:gd name="connsiteY0" fmla="*/ 0 h 2509283"/>
                <a:gd name="connsiteX1" fmla="*/ 51338 w 272066"/>
                <a:gd name="connsiteY1" fmla="*/ 2509283 h 2509283"/>
                <a:gd name="connsiteX2" fmla="*/ 242724 w 272066"/>
                <a:gd name="connsiteY2" fmla="*/ 0 h 2509283"/>
                <a:gd name="connsiteX0" fmla="*/ 242724 w 431108"/>
                <a:gd name="connsiteY0" fmla="*/ 0 h 2509283"/>
                <a:gd name="connsiteX1" fmla="*/ 51338 w 431108"/>
                <a:gd name="connsiteY1" fmla="*/ 2509283 h 2509283"/>
                <a:gd name="connsiteX2" fmla="*/ 242724 w 431108"/>
                <a:gd name="connsiteY2" fmla="*/ 0 h 2509283"/>
                <a:gd name="connsiteX0" fmla="*/ 198091 w 442874"/>
                <a:gd name="connsiteY0" fmla="*/ 0 h 2488018"/>
                <a:gd name="connsiteX1" fmla="*/ 144928 w 442874"/>
                <a:gd name="connsiteY1" fmla="*/ 2488018 h 2488018"/>
                <a:gd name="connsiteX2" fmla="*/ 198091 w 442874"/>
                <a:gd name="connsiteY2" fmla="*/ 0 h 2488018"/>
                <a:gd name="connsiteX0" fmla="*/ 258630 w 503413"/>
                <a:gd name="connsiteY0" fmla="*/ 0 h 2488018"/>
                <a:gd name="connsiteX1" fmla="*/ 205467 w 503413"/>
                <a:gd name="connsiteY1" fmla="*/ 2488018 h 2488018"/>
                <a:gd name="connsiteX2" fmla="*/ 258630 w 503413"/>
                <a:gd name="connsiteY2" fmla="*/ 0 h 2488018"/>
                <a:gd name="connsiteX0" fmla="*/ 258630 w 434490"/>
                <a:gd name="connsiteY0" fmla="*/ 0 h 2488018"/>
                <a:gd name="connsiteX1" fmla="*/ 205467 w 434490"/>
                <a:gd name="connsiteY1" fmla="*/ 2488018 h 2488018"/>
                <a:gd name="connsiteX2" fmla="*/ 258630 w 434490"/>
                <a:gd name="connsiteY2" fmla="*/ 0 h 2488018"/>
                <a:gd name="connsiteX0" fmla="*/ 242605 w 433746"/>
                <a:gd name="connsiteY0" fmla="*/ 0 h 2668772"/>
                <a:gd name="connsiteX1" fmla="*/ 231972 w 433746"/>
                <a:gd name="connsiteY1" fmla="*/ 2668772 h 2668772"/>
                <a:gd name="connsiteX2" fmla="*/ 242605 w 433746"/>
                <a:gd name="connsiteY2" fmla="*/ 0 h 2668772"/>
                <a:gd name="connsiteX0" fmla="*/ 179477 w 370618"/>
                <a:gd name="connsiteY0" fmla="*/ 0 h 2668772"/>
                <a:gd name="connsiteX1" fmla="*/ 168844 w 370618"/>
                <a:gd name="connsiteY1" fmla="*/ 2668772 h 2668772"/>
                <a:gd name="connsiteX2" fmla="*/ 179477 w 370618"/>
                <a:gd name="connsiteY2" fmla="*/ 0 h 2668772"/>
                <a:gd name="connsiteX0" fmla="*/ 179477 w 326609"/>
                <a:gd name="connsiteY0" fmla="*/ 0 h 2668772"/>
                <a:gd name="connsiteX1" fmla="*/ 168844 w 326609"/>
                <a:gd name="connsiteY1" fmla="*/ 2668772 h 2668772"/>
                <a:gd name="connsiteX2" fmla="*/ 179477 w 326609"/>
                <a:gd name="connsiteY2" fmla="*/ 0 h 2668772"/>
                <a:gd name="connsiteX0" fmla="*/ 179477 w 322355"/>
                <a:gd name="connsiteY0" fmla="*/ 0 h 2668772"/>
                <a:gd name="connsiteX1" fmla="*/ 168844 w 322355"/>
                <a:gd name="connsiteY1" fmla="*/ 2668772 h 2668772"/>
                <a:gd name="connsiteX2" fmla="*/ 179477 w 322355"/>
                <a:gd name="connsiteY2" fmla="*/ 0 h 2668772"/>
                <a:gd name="connsiteX0" fmla="*/ 157761 w 300639"/>
                <a:gd name="connsiteY0" fmla="*/ 0 h 2668772"/>
                <a:gd name="connsiteX1" fmla="*/ 147128 w 300639"/>
                <a:gd name="connsiteY1" fmla="*/ 2668772 h 2668772"/>
                <a:gd name="connsiteX2" fmla="*/ 157761 w 300639"/>
                <a:gd name="connsiteY2" fmla="*/ 0 h 2668772"/>
                <a:gd name="connsiteX0" fmla="*/ 144523 w 302708"/>
                <a:gd name="connsiteY0" fmla="*/ 0 h 2668772"/>
                <a:gd name="connsiteX1" fmla="*/ 165788 w 302708"/>
                <a:gd name="connsiteY1" fmla="*/ 2668772 h 2668772"/>
                <a:gd name="connsiteX2" fmla="*/ 144523 w 302708"/>
                <a:gd name="connsiteY2" fmla="*/ 0 h 2668772"/>
                <a:gd name="connsiteX0" fmla="*/ 141246 w 299431"/>
                <a:gd name="connsiteY0" fmla="*/ 0 h 2668772"/>
                <a:gd name="connsiteX1" fmla="*/ 162511 w 299431"/>
                <a:gd name="connsiteY1" fmla="*/ 2668772 h 2668772"/>
                <a:gd name="connsiteX2" fmla="*/ 141246 w 299431"/>
                <a:gd name="connsiteY2" fmla="*/ 0 h 2668772"/>
                <a:gd name="connsiteX0" fmla="*/ 141246 w 295417"/>
                <a:gd name="connsiteY0" fmla="*/ 0 h 2668772"/>
                <a:gd name="connsiteX1" fmla="*/ 162511 w 295417"/>
                <a:gd name="connsiteY1" fmla="*/ 2668772 h 2668772"/>
                <a:gd name="connsiteX2" fmla="*/ 141246 w 295417"/>
                <a:gd name="connsiteY2" fmla="*/ 0 h 2668772"/>
                <a:gd name="connsiteX0" fmla="*/ 174134 w 296321"/>
                <a:gd name="connsiteY0" fmla="*/ 0 h 2690037"/>
                <a:gd name="connsiteX1" fmla="*/ 120972 w 296321"/>
                <a:gd name="connsiteY1" fmla="*/ 2690037 h 2690037"/>
                <a:gd name="connsiteX2" fmla="*/ 174134 w 296321"/>
                <a:gd name="connsiteY2" fmla="*/ 0 h 2690037"/>
                <a:gd name="connsiteX0" fmla="*/ 141244 w 295416"/>
                <a:gd name="connsiteY0" fmla="*/ 0 h 2690037"/>
                <a:gd name="connsiteX1" fmla="*/ 162510 w 295416"/>
                <a:gd name="connsiteY1" fmla="*/ 2690037 h 2690037"/>
                <a:gd name="connsiteX2" fmla="*/ 141244 w 295416"/>
                <a:gd name="connsiteY2" fmla="*/ 0 h 2690037"/>
                <a:gd name="connsiteX0" fmla="*/ 110167 w 264339"/>
                <a:gd name="connsiteY0" fmla="*/ 0 h 2690037"/>
                <a:gd name="connsiteX1" fmla="*/ 131433 w 264339"/>
                <a:gd name="connsiteY1" fmla="*/ 2690037 h 2690037"/>
                <a:gd name="connsiteX2" fmla="*/ 110167 w 264339"/>
                <a:gd name="connsiteY2" fmla="*/ 0 h 2690037"/>
                <a:gd name="connsiteX0" fmla="*/ 117454 w 271626"/>
                <a:gd name="connsiteY0" fmla="*/ 0 h 2690037"/>
                <a:gd name="connsiteX1" fmla="*/ 138720 w 271626"/>
                <a:gd name="connsiteY1" fmla="*/ 2690037 h 2690037"/>
                <a:gd name="connsiteX2" fmla="*/ 117454 w 271626"/>
                <a:gd name="connsiteY2" fmla="*/ 0 h 2690037"/>
                <a:gd name="connsiteX0" fmla="*/ 117454 w 267667"/>
                <a:gd name="connsiteY0" fmla="*/ 0 h 2690037"/>
                <a:gd name="connsiteX1" fmla="*/ 138720 w 267667"/>
                <a:gd name="connsiteY1" fmla="*/ 2690037 h 2690037"/>
                <a:gd name="connsiteX2" fmla="*/ 117454 w 267667"/>
                <a:gd name="connsiteY2" fmla="*/ 0 h 2690037"/>
              </a:gdLst>
              <a:ahLst/>
              <a:cxnLst>
                <a:cxn ang="0">
                  <a:pos x="connsiteX0" y="connsiteY0"/>
                </a:cxn>
                <a:cxn ang="0">
                  <a:pos x="connsiteX1" y="connsiteY1"/>
                </a:cxn>
                <a:cxn ang="0">
                  <a:pos x="connsiteX2" y="connsiteY2"/>
                </a:cxn>
              </a:cxnLst>
              <a:rect l="l" t="t" r="r" b="b"/>
              <a:pathLst>
                <a:path w="267667" h="2690037">
                  <a:moveTo>
                    <a:pt x="117454" y="0"/>
                  </a:moveTo>
                  <a:cubicBezTo>
                    <a:pt x="330105" y="698204"/>
                    <a:pt x="298207" y="2076893"/>
                    <a:pt x="138720" y="2690037"/>
                  </a:cubicBezTo>
                  <a:cubicBezTo>
                    <a:pt x="-31401" y="2044995"/>
                    <a:pt x="-52666" y="730102"/>
                    <a:pt x="117454" y="0"/>
                  </a:cubicBezTo>
                  <a:close/>
                </a:path>
              </a:pathLst>
            </a:custGeom>
            <a:grp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
          <p:nvSpPr>
            <p:cNvPr id="32" name="Oval 31">
              <a:extLst>
                <a:ext uri="{FF2B5EF4-FFF2-40B4-BE49-F238E27FC236}">
                  <a16:creationId xmlns:a16="http://schemas.microsoft.com/office/drawing/2014/main" id="{5E3B5D8A-B7FC-3C22-C8AD-39E7E1A56752}"/>
                </a:ext>
              </a:extLst>
            </p:cNvPr>
            <p:cNvSpPr/>
            <p:nvPr/>
          </p:nvSpPr>
          <p:spPr bwMode="auto">
            <a:xfrm>
              <a:off x="6084248" y="5041215"/>
              <a:ext cx="72008" cy="90325"/>
            </a:xfrm>
            <a:prstGeom prst="ellipse">
              <a:avLst/>
            </a:pr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33" name="Straight Connector 32">
              <a:extLst>
                <a:ext uri="{FF2B5EF4-FFF2-40B4-BE49-F238E27FC236}">
                  <a16:creationId xmlns:a16="http://schemas.microsoft.com/office/drawing/2014/main" id="{3FEFFDA9-9924-EBEB-31C3-DE0E5C128376}"/>
                </a:ext>
              </a:extLst>
            </p:cNvPr>
            <p:cNvCxnSpPr/>
            <p:nvPr/>
          </p:nvCxnSpPr>
          <p:spPr bwMode="auto">
            <a:xfrm>
              <a:off x="799575" y="4043236"/>
              <a:ext cx="3638275" cy="1935642"/>
            </a:xfrm>
            <a:prstGeom prst="line">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Freeform: Shape 33">
              <a:extLst>
                <a:ext uri="{FF2B5EF4-FFF2-40B4-BE49-F238E27FC236}">
                  <a16:creationId xmlns:a16="http://schemas.microsoft.com/office/drawing/2014/main" id="{56D044F3-8730-8A62-5435-768712CADE26}"/>
                </a:ext>
              </a:extLst>
            </p:cNvPr>
            <p:cNvSpPr/>
            <p:nvPr/>
          </p:nvSpPr>
          <p:spPr bwMode="auto">
            <a:xfrm rot="6918098">
              <a:off x="2140525" y="4645514"/>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35" name="Straight Connector 34">
              <a:extLst>
                <a:ext uri="{FF2B5EF4-FFF2-40B4-BE49-F238E27FC236}">
                  <a16:creationId xmlns:a16="http://schemas.microsoft.com/office/drawing/2014/main" id="{6C33D8BD-9B96-5C3F-927D-B2DBF0260E4C}"/>
                </a:ext>
              </a:extLst>
            </p:cNvPr>
            <p:cNvCxnSpPr/>
            <p:nvPr/>
          </p:nvCxnSpPr>
          <p:spPr bwMode="auto">
            <a:xfrm>
              <a:off x="799575" y="4043236"/>
              <a:ext cx="3672408" cy="0"/>
            </a:xfrm>
            <a:prstGeom prst="line">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Freeform: Shape 35">
              <a:extLst>
                <a:ext uri="{FF2B5EF4-FFF2-40B4-BE49-F238E27FC236}">
                  <a16:creationId xmlns:a16="http://schemas.microsoft.com/office/drawing/2014/main" id="{83E53930-5DC6-D050-6359-99C1270371DC}"/>
                </a:ext>
              </a:extLst>
            </p:cNvPr>
            <p:cNvSpPr/>
            <p:nvPr/>
          </p:nvSpPr>
          <p:spPr bwMode="auto">
            <a:xfrm rot="5400000">
              <a:off x="2994112" y="3892108"/>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37" name="Straight Connector 36">
              <a:extLst>
                <a:ext uri="{FF2B5EF4-FFF2-40B4-BE49-F238E27FC236}">
                  <a16:creationId xmlns:a16="http://schemas.microsoft.com/office/drawing/2014/main" id="{3BAEC083-49BE-4CB4-55B2-374FA6DFAECA}"/>
                </a:ext>
              </a:extLst>
            </p:cNvPr>
            <p:cNvCxnSpPr/>
            <p:nvPr/>
          </p:nvCxnSpPr>
          <p:spPr bwMode="auto">
            <a:xfrm>
              <a:off x="4437850" y="4043235"/>
              <a:ext cx="3736873" cy="2316717"/>
            </a:xfrm>
            <a:prstGeom prst="line">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B93A87F8-7F47-CA5C-2BFC-A42957FA2A3E}"/>
                </a:ext>
              </a:extLst>
            </p:cNvPr>
            <p:cNvCxnSpPr/>
            <p:nvPr/>
          </p:nvCxnSpPr>
          <p:spPr bwMode="auto">
            <a:xfrm>
              <a:off x="799575" y="4043235"/>
              <a:ext cx="7344816" cy="2102632"/>
            </a:xfrm>
            <a:prstGeom prst="line">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a:extLst>
                <a:ext uri="{FF2B5EF4-FFF2-40B4-BE49-F238E27FC236}">
                  <a16:creationId xmlns:a16="http://schemas.microsoft.com/office/drawing/2014/main" id="{89815F29-D566-D12D-5DAD-00A51DC461C8}"/>
                </a:ext>
              </a:extLst>
            </p:cNvPr>
            <p:cNvCxnSpPr/>
            <p:nvPr/>
          </p:nvCxnSpPr>
          <p:spPr bwMode="auto">
            <a:xfrm>
              <a:off x="4437850" y="5978879"/>
              <a:ext cx="3796835" cy="15652"/>
            </a:xfrm>
            <a:prstGeom prst="line">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Freeform: Shape 39">
              <a:extLst>
                <a:ext uri="{FF2B5EF4-FFF2-40B4-BE49-F238E27FC236}">
                  <a16:creationId xmlns:a16="http://schemas.microsoft.com/office/drawing/2014/main" id="{D7D469FB-8235-A93F-AA92-53FE28027713}"/>
                </a:ext>
              </a:extLst>
            </p:cNvPr>
            <p:cNvSpPr/>
            <p:nvPr/>
          </p:nvSpPr>
          <p:spPr bwMode="auto">
            <a:xfrm rot="6315001">
              <a:off x="2768293" y="4493269"/>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1" name="Freeform: Shape 40">
              <a:extLst>
                <a:ext uri="{FF2B5EF4-FFF2-40B4-BE49-F238E27FC236}">
                  <a16:creationId xmlns:a16="http://schemas.microsoft.com/office/drawing/2014/main" id="{AE221AC3-9D4A-3C92-53CC-4303703258F6}"/>
                </a:ext>
              </a:extLst>
            </p:cNvPr>
            <p:cNvSpPr/>
            <p:nvPr/>
          </p:nvSpPr>
          <p:spPr bwMode="auto">
            <a:xfrm rot="7315050">
              <a:off x="5362324" y="4508044"/>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2" name="Freeform: Shape 41">
              <a:extLst>
                <a:ext uri="{FF2B5EF4-FFF2-40B4-BE49-F238E27FC236}">
                  <a16:creationId xmlns:a16="http://schemas.microsoft.com/office/drawing/2014/main" id="{9132EF7F-3347-4F0F-E316-77D116FF192B}"/>
                </a:ext>
              </a:extLst>
            </p:cNvPr>
            <p:cNvSpPr/>
            <p:nvPr/>
          </p:nvSpPr>
          <p:spPr bwMode="auto">
            <a:xfrm rot="6315001">
              <a:off x="5282633" y="5198761"/>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3" name="Freeform: Shape 42">
              <a:extLst>
                <a:ext uri="{FF2B5EF4-FFF2-40B4-BE49-F238E27FC236}">
                  <a16:creationId xmlns:a16="http://schemas.microsoft.com/office/drawing/2014/main" id="{C1F21F48-28DE-19DD-FB83-F05590C44490}"/>
                </a:ext>
              </a:extLst>
            </p:cNvPr>
            <p:cNvSpPr/>
            <p:nvPr/>
          </p:nvSpPr>
          <p:spPr bwMode="auto">
            <a:xfrm rot="5400000">
              <a:off x="5612258" y="5842807"/>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4" name="Arrow: Right 43">
              <a:extLst>
                <a:ext uri="{FF2B5EF4-FFF2-40B4-BE49-F238E27FC236}">
                  <a16:creationId xmlns:a16="http://schemas.microsoft.com/office/drawing/2014/main" id="{B480F4B4-B7A6-E04D-9B8C-7167B28232E8}"/>
                </a:ext>
              </a:extLst>
            </p:cNvPr>
            <p:cNvSpPr/>
            <p:nvPr/>
          </p:nvSpPr>
          <p:spPr bwMode="auto">
            <a:xfrm rot="16200000">
              <a:off x="276502" y="4470045"/>
              <a:ext cx="1017343" cy="149246"/>
            </a:xfrm>
            <a:prstGeom prst="rightArrow">
              <a:avLst>
                <a:gd name="adj1" fmla="val 37235"/>
                <a:gd name="adj2" fmla="val 113821"/>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5" name="Arrow: Right 44">
              <a:extLst>
                <a:ext uri="{FF2B5EF4-FFF2-40B4-BE49-F238E27FC236}">
                  <a16:creationId xmlns:a16="http://schemas.microsoft.com/office/drawing/2014/main" id="{1977CA6A-78D7-3402-607F-E16DBDED7F83}"/>
                </a:ext>
              </a:extLst>
            </p:cNvPr>
            <p:cNvSpPr/>
            <p:nvPr/>
          </p:nvSpPr>
          <p:spPr bwMode="auto">
            <a:xfrm rot="5400000">
              <a:off x="7184708" y="5466103"/>
              <a:ext cx="897849" cy="159007"/>
            </a:xfrm>
            <a:prstGeom prst="rightArrow">
              <a:avLst>
                <a:gd name="adj1" fmla="val 37235"/>
                <a:gd name="adj2" fmla="val 113821"/>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6" name="Oval 45">
              <a:extLst>
                <a:ext uri="{FF2B5EF4-FFF2-40B4-BE49-F238E27FC236}">
                  <a16:creationId xmlns:a16="http://schemas.microsoft.com/office/drawing/2014/main" id="{DD9598EB-898A-A595-2AB1-AC6E5171E82A}"/>
                </a:ext>
              </a:extLst>
            </p:cNvPr>
            <p:cNvSpPr/>
            <p:nvPr/>
          </p:nvSpPr>
          <p:spPr bwMode="auto">
            <a:xfrm>
              <a:off x="2674432" y="5022726"/>
              <a:ext cx="72008" cy="90325"/>
            </a:xfrm>
            <a:prstGeom prst="ellipse">
              <a:avLst/>
            </a:pr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sp>
        <p:nvSpPr>
          <p:cNvPr id="47" name="Arrow: Right 46">
            <a:extLst>
              <a:ext uri="{FF2B5EF4-FFF2-40B4-BE49-F238E27FC236}">
                <a16:creationId xmlns:a16="http://schemas.microsoft.com/office/drawing/2014/main" id="{4BE4564C-AD3A-2890-EB46-F17AB44EF4C6}"/>
              </a:ext>
            </a:extLst>
          </p:cNvPr>
          <p:cNvSpPr/>
          <p:nvPr/>
        </p:nvSpPr>
        <p:spPr bwMode="auto">
          <a:xfrm rot="16200000">
            <a:off x="1664426" y="2716271"/>
            <a:ext cx="674985" cy="100216"/>
          </a:xfrm>
          <a:prstGeom prst="rightArrow">
            <a:avLst>
              <a:gd name="adj1" fmla="val 37235"/>
              <a:gd name="adj2" fmla="val 113821"/>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nvGrpSpPr>
          <p:cNvPr id="3" name="Group 2">
            <a:extLst>
              <a:ext uri="{FF2B5EF4-FFF2-40B4-BE49-F238E27FC236}">
                <a16:creationId xmlns:a16="http://schemas.microsoft.com/office/drawing/2014/main" id="{69B82F1F-64CE-E5D8-BAD9-8B1E595D0D2B}"/>
              </a:ext>
            </a:extLst>
          </p:cNvPr>
          <p:cNvGrpSpPr/>
          <p:nvPr/>
        </p:nvGrpSpPr>
        <p:grpSpPr>
          <a:xfrm>
            <a:off x="2044936" y="2442312"/>
            <a:ext cx="2465948" cy="698803"/>
            <a:chOff x="1932001" y="1997087"/>
            <a:chExt cx="2452700" cy="723219"/>
          </a:xfrm>
        </p:grpSpPr>
        <p:cxnSp>
          <p:nvCxnSpPr>
            <p:cNvPr id="4" name="Straight Connector 3">
              <a:extLst>
                <a:ext uri="{FF2B5EF4-FFF2-40B4-BE49-F238E27FC236}">
                  <a16:creationId xmlns:a16="http://schemas.microsoft.com/office/drawing/2014/main" id="{D5C4D3FE-F573-DC47-0E73-587B96D1FCED}"/>
                </a:ext>
              </a:extLst>
            </p:cNvPr>
            <p:cNvCxnSpPr>
              <a:cxnSpLocks/>
            </p:cNvCxnSpPr>
            <p:nvPr/>
          </p:nvCxnSpPr>
          <p:spPr>
            <a:xfrm>
              <a:off x="1932001" y="1997087"/>
              <a:ext cx="2452700" cy="723219"/>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6" name="Freeform: Shape 5">
              <a:extLst>
                <a:ext uri="{FF2B5EF4-FFF2-40B4-BE49-F238E27FC236}">
                  <a16:creationId xmlns:a16="http://schemas.microsoft.com/office/drawing/2014/main" id="{76D8CDF2-8255-9EEC-45CE-F5E2328D7E31}"/>
                </a:ext>
              </a:extLst>
            </p:cNvPr>
            <p:cNvSpPr/>
            <p:nvPr/>
          </p:nvSpPr>
          <p:spPr bwMode="auto">
            <a:xfrm rot="6422848">
              <a:off x="3196723" y="2297663"/>
              <a:ext cx="120314" cy="193408"/>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grpSp>
        <p:nvGrpSpPr>
          <p:cNvPr id="7" name="Group 6">
            <a:extLst>
              <a:ext uri="{FF2B5EF4-FFF2-40B4-BE49-F238E27FC236}">
                <a16:creationId xmlns:a16="http://schemas.microsoft.com/office/drawing/2014/main" id="{A0F19314-CAAD-BEED-A67D-AEF7C400A735}"/>
              </a:ext>
            </a:extLst>
          </p:cNvPr>
          <p:cNvGrpSpPr/>
          <p:nvPr/>
        </p:nvGrpSpPr>
        <p:grpSpPr>
          <a:xfrm>
            <a:off x="4469796" y="3138759"/>
            <a:ext cx="2466600" cy="709312"/>
            <a:chOff x="1932001" y="1997087"/>
            <a:chExt cx="2452700" cy="723219"/>
          </a:xfrm>
        </p:grpSpPr>
        <p:cxnSp>
          <p:nvCxnSpPr>
            <p:cNvPr id="8" name="Straight Connector 7">
              <a:extLst>
                <a:ext uri="{FF2B5EF4-FFF2-40B4-BE49-F238E27FC236}">
                  <a16:creationId xmlns:a16="http://schemas.microsoft.com/office/drawing/2014/main" id="{CC44DB83-06C9-0EDA-F14A-B8161CFB83FB}"/>
                </a:ext>
              </a:extLst>
            </p:cNvPr>
            <p:cNvCxnSpPr>
              <a:cxnSpLocks/>
            </p:cNvCxnSpPr>
            <p:nvPr/>
          </p:nvCxnSpPr>
          <p:spPr>
            <a:xfrm>
              <a:off x="1932001" y="1997087"/>
              <a:ext cx="2452700" cy="723219"/>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9" name="Freeform: Shape 8">
              <a:extLst>
                <a:ext uri="{FF2B5EF4-FFF2-40B4-BE49-F238E27FC236}">
                  <a16:creationId xmlns:a16="http://schemas.microsoft.com/office/drawing/2014/main" id="{6312F8CC-1AB4-AF3B-3B8A-7F293D7AD551}"/>
                </a:ext>
              </a:extLst>
            </p:cNvPr>
            <p:cNvSpPr/>
            <p:nvPr/>
          </p:nvSpPr>
          <p:spPr bwMode="auto">
            <a:xfrm rot="6422848">
              <a:off x="2469401" y="2074101"/>
              <a:ext cx="120314" cy="193408"/>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sp>
        <p:nvSpPr>
          <p:cNvPr id="10" name="TextBox 9">
            <a:extLst>
              <a:ext uri="{FF2B5EF4-FFF2-40B4-BE49-F238E27FC236}">
                <a16:creationId xmlns:a16="http://schemas.microsoft.com/office/drawing/2014/main" id="{C60B9C13-C1AC-44AC-3CA9-CE4BF70176FC}"/>
              </a:ext>
            </a:extLst>
          </p:cNvPr>
          <p:cNvSpPr txBox="1"/>
          <p:nvPr/>
        </p:nvSpPr>
        <p:spPr>
          <a:xfrm>
            <a:off x="883641" y="1286618"/>
            <a:ext cx="7968259" cy="52322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It passes straight through without bending</a:t>
            </a:r>
          </a:p>
        </p:txBody>
      </p:sp>
      <p:sp>
        <p:nvSpPr>
          <p:cNvPr id="11" name="TextBox 10">
            <a:extLst>
              <a:ext uri="{FF2B5EF4-FFF2-40B4-BE49-F238E27FC236}">
                <a16:creationId xmlns:a16="http://schemas.microsoft.com/office/drawing/2014/main" id="{158376FB-D4DD-B246-EFEE-6014FA061D42}"/>
              </a:ext>
            </a:extLst>
          </p:cNvPr>
          <p:cNvSpPr txBox="1"/>
          <p:nvPr/>
        </p:nvSpPr>
        <p:spPr>
          <a:xfrm>
            <a:off x="323816" y="2513486"/>
            <a:ext cx="1223412"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Object</a:t>
            </a:r>
          </a:p>
        </p:txBody>
      </p:sp>
    </p:spTree>
    <p:extLst>
      <p:ext uri="{BB962C8B-B14F-4D97-AF65-F5344CB8AC3E}">
        <p14:creationId xmlns:p14="http://schemas.microsoft.com/office/powerpoint/2010/main" val="160380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8406B-CA94-9472-D8B3-F0F52AD732A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E43BA4B-694D-BA4A-EA68-70A0A1DB5251}"/>
              </a:ext>
            </a:extLst>
          </p:cNvPr>
          <p:cNvSpPr>
            <a:spLocks noGrp="1"/>
          </p:cNvSpPr>
          <p:nvPr>
            <p:ph type="title"/>
          </p:nvPr>
        </p:nvSpPr>
        <p:spPr>
          <a:xfrm>
            <a:off x="241300" y="155246"/>
            <a:ext cx="8724900" cy="590931"/>
          </a:xfrm>
        </p:spPr>
        <p:txBody>
          <a:bodyPr/>
          <a:lstStyle/>
          <a:p>
            <a:r>
              <a:rPr lang="en-GB" dirty="0"/>
              <a:t>Ray 2: Draw a ray parallel to the axis.</a:t>
            </a:r>
          </a:p>
        </p:txBody>
      </p:sp>
      <p:sp>
        <p:nvSpPr>
          <p:cNvPr id="2" name="Slide Number Placeholder 1">
            <a:extLst>
              <a:ext uri="{FF2B5EF4-FFF2-40B4-BE49-F238E27FC236}">
                <a16:creationId xmlns:a16="http://schemas.microsoft.com/office/drawing/2014/main" id="{00B6A79B-95E4-0FAC-87C4-CC5B1BA39419}"/>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14</a:t>
            </a:fld>
            <a:endParaRPr lang="en-GB" altLang="en-US"/>
          </a:p>
        </p:txBody>
      </p:sp>
      <p:cxnSp>
        <p:nvCxnSpPr>
          <p:cNvPr id="29" name="Straight Connector 28">
            <a:extLst>
              <a:ext uri="{FF2B5EF4-FFF2-40B4-BE49-F238E27FC236}">
                <a16:creationId xmlns:a16="http://schemas.microsoft.com/office/drawing/2014/main" id="{93415977-6638-D183-DB3F-6BF6A5BA9C1B}"/>
              </a:ext>
            </a:extLst>
          </p:cNvPr>
          <p:cNvCxnSpPr>
            <a:cxnSpLocks/>
          </p:cNvCxnSpPr>
          <p:nvPr/>
        </p:nvCxnSpPr>
        <p:spPr>
          <a:xfrm>
            <a:off x="1868649" y="3112012"/>
            <a:ext cx="5261144"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nvGrpSpPr>
          <p:cNvPr id="30" name="Group 29">
            <a:extLst>
              <a:ext uri="{FF2B5EF4-FFF2-40B4-BE49-F238E27FC236}">
                <a16:creationId xmlns:a16="http://schemas.microsoft.com/office/drawing/2014/main" id="{5D732D8B-950D-5619-0BC2-F7B91A2CE645}"/>
              </a:ext>
            </a:extLst>
          </p:cNvPr>
          <p:cNvGrpSpPr/>
          <p:nvPr/>
        </p:nvGrpSpPr>
        <p:grpSpPr>
          <a:xfrm>
            <a:off x="1958095" y="2214709"/>
            <a:ext cx="5052305" cy="1874796"/>
            <a:chOff x="710551" y="3717033"/>
            <a:chExt cx="7524134" cy="2792036"/>
          </a:xfrm>
          <a:solidFill>
            <a:schemeClr val="bg1">
              <a:lumMod val="75000"/>
            </a:schemeClr>
          </a:solidFill>
        </p:grpSpPr>
        <p:sp>
          <p:nvSpPr>
            <p:cNvPr id="31" name="Freeform: Shape 30">
              <a:extLst>
                <a:ext uri="{FF2B5EF4-FFF2-40B4-BE49-F238E27FC236}">
                  <a16:creationId xmlns:a16="http://schemas.microsoft.com/office/drawing/2014/main" id="{4F32FD9D-FDB8-EE39-A547-5D1591A86BE2}"/>
                </a:ext>
              </a:extLst>
            </p:cNvPr>
            <p:cNvSpPr/>
            <p:nvPr/>
          </p:nvSpPr>
          <p:spPr bwMode="auto">
            <a:xfrm>
              <a:off x="4324598" y="3717033"/>
              <a:ext cx="280368" cy="2792036"/>
            </a:xfrm>
            <a:custGeom>
              <a:avLst/>
              <a:gdLst>
                <a:gd name="connsiteX0" fmla="*/ 191386 w 627321"/>
                <a:gd name="connsiteY0" fmla="*/ 0 h 2519916"/>
                <a:gd name="connsiteX1" fmla="*/ 627321 w 627321"/>
                <a:gd name="connsiteY1" fmla="*/ 2519916 h 2519916"/>
                <a:gd name="connsiteX2" fmla="*/ 0 w 627321"/>
                <a:gd name="connsiteY2" fmla="*/ 2509283 h 2519916"/>
                <a:gd name="connsiteX3" fmla="*/ 191386 w 627321"/>
                <a:gd name="connsiteY3" fmla="*/ 0 h 2519916"/>
                <a:gd name="connsiteX0" fmla="*/ 191386 w 191386"/>
                <a:gd name="connsiteY0" fmla="*/ 0 h 2509283"/>
                <a:gd name="connsiteX1" fmla="*/ 0 w 191386"/>
                <a:gd name="connsiteY1" fmla="*/ 2509283 h 2509283"/>
                <a:gd name="connsiteX2" fmla="*/ 191386 w 191386"/>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191386 w 282600"/>
                <a:gd name="connsiteY0" fmla="*/ 0 h 2509283"/>
                <a:gd name="connsiteX1" fmla="*/ 0 w 282600"/>
                <a:gd name="connsiteY1" fmla="*/ 2509283 h 2509283"/>
                <a:gd name="connsiteX2" fmla="*/ 191386 w 282600"/>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242724 w 272066"/>
                <a:gd name="connsiteY0" fmla="*/ 0 h 2509283"/>
                <a:gd name="connsiteX1" fmla="*/ 51338 w 272066"/>
                <a:gd name="connsiteY1" fmla="*/ 2509283 h 2509283"/>
                <a:gd name="connsiteX2" fmla="*/ 242724 w 272066"/>
                <a:gd name="connsiteY2" fmla="*/ 0 h 2509283"/>
                <a:gd name="connsiteX0" fmla="*/ 242724 w 431108"/>
                <a:gd name="connsiteY0" fmla="*/ 0 h 2509283"/>
                <a:gd name="connsiteX1" fmla="*/ 51338 w 431108"/>
                <a:gd name="connsiteY1" fmla="*/ 2509283 h 2509283"/>
                <a:gd name="connsiteX2" fmla="*/ 242724 w 431108"/>
                <a:gd name="connsiteY2" fmla="*/ 0 h 2509283"/>
                <a:gd name="connsiteX0" fmla="*/ 198091 w 442874"/>
                <a:gd name="connsiteY0" fmla="*/ 0 h 2488018"/>
                <a:gd name="connsiteX1" fmla="*/ 144928 w 442874"/>
                <a:gd name="connsiteY1" fmla="*/ 2488018 h 2488018"/>
                <a:gd name="connsiteX2" fmla="*/ 198091 w 442874"/>
                <a:gd name="connsiteY2" fmla="*/ 0 h 2488018"/>
                <a:gd name="connsiteX0" fmla="*/ 258630 w 503413"/>
                <a:gd name="connsiteY0" fmla="*/ 0 h 2488018"/>
                <a:gd name="connsiteX1" fmla="*/ 205467 w 503413"/>
                <a:gd name="connsiteY1" fmla="*/ 2488018 h 2488018"/>
                <a:gd name="connsiteX2" fmla="*/ 258630 w 503413"/>
                <a:gd name="connsiteY2" fmla="*/ 0 h 2488018"/>
                <a:gd name="connsiteX0" fmla="*/ 258630 w 434490"/>
                <a:gd name="connsiteY0" fmla="*/ 0 h 2488018"/>
                <a:gd name="connsiteX1" fmla="*/ 205467 w 434490"/>
                <a:gd name="connsiteY1" fmla="*/ 2488018 h 2488018"/>
                <a:gd name="connsiteX2" fmla="*/ 258630 w 434490"/>
                <a:gd name="connsiteY2" fmla="*/ 0 h 2488018"/>
                <a:gd name="connsiteX0" fmla="*/ 242605 w 433746"/>
                <a:gd name="connsiteY0" fmla="*/ 0 h 2668772"/>
                <a:gd name="connsiteX1" fmla="*/ 231972 w 433746"/>
                <a:gd name="connsiteY1" fmla="*/ 2668772 h 2668772"/>
                <a:gd name="connsiteX2" fmla="*/ 242605 w 433746"/>
                <a:gd name="connsiteY2" fmla="*/ 0 h 2668772"/>
                <a:gd name="connsiteX0" fmla="*/ 179477 w 370618"/>
                <a:gd name="connsiteY0" fmla="*/ 0 h 2668772"/>
                <a:gd name="connsiteX1" fmla="*/ 168844 w 370618"/>
                <a:gd name="connsiteY1" fmla="*/ 2668772 h 2668772"/>
                <a:gd name="connsiteX2" fmla="*/ 179477 w 370618"/>
                <a:gd name="connsiteY2" fmla="*/ 0 h 2668772"/>
                <a:gd name="connsiteX0" fmla="*/ 179477 w 326609"/>
                <a:gd name="connsiteY0" fmla="*/ 0 h 2668772"/>
                <a:gd name="connsiteX1" fmla="*/ 168844 w 326609"/>
                <a:gd name="connsiteY1" fmla="*/ 2668772 h 2668772"/>
                <a:gd name="connsiteX2" fmla="*/ 179477 w 326609"/>
                <a:gd name="connsiteY2" fmla="*/ 0 h 2668772"/>
                <a:gd name="connsiteX0" fmla="*/ 179477 w 322355"/>
                <a:gd name="connsiteY0" fmla="*/ 0 h 2668772"/>
                <a:gd name="connsiteX1" fmla="*/ 168844 w 322355"/>
                <a:gd name="connsiteY1" fmla="*/ 2668772 h 2668772"/>
                <a:gd name="connsiteX2" fmla="*/ 179477 w 322355"/>
                <a:gd name="connsiteY2" fmla="*/ 0 h 2668772"/>
                <a:gd name="connsiteX0" fmla="*/ 157761 w 300639"/>
                <a:gd name="connsiteY0" fmla="*/ 0 h 2668772"/>
                <a:gd name="connsiteX1" fmla="*/ 147128 w 300639"/>
                <a:gd name="connsiteY1" fmla="*/ 2668772 h 2668772"/>
                <a:gd name="connsiteX2" fmla="*/ 157761 w 300639"/>
                <a:gd name="connsiteY2" fmla="*/ 0 h 2668772"/>
                <a:gd name="connsiteX0" fmla="*/ 144523 w 302708"/>
                <a:gd name="connsiteY0" fmla="*/ 0 h 2668772"/>
                <a:gd name="connsiteX1" fmla="*/ 165788 w 302708"/>
                <a:gd name="connsiteY1" fmla="*/ 2668772 h 2668772"/>
                <a:gd name="connsiteX2" fmla="*/ 144523 w 302708"/>
                <a:gd name="connsiteY2" fmla="*/ 0 h 2668772"/>
                <a:gd name="connsiteX0" fmla="*/ 141246 w 299431"/>
                <a:gd name="connsiteY0" fmla="*/ 0 h 2668772"/>
                <a:gd name="connsiteX1" fmla="*/ 162511 w 299431"/>
                <a:gd name="connsiteY1" fmla="*/ 2668772 h 2668772"/>
                <a:gd name="connsiteX2" fmla="*/ 141246 w 299431"/>
                <a:gd name="connsiteY2" fmla="*/ 0 h 2668772"/>
                <a:gd name="connsiteX0" fmla="*/ 141246 w 295417"/>
                <a:gd name="connsiteY0" fmla="*/ 0 h 2668772"/>
                <a:gd name="connsiteX1" fmla="*/ 162511 w 295417"/>
                <a:gd name="connsiteY1" fmla="*/ 2668772 h 2668772"/>
                <a:gd name="connsiteX2" fmla="*/ 141246 w 295417"/>
                <a:gd name="connsiteY2" fmla="*/ 0 h 2668772"/>
                <a:gd name="connsiteX0" fmla="*/ 174134 w 296321"/>
                <a:gd name="connsiteY0" fmla="*/ 0 h 2690037"/>
                <a:gd name="connsiteX1" fmla="*/ 120972 w 296321"/>
                <a:gd name="connsiteY1" fmla="*/ 2690037 h 2690037"/>
                <a:gd name="connsiteX2" fmla="*/ 174134 w 296321"/>
                <a:gd name="connsiteY2" fmla="*/ 0 h 2690037"/>
                <a:gd name="connsiteX0" fmla="*/ 141244 w 295416"/>
                <a:gd name="connsiteY0" fmla="*/ 0 h 2690037"/>
                <a:gd name="connsiteX1" fmla="*/ 162510 w 295416"/>
                <a:gd name="connsiteY1" fmla="*/ 2690037 h 2690037"/>
                <a:gd name="connsiteX2" fmla="*/ 141244 w 295416"/>
                <a:gd name="connsiteY2" fmla="*/ 0 h 2690037"/>
                <a:gd name="connsiteX0" fmla="*/ 110167 w 264339"/>
                <a:gd name="connsiteY0" fmla="*/ 0 h 2690037"/>
                <a:gd name="connsiteX1" fmla="*/ 131433 w 264339"/>
                <a:gd name="connsiteY1" fmla="*/ 2690037 h 2690037"/>
                <a:gd name="connsiteX2" fmla="*/ 110167 w 264339"/>
                <a:gd name="connsiteY2" fmla="*/ 0 h 2690037"/>
                <a:gd name="connsiteX0" fmla="*/ 117454 w 271626"/>
                <a:gd name="connsiteY0" fmla="*/ 0 h 2690037"/>
                <a:gd name="connsiteX1" fmla="*/ 138720 w 271626"/>
                <a:gd name="connsiteY1" fmla="*/ 2690037 h 2690037"/>
                <a:gd name="connsiteX2" fmla="*/ 117454 w 271626"/>
                <a:gd name="connsiteY2" fmla="*/ 0 h 2690037"/>
                <a:gd name="connsiteX0" fmla="*/ 117454 w 267667"/>
                <a:gd name="connsiteY0" fmla="*/ 0 h 2690037"/>
                <a:gd name="connsiteX1" fmla="*/ 138720 w 267667"/>
                <a:gd name="connsiteY1" fmla="*/ 2690037 h 2690037"/>
                <a:gd name="connsiteX2" fmla="*/ 117454 w 267667"/>
                <a:gd name="connsiteY2" fmla="*/ 0 h 2690037"/>
              </a:gdLst>
              <a:ahLst/>
              <a:cxnLst>
                <a:cxn ang="0">
                  <a:pos x="connsiteX0" y="connsiteY0"/>
                </a:cxn>
                <a:cxn ang="0">
                  <a:pos x="connsiteX1" y="connsiteY1"/>
                </a:cxn>
                <a:cxn ang="0">
                  <a:pos x="connsiteX2" y="connsiteY2"/>
                </a:cxn>
              </a:cxnLst>
              <a:rect l="l" t="t" r="r" b="b"/>
              <a:pathLst>
                <a:path w="267667" h="2690037">
                  <a:moveTo>
                    <a:pt x="117454" y="0"/>
                  </a:moveTo>
                  <a:cubicBezTo>
                    <a:pt x="330105" y="698204"/>
                    <a:pt x="298207" y="2076893"/>
                    <a:pt x="138720" y="2690037"/>
                  </a:cubicBezTo>
                  <a:cubicBezTo>
                    <a:pt x="-31401" y="2044995"/>
                    <a:pt x="-52666" y="730102"/>
                    <a:pt x="117454" y="0"/>
                  </a:cubicBezTo>
                  <a:close/>
                </a:path>
              </a:pathLst>
            </a:custGeom>
            <a:grp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
          <p:nvSpPr>
            <p:cNvPr id="32" name="Oval 31">
              <a:extLst>
                <a:ext uri="{FF2B5EF4-FFF2-40B4-BE49-F238E27FC236}">
                  <a16:creationId xmlns:a16="http://schemas.microsoft.com/office/drawing/2014/main" id="{E7C526FD-A192-F849-5184-776D251654A1}"/>
                </a:ext>
              </a:extLst>
            </p:cNvPr>
            <p:cNvSpPr/>
            <p:nvPr/>
          </p:nvSpPr>
          <p:spPr bwMode="auto">
            <a:xfrm>
              <a:off x="6084248" y="5041215"/>
              <a:ext cx="72008" cy="90325"/>
            </a:xfrm>
            <a:prstGeom prst="ellipse">
              <a:avLst/>
            </a:pr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33" name="Straight Connector 32">
              <a:extLst>
                <a:ext uri="{FF2B5EF4-FFF2-40B4-BE49-F238E27FC236}">
                  <a16:creationId xmlns:a16="http://schemas.microsoft.com/office/drawing/2014/main" id="{530CE87C-E055-EBE8-F7DD-5A94F6E2521F}"/>
                </a:ext>
              </a:extLst>
            </p:cNvPr>
            <p:cNvCxnSpPr/>
            <p:nvPr/>
          </p:nvCxnSpPr>
          <p:spPr bwMode="auto">
            <a:xfrm>
              <a:off x="799575" y="4043236"/>
              <a:ext cx="3638275" cy="1935642"/>
            </a:xfrm>
            <a:prstGeom prst="line">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Freeform: Shape 33">
              <a:extLst>
                <a:ext uri="{FF2B5EF4-FFF2-40B4-BE49-F238E27FC236}">
                  <a16:creationId xmlns:a16="http://schemas.microsoft.com/office/drawing/2014/main" id="{D43630B5-2BD5-A36B-17D3-9CC2E5FF92FD}"/>
                </a:ext>
              </a:extLst>
            </p:cNvPr>
            <p:cNvSpPr/>
            <p:nvPr/>
          </p:nvSpPr>
          <p:spPr bwMode="auto">
            <a:xfrm rot="6918098">
              <a:off x="2140525" y="4645514"/>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35" name="Straight Connector 34">
              <a:extLst>
                <a:ext uri="{FF2B5EF4-FFF2-40B4-BE49-F238E27FC236}">
                  <a16:creationId xmlns:a16="http://schemas.microsoft.com/office/drawing/2014/main" id="{315882CD-D2DC-78D1-FAC6-554CBE806C80}"/>
                </a:ext>
              </a:extLst>
            </p:cNvPr>
            <p:cNvCxnSpPr/>
            <p:nvPr/>
          </p:nvCxnSpPr>
          <p:spPr bwMode="auto">
            <a:xfrm>
              <a:off x="799575" y="4043236"/>
              <a:ext cx="3672408" cy="0"/>
            </a:xfrm>
            <a:prstGeom prst="line">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Freeform: Shape 35">
              <a:extLst>
                <a:ext uri="{FF2B5EF4-FFF2-40B4-BE49-F238E27FC236}">
                  <a16:creationId xmlns:a16="http://schemas.microsoft.com/office/drawing/2014/main" id="{AFAA889C-FABE-5662-851F-94CFB342ED04}"/>
                </a:ext>
              </a:extLst>
            </p:cNvPr>
            <p:cNvSpPr/>
            <p:nvPr/>
          </p:nvSpPr>
          <p:spPr bwMode="auto">
            <a:xfrm rot="5400000">
              <a:off x="2994112" y="3892108"/>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37" name="Straight Connector 36">
              <a:extLst>
                <a:ext uri="{FF2B5EF4-FFF2-40B4-BE49-F238E27FC236}">
                  <a16:creationId xmlns:a16="http://schemas.microsoft.com/office/drawing/2014/main" id="{3EE75F7A-98BD-E979-38F6-690BCBE99F4A}"/>
                </a:ext>
              </a:extLst>
            </p:cNvPr>
            <p:cNvCxnSpPr/>
            <p:nvPr/>
          </p:nvCxnSpPr>
          <p:spPr bwMode="auto">
            <a:xfrm>
              <a:off x="4437850" y="4043235"/>
              <a:ext cx="3736873" cy="2316717"/>
            </a:xfrm>
            <a:prstGeom prst="line">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4C99E673-7A24-88A1-A978-EBAD7B8692E6}"/>
                </a:ext>
              </a:extLst>
            </p:cNvPr>
            <p:cNvCxnSpPr/>
            <p:nvPr/>
          </p:nvCxnSpPr>
          <p:spPr bwMode="auto">
            <a:xfrm>
              <a:off x="799575" y="4043235"/>
              <a:ext cx="7344816" cy="2102632"/>
            </a:xfrm>
            <a:prstGeom prst="line">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a:extLst>
                <a:ext uri="{FF2B5EF4-FFF2-40B4-BE49-F238E27FC236}">
                  <a16:creationId xmlns:a16="http://schemas.microsoft.com/office/drawing/2014/main" id="{F7A5E1F8-B75E-6A71-33A4-BF73720C7EDE}"/>
                </a:ext>
              </a:extLst>
            </p:cNvPr>
            <p:cNvCxnSpPr/>
            <p:nvPr/>
          </p:nvCxnSpPr>
          <p:spPr bwMode="auto">
            <a:xfrm>
              <a:off x="4437850" y="5978879"/>
              <a:ext cx="3796835" cy="15652"/>
            </a:xfrm>
            <a:prstGeom prst="line">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Freeform: Shape 39">
              <a:extLst>
                <a:ext uri="{FF2B5EF4-FFF2-40B4-BE49-F238E27FC236}">
                  <a16:creationId xmlns:a16="http://schemas.microsoft.com/office/drawing/2014/main" id="{E9AEE249-93FF-12CA-759E-F0BC7DC4EE5C}"/>
                </a:ext>
              </a:extLst>
            </p:cNvPr>
            <p:cNvSpPr/>
            <p:nvPr/>
          </p:nvSpPr>
          <p:spPr bwMode="auto">
            <a:xfrm rot="6315001">
              <a:off x="2768293" y="4493269"/>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1" name="Freeform: Shape 40">
              <a:extLst>
                <a:ext uri="{FF2B5EF4-FFF2-40B4-BE49-F238E27FC236}">
                  <a16:creationId xmlns:a16="http://schemas.microsoft.com/office/drawing/2014/main" id="{703E62A3-BEC6-65AA-5351-C60D84C3D8A8}"/>
                </a:ext>
              </a:extLst>
            </p:cNvPr>
            <p:cNvSpPr/>
            <p:nvPr/>
          </p:nvSpPr>
          <p:spPr bwMode="auto">
            <a:xfrm rot="7315050">
              <a:off x="5362324" y="4508044"/>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2" name="Freeform: Shape 41">
              <a:extLst>
                <a:ext uri="{FF2B5EF4-FFF2-40B4-BE49-F238E27FC236}">
                  <a16:creationId xmlns:a16="http://schemas.microsoft.com/office/drawing/2014/main" id="{49345B32-3BD5-3944-12D9-6DE309E3E48A}"/>
                </a:ext>
              </a:extLst>
            </p:cNvPr>
            <p:cNvSpPr/>
            <p:nvPr/>
          </p:nvSpPr>
          <p:spPr bwMode="auto">
            <a:xfrm rot="6315001">
              <a:off x="5282633" y="5198761"/>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3" name="Freeform: Shape 42">
              <a:extLst>
                <a:ext uri="{FF2B5EF4-FFF2-40B4-BE49-F238E27FC236}">
                  <a16:creationId xmlns:a16="http://schemas.microsoft.com/office/drawing/2014/main" id="{C71D1A08-8D65-0B0F-7BD5-10348419E0B4}"/>
                </a:ext>
              </a:extLst>
            </p:cNvPr>
            <p:cNvSpPr/>
            <p:nvPr/>
          </p:nvSpPr>
          <p:spPr bwMode="auto">
            <a:xfrm rot="5400000">
              <a:off x="5612258" y="5842807"/>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4" name="Arrow: Right 43">
              <a:extLst>
                <a:ext uri="{FF2B5EF4-FFF2-40B4-BE49-F238E27FC236}">
                  <a16:creationId xmlns:a16="http://schemas.microsoft.com/office/drawing/2014/main" id="{11485445-1319-8F74-2F12-E8DB11573E95}"/>
                </a:ext>
              </a:extLst>
            </p:cNvPr>
            <p:cNvSpPr/>
            <p:nvPr/>
          </p:nvSpPr>
          <p:spPr bwMode="auto">
            <a:xfrm rot="16200000">
              <a:off x="276502" y="4470045"/>
              <a:ext cx="1017343" cy="149246"/>
            </a:xfrm>
            <a:prstGeom prst="rightArrow">
              <a:avLst>
                <a:gd name="adj1" fmla="val 37235"/>
                <a:gd name="adj2" fmla="val 113821"/>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5" name="Arrow: Right 44">
              <a:extLst>
                <a:ext uri="{FF2B5EF4-FFF2-40B4-BE49-F238E27FC236}">
                  <a16:creationId xmlns:a16="http://schemas.microsoft.com/office/drawing/2014/main" id="{87DE6E89-887E-EF76-D51F-E1E1560738B2}"/>
                </a:ext>
              </a:extLst>
            </p:cNvPr>
            <p:cNvSpPr/>
            <p:nvPr/>
          </p:nvSpPr>
          <p:spPr bwMode="auto">
            <a:xfrm rot="5400000">
              <a:off x="7184708" y="5466103"/>
              <a:ext cx="897849" cy="159007"/>
            </a:xfrm>
            <a:prstGeom prst="rightArrow">
              <a:avLst>
                <a:gd name="adj1" fmla="val 37235"/>
                <a:gd name="adj2" fmla="val 113821"/>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6" name="Oval 45">
              <a:extLst>
                <a:ext uri="{FF2B5EF4-FFF2-40B4-BE49-F238E27FC236}">
                  <a16:creationId xmlns:a16="http://schemas.microsoft.com/office/drawing/2014/main" id="{00FCA978-812B-A99F-1999-1106BE027CD8}"/>
                </a:ext>
              </a:extLst>
            </p:cNvPr>
            <p:cNvSpPr/>
            <p:nvPr/>
          </p:nvSpPr>
          <p:spPr bwMode="auto">
            <a:xfrm>
              <a:off x="2674432" y="5022726"/>
              <a:ext cx="72008" cy="90325"/>
            </a:xfrm>
            <a:prstGeom prst="ellipse">
              <a:avLst/>
            </a:pr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sp>
        <p:nvSpPr>
          <p:cNvPr id="47" name="Arrow: Right 46">
            <a:extLst>
              <a:ext uri="{FF2B5EF4-FFF2-40B4-BE49-F238E27FC236}">
                <a16:creationId xmlns:a16="http://schemas.microsoft.com/office/drawing/2014/main" id="{0E82F074-8116-3E95-C537-25247ACCBD39}"/>
              </a:ext>
            </a:extLst>
          </p:cNvPr>
          <p:cNvSpPr/>
          <p:nvPr/>
        </p:nvSpPr>
        <p:spPr bwMode="auto">
          <a:xfrm rot="16200000">
            <a:off x="1664426" y="2716271"/>
            <a:ext cx="674985" cy="100216"/>
          </a:xfrm>
          <a:prstGeom prst="rightArrow">
            <a:avLst>
              <a:gd name="adj1" fmla="val 37235"/>
              <a:gd name="adj2" fmla="val 113821"/>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nvGrpSpPr>
          <p:cNvPr id="3" name="Group 2">
            <a:extLst>
              <a:ext uri="{FF2B5EF4-FFF2-40B4-BE49-F238E27FC236}">
                <a16:creationId xmlns:a16="http://schemas.microsoft.com/office/drawing/2014/main" id="{21350014-883C-5983-2ACA-3FCC9DA27F04}"/>
              </a:ext>
            </a:extLst>
          </p:cNvPr>
          <p:cNvGrpSpPr/>
          <p:nvPr/>
        </p:nvGrpSpPr>
        <p:grpSpPr>
          <a:xfrm>
            <a:off x="2044936" y="2442312"/>
            <a:ext cx="2465948" cy="698803"/>
            <a:chOff x="1932001" y="1997087"/>
            <a:chExt cx="2452700" cy="723219"/>
          </a:xfrm>
        </p:grpSpPr>
        <p:cxnSp>
          <p:nvCxnSpPr>
            <p:cNvPr id="4" name="Straight Connector 3">
              <a:extLst>
                <a:ext uri="{FF2B5EF4-FFF2-40B4-BE49-F238E27FC236}">
                  <a16:creationId xmlns:a16="http://schemas.microsoft.com/office/drawing/2014/main" id="{659B4FB5-0009-613B-0377-860C1BDC026E}"/>
                </a:ext>
              </a:extLst>
            </p:cNvPr>
            <p:cNvCxnSpPr>
              <a:cxnSpLocks/>
            </p:cNvCxnSpPr>
            <p:nvPr/>
          </p:nvCxnSpPr>
          <p:spPr>
            <a:xfrm>
              <a:off x="1932001" y="1997087"/>
              <a:ext cx="2452700" cy="723219"/>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6" name="Freeform: Shape 5">
              <a:extLst>
                <a:ext uri="{FF2B5EF4-FFF2-40B4-BE49-F238E27FC236}">
                  <a16:creationId xmlns:a16="http://schemas.microsoft.com/office/drawing/2014/main" id="{C492F22B-88D2-DDE7-98FC-BB3C0E8711B7}"/>
                </a:ext>
              </a:extLst>
            </p:cNvPr>
            <p:cNvSpPr/>
            <p:nvPr/>
          </p:nvSpPr>
          <p:spPr bwMode="auto">
            <a:xfrm rot="6422848">
              <a:off x="3196723" y="2297663"/>
              <a:ext cx="120314" cy="193408"/>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grpSp>
        <p:nvGrpSpPr>
          <p:cNvPr id="7" name="Group 6">
            <a:extLst>
              <a:ext uri="{FF2B5EF4-FFF2-40B4-BE49-F238E27FC236}">
                <a16:creationId xmlns:a16="http://schemas.microsoft.com/office/drawing/2014/main" id="{D2336A3C-5A79-2B20-D32D-9DE728FEF7BA}"/>
              </a:ext>
            </a:extLst>
          </p:cNvPr>
          <p:cNvGrpSpPr/>
          <p:nvPr/>
        </p:nvGrpSpPr>
        <p:grpSpPr>
          <a:xfrm>
            <a:off x="4469796" y="3138759"/>
            <a:ext cx="2466600" cy="709312"/>
            <a:chOff x="1932001" y="1997087"/>
            <a:chExt cx="2452700" cy="723219"/>
          </a:xfrm>
        </p:grpSpPr>
        <p:cxnSp>
          <p:nvCxnSpPr>
            <p:cNvPr id="8" name="Straight Connector 7">
              <a:extLst>
                <a:ext uri="{FF2B5EF4-FFF2-40B4-BE49-F238E27FC236}">
                  <a16:creationId xmlns:a16="http://schemas.microsoft.com/office/drawing/2014/main" id="{AFF8F0F3-C29D-D036-0378-0A14C0C3639E}"/>
                </a:ext>
              </a:extLst>
            </p:cNvPr>
            <p:cNvCxnSpPr>
              <a:cxnSpLocks/>
            </p:cNvCxnSpPr>
            <p:nvPr/>
          </p:nvCxnSpPr>
          <p:spPr>
            <a:xfrm>
              <a:off x="1932001" y="1997087"/>
              <a:ext cx="2452700" cy="723219"/>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9" name="Freeform: Shape 8">
              <a:extLst>
                <a:ext uri="{FF2B5EF4-FFF2-40B4-BE49-F238E27FC236}">
                  <a16:creationId xmlns:a16="http://schemas.microsoft.com/office/drawing/2014/main" id="{9BEB5776-01D9-4076-CF1A-CA38B782B49E}"/>
                </a:ext>
              </a:extLst>
            </p:cNvPr>
            <p:cNvSpPr/>
            <p:nvPr/>
          </p:nvSpPr>
          <p:spPr bwMode="auto">
            <a:xfrm rot="6422848">
              <a:off x="2469401" y="2074101"/>
              <a:ext cx="120314" cy="193408"/>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sp>
        <p:nvSpPr>
          <p:cNvPr id="10" name="TextBox 9">
            <a:extLst>
              <a:ext uri="{FF2B5EF4-FFF2-40B4-BE49-F238E27FC236}">
                <a16:creationId xmlns:a16="http://schemas.microsoft.com/office/drawing/2014/main" id="{4C392E51-22D7-8EEA-910F-AF17CE9EDB7F}"/>
              </a:ext>
            </a:extLst>
          </p:cNvPr>
          <p:cNvSpPr txBox="1"/>
          <p:nvPr/>
        </p:nvSpPr>
        <p:spPr>
          <a:xfrm>
            <a:off x="933196" y="921518"/>
            <a:ext cx="4887550" cy="52322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Where does it go?</a:t>
            </a:r>
          </a:p>
        </p:txBody>
      </p:sp>
      <p:grpSp>
        <p:nvGrpSpPr>
          <p:cNvPr id="19" name="Group 18">
            <a:extLst>
              <a:ext uri="{FF2B5EF4-FFF2-40B4-BE49-F238E27FC236}">
                <a16:creationId xmlns:a16="http://schemas.microsoft.com/office/drawing/2014/main" id="{CD4304CD-FF84-F73D-6340-89CF4CE8C53A}"/>
              </a:ext>
            </a:extLst>
          </p:cNvPr>
          <p:cNvGrpSpPr/>
          <p:nvPr/>
        </p:nvGrpSpPr>
        <p:grpSpPr>
          <a:xfrm>
            <a:off x="1982704" y="2387660"/>
            <a:ext cx="2436305" cy="116256"/>
            <a:chOff x="1982704" y="2387660"/>
            <a:chExt cx="2436305" cy="116256"/>
          </a:xfrm>
        </p:grpSpPr>
        <p:cxnSp>
          <p:nvCxnSpPr>
            <p:cNvPr id="12" name="Straight Connector 11">
              <a:extLst>
                <a:ext uri="{FF2B5EF4-FFF2-40B4-BE49-F238E27FC236}">
                  <a16:creationId xmlns:a16="http://schemas.microsoft.com/office/drawing/2014/main" id="{263D9511-6FF8-A1C1-C271-6A1B0CBD5836}"/>
                </a:ext>
              </a:extLst>
            </p:cNvPr>
            <p:cNvCxnSpPr>
              <a:cxnSpLocks/>
            </p:cNvCxnSpPr>
            <p:nvPr/>
          </p:nvCxnSpPr>
          <p:spPr>
            <a:xfrm flipV="1">
              <a:off x="1982704" y="2426339"/>
              <a:ext cx="2436305" cy="2466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3" name="Freeform: Shape 12">
              <a:extLst>
                <a:ext uri="{FF2B5EF4-FFF2-40B4-BE49-F238E27FC236}">
                  <a16:creationId xmlns:a16="http://schemas.microsoft.com/office/drawing/2014/main" id="{99D29370-FBAD-8413-6265-86B2060545AD}"/>
                </a:ext>
              </a:extLst>
            </p:cNvPr>
            <p:cNvSpPr/>
            <p:nvPr/>
          </p:nvSpPr>
          <p:spPr bwMode="auto">
            <a:xfrm rot="5400000">
              <a:off x="3450977" y="2348561"/>
              <a:ext cx="116256" cy="194453"/>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sp>
        <p:nvSpPr>
          <p:cNvPr id="20" name="TextBox 19">
            <a:extLst>
              <a:ext uri="{FF2B5EF4-FFF2-40B4-BE49-F238E27FC236}">
                <a16:creationId xmlns:a16="http://schemas.microsoft.com/office/drawing/2014/main" id="{17D5D07F-CB17-329D-1DD4-0891AD649A70}"/>
              </a:ext>
            </a:extLst>
          </p:cNvPr>
          <p:cNvSpPr txBox="1"/>
          <p:nvPr/>
        </p:nvSpPr>
        <p:spPr>
          <a:xfrm>
            <a:off x="3870706" y="1581970"/>
            <a:ext cx="4887550" cy="52322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Through the focus on far side</a:t>
            </a:r>
          </a:p>
        </p:txBody>
      </p:sp>
      <p:grpSp>
        <p:nvGrpSpPr>
          <p:cNvPr id="51" name="Group 50">
            <a:extLst>
              <a:ext uri="{FF2B5EF4-FFF2-40B4-BE49-F238E27FC236}">
                <a16:creationId xmlns:a16="http://schemas.microsoft.com/office/drawing/2014/main" id="{8FE54277-3EB7-A92E-F3F6-6E6F20A8F6F7}"/>
              </a:ext>
            </a:extLst>
          </p:cNvPr>
          <p:cNvGrpSpPr/>
          <p:nvPr/>
        </p:nvGrpSpPr>
        <p:grpSpPr>
          <a:xfrm>
            <a:off x="4478985" y="2433746"/>
            <a:ext cx="2657092" cy="1655759"/>
            <a:chOff x="4478985" y="2433746"/>
            <a:chExt cx="2657092" cy="1655759"/>
          </a:xfrm>
        </p:grpSpPr>
        <p:cxnSp>
          <p:nvCxnSpPr>
            <p:cNvPr id="22" name="Straight Connector 21">
              <a:extLst>
                <a:ext uri="{FF2B5EF4-FFF2-40B4-BE49-F238E27FC236}">
                  <a16:creationId xmlns:a16="http://schemas.microsoft.com/office/drawing/2014/main" id="{0B7A508A-6689-9E27-5889-831FE8C04FD1}"/>
                </a:ext>
              </a:extLst>
            </p:cNvPr>
            <p:cNvCxnSpPr>
              <a:cxnSpLocks/>
            </p:cNvCxnSpPr>
            <p:nvPr/>
          </p:nvCxnSpPr>
          <p:spPr>
            <a:xfrm>
              <a:off x="4478985" y="2433746"/>
              <a:ext cx="2657092" cy="1655759"/>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23" name="Freeform: Shape 22">
              <a:extLst>
                <a:ext uri="{FF2B5EF4-FFF2-40B4-BE49-F238E27FC236}">
                  <a16:creationId xmlns:a16="http://schemas.microsoft.com/office/drawing/2014/main" id="{479753A4-9A18-3735-1C70-859E8542CF96}"/>
                </a:ext>
              </a:extLst>
            </p:cNvPr>
            <p:cNvSpPr/>
            <p:nvPr/>
          </p:nvSpPr>
          <p:spPr bwMode="auto">
            <a:xfrm rot="7207465">
              <a:off x="5084320" y="2744626"/>
              <a:ext cx="116252" cy="194453"/>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sp>
        <p:nvSpPr>
          <p:cNvPr id="24" name="TextBox 23">
            <a:extLst>
              <a:ext uri="{FF2B5EF4-FFF2-40B4-BE49-F238E27FC236}">
                <a16:creationId xmlns:a16="http://schemas.microsoft.com/office/drawing/2014/main" id="{E7A13C7C-2ADA-A93C-A264-71F75FA9AA20}"/>
              </a:ext>
            </a:extLst>
          </p:cNvPr>
          <p:cNvSpPr txBox="1"/>
          <p:nvPr/>
        </p:nvSpPr>
        <p:spPr>
          <a:xfrm>
            <a:off x="5559304" y="2513920"/>
            <a:ext cx="404278"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F</a:t>
            </a:r>
          </a:p>
        </p:txBody>
      </p:sp>
      <p:sp>
        <p:nvSpPr>
          <p:cNvPr id="26" name="Oval 25">
            <a:extLst>
              <a:ext uri="{FF2B5EF4-FFF2-40B4-BE49-F238E27FC236}">
                <a16:creationId xmlns:a16="http://schemas.microsoft.com/office/drawing/2014/main" id="{E96851C9-4703-818C-9707-42D4C6C3FEE4}"/>
              </a:ext>
            </a:extLst>
          </p:cNvPr>
          <p:cNvSpPr/>
          <p:nvPr/>
        </p:nvSpPr>
        <p:spPr>
          <a:xfrm>
            <a:off x="5532643" y="3065309"/>
            <a:ext cx="102870" cy="100438"/>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4A0A7008-BB9D-EB08-BE9C-5530173D14FB}"/>
              </a:ext>
            </a:extLst>
          </p:cNvPr>
          <p:cNvSpPr txBox="1"/>
          <p:nvPr/>
        </p:nvSpPr>
        <p:spPr>
          <a:xfrm>
            <a:off x="323816" y="2513486"/>
            <a:ext cx="1223412"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Object</a:t>
            </a:r>
          </a:p>
        </p:txBody>
      </p:sp>
    </p:spTree>
    <p:extLst>
      <p:ext uri="{BB962C8B-B14F-4D97-AF65-F5344CB8AC3E}">
        <p14:creationId xmlns:p14="http://schemas.microsoft.com/office/powerpoint/2010/main" val="92917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left)">
                                      <p:cBhvr>
                                        <p:cTn id="2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4" grpId="0"/>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A0BD4-7A83-F621-4694-C6071345A7F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42E7DE2-61AF-D127-8600-FFD745CA7271}"/>
              </a:ext>
            </a:extLst>
          </p:cNvPr>
          <p:cNvSpPr>
            <a:spLocks noGrp="1"/>
          </p:cNvSpPr>
          <p:nvPr>
            <p:ph type="title"/>
          </p:nvPr>
        </p:nvSpPr>
        <p:spPr>
          <a:xfrm>
            <a:off x="241300" y="155246"/>
            <a:ext cx="8724900" cy="590931"/>
          </a:xfrm>
        </p:spPr>
        <p:txBody>
          <a:bodyPr/>
          <a:lstStyle/>
          <a:p>
            <a:r>
              <a:rPr lang="en-GB" dirty="0"/>
              <a:t>Can we draw the image now?</a:t>
            </a:r>
          </a:p>
        </p:txBody>
      </p:sp>
      <p:sp>
        <p:nvSpPr>
          <p:cNvPr id="2" name="Slide Number Placeholder 1">
            <a:extLst>
              <a:ext uri="{FF2B5EF4-FFF2-40B4-BE49-F238E27FC236}">
                <a16:creationId xmlns:a16="http://schemas.microsoft.com/office/drawing/2014/main" id="{F88E5D0B-CC71-2437-1659-C797BE234BEF}"/>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15</a:t>
            </a:fld>
            <a:endParaRPr lang="en-GB" altLang="en-US"/>
          </a:p>
        </p:txBody>
      </p:sp>
      <p:cxnSp>
        <p:nvCxnSpPr>
          <p:cNvPr id="29" name="Straight Connector 28">
            <a:extLst>
              <a:ext uri="{FF2B5EF4-FFF2-40B4-BE49-F238E27FC236}">
                <a16:creationId xmlns:a16="http://schemas.microsoft.com/office/drawing/2014/main" id="{DE9AADFA-9F45-4267-835D-256C1D53F91A}"/>
              </a:ext>
            </a:extLst>
          </p:cNvPr>
          <p:cNvCxnSpPr>
            <a:cxnSpLocks/>
          </p:cNvCxnSpPr>
          <p:nvPr/>
        </p:nvCxnSpPr>
        <p:spPr>
          <a:xfrm>
            <a:off x="1868649" y="3112012"/>
            <a:ext cx="5261144"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nvGrpSpPr>
          <p:cNvPr id="30" name="Group 29">
            <a:extLst>
              <a:ext uri="{FF2B5EF4-FFF2-40B4-BE49-F238E27FC236}">
                <a16:creationId xmlns:a16="http://schemas.microsoft.com/office/drawing/2014/main" id="{D144C582-CE6E-B069-7B73-2EE0149B2360}"/>
              </a:ext>
            </a:extLst>
          </p:cNvPr>
          <p:cNvGrpSpPr/>
          <p:nvPr/>
        </p:nvGrpSpPr>
        <p:grpSpPr>
          <a:xfrm>
            <a:off x="1958095" y="2214709"/>
            <a:ext cx="5052305" cy="1874796"/>
            <a:chOff x="710551" y="3717033"/>
            <a:chExt cx="7524134" cy="2792036"/>
          </a:xfrm>
          <a:solidFill>
            <a:schemeClr val="bg1">
              <a:lumMod val="75000"/>
            </a:schemeClr>
          </a:solidFill>
        </p:grpSpPr>
        <p:sp>
          <p:nvSpPr>
            <p:cNvPr id="31" name="Freeform: Shape 30">
              <a:extLst>
                <a:ext uri="{FF2B5EF4-FFF2-40B4-BE49-F238E27FC236}">
                  <a16:creationId xmlns:a16="http://schemas.microsoft.com/office/drawing/2014/main" id="{69E7DE6A-5424-14D8-23A9-4AF538A9A1D7}"/>
                </a:ext>
              </a:extLst>
            </p:cNvPr>
            <p:cNvSpPr/>
            <p:nvPr/>
          </p:nvSpPr>
          <p:spPr bwMode="auto">
            <a:xfrm>
              <a:off x="4324598" y="3717033"/>
              <a:ext cx="280368" cy="2792036"/>
            </a:xfrm>
            <a:custGeom>
              <a:avLst/>
              <a:gdLst>
                <a:gd name="connsiteX0" fmla="*/ 191386 w 627321"/>
                <a:gd name="connsiteY0" fmla="*/ 0 h 2519916"/>
                <a:gd name="connsiteX1" fmla="*/ 627321 w 627321"/>
                <a:gd name="connsiteY1" fmla="*/ 2519916 h 2519916"/>
                <a:gd name="connsiteX2" fmla="*/ 0 w 627321"/>
                <a:gd name="connsiteY2" fmla="*/ 2509283 h 2519916"/>
                <a:gd name="connsiteX3" fmla="*/ 191386 w 627321"/>
                <a:gd name="connsiteY3" fmla="*/ 0 h 2519916"/>
                <a:gd name="connsiteX0" fmla="*/ 191386 w 191386"/>
                <a:gd name="connsiteY0" fmla="*/ 0 h 2509283"/>
                <a:gd name="connsiteX1" fmla="*/ 0 w 191386"/>
                <a:gd name="connsiteY1" fmla="*/ 2509283 h 2509283"/>
                <a:gd name="connsiteX2" fmla="*/ 191386 w 191386"/>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191386 w 282600"/>
                <a:gd name="connsiteY0" fmla="*/ 0 h 2509283"/>
                <a:gd name="connsiteX1" fmla="*/ 0 w 282600"/>
                <a:gd name="connsiteY1" fmla="*/ 2509283 h 2509283"/>
                <a:gd name="connsiteX2" fmla="*/ 191386 w 282600"/>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242724 w 272066"/>
                <a:gd name="connsiteY0" fmla="*/ 0 h 2509283"/>
                <a:gd name="connsiteX1" fmla="*/ 51338 w 272066"/>
                <a:gd name="connsiteY1" fmla="*/ 2509283 h 2509283"/>
                <a:gd name="connsiteX2" fmla="*/ 242724 w 272066"/>
                <a:gd name="connsiteY2" fmla="*/ 0 h 2509283"/>
                <a:gd name="connsiteX0" fmla="*/ 242724 w 431108"/>
                <a:gd name="connsiteY0" fmla="*/ 0 h 2509283"/>
                <a:gd name="connsiteX1" fmla="*/ 51338 w 431108"/>
                <a:gd name="connsiteY1" fmla="*/ 2509283 h 2509283"/>
                <a:gd name="connsiteX2" fmla="*/ 242724 w 431108"/>
                <a:gd name="connsiteY2" fmla="*/ 0 h 2509283"/>
                <a:gd name="connsiteX0" fmla="*/ 198091 w 442874"/>
                <a:gd name="connsiteY0" fmla="*/ 0 h 2488018"/>
                <a:gd name="connsiteX1" fmla="*/ 144928 w 442874"/>
                <a:gd name="connsiteY1" fmla="*/ 2488018 h 2488018"/>
                <a:gd name="connsiteX2" fmla="*/ 198091 w 442874"/>
                <a:gd name="connsiteY2" fmla="*/ 0 h 2488018"/>
                <a:gd name="connsiteX0" fmla="*/ 258630 w 503413"/>
                <a:gd name="connsiteY0" fmla="*/ 0 h 2488018"/>
                <a:gd name="connsiteX1" fmla="*/ 205467 w 503413"/>
                <a:gd name="connsiteY1" fmla="*/ 2488018 h 2488018"/>
                <a:gd name="connsiteX2" fmla="*/ 258630 w 503413"/>
                <a:gd name="connsiteY2" fmla="*/ 0 h 2488018"/>
                <a:gd name="connsiteX0" fmla="*/ 258630 w 434490"/>
                <a:gd name="connsiteY0" fmla="*/ 0 h 2488018"/>
                <a:gd name="connsiteX1" fmla="*/ 205467 w 434490"/>
                <a:gd name="connsiteY1" fmla="*/ 2488018 h 2488018"/>
                <a:gd name="connsiteX2" fmla="*/ 258630 w 434490"/>
                <a:gd name="connsiteY2" fmla="*/ 0 h 2488018"/>
                <a:gd name="connsiteX0" fmla="*/ 242605 w 433746"/>
                <a:gd name="connsiteY0" fmla="*/ 0 h 2668772"/>
                <a:gd name="connsiteX1" fmla="*/ 231972 w 433746"/>
                <a:gd name="connsiteY1" fmla="*/ 2668772 h 2668772"/>
                <a:gd name="connsiteX2" fmla="*/ 242605 w 433746"/>
                <a:gd name="connsiteY2" fmla="*/ 0 h 2668772"/>
                <a:gd name="connsiteX0" fmla="*/ 179477 w 370618"/>
                <a:gd name="connsiteY0" fmla="*/ 0 h 2668772"/>
                <a:gd name="connsiteX1" fmla="*/ 168844 w 370618"/>
                <a:gd name="connsiteY1" fmla="*/ 2668772 h 2668772"/>
                <a:gd name="connsiteX2" fmla="*/ 179477 w 370618"/>
                <a:gd name="connsiteY2" fmla="*/ 0 h 2668772"/>
                <a:gd name="connsiteX0" fmla="*/ 179477 w 326609"/>
                <a:gd name="connsiteY0" fmla="*/ 0 h 2668772"/>
                <a:gd name="connsiteX1" fmla="*/ 168844 w 326609"/>
                <a:gd name="connsiteY1" fmla="*/ 2668772 h 2668772"/>
                <a:gd name="connsiteX2" fmla="*/ 179477 w 326609"/>
                <a:gd name="connsiteY2" fmla="*/ 0 h 2668772"/>
                <a:gd name="connsiteX0" fmla="*/ 179477 w 322355"/>
                <a:gd name="connsiteY0" fmla="*/ 0 h 2668772"/>
                <a:gd name="connsiteX1" fmla="*/ 168844 w 322355"/>
                <a:gd name="connsiteY1" fmla="*/ 2668772 h 2668772"/>
                <a:gd name="connsiteX2" fmla="*/ 179477 w 322355"/>
                <a:gd name="connsiteY2" fmla="*/ 0 h 2668772"/>
                <a:gd name="connsiteX0" fmla="*/ 157761 w 300639"/>
                <a:gd name="connsiteY0" fmla="*/ 0 h 2668772"/>
                <a:gd name="connsiteX1" fmla="*/ 147128 w 300639"/>
                <a:gd name="connsiteY1" fmla="*/ 2668772 h 2668772"/>
                <a:gd name="connsiteX2" fmla="*/ 157761 w 300639"/>
                <a:gd name="connsiteY2" fmla="*/ 0 h 2668772"/>
                <a:gd name="connsiteX0" fmla="*/ 144523 w 302708"/>
                <a:gd name="connsiteY0" fmla="*/ 0 h 2668772"/>
                <a:gd name="connsiteX1" fmla="*/ 165788 w 302708"/>
                <a:gd name="connsiteY1" fmla="*/ 2668772 h 2668772"/>
                <a:gd name="connsiteX2" fmla="*/ 144523 w 302708"/>
                <a:gd name="connsiteY2" fmla="*/ 0 h 2668772"/>
                <a:gd name="connsiteX0" fmla="*/ 141246 w 299431"/>
                <a:gd name="connsiteY0" fmla="*/ 0 h 2668772"/>
                <a:gd name="connsiteX1" fmla="*/ 162511 w 299431"/>
                <a:gd name="connsiteY1" fmla="*/ 2668772 h 2668772"/>
                <a:gd name="connsiteX2" fmla="*/ 141246 w 299431"/>
                <a:gd name="connsiteY2" fmla="*/ 0 h 2668772"/>
                <a:gd name="connsiteX0" fmla="*/ 141246 w 295417"/>
                <a:gd name="connsiteY0" fmla="*/ 0 h 2668772"/>
                <a:gd name="connsiteX1" fmla="*/ 162511 w 295417"/>
                <a:gd name="connsiteY1" fmla="*/ 2668772 h 2668772"/>
                <a:gd name="connsiteX2" fmla="*/ 141246 w 295417"/>
                <a:gd name="connsiteY2" fmla="*/ 0 h 2668772"/>
                <a:gd name="connsiteX0" fmla="*/ 174134 w 296321"/>
                <a:gd name="connsiteY0" fmla="*/ 0 h 2690037"/>
                <a:gd name="connsiteX1" fmla="*/ 120972 w 296321"/>
                <a:gd name="connsiteY1" fmla="*/ 2690037 h 2690037"/>
                <a:gd name="connsiteX2" fmla="*/ 174134 w 296321"/>
                <a:gd name="connsiteY2" fmla="*/ 0 h 2690037"/>
                <a:gd name="connsiteX0" fmla="*/ 141244 w 295416"/>
                <a:gd name="connsiteY0" fmla="*/ 0 h 2690037"/>
                <a:gd name="connsiteX1" fmla="*/ 162510 w 295416"/>
                <a:gd name="connsiteY1" fmla="*/ 2690037 h 2690037"/>
                <a:gd name="connsiteX2" fmla="*/ 141244 w 295416"/>
                <a:gd name="connsiteY2" fmla="*/ 0 h 2690037"/>
                <a:gd name="connsiteX0" fmla="*/ 110167 w 264339"/>
                <a:gd name="connsiteY0" fmla="*/ 0 h 2690037"/>
                <a:gd name="connsiteX1" fmla="*/ 131433 w 264339"/>
                <a:gd name="connsiteY1" fmla="*/ 2690037 h 2690037"/>
                <a:gd name="connsiteX2" fmla="*/ 110167 w 264339"/>
                <a:gd name="connsiteY2" fmla="*/ 0 h 2690037"/>
                <a:gd name="connsiteX0" fmla="*/ 117454 w 271626"/>
                <a:gd name="connsiteY0" fmla="*/ 0 h 2690037"/>
                <a:gd name="connsiteX1" fmla="*/ 138720 w 271626"/>
                <a:gd name="connsiteY1" fmla="*/ 2690037 h 2690037"/>
                <a:gd name="connsiteX2" fmla="*/ 117454 w 271626"/>
                <a:gd name="connsiteY2" fmla="*/ 0 h 2690037"/>
                <a:gd name="connsiteX0" fmla="*/ 117454 w 267667"/>
                <a:gd name="connsiteY0" fmla="*/ 0 h 2690037"/>
                <a:gd name="connsiteX1" fmla="*/ 138720 w 267667"/>
                <a:gd name="connsiteY1" fmla="*/ 2690037 h 2690037"/>
                <a:gd name="connsiteX2" fmla="*/ 117454 w 267667"/>
                <a:gd name="connsiteY2" fmla="*/ 0 h 2690037"/>
              </a:gdLst>
              <a:ahLst/>
              <a:cxnLst>
                <a:cxn ang="0">
                  <a:pos x="connsiteX0" y="connsiteY0"/>
                </a:cxn>
                <a:cxn ang="0">
                  <a:pos x="connsiteX1" y="connsiteY1"/>
                </a:cxn>
                <a:cxn ang="0">
                  <a:pos x="connsiteX2" y="connsiteY2"/>
                </a:cxn>
              </a:cxnLst>
              <a:rect l="l" t="t" r="r" b="b"/>
              <a:pathLst>
                <a:path w="267667" h="2690037">
                  <a:moveTo>
                    <a:pt x="117454" y="0"/>
                  </a:moveTo>
                  <a:cubicBezTo>
                    <a:pt x="330105" y="698204"/>
                    <a:pt x="298207" y="2076893"/>
                    <a:pt x="138720" y="2690037"/>
                  </a:cubicBezTo>
                  <a:cubicBezTo>
                    <a:pt x="-31401" y="2044995"/>
                    <a:pt x="-52666" y="730102"/>
                    <a:pt x="117454" y="0"/>
                  </a:cubicBezTo>
                  <a:close/>
                </a:path>
              </a:pathLst>
            </a:custGeom>
            <a:grp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
          <p:nvSpPr>
            <p:cNvPr id="32" name="Oval 31">
              <a:extLst>
                <a:ext uri="{FF2B5EF4-FFF2-40B4-BE49-F238E27FC236}">
                  <a16:creationId xmlns:a16="http://schemas.microsoft.com/office/drawing/2014/main" id="{726A0B69-F1BF-0856-0052-E8FF348CE5FE}"/>
                </a:ext>
              </a:extLst>
            </p:cNvPr>
            <p:cNvSpPr/>
            <p:nvPr/>
          </p:nvSpPr>
          <p:spPr bwMode="auto">
            <a:xfrm>
              <a:off x="6084248" y="5041215"/>
              <a:ext cx="72008" cy="90325"/>
            </a:xfrm>
            <a:prstGeom prst="ellipse">
              <a:avLst/>
            </a:pr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33" name="Straight Connector 32">
              <a:extLst>
                <a:ext uri="{FF2B5EF4-FFF2-40B4-BE49-F238E27FC236}">
                  <a16:creationId xmlns:a16="http://schemas.microsoft.com/office/drawing/2014/main" id="{656D2CFA-3F48-4C9A-4D40-B4CB95522BD2}"/>
                </a:ext>
              </a:extLst>
            </p:cNvPr>
            <p:cNvCxnSpPr/>
            <p:nvPr/>
          </p:nvCxnSpPr>
          <p:spPr bwMode="auto">
            <a:xfrm>
              <a:off x="799575" y="4043236"/>
              <a:ext cx="3638275" cy="1935642"/>
            </a:xfrm>
            <a:prstGeom prst="line">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Freeform: Shape 33">
              <a:extLst>
                <a:ext uri="{FF2B5EF4-FFF2-40B4-BE49-F238E27FC236}">
                  <a16:creationId xmlns:a16="http://schemas.microsoft.com/office/drawing/2014/main" id="{A4298BAA-B56A-50C3-D12B-2EFA69C2D8B9}"/>
                </a:ext>
              </a:extLst>
            </p:cNvPr>
            <p:cNvSpPr/>
            <p:nvPr/>
          </p:nvSpPr>
          <p:spPr bwMode="auto">
            <a:xfrm rot="6918098">
              <a:off x="2140525" y="4645514"/>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35" name="Straight Connector 34">
              <a:extLst>
                <a:ext uri="{FF2B5EF4-FFF2-40B4-BE49-F238E27FC236}">
                  <a16:creationId xmlns:a16="http://schemas.microsoft.com/office/drawing/2014/main" id="{532AE1F4-2FA1-B65E-1360-E60D9644E629}"/>
                </a:ext>
              </a:extLst>
            </p:cNvPr>
            <p:cNvCxnSpPr/>
            <p:nvPr/>
          </p:nvCxnSpPr>
          <p:spPr bwMode="auto">
            <a:xfrm>
              <a:off x="799575" y="4043236"/>
              <a:ext cx="3672408" cy="0"/>
            </a:xfrm>
            <a:prstGeom prst="line">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Freeform: Shape 35">
              <a:extLst>
                <a:ext uri="{FF2B5EF4-FFF2-40B4-BE49-F238E27FC236}">
                  <a16:creationId xmlns:a16="http://schemas.microsoft.com/office/drawing/2014/main" id="{A0D2DB40-36C7-F1F7-01B9-420EAFA0C83B}"/>
                </a:ext>
              </a:extLst>
            </p:cNvPr>
            <p:cNvSpPr/>
            <p:nvPr/>
          </p:nvSpPr>
          <p:spPr bwMode="auto">
            <a:xfrm rot="5400000">
              <a:off x="2994112" y="3892108"/>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37" name="Straight Connector 36">
              <a:extLst>
                <a:ext uri="{FF2B5EF4-FFF2-40B4-BE49-F238E27FC236}">
                  <a16:creationId xmlns:a16="http://schemas.microsoft.com/office/drawing/2014/main" id="{044A0C6B-7477-DCD6-7459-B8625E74838C}"/>
                </a:ext>
              </a:extLst>
            </p:cNvPr>
            <p:cNvCxnSpPr/>
            <p:nvPr/>
          </p:nvCxnSpPr>
          <p:spPr bwMode="auto">
            <a:xfrm>
              <a:off x="4437850" y="4043235"/>
              <a:ext cx="3736873" cy="2316717"/>
            </a:xfrm>
            <a:prstGeom prst="line">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5536F744-0A5B-D6C0-FA9F-2AEADE6EAAE4}"/>
                </a:ext>
              </a:extLst>
            </p:cNvPr>
            <p:cNvCxnSpPr/>
            <p:nvPr/>
          </p:nvCxnSpPr>
          <p:spPr bwMode="auto">
            <a:xfrm>
              <a:off x="799575" y="4043235"/>
              <a:ext cx="7344816" cy="2102632"/>
            </a:xfrm>
            <a:prstGeom prst="line">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a:extLst>
                <a:ext uri="{FF2B5EF4-FFF2-40B4-BE49-F238E27FC236}">
                  <a16:creationId xmlns:a16="http://schemas.microsoft.com/office/drawing/2014/main" id="{71749917-28E5-21DC-3A01-7D2C0A9CB763}"/>
                </a:ext>
              </a:extLst>
            </p:cNvPr>
            <p:cNvCxnSpPr/>
            <p:nvPr/>
          </p:nvCxnSpPr>
          <p:spPr bwMode="auto">
            <a:xfrm>
              <a:off x="4437850" y="5978879"/>
              <a:ext cx="3796835" cy="15652"/>
            </a:xfrm>
            <a:prstGeom prst="line">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Freeform: Shape 39">
              <a:extLst>
                <a:ext uri="{FF2B5EF4-FFF2-40B4-BE49-F238E27FC236}">
                  <a16:creationId xmlns:a16="http://schemas.microsoft.com/office/drawing/2014/main" id="{913143FA-7032-5B12-77BC-A70EF8044E26}"/>
                </a:ext>
              </a:extLst>
            </p:cNvPr>
            <p:cNvSpPr/>
            <p:nvPr/>
          </p:nvSpPr>
          <p:spPr bwMode="auto">
            <a:xfrm rot="6315001">
              <a:off x="2768293" y="4493269"/>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1" name="Freeform: Shape 40">
              <a:extLst>
                <a:ext uri="{FF2B5EF4-FFF2-40B4-BE49-F238E27FC236}">
                  <a16:creationId xmlns:a16="http://schemas.microsoft.com/office/drawing/2014/main" id="{7FCED7C9-D800-3FA9-4499-2F5CC69B3E51}"/>
                </a:ext>
              </a:extLst>
            </p:cNvPr>
            <p:cNvSpPr/>
            <p:nvPr/>
          </p:nvSpPr>
          <p:spPr bwMode="auto">
            <a:xfrm rot="7315050">
              <a:off x="5362324" y="4508044"/>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2" name="Freeform: Shape 41">
              <a:extLst>
                <a:ext uri="{FF2B5EF4-FFF2-40B4-BE49-F238E27FC236}">
                  <a16:creationId xmlns:a16="http://schemas.microsoft.com/office/drawing/2014/main" id="{14E26F51-D955-D83E-7B0A-0F021459560B}"/>
                </a:ext>
              </a:extLst>
            </p:cNvPr>
            <p:cNvSpPr/>
            <p:nvPr/>
          </p:nvSpPr>
          <p:spPr bwMode="auto">
            <a:xfrm rot="6315001">
              <a:off x="5282633" y="5198761"/>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3" name="Freeform: Shape 42">
              <a:extLst>
                <a:ext uri="{FF2B5EF4-FFF2-40B4-BE49-F238E27FC236}">
                  <a16:creationId xmlns:a16="http://schemas.microsoft.com/office/drawing/2014/main" id="{B5E1A25C-5130-5467-C02C-194D2C0C0BBD}"/>
                </a:ext>
              </a:extLst>
            </p:cNvPr>
            <p:cNvSpPr/>
            <p:nvPr/>
          </p:nvSpPr>
          <p:spPr bwMode="auto">
            <a:xfrm rot="5400000">
              <a:off x="5612258" y="5842807"/>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4" name="Arrow: Right 43">
              <a:extLst>
                <a:ext uri="{FF2B5EF4-FFF2-40B4-BE49-F238E27FC236}">
                  <a16:creationId xmlns:a16="http://schemas.microsoft.com/office/drawing/2014/main" id="{CEBCC837-D353-A7CC-83DA-A66431664E00}"/>
                </a:ext>
              </a:extLst>
            </p:cNvPr>
            <p:cNvSpPr/>
            <p:nvPr/>
          </p:nvSpPr>
          <p:spPr bwMode="auto">
            <a:xfrm rot="16200000">
              <a:off x="276502" y="4470045"/>
              <a:ext cx="1017343" cy="149246"/>
            </a:xfrm>
            <a:prstGeom prst="rightArrow">
              <a:avLst>
                <a:gd name="adj1" fmla="val 37235"/>
                <a:gd name="adj2" fmla="val 113821"/>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5" name="Arrow: Right 44">
              <a:extLst>
                <a:ext uri="{FF2B5EF4-FFF2-40B4-BE49-F238E27FC236}">
                  <a16:creationId xmlns:a16="http://schemas.microsoft.com/office/drawing/2014/main" id="{F376FA9F-636C-60F9-A3C0-071E6270E84C}"/>
                </a:ext>
              </a:extLst>
            </p:cNvPr>
            <p:cNvSpPr/>
            <p:nvPr/>
          </p:nvSpPr>
          <p:spPr bwMode="auto">
            <a:xfrm rot="5400000">
              <a:off x="7184708" y="5466103"/>
              <a:ext cx="897849" cy="159007"/>
            </a:xfrm>
            <a:prstGeom prst="rightArrow">
              <a:avLst>
                <a:gd name="adj1" fmla="val 37235"/>
                <a:gd name="adj2" fmla="val 113821"/>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6" name="Oval 45">
              <a:extLst>
                <a:ext uri="{FF2B5EF4-FFF2-40B4-BE49-F238E27FC236}">
                  <a16:creationId xmlns:a16="http://schemas.microsoft.com/office/drawing/2014/main" id="{03B278A4-DF94-F1DE-2F38-6CCB5890477C}"/>
                </a:ext>
              </a:extLst>
            </p:cNvPr>
            <p:cNvSpPr/>
            <p:nvPr/>
          </p:nvSpPr>
          <p:spPr bwMode="auto">
            <a:xfrm>
              <a:off x="2674432" y="5022726"/>
              <a:ext cx="72008" cy="90325"/>
            </a:xfrm>
            <a:prstGeom prst="ellipse">
              <a:avLst/>
            </a:pr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sp>
        <p:nvSpPr>
          <p:cNvPr id="47" name="Arrow: Right 46">
            <a:extLst>
              <a:ext uri="{FF2B5EF4-FFF2-40B4-BE49-F238E27FC236}">
                <a16:creationId xmlns:a16="http://schemas.microsoft.com/office/drawing/2014/main" id="{E1D721A0-A635-3958-BC54-A92BECA967A0}"/>
              </a:ext>
            </a:extLst>
          </p:cNvPr>
          <p:cNvSpPr/>
          <p:nvPr/>
        </p:nvSpPr>
        <p:spPr bwMode="auto">
          <a:xfrm rot="16200000">
            <a:off x="1664426" y="2716271"/>
            <a:ext cx="674985" cy="100216"/>
          </a:xfrm>
          <a:prstGeom prst="rightArrow">
            <a:avLst>
              <a:gd name="adj1" fmla="val 37235"/>
              <a:gd name="adj2" fmla="val 113821"/>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nvGrpSpPr>
          <p:cNvPr id="3" name="Group 2">
            <a:extLst>
              <a:ext uri="{FF2B5EF4-FFF2-40B4-BE49-F238E27FC236}">
                <a16:creationId xmlns:a16="http://schemas.microsoft.com/office/drawing/2014/main" id="{E9C3DFAB-BC03-9992-F03D-05663329AD41}"/>
              </a:ext>
            </a:extLst>
          </p:cNvPr>
          <p:cNvGrpSpPr/>
          <p:nvPr/>
        </p:nvGrpSpPr>
        <p:grpSpPr>
          <a:xfrm>
            <a:off x="2044936" y="2442312"/>
            <a:ext cx="2465948" cy="698803"/>
            <a:chOff x="1932001" y="1997087"/>
            <a:chExt cx="2452700" cy="723219"/>
          </a:xfrm>
        </p:grpSpPr>
        <p:cxnSp>
          <p:nvCxnSpPr>
            <p:cNvPr id="4" name="Straight Connector 3">
              <a:extLst>
                <a:ext uri="{FF2B5EF4-FFF2-40B4-BE49-F238E27FC236}">
                  <a16:creationId xmlns:a16="http://schemas.microsoft.com/office/drawing/2014/main" id="{CA28A912-755B-9E0D-E0C7-A53E88DA79B9}"/>
                </a:ext>
              </a:extLst>
            </p:cNvPr>
            <p:cNvCxnSpPr>
              <a:cxnSpLocks/>
            </p:cNvCxnSpPr>
            <p:nvPr/>
          </p:nvCxnSpPr>
          <p:spPr>
            <a:xfrm>
              <a:off x="1932001" y="1997087"/>
              <a:ext cx="2452700" cy="723219"/>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6" name="Freeform: Shape 5">
              <a:extLst>
                <a:ext uri="{FF2B5EF4-FFF2-40B4-BE49-F238E27FC236}">
                  <a16:creationId xmlns:a16="http://schemas.microsoft.com/office/drawing/2014/main" id="{B47BB183-E24D-B10E-1829-E716F4E3C7AC}"/>
                </a:ext>
              </a:extLst>
            </p:cNvPr>
            <p:cNvSpPr/>
            <p:nvPr/>
          </p:nvSpPr>
          <p:spPr bwMode="auto">
            <a:xfrm rot="6422848">
              <a:off x="3196723" y="2297663"/>
              <a:ext cx="120314" cy="193408"/>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grpSp>
        <p:nvGrpSpPr>
          <p:cNvPr id="7" name="Group 6">
            <a:extLst>
              <a:ext uri="{FF2B5EF4-FFF2-40B4-BE49-F238E27FC236}">
                <a16:creationId xmlns:a16="http://schemas.microsoft.com/office/drawing/2014/main" id="{64F41B4D-4F3C-CDB1-24B2-E0FCFAC5B905}"/>
              </a:ext>
            </a:extLst>
          </p:cNvPr>
          <p:cNvGrpSpPr/>
          <p:nvPr/>
        </p:nvGrpSpPr>
        <p:grpSpPr>
          <a:xfrm>
            <a:off x="4469796" y="3138759"/>
            <a:ext cx="2466600" cy="709312"/>
            <a:chOff x="1932001" y="1997087"/>
            <a:chExt cx="2452700" cy="723219"/>
          </a:xfrm>
        </p:grpSpPr>
        <p:cxnSp>
          <p:nvCxnSpPr>
            <p:cNvPr id="8" name="Straight Connector 7">
              <a:extLst>
                <a:ext uri="{FF2B5EF4-FFF2-40B4-BE49-F238E27FC236}">
                  <a16:creationId xmlns:a16="http://schemas.microsoft.com/office/drawing/2014/main" id="{2D4C0157-CD58-7418-3838-1A238D520EE5}"/>
                </a:ext>
              </a:extLst>
            </p:cNvPr>
            <p:cNvCxnSpPr>
              <a:cxnSpLocks/>
            </p:cNvCxnSpPr>
            <p:nvPr/>
          </p:nvCxnSpPr>
          <p:spPr>
            <a:xfrm>
              <a:off x="1932001" y="1997087"/>
              <a:ext cx="2452700" cy="723219"/>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9" name="Freeform: Shape 8">
              <a:extLst>
                <a:ext uri="{FF2B5EF4-FFF2-40B4-BE49-F238E27FC236}">
                  <a16:creationId xmlns:a16="http://schemas.microsoft.com/office/drawing/2014/main" id="{986633B3-D9F5-767C-5E70-330DAF6A60F4}"/>
                </a:ext>
              </a:extLst>
            </p:cNvPr>
            <p:cNvSpPr/>
            <p:nvPr/>
          </p:nvSpPr>
          <p:spPr bwMode="auto">
            <a:xfrm rot="6422848">
              <a:off x="2469401" y="2074101"/>
              <a:ext cx="120314" cy="193408"/>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sp>
        <p:nvSpPr>
          <p:cNvPr id="10" name="TextBox 9">
            <a:extLst>
              <a:ext uri="{FF2B5EF4-FFF2-40B4-BE49-F238E27FC236}">
                <a16:creationId xmlns:a16="http://schemas.microsoft.com/office/drawing/2014/main" id="{07DE196F-890E-ABC6-C1E5-BCC0A9FD1C1F}"/>
              </a:ext>
            </a:extLst>
          </p:cNvPr>
          <p:cNvSpPr txBox="1"/>
          <p:nvPr/>
        </p:nvSpPr>
        <p:spPr>
          <a:xfrm>
            <a:off x="584200" y="921518"/>
            <a:ext cx="8382000" cy="954107"/>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Yes, the tip of the image will be at the intersection of the two rays, and the base will be on the axis.</a:t>
            </a:r>
          </a:p>
        </p:txBody>
      </p:sp>
      <p:grpSp>
        <p:nvGrpSpPr>
          <p:cNvPr id="19" name="Group 18">
            <a:extLst>
              <a:ext uri="{FF2B5EF4-FFF2-40B4-BE49-F238E27FC236}">
                <a16:creationId xmlns:a16="http://schemas.microsoft.com/office/drawing/2014/main" id="{D5D70EA0-BECF-05EB-F27F-E8BC63147868}"/>
              </a:ext>
            </a:extLst>
          </p:cNvPr>
          <p:cNvGrpSpPr/>
          <p:nvPr/>
        </p:nvGrpSpPr>
        <p:grpSpPr>
          <a:xfrm>
            <a:off x="1982704" y="2387660"/>
            <a:ext cx="2436305" cy="116256"/>
            <a:chOff x="1982704" y="2387660"/>
            <a:chExt cx="2436305" cy="116256"/>
          </a:xfrm>
        </p:grpSpPr>
        <p:cxnSp>
          <p:nvCxnSpPr>
            <p:cNvPr id="12" name="Straight Connector 11">
              <a:extLst>
                <a:ext uri="{FF2B5EF4-FFF2-40B4-BE49-F238E27FC236}">
                  <a16:creationId xmlns:a16="http://schemas.microsoft.com/office/drawing/2014/main" id="{E893D95C-F23A-BA71-658A-D8C3C890FE25}"/>
                </a:ext>
              </a:extLst>
            </p:cNvPr>
            <p:cNvCxnSpPr>
              <a:cxnSpLocks/>
            </p:cNvCxnSpPr>
            <p:nvPr/>
          </p:nvCxnSpPr>
          <p:spPr>
            <a:xfrm flipV="1">
              <a:off x="1982704" y="2426339"/>
              <a:ext cx="2436305" cy="2466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3" name="Freeform: Shape 12">
              <a:extLst>
                <a:ext uri="{FF2B5EF4-FFF2-40B4-BE49-F238E27FC236}">
                  <a16:creationId xmlns:a16="http://schemas.microsoft.com/office/drawing/2014/main" id="{F8C44476-A97E-B86B-2623-5E4CB6014218}"/>
                </a:ext>
              </a:extLst>
            </p:cNvPr>
            <p:cNvSpPr/>
            <p:nvPr/>
          </p:nvSpPr>
          <p:spPr bwMode="auto">
            <a:xfrm rot="5400000">
              <a:off x="3450977" y="2348561"/>
              <a:ext cx="116256" cy="194453"/>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grpSp>
        <p:nvGrpSpPr>
          <p:cNvPr id="51" name="Group 50">
            <a:extLst>
              <a:ext uri="{FF2B5EF4-FFF2-40B4-BE49-F238E27FC236}">
                <a16:creationId xmlns:a16="http://schemas.microsoft.com/office/drawing/2014/main" id="{3B3CDE92-43F3-3CE6-251E-976A51EAD00D}"/>
              </a:ext>
            </a:extLst>
          </p:cNvPr>
          <p:cNvGrpSpPr/>
          <p:nvPr/>
        </p:nvGrpSpPr>
        <p:grpSpPr>
          <a:xfrm>
            <a:off x="4478985" y="2433746"/>
            <a:ext cx="2657092" cy="1655759"/>
            <a:chOff x="4478985" y="2433746"/>
            <a:chExt cx="2657092" cy="1655759"/>
          </a:xfrm>
        </p:grpSpPr>
        <p:cxnSp>
          <p:nvCxnSpPr>
            <p:cNvPr id="22" name="Straight Connector 21">
              <a:extLst>
                <a:ext uri="{FF2B5EF4-FFF2-40B4-BE49-F238E27FC236}">
                  <a16:creationId xmlns:a16="http://schemas.microsoft.com/office/drawing/2014/main" id="{5C3CAD22-DBA0-CAD7-6A23-0DE540A46A7B}"/>
                </a:ext>
              </a:extLst>
            </p:cNvPr>
            <p:cNvCxnSpPr>
              <a:cxnSpLocks/>
            </p:cNvCxnSpPr>
            <p:nvPr/>
          </p:nvCxnSpPr>
          <p:spPr>
            <a:xfrm>
              <a:off x="4478985" y="2433746"/>
              <a:ext cx="2657092" cy="1655759"/>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23" name="Freeform: Shape 22">
              <a:extLst>
                <a:ext uri="{FF2B5EF4-FFF2-40B4-BE49-F238E27FC236}">
                  <a16:creationId xmlns:a16="http://schemas.microsoft.com/office/drawing/2014/main" id="{752A2D5A-7B0F-51C9-63B6-49D89E7B7FD6}"/>
                </a:ext>
              </a:extLst>
            </p:cNvPr>
            <p:cNvSpPr/>
            <p:nvPr/>
          </p:nvSpPr>
          <p:spPr bwMode="auto">
            <a:xfrm rot="7207465">
              <a:off x="5084320" y="2744626"/>
              <a:ext cx="116252" cy="194453"/>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sp>
        <p:nvSpPr>
          <p:cNvPr id="24" name="TextBox 23">
            <a:extLst>
              <a:ext uri="{FF2B5EF4-FFF2-40B4-BE49-F238E27FC236}">
                <a16:creationId xmlns:a16="http://schemas.microsoft.com/office/drawing/2014/main" id="{2B0A3B1B-2B5E-EC7B-328D-71A082D47694}"/>
              </a:ext>
            </a:extLst>
          </p:cNvPr>
          <p:cNvSpPr txBox="1"/>
          <p:nvPr/>
        </p:nvSpPr>
        <p:spPr>
          <a:xfrm>
            <a:off x="5559304" y="2513920"/>
            <a:ext cx="404278"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F</a:t>
            </a:r>
          </a:p>
        </p:txBody>
      </p:sp>
      <p:sp>
        <p:nvSpPr>
          <p:cNvPr id="26" name="Oval 25">
            <a:extLst>
              <a:ext uri="{FF2B5EF4-FFF2-40B4-BE49-F238E27FC236}">
                <a16:creationId xmlns:a16="http://schemas.microsoft.com/office/drawing/2014/main" id="{283A11B7-902A-C334-B9C1-80C50F2D994E}"/>
              </a:ext>
            </a:extLst>
          </p:cNvPr>
          <p:cNvSpPr/>
          <p:nvPr/>
        </p:nvSpPr>
        <p:spPr>
          <a:xfrm>
            <a:off x="5532643" y="3065309"/>
            <a:ext cx="102870" cy="100438"/>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05F0B9E3-4723-3AE5-CCF1-AF3747B71E6E}"/>
              </a:ext>
            </a:extLst>
          </p:cNvPr>
          <p:cNvSpPr/>
          <p:nvPr/>
        </p:nvSpPr>
        <p:spPr bwMode="auto">
          <a:xfrm rot="5400000" flipV="1">
            <a:off x="6289553" y="3382567"/>
            <a:ext cx="620005" cy="102872"/>
          </a:xfrm>
          <a:prstGeom prst="rightArrow">
            <a:avLst>
              <a:gd name="adj1" fmla="val 37235"/>
              <a:gd name="adj2" fmla="val 113821"/>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4" name="TextBox 13">
            <a:extLst>
              <a:ext uri="{FF2B5EF4-FFF2-40B4-BE49-F238E27FC236}">
                <a16:creationId xmlns:a16="http://schemas.microsoft.com/office/drawing/2014/main" id="{F7B37CC1-1F9A-A21C-4C79-33F3FC4F8034}"/>
              </a:ext>
            </a:extLst>
          </p:cNvPr>
          <p:cNvSpPr txBox="1"/>
          <p:nvPr/>
        </p:nvSpPr>
        <p:spPr>
          <a:xfrm>
            <a:off x="7609966" y="3152107"/>
            <a:ext cx="1184940"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Image</a:t>
            </a:r>
          </a:p>
        </p:txBody>
      </p:sp>
      <p:cxnSp>
        <p:nvCxnSpPr>
          <p:cNvPr id="16" name="Straight Arrow Connector 15">
            <a:extLst>
              <a:ext uri="{FF2B5EF4-FFF2-40B4-BE49-F238E27FC236}">
                <a16:creationId xmlns:a16="http://schemas.microsoft.com/office/drawing/2014/main" id="{0718EA50-A195-D551-C491-3C533E2A5277}"/>
              </a:ext>
            </a:extLst>
          </p:cNvPr>
          <p:cNvCxnSpPr/>
          <p:nvPr/>
        </p:nvCxnSpPr>
        <p:spPr>
          <a:xfrm flipH="1">
            <a:off x="6660191" y="3429000"/>
            <a:ext cx="807409" cy="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TextBox 16">
            <a:extLst>
              <a:ext uri="{FF2B5EF4-FFF2-40B4-BE49-F238E27FC236}">
                <a16:creationId xmlns:a16="http://schemas.microsoft.com/office/drawing/2014/main" id="{F89C8DA6-F32D-9170-C650-C69E5A5363BF}"/>
              </a:ext>
            </a:extLst>
          </p:cNvPr>
          <p:cNvSpPr txBox="1"/>
          <p:nvPr/>
        </p:nvSpPr>
        <p:spPr>
          <a:xfrm>
            <a:off x="323816" y="2513486"/>
            <a:ext cx="1223412"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Object</a:t>
            </a:r>
          </a:p>
        </p:txBody>
      </p:sp>
    </p:spTree>
    <p:extLst>
      <p:ext uri="{BB962C8B-B14F-4D97-AF65-F5344CB8AC3E}">
        <p14:creationId xmlns:p14="http://schemas.microsoft.com/office/powerpoint/2010/main" val="212571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par>
                                <p:cTn id="12" presetID="22" presetClass="entr" presetSubtype="1"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up)">
                                      <p:cBhvr>
                                        <p:cTn id="14" dur="500"/>
                                        <p:tgtEl>
                                          <p:spTgt spid="16"/>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25A44-BF96-3A3B-B266-0F42BA06DE9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3FA9851-6573-28FF-2AA7-097D9532A0BE}"/>
              </a:ext>
            </a:extLst>
          </p:cNvPr>
          <p:cNvSpPr>
            <a:spLocks noGrp="1"/>
          </p:cNvSpPr>
          <p:nvPr>
            <p:ph type="title"/>
          </p:nvPr>
        </p:nvSpPr>
        <p:spPr>
          <a:xfrm>
            <a:off x="241300" y="155246"/>
            <a:ext cx="8724900" cy="590931"/>
          </a:xfrm>
        </p:spPr>
        <p:txBody>
          <a:bodyPr/>
          <a:lstStyle/>
          <a:p>
            <a:r>
              <a:rPr lang="en-GB" dirty="0"/>
              <a:t>Do we need a third ray?</a:t>
            </a:r>
          </a:p>
        </p:txBody>
      </p:sp>
      <p:sp>
        <p:nvSpPr>
          <p:cNvPr id="2" name="Slide Number Placeholder 1">
            <a:extLst>
              <a:ext uri="{FF2B5EF4-FFF2-40B4-BE49-F238E27FC236}">
                <a16:creationId xmlns:a16="http://schemas.microsoft.com/office/drawing/2014/main" id="{7A3B6F87-2C96-5F12-E329-312818EDD888}"/>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16</a:t>
            </a:fld>
            <a:endParaRPr lang="en-GB" altLang="en-US"/>
          </a:p>
        </p:txBody>
      </p:sp>
      <p:cxnSp>
        <p:nvCxnSpPr>
          <p:cNvPr id="29" name="Straight Connector 28">
            <a:extLst>
              <a:ext uri="{FF2B5EF4-FFF2-40B4-BE49-F238E27FC236}">
                <a16:creationId xmlns:a16="http://schemas.microsoft.com/office/drawing/2014/main" id="{23442978-B8BC-83F3-1336-93A5FA555C8C}"/>
              </a:ext>
            </a:extLst>
          </p:cNvPr>
          <p:cNvCxnSpPr>
            <a:cxnSpLocks/>
          </p:cNvCxnSpPr>
          <p:nvPr/>
        </p:nvCxnSpPr>
        <p:spPr>
          <a:xfrm>
            <a:off x="1868649" y="3112012"/>
            <a:ext cx="5261144"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nvGrpSpPr>
          <p:cNvPr id="30" name="Group 29">
            <a:extLst>
              <a:ext uri="{FF2B5EF4-FFF2-40B4-BE49-F238E27FC236}">
                <a16:creationId xmlns:a16="http://schemas.microsoft.com/office/drawing/2014/main" id="{0C59DB12-84C7-71A7-C6F9-2596A8A8AB2E}"/>
              </a:ext>
            </a:extLst>
          </p:cNvPr>
          <p:cNvGrpSpPr/>
          <p:nvPr/>
        </p:nvGrpSpPr>
        <p:grpSpPr>
          <a:xfrm>
            <a:off x="1958095" y="2214709"/>
            <a:ext cx="5052305" cy="1874796"/>
            <a:chOff x="710551" y="3717033"/>
            <a:chExt cx="7524134" cy="2792036"/>
          </a:xfrm>
          <a:solidFill>
            <a:schemeClr val="bg1">
              <a:lumMod val="75000"/>
            </a:schemeClr>
          </a:solidFill>
        </p:grpSpPr>
        <p:sp>
          <p:nvSpPr>
            <p:cNvPr id="31" name="Freeform: Shape 30">
              <a:extLst>
                <a:ext uri="{FF2B5EF4-FFF2-40B4-BE49-F238E27FC236}">
                  <a16:creationId xmlns:a16="http://schemas.microsoft.com/office/drawing/2014/main" id="{FBDD6B8E-5DDA-75B9-8646-65F5C1FFE08F}"/>
                </a:ext>
              </a:extLst>
            </p:cNvPr>
            <p:cNvSpPr/>
            <p:nvPr/>
          </p:nvSpPr>
          <p:spPr bwMode="auto">
            <a:xfrm>
              <a:off x="4324598" y="3717033"/>
              <a:ext cx="280368" cy="2792036"/>
            </a:xfrm>
            <a:custGeom>
              <a:avLst/>
              <a:gdLst>
                <a:gd name="connsiteX0" fmla="*/ 191386 w 627321"/>
                <a:gd name="connsiteY0" fmla="*/ 0 h 2519916"/>
                <a:gd name="connsiteX1" fmla="*/ 627321 w 627321"/>
                <a:gd name="connsiteY1" fmla="*/ 2519916 h 2519916"/>
                <a:gd name="connsiteX2" fmla="*/ 0 w 627321"/>
                <a:gd name="connsiteY2" fmla="*/ 2509283 h 2519916"/>
                <a:gd name="connsiteX3" fmla="*/ 191386 w 627321"/>
                <a:gd name="connsiteY3" fmla="*/ 0 h 2519916"/>
                <a:gd name="connsiteX0" fmla="*/ 191386 w 191386"/>
                <a:gd name="connsiteY0" fmla="*/ 0 h 2509283"/>
                <a:gd name="connsiteX1" fmla="*/ 0 w 191386"/>
                <a:gd name="connsiteY1" fmla="*/ 2509283 h 2509283"/>
                <a:gd name="connsiteX2" fmla="*/ 191386 w 191386"/>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191386 w 282600"/>
                <a:gd name="connsiteY0" fmla="*/ 0 h 2509283"/>
                <a:gd name="connsiteX1" fmla="*/ 0 w 282600"/>
                <a:gd name="connsiteY1" fmla="*/ 2509283 h 2509283"/>
                <a:gd name="connsiteX2" fmla="*/ 191386 w 282600"/>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242724 w 272066"/>
                <a:gd name="connsiteY0" fmla="*/ 0 h 2509283"/>
                <a:gd name="connsiteX1" fmla="*/ 51338 w 272066"/>
                <a:gd name="connsiteY1" fmla="*/ 2509283 h 2509283"/>
                <a:gd name="connsiteX2" fmla="*/ 242724 w 272066"/>
                <a:gd name="connsiteY2" fmla="*/ 0 h 2509283"/>
                <a:gd name="connsiteX0" fmla="*/ 242724 w 431108"/>
                <a:gd name="connsiteY0" fmla="*/ 0 h 2509283"/>
                <a:gd name="connsiteX1" fmla="*/ 51338 w 431108"/>
                <a:gd name="connsiteY1" fmla="*/ 2509283 h 2509283"/>
                <a:gd name="connsiteX2" fmla="*/ 242724 w 431108"/>
                <a:gd name="connsiteY2" fmla="*/ 0 h 2509283"/>
                <a:gd name="connsiteX0" fmla="*/ 198091 w 442874"/>
                <a:gd name="connsiteY0" fmla="*/ 0 h 2488018"/>
                <a:gd name="connsiteX1" fmla="*/ 144928 w 442874"/>
                <a:gd name="connsiteY1" fmla="*/ 2488018 h 2488018"/>
                <a:gd name="connsiteX2" fmla="*/ 198091 w 442874"/>
                <a:gd name="connsiteY2" fmla="*/ 0 h 2488018"/>
                <a:gd name="connsiteX0" fmla="*/ 258630 w 503413"/>
                <a:gd name="connsiteY0" fmla="*/ 0 h 2488018"/>
                <a:gd name="connsiteX1" fmla="*/ 205467 w 503413"/>
                <a:gd name="connsiteY1" fmla="*/ 2488018 h 2488018"/>
                <a:gd name="connsiteX2" fmla="*/ 258630 w 503413"/>
                <a:gd name="connsiteY2" fmla="*/ 0 h 2488018"/>
                <a:gd name="connsiteX0" fmla="*/ 258630 w 434490"/>
                <a:gd name="connsiteY0" fmla="*/ 0 h 2488018"/>
                <a:gd name="connsiteX1" fmla="*/ 205467 w 434490"/>
                <a:gd name="connsiteY1" fmla="*/ 2488018 h 2488018"/>
                <a:gd name="connsiteX2" fmla="*/ 258630 w 434490"/>
                <a:gd name="connsiteY2" fmla="*/ 0 h 2488018"/>
                <a:gd name="connsiteX0" fmla="*/ 242605 w 433746"/>
                <a:gd name="connsiteY0" fmla="*/ 0 h 2668772"/>
                <a:gd name="connsiteX1" fmla="*/ 231972 w 433746"/>
                <a:gd name="connsiteY1" fmla="*/ 2668772 h 2668772"/>
                <a:gd name="connsiteX2" fmla="*/ 242605 w 433746"/>
                <a:gd name="connsiteY2" fmla="*/ 0 h 2668772"/>
                <a:gd name="connsiteX0" fmla="*/ 179477 w 370618"/>
                <a:gd name="connsiteY0" fmla="*/ 0 h 2668772"/>
                <a:gd name="connsiteX1" fmla="*/ 168844 w 370618"/>
                <a:gd name="connsiteY1" fmla="*/ 2668772 h 2668772"/>
                <a:gd name="connsiteX2" fmla="*/ 179477 w 370618"/>
                <a:gd name="connsiteY2" fmla="*/ 0 h 2668772"/>
                <a:gd name="connsiteX0" fmla="*/ 179477 w 326609"/>
                <a:gd name="connsiteY0" fmla="*/ 0 h 2668772"/>
                <a:gd name="connsiteX1" fmla="*/ 168844 w 326609"/>
                <a:gd name="connsiteY1" fmla="*/ 2668772 h 2668772"/>
                <a:gd name="connsiteX2" fmla="*/ 179477 w 326609"/>
                <a:gd name="connsiteY2" fmla="*/ 0 h 2668772"/>
                <a:gd name="connsiteX0" fmla="*/ 179477 w 322355"/>
                <a:gd name="connsiteY0" fmla="*/ 0 h 2668772"/>
                <a:gd name="connsiteX1" fmla="*/ 168844 w 322355"/>
                <a:gd name="connsiteY1" fmla="*/ 2668772 h 2668772"/>
                <a:gd name="connsiteX2" fmla="*/ 179477 w 322355"/>
                <a:gd name="connsiteY2" fmla="*/ 0 h 2668772"/>
                <a:gd name="connsiteX0" fmla="*/ 157761 w 300639"/>
                <a:gd name="connsiteY0" fmla="*/ 0 h 2668772"/>
                <a:gd name="connsiteX1" fmla="*/ 147128 w 300639"/>
                <a:gd name="connsiteY1" fmla="*/ 2668772 h 2668772"/>
                <a:gd name="connsiteX2" fmla="*/ 157761 w 300639"/>
                <a:gd name="connsiteY2" fmla="*/ 0 h 2668772"/>
                <a:gd name="connsiteX0" fmla="*/ 144523 w 302708"/>
                <a:gd name="connsiteY0" fmla="*/ 0 h 2668772"/>
                <a:gd name="connsiteX1" fmla="*/ 165788 w 302708"/>
                <a:gd name="connsiteY1" fmla="*/ 2668772 h 2668772"/>
                <a:gd name="connsiteX2" fmla="*/ 144523 w 302708"/>
                <a:gd name="connsiteY2" fmla="*/ 0 h 2668772"/>
                <a:gd name="connsiteX0" fmla="*/ 141246 w 299431"/>
                <a:gd name="connsiteY0" fmla="*/ 0 h 2668772"/>
                <a:gd name="connsiteX1" fmla="*/ 162511 w 299431"/>
                <a:gd name="connsiteY1" fmla="*/ 2668772 h 2668772"/>
                <a:gd name="connsiteX2" fmla="*/ 141246 w 299431"/>
                <a:gd name="connsiteY2" fmla="*/ 0 h 2668772"/>
                <a:gd name="connsiteX0" fmla="*/ 141246 w 295417"/>
                <a:gd name="connsiteY0" fmla="*/ 0 h 2668772"/>
                <a:gd name="connsiteX1" fmla="*/ 162511 w 295417"/>
                <a:gd name="connsiteY1" fmla="*/ 2668772 h 2668772"/>
                <a:gd name="connsiteX2" fmla="*/ 141246 w 295417"/>
                <a:gd name="connsiteY2" fmla="*/ 0 h 2668772"/>
                <a:gd name="connsiteX0" fmla="*/ 174134 w 296321"/>
                <a:gd name="connsiteY0" fmla="*/ 0 h 2690037"/>
                <a:gd name="connsiteX1" fmla="*/ 120972 w 296321"/>
                <a:gd name="connsiteY1" fmla="*/ 2690037 h 2690037"/>
                <a:gd name="connsiteX2" fmla="*/ 174134 w 296321"/>
                <a:gd name="connsiteY2" fmla="*/ 0 h 2690037"/>
                <a:gd name="connsiteX0" fmla="*/ 141244 w 295416"/>
                <a:gd name="connsiteY0" fmla="*/ 0 h 2690037"/>
                <a:gd name="connsiteX1" fmla="*/ 162510 w 295416"/>
                <a:gd name="connsiteY1" fmla="*/ 2690037 h 2690037"/>
                <a:gd name="connsiteX2" fmla="*/ 141244 w 295416"/>
                <a:gd name="connsiteY2" fmla="*/ 0 h 2690037"/>
                <a:gd name="connsiteX0" fmla="*/ 110167 w 264339"/>
                <a:gd name="connsiteY0" fmla="*/ 0 h 2690037"/>
                <a:gd name="connsiteX1" fmla="*/ 131433 w 264339"/>
                <a:gd name="connsiteY1" fmla="*/ 2690037 h 2690037"/>
                <a:gd name="connsiteX2" fmla="*/ 110167 w 264339"/>
                <a:gd name="connsiteY2" fmla="*/ 0 h 2690037"/>
                <a:gd name="connsiteX0" fmla="*/ 117454 w 271626"/>
                <a:gd name="connsiteY0" fmla="*/ 0 h 2690037"/>
                <a:gd name="connsiteX1" fmla="*/ 138720 w 271626"/>
                <a:gd name="connsiteY1" fmla="*/ 2690037 h 2690037"/>
                <a:gd name="connsiteX2" fmla="*/ 117454 w 271626"/>
                <a:gd name="connsiteY2" fmla="*/ 0 h 2690037"/>
                <a:gd name="connsiteX0" fmla="*/ 117454 w 267667"/>
                <a:gd name="connsiteY0" fmla="*/ 0 h 2690037"/>
                <a:gd name="connsiteX1" fmla="*/ 138720 w 267667"/>
                <a:gd name="connsiteY1" fmla="*/ 2690037 h 2690037"/>
                <a:gd name="connsiteX2" fmla="*/ 117454 w 267667"/>
                <a:gd name="connsiteY2" fmla="*/ 0 h 2690037"/>
              </a:gdLst>
              <a:ahLst/>
              <a:cxnLst>
                <a:cxn ang="0">
                  <a:pos x="connsiteX0" y="connsiteY0"/>
                </a:cxn>
                <a:cxn ang="0">
                  <a:pos x="connsiteX1" y="connsiteY1"/>
                </a:cxn>
                <a:cxn ang="0">
                  <a:pos x="connsiteX2" y="connsiteY2"/>
                </a:cxn>
              </a:cxnLst>
              <a:rect l="l" t="t" r="r" b="b"/>
              <a:pathLst>
                <a:path w="267667" h="2690037">
                  <a:moveTo>
                    <a:pt x="117454" y="0"/>
                  </a:moveTo>
                  <a:cubicBezTo>
                    <a:pt x="330105" y="698204"/>
                    <a:pt x="298207" y="2076893"/>
                    <a:pt x="138720" y="2690037"/>
                  </a:cubicBezTo>
                  <a:cubicBezTo>
                    <a:pt x="-31401" y="2044995"/>
                    <a:pt x="-52666" y="730102"/>
                    <a:pt x="117454" y="0"/>
                  </a:cubicBezTo>
                  <a:close/>
                </a:path>
              </a:pathLst>
            </a:custGeom>
            <a:grp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
          <p:nvSpPr>
            <p:cNvPr id="32" name="Oval 31">
              <a:extLst>
                <a:ext uri="{FF2B5EF4-FFF2-40B4-BE49-F238E27FC236}">
                  <a16:creationId xmlns:a16="http://schemas.microsoft.com/office/drawing/2014/main" id="{9F7B794C-99FE-A393-6823-DE1B2BE51070}"/>
                </a:ext>
              </a:extLst>
            </p:cNvPr>
            <p:cNvSpPr/>
            <p:nvPr/>
          </p:nvSpPr>
          <p:spPr bwMode="auto">
            <a:xfrm>
              <a:off x="6084248" y="5041215"/>
              <a:ext cx="72008" cy="90325"/>
            </a:xfrm>
            <a:prstGeom prst="ellipse">
              <a:avLst/>
            </a:pr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33" name="Straight Connector 32">
              <a:extLst>
                <a:ext uri="{FF2B5EF4-FFF2-40B4-BE49-F238E27FC236}">
                  <a16:creationId xmlns:a16="http://schemas.microsoft.com/office/drawing/2014/main" id="{9B36B37F-2B1A-FB98-D6C5-A6B0162C80D1}"/>
                </a:ext>
              </a:extLst>
            </p:cNvPr>
            <p:cNvCxnSpPr/>
            <p:nvPr/>
          </p:nvCxnSpPr>
          <p:spPr bwMode="auto">
            <a:xfrm>
              <a:off x="799575" y="4043236"/>
              <a:ext cx="3638275" cy="1935642"/>
            </a:xfrm>
            <a:prstGeom prst="line">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Freeform: Shape 33">
              <a:extLst>
                <a:ext uri="{FF2B5EF4-FFF2-40B4-BE49-F238E27FC236}">
                  <a16:creationId xmlns:a16="http://schemas.microsoft.com/office/drawing/2014/main" id="{31E2919F-87DC-DECD-BC2E-75E22CAD8DF2}"/>
                </a:ext>
              </a:extLst>
            </p:cNvPr>
            <p:cNvSpPr/>
            <p:nvPr/>
          </p:nvSpPr>
          <p:spPr bwMode="auto">
            <a:xfrm rot="6918098">
              <a:off x="2140525" y="4645514"/>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35" name="Straight Connector 34">
              <a:extLst>
                <a:ext uri="{FF2B5EF4-FFF2-40B4-BE49-F238E27FC236}">
                  <a16:creationId xmlns:a16="http://schemas.microsoft.com/office/drawing/2014/main" id="{C92C99AE-EA5C-EE03-8D2F-4B5086EAE2D4}"/>
                </a:ext>
              </a:extLst>
            </p:cNvPr>
            <p:cNvCxnSpPr/>
            <p:nvPr/>
          </p:nvCxnSpPr>
          <p:spPr bwMode="auto">
            <a:xfrm>
              <a:off x="799575" y="4043236"/>
              <a:ext cx="3672408" cy="0"/>
            </a:xfrm>
            <a:prstGeom prst="line">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Freeform: Shape 35">
              <a:extLst>
                <a:ext uri="{FF2B5EF4-FFF2-40B4-BE49-F238E27FC236}">
                  <a16:creationId xmlns:a16="http://schemas.microsoft.com/office/drawing/2014/main" id="{20F5CDC7-3FE0-DD6D-E0A1-DBE85CDD5A92}"/>
                </a:ext>
              </a:extLst>
            </p:cNvPr>
            <p:cNvSpPr/>
            <p:nvPr/>
          </p:nvSpPr>
          <p:spPr bwMode="auto">
            <a:xfrm rot="5400000">
              <a:off x="2994112" y="3892108"/>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37" name="Straight Connector 36">
              <a:extLst>
                <a:ext uri="{FF2B5EF4-FFF2-40B4-BE49-F238E27FC236}">
                  <a16:creationId xmlns:a16="http://schemas.microsoft.com/office/drawing/2014/main" id="{922B813E-BDEA-F934-A2CD-F0E7E6DC6E7B}"/>
                </a:ext>
              </a:extLst>
            </p:cNvPr>
            <p:cNvCxnSpPr/>
            <p:nvPr/>
          </p:nvCxnSpPr>
          <p:spPr bwMode="auto">
            <a:xfrm>
              <a:off x="4437850" y="4043235"/>
              <a:ext cx="3736873" cy="2316717"/>
            </a:xfrm>
            <a:prstGeom prst="line">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8407A2D2-B22A-9ABE-893F-3DF54029D611}"/>
                </a:ext>
              </a:extLst>
            </p:cNvPr>
            <p:cNvCxnSpPr/>
            <p:nvPr/>
          </p:nvCxnSpPr>
          <p:spPr bwMode="auto">
            <a:xfrm>
              <a:off x="799575" y="4043235"/>
              <a:ext cx="7344816" cy="2102632"/>
            </a:xfrm>
            <a:prstGeom prst="line">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a:extLst>
                <a:ext uri="{FF2B5EF4-FFF2-40B4-BE49-F238E27FC236}">
                  <a16:creationId xmlns:a16="http://schemas.microsoft.com/office/drawing/2014/main" id="{069530BF-61E6-368F-F507-AE8E17D3AC2A}"/>
                </a:ext>
              </a:extLst>
            </p:cNvPr>
            <p:cNvCxnSpPr/>
            <p:nvPr/>
          </p:nvCxnSpPr>
          <p:spPr bwMode="auto">
            <a:xfrm>
              <a:off x="4437850" y="5978879"/>
              <a:ext cx="3796835" cy="15652"/>
            </a:xfrm>
            <a:prstGeom prst="line">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Freeform: Shape 39">
              <a:extLst>
                <a:ext uri="{FF2B5EF4-FFF2-40B4-BE49-F238E27FC236}">
                  <a16:creationId xmlns:a16="http://schemas.microsoft.com/office/drawing/2014/main" id="{AE434D1E-E953-71AB-35FD-0D574161722E}"/>
                </a:ext>
              </a:extLst>
            </p:cNvPr>
            <p:cNvSpPr/>
            <p:nvPr/>
          </p:nvSpPr>
          <p:spPr bwMode="auto">
            <a:xfrm rot="6315001">
              <a:off x="2768293" y="4493269"/>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1" name="Freeform: Shape 40">
              <a:extLst>
                <a:ext uri="{FF2B5EF4-FFF2-40B4-BE49-F238E27FC236}">
                  <a16:creationId xmlns:a16="http://schemas.microsoft.com/office/drawing/2014/main" id="{1BDEC451-0BA5-BB65-A715-F1D0A549E46D}"/>
                </a:ext>
              </a:extLst>
            </p:cNvPr>
            <p:cNvSpPr/>
            <p:nvPr/>
          </p:nvSpPr>
          <p:spPr bwMode="auto">
            <a:xfrm rot="7315050">
              <a:off x="5362324" y="4508044"/>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2" name="Freeform: Shape 41">
              <a:extLst>
                <a:ext uri="{FF2B5EF4-FFF2-40B4-BE49-F238E27FC236}">
                  <a16:creationId xmlns:a16="http://schemas.microsoft.com/office/drawing/2014/main" id="{BD9C2278-268A-0561-E111-1C37847FFE3D}"/>
                </a:ext>
              </a:extLst>
            </p:cNvPr>
            <p:cNvSpPr/>
            <p:nvPr/>
          </p:nvSpPr>
          <p:spPr bwMode="auto">
            <a:xfrm rot="6315001">
              <a:off x="5282633" y="5198761"/>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3" name="Freeform: Shape 42">
              <a:extLst>
                <a:ext uri="{FF2B5EF4-FFF2-40B4-BE49-F238E27FC236}">
                  <a16:creationId xmlns:a16="http://schemas.microsoft.com/office/drawing/2014/main" id="{BD6E574C-1666-B292-6821-F7B3E8C6A699}"/>
                </a:ext>
              </a:extLst>
            </p:cNvPr>
            <p:cNvSpPr/>
            <p:nvPr/>
          </p:nvSpPr>
          <p:spPr bwMode="auto">
            <a:xfrm rot="5400000">
              <a:off x="5612258" y="5842807"/>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4" name="Arrow: Right 43">
              <a:extLst>
                <a:ext uri="{FF2B5EF4-FFF2-40B4-BE49-F238E27FC236}">
                  <a16:creationId xmlns:a16="http://schemas.microsoft.com/office/drawing/2014/main" id="{3A258BBD-3A4B-74F1-33B8-E1C6A757CA59}"/>
                </a:ext>
              </a:extLst>
            </p:cNvPr>
            <p:cNvSpPr/>
            <p:nvPr/>
          </p:nvSpPr>
          <p:spPr bwMode="auto">
            <a:xfrm rot="16200000">
              <a:off x="276502" y="4470045"/>
              <a:ext cx="1017343" cy="149246"/>
            </a:xfrm>
            <a:prstGeom prst="rightArrow">
              <a:avLst>
                <a:gd name="adj1" fmla="val 37235"/>
                <a:gd name="adj2" fmla="val 113821"/>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5" name="Arrow: Right 44">
              <a:extLst>
                <a:ext uri="{FF2B5EF4-FFF2-40B4-BE49-F238E27FC236}">
                  <a16:creationId xmlns:a16="http://schemas.microsoft.com/office/drawing/2014/main" id="{1E553BC8-5995-6C5F-D94E-426716FC9323}"/>
                </a:ext>
              </a:extLst>
            </p:cNvPr>
            <p:cNvSpPr/>
            <p:nvPr/>
          </p:nvSpPr>
          <p:spPr bwMode="auto">
            <a:xfrm rot="5400000">
              <a:off x="7184708" y="5466103"/>
              <a:ext cx="897849" cy="159007"/>
            </a:xfrm>
            <a:prstGeom prst="rightArrow">
              <a:avLst>
                <a:gd name="adj1" fmla="val 37235"/>
                <a:gd name="adj2" fmla="val 113821"/>
              </a:avLst>
            </a:prstGeom>
            <a:grp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6" name="Oval 45">
              <a:extLst>
                <a:ext uri="{FF2B5EF4-FFF2-40B4-BE49-F238E27FC236}">
                  <a16:creationId xmlns:a16="http://schemas.microsoft.com/office/drawing/2014/main" id="{D53D0835-67B9-69CD-3638-06CFB4B86F85}"/>
                </a:ext>
              </a:extLst>
            </p:cNvPr>
            <p:cNvSpPr/>
            <p:nvPr/>
          </p:nvSpPr>
          <p:spPr bwMode="auto">
            <a:xfrm>
              <a:off x="2674432" y="5022726"/>
              <a:ext cx="72008" cy="90325"/>
            </a:xfrm>
            <a:prstGeom prst="ellipse">
              <a:avLst/>
            </a:prstGeom>
            <a:grp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sp>
        <p:nvSpPr>
          <p:cNvPr id="47" name="Arrow: Right 46">
            <a:extLst>
              <a:ext uri="{FF2B5EF4-FFF2-40B4-BE49-F238E27FC236}">
                <a16:creationId xmlns:a16="http://schemas.microsoft.com/office/drawing/2014/main" id="{0A99A0D9-676C-184C-4447-6FD4CE374AE2}"/>
              </a:ext>
            </a:extLst>
          </p:cNvPr>
          <p:cNvSpPr/>
          <p:nvPr/>
        </p:nvSpPr>
        <p:spPr bwMode="auto">
          <a:xfrm rot="16200000">
            <a:off x="1664426" y="2716271"/>
            <a:ext cx="674985" cy="100216"/>
          </a:xfrm>
          <a:prstGeom prst="rightArrow">
            <a:avLst>
              <a:gd name="adj1" fmla="val 37235"/>
              <a:gd name="adj2" fmla="val 113821"/>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nvGrpSpPr>
          <p:cNvPr id="3" name="Group 2">
            <a:extLst>
              <a:ext uri="{FF2B5EF4-FFF2-40B4-BE49-F238E27FC236}">
                <a16:creationId xmlns:a16="http://schemas.microsoft.com/office/drawing/2014/main" id="{609E2AA9-66C4-3AA9-19E4-3B16A077F3E9}"/>
              </a:ext>
            </a:extLst>
          </p:cNvPr>
          <p:cNvGrpSpPr/>
          <p:nvPr/>
        </p:nvGrpSpPr>
        <p:grpSpPr>
          <a:xfrm>
            <a:off x="2044936" y="2442312"/>
            <a:ext cx="2465948" cy="698803"/>
            <a:chOff x="1932001" y="1997087"/>
            <a:chExt cx="2452700" cy="723219"/>
          </a:xfrm>
        </p:grpSpPr>
        <p:cxnSp>
          <p:nvCxnSpPr>
            <p:cNvPr id="4" name="Straight Connector 3">
              <a:extLst>
                <a:ext uri="{FF2B5EF4-FFF2-40B4-BE49-F238E27FC236}">
                  <a16:creationId xmlns:a16="http://schemas.microsoft.com/office/drawing/2014/main" id="{910D4936-7594-1D1D-AAA4-4066EF70E344}"/>
                </a:ext>
              </a:extLst>
            </p:cNvPr>
            <p:cNvCxnSpPr>
              <a:cxnSpLocks/>
            </p:cNvCxnSpPr>
            <p:nvPr/>
          </p:nvCxnSpPr>
          <p:spPr>
            <a:xfrm>
              <a:off x="1932001" y="1997087"/>
              <a:ext cx="2452700" cy="723219"/>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6" name="Freeform: Shape 5">
              <a:extLst>
                <a:ext uri="{FF2B5EF4-FFF2-40B4-BE49-F238E27FC236}">
                  <a16:creationId xmlns:a16="http://schemas.microsoft.com/office/drawing/2014/main" id="{D40D6B14-10AE-C81F-4263-5B60B4A9415F}"/>
                </a:ext>
              </a:extLst>
            </p:cNvPr>
            <p:cNvSpPr/>
            <p:nvPr/>
          </p:nvSpPr>
          <p:spPr bwMode="auto">
            <a:xfrm rot="6422848">
              <a:off x="3196723" y="2297663"/>
              <a:ext cx="120314" cy="193408"/>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grpSp>
        <p:nvGrpSpPr>
          <p:cNvPr id="7" name="Group 6">
            <a:extLst>
              <a:ext uri="{FF2B5EF4-FFF2-40B4-BE49-F238E27FC236}">
                <a16:creationId xmlns:a16="http://schemas.microsoft.com/office/drawing/2014/main" id="{D8E7548A-5005-B97A-8BE3-3B83890C773D}"/>
              </a:ext>
            </a:extLst>
          </p:cNvPr>
          <p:cNvGrpSpPr/>
          <p:nvPr/>
        </p:nvGrpSpPr>
        <p:grpSpPr>
          <a:xfrm>
            <a:off x="4483821" y="3132570"/>
            <a:ext cx="2452575" cy="715502"/>
            <a:chOff x="1945947" y="1990776"/>
            <a:chExt cx="2438754" cy="729530"/>
          </a:xfrm>
        </p:grpSpPr>
        <p:cxnSp>
          <p:nvCxnSpPr>
            <p:cNvPr id="8" name="Straight Connector 7">
              <a:extLst>
                <a:ext uri="{FF2B5EF4-FFF2-40B4-BE49-F238E27FC236}">
                  <a16:creationId xmlns:a16="http://schemas.microsoft.com/office/drawing/2014/main" id="{1566E577-BD10-AA45-1FFF-EAF88C63723F}"/>
                </a:ext>
              </a:extLst>
            </p:cNvPr>
            <p:cNvCxnSpPr>
              <a:cxnSpLocks/>
            </p:cNvCxnSpPr>
            <p:nvPr/>
          </p:nvCxnSpPr>
          <p:spPr>
            <a:xfrm>
              <a:off x="1945947" y="1990776"/>
              <a:ext cx="2438754" cy="72953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9" name="Freeform: Shape 8">
              <a:extLst>
                <a:ext uri="{FF2B5EF4-FFF2-40B4-BE49-F238E27FC236}">
                  <a16:creationId xmlns:a16="http://schemas.microsoft.com/office/drawing/2014/main" id="{FE075805-A2AE-8EE2-13E9-D65E06E945B6}"/>
                </a:ext>
              </a:extLst>
            </p:cNvPr>
            <p:cNvSpPr/>
            <p:nvPr/>
          </p:nvSpPr>
          <p:spPr bwMode="auto">
            <a:xfrm rot="6422848">
              <a:off x="2483612" y="2072481"/>
              <a:ext cx="120314" cy="193408"/>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sp>
        <p:nvSpPr>
          <p:cNvPr id="10" name="TextBox 9">
            <a:extLst>
              <a:ext uri="{FF2B5EF4-FFF2-40B4-BE49-F238E27FC236}">
                <a16:creationId xmlns:a16="http://schemas.microsoft.com/office/drawing/2014/main" id="{D94BB882-1E95-F263-AD22-3D78A404EB1D}"/>
              </a:ext>
            </a:extLst>
          </p:cNvPr>
          <p:cNvSpPr txBox="1"/>
          <p:nvPr/>
        </p:nvSpPr>
        <p:spPr>
          <a:xfrm>
            <a:off x="584200" y="921518"/>
            <a:ext cx="8382000" cy="954107"/>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No. But it’s a good test of accuracy to see if it intersects at the same point.</a:t>
            </a:r>
          </a:p>
        </p:txBody>
      </p:sp>
      <p:grpSp>
        <p:nvGrpSpPr>
          <p:cNvPr id="19" name="Group 18">
            <a:extLst>
              <a:ext uri="{FF2B5EF4-FFF2-40B4-BE49-F238E27FC236}">
                <a16:creationId xmlns:a16="http://schemas.microsoft.com/office/drawing/2014/main" id="{458903D5-A09C-D6C9-7A5F-80A080C42DDF}"/>
              </a:ext>
            </a:extLst>
          </p:cNvPr>
          <p:cNvGrpSpPr/>
          <p:nvPr/>
        </p:nvGrpSpPr>
        <p:grpSpPr>
          <a:xfrm>
            <a:off x="2001918" y="2374960"/>
            <a:ext cx="2467568" cy="116256"/>
            <a:chOff x="2001918" y="2374960"/>
            <a:chExt cx="2467568" cy="116256"/>
          </a:xfrm>
        </p:grpSpPr>
        <p:cxnSp>
          <p:nvCxnSpPr>
            <p:cNvPr id="12" name="Straight Connector 11">
              <a:extLst>
                <a:ext uri="{FF2B5EF4-FFF2-40B4-BE49-F238E27FC236}">
                  <a16:creationId xmlns:a16="http://schemas.microsoft.com/office/drawing/2014/main" id="{7BA0DD03-D533-DD54-B19C-00549A72FE39}"/>
                </a:ext>
              </a:extLst>
            </p:cNvPr>
            <p:cNvCxnSpPr>
              <a:cxnSpLocks/>
              <a:stCxn id="47" idx="3"/>
            </p:cNvCxnSpPr>
            <p:nvPr/>
          </p:nvCxnSpPr>
          <p:spPr>
            <a:xfrm>
              <a:off x="2001918" y="2428887"/>
              <a:ext cx="2467568" cy="3222"/>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3" name="Freeform: Shape 12">
              <a:extLst>
                <a:ext uri="{FF2B5EF4-FFF2-40B4-BE49-F238E27FC236}">
                  <a16:creationId xmlns:a16="http://schemas.microsoft.com/office/drawing/2014/main" id="{3897320B-8FD0-7F3B-EBD1-614BA4ABC35F}"/>
                </a:ext>
              </a:extLst>
            </p:cNvPr>
            <p:cNvSpPr/>
            <p:nvPr/>
          </p:nvSpPr>
          <p:spPr bwMode="auto">
            <a:xfrm rot="5400000">
              <a:off x="3476377" y="2335861"/>
              <a:ext cx="116256" cy="194453"/>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grpSp>
        <p:nvGrpSpPr>
          <p:cNvPr id="51" name="Group 50">
            <a:extLst>
              <a:ext uri="{FF2B5EF4-FFF2-40B4-BE49-F238E27FC236}">
                <a16:creationId xmlns:a16="http://schemas.microsoft.com/office/drawing/2014/main" id="{94E94CD1-1EBD-6E50-A383-688E627E937F}"/>
              </a:ext>
            </a:extLst>
          </p:cNvPr>
          <p:cNvGrpSpPr/>
          <p:nvPr/>
        </p:nvGrpSpPr>
        <p:grpSpPr>
          <a:xfrm>
            <a:off x="4478985" y="2433746"/>
            <a:ext cx="2657092" cy="1655759"/>
            <a:chOff x="4478985" y="2433746"/>
            <a:chExt cx="2657092" cy="1655759"/>
          </a:xfrm>
        </p:grpSpPr>
        <p:cxnSp>
          <p:nvCxnSpPr>
            <p:cNvPr id="22" name="Straight Connector 21">
              <a:extLst>
                <a:ext uri="{FF2B5EF4-FFF2-40B4-BE49-F238E27FC236}">
                  <a16:creationId xmlns:a16="http://schemas.microsoft.com/office/drawing/2014/main" id="{8D6D24A1-12DE-8251-32CA-8522886EEBF7}"/>
                </a:ext>
              </a:extLst>
            </p:cNvPr>
            <p:cNvCxnSpPr>
              <a:cxnSpLocks/>
            </p:cNvCxnSpPr>
            <p:nvPr/>
          </p:nvCxnSpPr>
          <p:spPr>
            <a:xfrm>
              <a:off x="4478985" y="2433746"/>
              <a:ext cx="2657092" cy="1655759"/>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23" name="Freeform: Shape 22">
              <a:extLst>
                <a:ext uri="{FF2B5EF4-FFF2-40B4-BE49-F238E27FC236}">
                  <a16:creationId xmlns:a16="http://schemas.microsoft.com/office/drawing/2014/main" id="{73598EF1-3E98-67EB-0BC2-2150740F9CD5}"/>
                </a:ext>
              </a:extLst>
            </p:cNvPr>
            <p:cNvSpPr/>
            <p:nvPr/>
          </p:nvSpPr>
          <p:spPr bwMode="auto">
            <a:xfrm rot="7207465">
              <a:off x="5084320" y="2744626"/>
              <a:ext cx="116252" cy="194453"/>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sp>
        <p:nvSpPr>
          <p:cNvPr id="24" name="TextBox 23">
            <a:extLst>
              <a:ext uri="{FF2B5EF4-FFF2-40B4-BE49-F238E27FC236}">
                <a16:creationId xmlns:a16="http://schemas.microsoft.com/office/drawing/2014/main" id="{E0AF0AFB-E12E-2701-6698-D9620C1B957A}"/>
              </a:ext>
            </a:extLst>
          </p:cNvPr>
          <p:cNvSpPr txBox="1"/>
          <p:nvPr/>
        </p:nvSpPr>
        <p:spPr>
          <a:xfrm>
            <a:off x="5559304" y="2513920"/>
            <a:ext cx="404278"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F</a:t>
            </a:r>
          </a:p>
        </p:txBody>
      </p:sp>
      <p:sp>
        <p:nvSpPr>
          <p:cNvPr id="26" name="Oval 25">
            <a:extLst>
              <a:ext uri="{FF2B5EF4-FFF2-40B4-BE49-F238E27FC236}">
                <a16:creationId xmlns:a16="http://schemas.microsoft.com/office/drawing/2014/main" id="{B9423B57-3C7E-781C-B699-E3173BF2D820}"/>
              </a:ext>
            </a:extLst>
          </p:cNvPr>
          <p:cNvSpPr/>
          <p:nvPr/>
        </p:nvSpPr>
        <p:spPr>
          <a:xfrm>
            <a:off x="5532643" y="3065309"/>
            <a:ext cx="102870" cy="100438"/>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BC5F9B94-8FB6-5B93-D1CD-586D945E891F}"/>
              </a:ext>
            </a:extLst>
          </p:cNvPr>
          <p:cNvSpPr/>
          <p:nvPr/>
        </p:nvSpPr>
        <p:spPr bwMode="auto">
          <a:xfrm rot="5400000" flipV="1">
            <a:off x="6289553" y="3382567"/>
            <a:ext cx="620005" cy="102872"/>
          </a:xfrm>
          <a:prstGeom prst="rightArrow">
            <a:avLst>
              <a:gd name="adj1" fmla="val 37235"/>
              <a:gd name="adj2" fmla="val 113821"/>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4" name="TextBox 13">
            <a:extLst>
              <a:ext uri="{FF2B5EF4-FFF2-40B4-BE49-F238E27FC236}">
                <a16:creationId xmlns:a16="http://schemas.microsoft.com/office/drawing/2014/main" id="{9F7B81D6-5AFF-3102-4C0F-2AA32070460B}"/>
              </a:ext>
            </a:extLst>
          </p:cNvPr>
          <p:cNvSpPr txBox="1"/>
          <p:nvPr/>
        </p:nvSpPr>
        <p:spPr>
          <a:xfrm>
            <a:off x="7609966" y="3152107"/>
            <a:ext cx="1184940"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Image</a:t>
            </a:r>
          </a:p>
        </p:txBody>
      </p:sp>
      <p:cxnSp>
        <p:nvCxnSpPr>
          <p:cNvPr id="16" name="Straight Arrow Connector 15">
            <a:extLst>
              <a:ext uri="{FF2B5EF4-FFF2-40B4-BE49-F238E27FC236}">
                <a16:creationId xmlns:a16="http://schemas.microsoft.com/office/drawing/2014/main" id="{63E1B3C8-EFDB-2D41-F837-CA76D2FD060E}"/>
              </a:ext>
            </a:extLst>
          </p:cNvPr>
          <p:cNvCxnSpPr/>
          <p:nvPr/>
        </p:nvCxnSpPr>
        <p:spPr>
          <a:xfrm flipH="1">
            <a:off x="6660191" y="3429000"/>
            <a:ext cx="807409" cy="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5" name="TextBox 14">
            <a:extLst>
              <a:ext uri="{FF2B5EF4-FFF2-40B4-BE49-F238E27FC236}">
                <a16:creationId xmlns:a16="http://schemas.microsoft.com/office/drawing/2014/main" id="{B045C11A-856D-E2EB-23F0-E1CC8F0B38D5}"/>
              </a:ext>
            </a:extLst>
          </p:cNvPr>
          <p:cNvSpPr txBox="1"/>
          <p:nvPr/>
        </p:nvSpPr>
        <p:spPr>
          <a:xfrm>
            <a:off x="685801" y="4762500"/>
            <a:ext cx="7917492" cy="954107"/>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The third ray passes through the near focus, where should it go after the lens?</a:t>
            </a:r>
          </a:p>
        </p:txBody>
      </p:sp>
      <p:sp>
        <p:nvSpPr>
          <p:cNvPr id="17" name="TextBox 16">
            <a:extLst>
              <a:ext uri="{FF2B5EF4-FFF2-40B4-BE49-F238E27FC236}">
                <a16:creationId xmlns:a16="http://schemas.microsoft.com/office/drawing/2014/main" id="{51AAF913-A4E3-C0A2-5C11-8072120DAB93}"/>
              </a:ext>
            </a:extLst>
          </p:cNvPr>
          <p:cNvSpPr txBox="1"/>
          <p:nvPr/>
        </p:nvSpPr>
        <p:spPr>
          <a:xfrm>
            <a:off x="685801" y="5777917"/>
            <a:ext cx="7917492" cy="52322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It continues parallel to the axis.</a:t>
            </a:r>
          </a:p>
        </p:txBody>
      </p:sp>
      <p:grpSp>
        <p:nvGrpSpPr>
          <p:cNvPr id="55" name="Group 54">
            <a:extLst>
              <a:ext uri="{FF2B5EF4-FFF2-40B4-BE49-F238E27FC236}">
                <a16:creationId xmlns:a16="http://schemas.microsoft.com/office/drawing/2014/main" id="{A6369A36-C9D5-1BE0-2F1C-CC60E7102D13}"/>
              </a:ext>
            </a:extLst>
          </p:cNvPr>
          <p:cNvGrpSpPr/>
          <p:nvPr/>
        </p:nvGrpSpPr>
        <p:grpSpPr>
          <a:xfrm>
            <a:off x="2008202" y="2428887"/>
            <a:ext cx="2462198" cy="1304913"/>
            <a:chOff x="2008202" y="2428887"/>
            <a:chExt cx="2462198" cy="1304913"/>
          </a:xfrm>
        </p:grpSpPr>
        <p:cxnSp>
          <p:nvCxnSpPr>
            <p:cNvPr id="20" name="Straight Connector 19">
              <a:extLst>
                <a:ext uri="{FF2B5EF4-FFF2-40B4-BE49-F238E27FC236}">
                  <a16:creationId xmlns:a16="http://schemas.microsoft.com/office/drawing/2014/main" id="{06F730F6-4F78-0363-D7E1-1280564CD8DC}"/>
                </a:ext>
              </a:extLst>
            </p:cNvPr>
            <p:cNvCxnSpPr>
              <a:cxnSpLocks/>
              <a:stCxn id="44" idx="3"/>
            </p:cNvCxnSpPr>
            <p:nvPr/>
          </p:nvCxnSpPr>
          <p:spPr>
            <a:xfrm>
              <a:off x="2008202" y="2428887"/>
              <a:ext cx="2462198" cy="1304913"/>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21" name="Freeform: Shape 20">
              <a:extLst>
                <a:ext uri="{FF2B5EF4-FFF2-40B4-BE49-F238E27FC236}">
                  <a16:creationId xmlns:a16="http://schemas.microsoft.com/office/drawing/2014/main" id="{B7567606-20FC-349C-D3E2-75696D58A683}"/>
                </a:ext>
              </a:extLst>
            </p:cNvPr>
            <p:cNvSpPr/>
            <p:nvPr/>
          </p:nvSpPr>
          <p:spPr bwMode="auto">
            <a:xfrm rot="7173953">
              <a:off x="2924099" y="2844439"/>
              <a:ext cx="116252" cy="194453"/>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sp>
        <p:nvSpPr>
          <p:cNvPr id="27" name="Oval 26">
            <a:extLst>
              <a:ext uri="{FF2B5EF4-FFF2-40B4-BE49-F238E27FC236}">
                <a16:creationId xmlns:a16="http://schemas.microsoft.com/office/drawing/2014/main" id="{15CC7467-60C1-B207-2048-4A19E7CF3408}"/>
              </a:ext>
            </a:extLst>
          </p:cNvPr>
          <p:cNvSpPr/>
          <p:nvPr/>
        </p:nvSpPr>
        <p:spPr>
          <a:xfrm>
            <a:off x="3249543" y="3070791"/>
            <a:ext cx="102870" cy="100438"/>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6" name="Group 55">
            <a:extLst>
              <a:ext uri="{FF2B5EF4-FFF2-40B4-BE49-F238E27FC236}">
                <a16:creationId xmlns:a16="http://schemas.microsoft.com/office/drawing/2014/main" id="{6E50D92A-E47B-E694-8E74-9EA77895CCE0}"/>
              </a:ext>
            </a:extLst>
          </p:cNvPr>
          <p:cNvGrpSpPr/>
          <p:nvPr/>
        </p:nvGrpSpPr>
        <p:grpSpPr>
          <a:xfrm>
            <a:off x="4469486" y="3676750"/>
            <a:ext cx="2549499" cy="120314"/>
            <a:chOff x="4469486" y="3676750"/>
            <a:chExt cx="2549499" cy="120314"/>
          </a:xfrm>
        </p:grpSpPr>
        <p:cxnSp>
          <p:nvCxnSpPr>
            <p:cNvPr id="48" name="Straight Connector 47">
              <a:extLst>
                <a:ext uri="{FF2B5EF4-FFF2-40B4-BE49-F238E27FC236}">
                  <a16:creationId xmlns:a16="http://schemas.microsoft.com/office/drawing/2014/main" id="{570E9B68-4604-E797-A33B-7E7B45244B9E}"/>
                </a:ext>
              </a:extLst>
            </p:cNvPr>
            <p:cNvCxnSpPr/>
            <p:nvPr/>
          </p:nvCxnSpPr>
          <p:spPr bwMode="auto">
            <a:xfrm>
              <a:off x="4469486" y="3734752"/>
              <a:ext cx="2549499" cy="10510"/>
            </a:xfrm>
            <a:prstGeom prst="line">
              <a:avLst/>
            </a:prstGeom>
            <a:solidFill>
              <a:schemeClr val="bg1">
                <a:lumMod val="75000"/>
              </a:schemeClr>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Freeform: Shape 48">
              <a:extLst>
                <a:ext uri="{FF2B5EF4-FFF2-40B4-BE49-F238E27FC236}">
                  <a16:creationId xmlns:a16="http://schemas.microsoft.com/office/drawing/2014/main" id="{8723CB83-4515-D509-C52B-0C7DAE5ED84B}"/>
                </a:ext>
              </a:extLst>
            </p:cNvPr>
            <p:cNvSpPr/>
            <p:nvPr/>
          </p:nvSpPr>
          <p:spPr bwMode="auto">
            <a:xfrm rot="5400000">
              <a:off x="5249729" y="3640203"/>
              <a:ext cx="120314" cy="193408"/>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sp>
        <p:nvSpPr>
          <p:cNvPr id="50" name="TextBox 49">
            <a:extLst>
              <a:ext uri="{FF2B5EF4-FFF2-40B4-BE49-F238E27FC236}">
                <a16:creationId xmlns:a16="http://schemas.microsoft.com/office/drawing/2014/main" id="{31D73B2A-AE3D-1C02-834E-5F7BA1D7AA14}"/>
              </a:ext>
            </a:extLst>
          </p:cNvPr>
          <p:cNvSpPr txBox="1"/>
          <p:nvPr/>
        </p:nvSpPr>
        <p:spPr>
          <a:xfrm>
            <a:off x="2987268" y="3291639"/>
            <a:ext cx="404278"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F</a:t>
            </a:r>
          </a:p>
        </p:txBody>
      </p:sp>
      <p:sp>
        <p:nvSpPr>
          <p:cNvPr id="57" name="TextBox 56">
            <a:extLst>
              <a:ext uri="{FF2B5EF4-FFF2-40B4-BE49-F238E27FC236}">
                <a16:creationId xmlns:a16="http://schemas.microsoft.com/office/drawing/2014/main" id="{95DF3E10-5B51-7BA9-4E1C-A74F1F01565E}"/>
              </a:ext>
            </a:extLst>
          </p:cNvPr>
          <p:cNvSpPr txBox="1"/>
          <p:nvPr/>
        </p:nvSpPr>
        <p:spPr>
          <a:xfrm>
            <a:off x="323816" y="2513486"/>
            <a:ext cx="1223412"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Object</a:t>
            </a:r>
          </a:p>
        </p:txBody>
      </p:sp>
    </p:spTree>
    <p:extLst>
      <p:ext uri="{BB962C8B-B14F-4D97-AF65-F5344CB8AC3E}">
        <p14:creationId xmlns:p14="http://schemas.microsoft.com/office/powerpoint/2010/main" val="181530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left)">
                                      <p:cBhvr>
                                        <p:cTn id="11" dur="500"/>
                                        <p:tgtEl>
                                          <p:spTgt spid="55"/>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left)">
                                      <p:cBhvr>
                                        <p:cTn id="26" dur="500"/>
                                        <p:tgtEl>
                                          <p:spTgt spid="56"/>
                                        </p:tgtEl>
                                      </p:cBhvr>
                                    </p:animEffec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7" grpId="0"/>
      <p:bldP spid="27"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A99A97C-291C-984F-5309-E5B9ADAC97C1}"/>
              </a:ext>
            </a:extLst>
          </p:cNvPr>
          <p:cNvSpPr/>
          <p:nvPr/>
        </p:nvSpPr>
        <p:spPr>
          <a:xfrm>
            <a:off x="3909359" y="3065050"/>
            <a:ext cx="482414" cy="2271472"/>
          </a:xfrm>
          <a:custGeom>
            <a:avLst/>
            <a:gdLst>
              <a:gd name="connsiteX0" fmla="*/ 124709 w 249418"/>
              <a:gd name="connsiteY0" fmla="*/ 0 h 1980320"/>
              <a:gd name="connsiteX1" fmla="*/ 165655 w 249418"/>
              <a:gd name="connsiteY1" fmla="*/ 159242 h 1980320"/>
              <a:gd name="connsiteX2" fmla="*/ 249418 w 249418"/>
              <a:gd name="connsiteY2" fmla="*/ 990160 h 1980320"/>
              <a:gd name="connsiteX3" fmla="*/ 165655 w 249418"/>
              <a:gd name="connsiteY3" fmla="*/ 1821078 h 1980320"/>
              <a:gd name="connsiteX4" fmla="*/ 124709 w 249418"/>
              <a:gd name="connsiteY4" fmla="*/ 1980320 h 1980320"/>
              <a:gd name="connsiteX5" fmla="*/ 83764 w 249418"/>
              <a:gd name="connsiteY5" fmla="*/ 1821078 h 1980320"/>
              <a:gd name="connsiteX6" fmla="*/ 0 w 249418"/>
              <a:gd name="connsiteY6" fmla="*/ 990160 h 1980320"/>
              <a:gd name="connsiteX7" fmla="*/ 83764 w 249418"/>
              <a:gd name="connsiteY7" fmla="*/ 159242 h 198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418" h="1980320">
                <a:moveTo>
                  <a:pt x="124709" y="0"/>
                </a:moveTo>
                <a:lnTo>
                  <a:pt x="165655" y="159242"/>
                </a:lnTo>
                <a:cubicBezTo>
                  <a:pt x="220576" y="427636"/>
                  <a:pt x="249418" y="705530"/>
                  <a:pt x="249418" y="990160"/>
                </a:cubicBezTo>
                <a:cubicBezTo>
                  <a:pt x="249418" y="1274791"/>
                  <a:pt x="220576" y="1552684"/>
                  <a:pt x="165655" y="1821078"/>
                </a:cubicBezTo>
                <a:lnTo>
                  <a:pt x="124709" y="1980320"/>
                </a:lnTo>
                <a:lnTo>
                  <a:pt x="83764" y="1821078"/>
                </a:lnTo>
                <a:cubicBezTo>
                  <a:pt x="28843" y="1552684"/>
                  <a:pt x="0" y="1274791"/>
                  <a:pt x="0" y="990160"/>
                </a:cubicBezTo>
                <a:cubicBezTo>
                  <a:pt x="0" y="705530"/>
                  <a:pt x="28843" y="427636"/>
                  <a:pt x="83764" y="159242"/>
                </a:cubicBezTo>
                <a:close/>
              </a:path>
            </a:pathLst>
          </a:custGeom>
          <a:solidFill>
            <a:schemeClr val="tx2">
              <a:lumMod val="10000"/>
              <a:lumOff val="9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GB" b="1">
              <a:solidFill>
                <a:schemeClr val="tx1"/>
              </a:solidFill>
              <a:latin typeface="Arial" charset="0"/>
            </a:endParaRPr>
          </a:p>
        </p:txBody>
      </p:sp>
      <p:sp>
        <p:nvSpPr>
          <p:cNvPr id="10245" name="Text Box 5">
            <a:extLst>
              <a:ext uri="{FF2B5EF4-FFF2-40B4-BE49-F238E27FC236}">
                <a16:creationId xmlns:a16="http://schemas.microsoft.com/office/drawing/2014/main" id="{966CFA11-E2A7-41D4-F9C7-DA7DBC5E09D8}"/>
              </a:ext>
            </a:extLst>
          </p:cNvPr>
          <p:cNvSpPr txBox="1">
            <a:spLocks noChangeArrowheads="1"/>
          </p:cNvSpPr>
          <p:nvPr/>
        </p:nvSpPr>
        <p:spPr bwMode="auto">
          <a:xfrm>
            <a:off x="539749" y="971382"/>
            <a:ext cx="8207375" cy="1077218"/>
          </a:xfrm>
          <a:prstGeom prst="rect">
            <a:avLst/>
          </a:prstGeom>
          <a:solidFill>
            <a:srgbClr val="FFFF99"/>
          </a:solidFill>
          <a:ln>
            <a:noFill/>
          </a:ln>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IE" altLang="en-US" sz="3200" b="0" dirty="0"/>
              <a:t>an image formed by the intersection of rays.</a:t>
            </a:r>
            <a:br>
              <a:rPr lang="en-IE" altLang="en-US" sz="3200" b="0" dirty="0"/>
            </a:br>
            <a:r>
              <a:rPr lang="en-IE" altLang="en-US" sz="3200" b="0" dirty="0"/>
              <a:t>                                </a:t>
            </a:r>
            <a:r>
              <a:rPr lang="en-IE" altLang="en-US" sz="2000" b="0" dirty="0"/>
              <a:t>OL 2022</a:t>
            </a:r>
            <a:endParaRPr lang="en-IE" altLang="en-US" sz="3200" b="0" dirty="0"/>
          </a:p>
        </p:txBody>
      </p:sp>
      <p:sp>
        <p:nvSpPr>
          <p:cNvPr id="4" name="Title 3">
            <a:extLst>
              <a:ext uri="{FF2B5EF4-FFF2-40B4-BE49-F238E27FC236}">
                <a16:creationId xmlns:a16="http://schemas.microsoft.com/office/drawing/2014/main" id="{7C319604-AFC5-6C55-725E-3B9112584097}"/>
              </a:ext>
            </a:extLst>
          </p:cNvPr>
          <p:cNvSpPr>
            <a:spLocks noGrp="1"/>
          </p:cNvSpPr>
          <p:nvPr>
            <p:ph type="title"/>
          </p:nvPr>
        </p:nvSpPr>
        <p:spPr/>
        <p:txBody>
          <a:bodyPr/>
          <a:lstStyle/>
          <a:p>
            <a:r>
              <a:rPr lang="en-IE" altLang="en-US" dirty="0"/>
              <a:t>What is a Real Image?</a:t>
            </a:r>
            <a:endParaRPr lang="en-GB" dirty="0"/>
          </a:p>
        </p:txBody>
      </p:sp>
      <p:sp>
        <p:nvSpPr>
          <p:cNvPr id="2" name="Slide Number Placeholder 1">
            <a:extLst>
              <a:ext uri="{FF2B5EF4-FFF2-40B4-BE49-F238E27FC236}">
                <a16:creationId xmlns:a16="http://schemas.microsoft.com/office/drawing/2014/main" id="{C31AC385-663C-132F-461C-1F6798D9D430}"/>
              </a:ext>
            </a:extLst>
          </p:cNvPr>
          <p:cNvSpPr>
            <a:spLocks noGrp="1"/>
          </p:cNvSpPr>
          <p:nvPr>
            <p:ph type="sldNum" sz="quarter" idx="4294967295"/>
          </p:nvPr>
        </p:nvSpPr>
        <p:spPr bwMode="auto">
          <a:xfrm>
            <a:off x="70104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eaLnBrk="1" fontAlgn="base" hangingPunct="1">
              <a:spcBef>
                <a:spcPct val="0"/>
              </a:spcBef>
              <a:spcAft>
                <a:spcPct val="0"/>
              </a:spcAft>
              <a:defRPr sz="14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17</a:t>
            </a:fld>
            <a:endParaRPr lang="en-GB" altLang="en-US"/>
          </a:p>
        </p:txBody>
      </p:sp>
      <p:sp>
        <p:nvSpPr>
          <p:cNvPr id="7" name="Oval 6">
            <a:extLst>
              <a:ext uri="{FF2B5EF4-FFF2-40B4-BE49-F238E27FC236}">
                <a16:creationId xmlns:a16="http://schemas.microsoft.com/office/drawing/2014/main" id="{08844859-DFEF-DF13-294A-C19B4BD09F8E}"/>
              </a:ext>
            </a:extLst>
          </p:cNvPr>
          <p:cNvSpPr/>
          <p:nvPr/>
        </p:nvSpPr>
        <p:spPr bwMode="auto">
          <a:xfrm>
            <a:off x="5267028" y="4221037"/>
            <a:ext cx="48352" cy="6065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8" name="Straight Connector 7">
            <a:extLst>
              <a:ext uri="{FF2B5EF4-FFF2-40B4-BE49-F238E27FC236}">
                <a16:creationId xmlns:a16="http://schemas.microsoft.com/office/drawing/2014/main" id="{647D96C1-D85B-12BD-C59E-9C09A4E9AD70}"/>
              </a:ext>
            </a:extLst>
          </p:cNvPr>
          <p:cNvCxnSpPr/>
          <p:nvPr/>
        </p:nvCxnSpPr>
        <p:spPr bwMode="auto">
          <a:xfrm>
            <a:off x="1718476" y="3550914"/>
            <a:ext cx="2443029" cy="1299745"/>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Freeform: Shape 8">
            <a:extLst>
              <a:ext uri="{FF2B5EF4-FFF2-40B4-BE49-F238E27FC236}">
                <a16:creationId xmlns:a16="http://schemas.microsoft.com/office/drawing/2014/main" id="{9FA05F06-0C5C-616E-FDBE-9371CA2FB0A9}"/>
              </a:ext>
            </a:extLst>
          </p:cNvPr>
          <p:cNvSpPr/>
          <p:nvPr/>
        </p:nvSpPr>
        <p:spPr bwMode="auto">
          <a:xfrm rot="6918098">
            <a:off x="2618897" y="3955331"/>
            <a:ext cx="120314" cy="193408"/>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10" name="Straight Connector 9">
            <a:extLst>
              <a:ext uri="{FF2B5EF4-FFF2-40B4-BE49-F238E27FC236}">
                <a16:creationId xmlns:a16="http://schemas.microsoft.com/office/drawing/2014/main" id="{9256D17A-EE6B-A7F7-DE14-924282773DA1}"/>
              </a:ext>
            </a:extLst>
          </p:cNvPr>
          <p:cNvCxnSpPr/>
          <p:nvPr/>
        </p:nvCxnSpPr>
        <p:spPr bwMode="auto">
          <a:xfrm>
            <a:off x="1718476" y="3550914"/>
            <a:ext cx="2465948"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Freeform: Shape 10">
            <a:extLst>
              <a:ext uri="{FF2B5EF4-FFF2-40B4-BE49-F238E27FC236}">
                <a16:creationId xmlns:a16="http://schemas.microsoft.com/office/drawing/2014/main" id="{3F06624D-77BA-D307-5525-CAE546FCFBD8}"/>
              </a:ext>
            </a:extLst>
          </p:cNvPr>
          <p:cNvSpPr/>
          <p:nvPr/>
        </p:nvSpPr>
        <p:spPr bwMode="auto">
          <a:xfrm rot="5400000">
            <a:off x="3192063" y="3449434"/>
            <a:ext cx="120314" cy="193408"/>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12" name="Straight Connector 11">
            <a:extLst>
              <a:ext uri="{FF2B5EF4-FFF2-40B4-BE49-F238E27FC236}">
                <a16:creationId xmlns:a16="http://schemas.microsoft.com/office/drawing/2014/main" id="{831956BE-716C-CDA9-56D1-8E21D0A81C4A}"/>
              </a:ext>
            </a:extLst>
          </p:cNvPr>
          <p:cNvCxnSpPr/>
          <p:nvPr/>
        </p:nvCxnSpPr>
        <p:spPr bwMode="auto">
          <a:xfrm>
            <a:off x="4161504" y="3550913"/>
            <a:ext cx="3542003" cy="214843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791271DC-F0BD-C4F7-2067-66FCB36226AD}"/>
              </a:ext>
            </a:extLst>
          </p:cNvPr>
          <p:cNvCxnSpPr/>
          <p:nvPr/>
        </p:nvCxnSpPr>
        <p:spPr bwMode="auto">
          <a:xfrm>
            <a:off x="1718476" y="3550913"/>
            <a:ext cx="6122817" cy="1747598"/>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C3968BB2-0BEC-C1B0-632D-77EB60039966}"/>
              </a:ext>
            </a:extLst>
          </p:cNvPr>
          <p:cNvCxnSpPr/>
          <p:nvPr/>
        </p:nvCxnSpPr>
        <p:spPr bwMode="auto">
          <a:xfrm>
            <a:off x="4161504" y="4850659"/>
            <a:ext cx="3779997" cy="1051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Freeform: Shape 14">
            <a:extLst>
              <a:ext uri="{FF2B5EF4-FFF2-40B4-BE49-F238E27FC236}">
                <a16:creationId xmlns:a16="http://schemas.microsoft.com/office/drawing/2014/main" id="{82B26C6B-19AD-14AE-DF79-66A597DF19E9}"/>
              </a:ext>
            </a:extLst>
          </p:cNvPr>
          <p:cNvSpPr/>
          <p:nvPr/>
        </p:nvSpPr>
        <p:spPr bwMode="auto">
          <a:xfrm rot="6315001">
            <a:off x="3040430" y="3853102"/>
            <a:ext cx="120314" cy="193408"/>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6" name="Freeform: Shape 15">
            <a:extLst>
              <a:ext uri="{FF2B5EF4-FFF2-40B4-BE49-F238E27FC236}">
                <a16:creationId xmlns:a16="http://schemas.microsoft.com/office/drawing/2014/main" id="{826AD224-7B14-B5A3-6F70-95CD7AD8A6D5}"/>
              </a:ext>
            </a:extLst>
          </p:cNvPr>
          <p:cNvSpPr/>
          <p:nvPr/>
        </p:nvSpPr>
        <p:spPr bwMode="auto">
          <a:xfrm rot="7315050">
            <a:off x="4782270" y="3863023"/>
            <a:ext cx="120314" cy="193408"/>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7" name="Freeform: Shape 16">
            <a:extLst>
              <a:ext uri="{FF2B5EF4-FFF2-40B4-BE49-F238E27FC236}">
                <a16:creationId xmlns:a16="http://schemas.microsoft.com/office/drawing/2014/main" id="{9BFF78A9-FFA2-0EC4-7AB8-9E8E15C08099}"/>
              </a:ext>
            </a:extLst>
          </p:cNvPr>
          <p:cNvSpPr/>
          <p:nvPr/>
        </p:nvSpPr>
        <p:spPr bwMode="auto">
          <a:xfrm rot="6315001">
            <a:off x="4728759" y="4326826"/>
            <a:ext cx="120314" cy="193408"/>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8" name="Freeform: Shape 17">
            <a:extLst>
              <a:ext uri="{FF2B5EF4-FFF2-40B4-BE49-F238E27FC236}">
                <a16:creationId xmlns:a16="http://schemas.microsoft.com/office/drawing/2014/main" id="{B4BB4DC4-512D-79D1-2C61-7552FFE8AF53}"/>
              </a:ext>
            </a:extLst>
          </p:cNvPr>
          <p:cNvSpPr/>
          <p:nvPr/>
        </p:nvSpPr>
        <p:spPr bwMode="auto">
          <a:xfrm rot="5400000">
            <a:off x="4950096" y="4759289"/>
            <a:ext cx="120314" cy="193408"/>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9" name="Arrow: Right 18">
            <a:extLst>
              <a:ext uri="{FF2B5EF4-FFF2-40B4-BE49-F238E27FC236}">
                <a16:creationId xmlns:a16="http://schemas.microsoft.com/office/drawing/2014/main" id="{E9C3B701-D9E8-6985-F4E0-6DAE85525332}"/>
              </a:ext>
            </a:extLst>
          </p:cNvPr>
          <p:cNvSpPr/>
          <p:nvPr/>
        </p:nvSpPr>
        <p:spPr bwMode="auto">
          <a:xfrm rot="16200000">
            <a:off x="1367243" y="3837507"/>
            <a:ext cx="683125" cy="100216"/>
          </a:xfrm>
          <a:prstGeom prst="rightArrow">
            <a:avLst>
              <a:gd name="adj1" fmla="val 37235"/>
              <a:gd name="adj2" fmla="val 113821"/>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0" name="Arrow: Right 19">
            <a:extLst>
              <a:ext uri="{FF2B5EF4-FFF2-40B4-BE49-F238E27FC236}">
                <a16:creationId xmlns:a16="http://schemas.microsoft.com/office/drawing/2014/main" id="{EDE1B269-5897-06D6-677D-B9DCC3CEBEC3}"/>
              </a:ext>
            </a:extLst>
          </p:cNvPr>
          <p:cNvSpPr/>
          <p:nvPr/>
        </p:nvSpPr>
        <p:spPr bwMode="auto">
          <a:xfrm rot="5400000">
            <a:off x="6005965" y="4506340"/>
            <a:ext cx="602888" cy="106770"/>
          </a:xfrm>
          <a:prstGeom prst="rightArrow">
            <a:avLst>
              <a:gd name="adj1" fmla="val 37235"/>
              <a:gd name="adj2" fmla="val 113821"/>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1" name="TextBox 20">
            <a:extLst>
              <a:ext uri="{FF2B5EF4-FFF2-40B4-BE49-F238E27FC236}">
                <a16:creationId xmlns:a16="http://schemas.microsoft.com/office/drawing/2014/main" id="{552F74F0-F1ED-4B1E-815E-BD63E2DC95A4}"/>
              </a:ext>
            </a:extLst>
          </p:cNvPr>
          <p:cNvSpPr txBox="1"/>
          <p:nvPr/>
        </p:nvSpPr>
        <p:spPr>
          <a:xfrm>
            <a:off x="1322442" y="4379726"/>
            <a:ext cx="1341487" cy="536424"/>
          </a:xfrm>
          <a:prstGeom prst="rect">
            <a:avLst/>
          </a:prstGeom>
          <a:noFill/>
        </p:spPr>
        <p:txBody>
          <a:bodyPr wrap="square" rtlCol="0">
            <a:spAutoFit/>
          </a:bodyPr>
          <a:lstStyle/>
          <a:p>
            <a:pPr algn="l"/>
            <a:r>
              <a:rPr lang="en-GB" sz="2800" b="0" dirty="0"/>
              <a:t>Object</a:t>
            </a:r>
          </a:p>
        </p:txBody>
      </p:sp>
      <p:sp>
        <p:nvSpPr>
          <p:cNvPr id="22" name="TextBox 21">
            <a:extLst>
              <a:ext uri="{FF2B5EF4-FFF2-40B4-BE49-F238E27FC236}">
                <a16:creationId xmlns:a16="http://schemas.microsoft.com/office/drawing/2014/main" id="{624B9FB9-D942-7B94-A437-8B7C20C33A52}"/>
              </a:ext>
            </a:extLst>
          </p:cNvPr>
          <p:cNvSpPr txBox="1"/>
          <p:nvPr/>
        </p:nvSpPr>
        <p:spPr>
          <a:xfrm>
            <a:off x="5817406" y="3579746"/>
            <a:ext cx="1363709" cy="530913"/>
          </a:xfrm>
          <a:prstGeom prst="rect">
            <a:avLst/>
          </a:prstGeom>
          <a:noFill/>
        </p:spPr>
        <p:txBody>
          <a:bodyPr wrap="square" rtlCol="0">
            <a:spAutoFit/>
          </a:bodyPr>
          <a:lstStyle/>
          <a:p>
            <a:pPr algn="l"/>
            <a:r>
              <a:rPr lang="en-GB" sz="2800" b="0" dirty="0"/>
              <a:t>Image</a:t>
            </a:r>
          </a:p>
        </p:txBody>
      </p:sp>
      <p:sp>
        <p:nvSpPr>
          <p:cNvPr id="24" name="Oval 23">
            <a:extLst>
              <a:ext uri="{FF2B5EF4-FFF2-40B4-BE49-F238E27FC236}">
                <a16:creationId xmlns:a16="http://schemas.microsoft.com/office/drawing/2014/main" id="{8ED8AF0F-CF9A-E090-9DD4-3CC6A2675D39}"/>
              </a:ext>
            </a:extLst>
          </p:cNvPr>
          <p:cNvSpPr/>
          <p:nvPr/>
        </p:nvSpPr>
        <p:spPr bwMode="auto">
          <a:xfrm>
            <a:off x="2977404" y="4208622"/>
            <a:ext cx="48352" cy="6065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3" name="Text Box 5">
            <a:extLst>
              <a:ext uri="{FF2B5EF4-FFF2-40B4-BE49-F238E27FC236}">
                <a16:creationId xmlns:a16="http://schemas.microsoft.com/office/drawing/2014/main" id="{0F661249-EDC4-FCB3-8345-02091DC28154}"/>
              </a:ext>
            </a:extLst>
          </p:cNvPr>
          <p:cNvSpPr txBox="1">
            <a:spLocks noChangeArrowheads="1"/>
          </p:cNvSpPr>
          <p:nvPr/>
        </p:nvSpPr>
        <p:spPr bwMode="auto">
          <a:xfrm>
            <a:off x="539749" y="2441857"/>
            <a:ext cx="82073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IE" altLang="en-US" sz="3200" b="0" dirty="0"/>
              <a:t> A real image can be formed on a screen.</a:t>
            </a:r>
            <a:endParaRPr lang="en-GB" altLang="en-US" sz="3200" b="0" dirty="0"/>
          </a:p>
        </p:txBody>
      </p:sp>
      <p:sp>
        <p:nvSpPr>
          <p:cNvPr id="23" name="TextBox 22">
            <a:extLst>
              <a:ext uri="{FF2B5EF4-FFF2-40B4-BE49-F238E27FC236}">
                <a16:creationId xmlns:a16="http://schemas.microsoft.com/office/drawing/2014/main" id="{46A5340A-5FD2-2419-E701-C10892E8C1F8}"/>
              </a:ext>
            </a:extLst>
          </p:cNvPr>
          <p:cNvSpPr txBox="1"/>
          <p:nvPr/>
        </p:nvSpPr>
        <p:spPr>
          <a:xfrm>
            <a:off x="2298180" y="5807812"/>
            <a:ext cx="322235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Intersection of rays</a:t>
            </a:r>
          </a:p>
        </p:txBody>
      </p:sp>
      <p:cxnSp>
        <p:nvCxnSpPr>
          <p:cNvPr id="27" name="Straight Arrow Connector 26">
            <a:extLst>
              <a:ext uri="{FF2B5EF4-FFF2-40B4-BE49-F238E27FC236}">
                <a16:creationId xmlns:a16="http://schemas.microsoft.com/office/drawing/2014/main" id="{94C8015F-ED50-4E81-2872-C48C31C2E5BA}"/>
              </a:ext>
            </a:extLst>
          </p:cNvPr>
          <p:cNvCxnSpPr>
            <a:cxnSpLocks/>
          </p:cNvCxnSpPr>
          <p:nvPr/>
        </p:nvCxnSpPr>
        <p:spPr>
          <a:xfrm flipV="1">
            <a:off x="5472612" y="4971785"/>
            <a:ext cx="778984" cy="691464"/>
          </a:xfrm>
          <a:prstGeom prst="straightConnector1">
            <a:avLst/>
          </a:prstGeom>
          <a:ln w="28575">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sp>
        <p:nvSpPr>
          <p:cNvPr id="30" name="Freeform: Shape 29">
            <a:extLst>
              <a:ext uri="{FF2B5EF4-FFF2-40B4-BE49-F238E27FC236}">
                <a16:creationId xmlns:a16="http://schemas.microsoft.com/office/drawing/2014/main" id="{58BA4248-F455-81C8-BB3B-BBA64E0E33CB}"/>
              </a:ext>
            </a:extLst>
          </p:cNvPr>
          <p:cNvSpPr/>
          <p:nvPr/>
        </p:nvSpPr>
        <p:spPr bwMode="auto">
          <a:xfrm rot="6315001">
            <a:off x="7239614" y="5034639"/>
            <a:ext cx="120314" cy="193408"/>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31" name="Freeform: Shape 30">
            <a:extLst>
              <a:ext uri="{FF2B5EF4-FFF2-40B4-BE49-F238E27FC236}">
                <a16:creationId xmlns:a16="http://schemas.microsoft.com/office/drawing/2014/main" id="{76F106AD-3140-2C23-AE34-96E5F60F05D3}"/>
              </a:ext>
            </a:extLst>
          </p:cNvPr>
          <p:cNvSpPr/>
          <p:nvPr/>
        </p:nvSpPr>
        <p:spPr bwMode="auto">
          <a:xfrm rot="5400000">
            <a:off x="7393124" y="4759978"/>
            <a:ext cx="120314" cy="193408"/>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32" name="Freeform: Shape 31">
            <a:extLst>
              <a:ext uri="{FF2B5EF4-FFF2-40B4-BE49-F238E27FC236}">
                <a16:creationId xmlns:a16="http://schemas.microsoft.com/office/drawing/2014/main" id="{3706D8F4-4AEF-E0BA-BDEA-C560A2F3F45A}"/>
              </a:ext>
            </a:extLst>
          </p:cNvPr>
          <p:cNvSpPr/>
          <p:nvPr/>
        </p:nvSpPr>
        <p:spPr bwMode="auto">
          <a:xfrm rot="7315050">
            <a:off x="7234847" y="5352828"/>
            <a:ext cx="120314" cy="193408"/>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02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245" grpId="0" animBg="1"/>
      <p:bldP spid="10245" grpId="1" animBg="1"/>
      <p:bldP spid="2" grpId="0"/>
      <p:bldP spid="7" grpId="0" animBg="1"/>
      <p:bldP spid="9" grpId="0" animBg="1"/>
      <p:bldP spid="11" grpId="0" animBg="1"/>
      <p:bldP spid="15" grpId="0" animBg="1"/>
      <p:bldP spid="16" grpId="0" animBg="1"/>
      <p:bldP spid="17" grpId="0" animBg="1"/>
      <p:bldP spid="18" grpId="0" animBg="1"/>
      <p:bldP spid="19" grpId="0" animBg="1"/>
      <p:bldP spid="20" grpId="0" animBg="1"/>
      <p:bldP spid="21" grpId="0"/>
      <p:bldP spid="22" grpId="0"/>
      <p:bldP spid="24" grpId="0" animBg="1"/>
      <p:bldP spid="3" grpId="0"/>
      <p:bldP spid="3" grpId="1"/>
      <p:bldP spid="23" grpId="0"/>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612A7D-F7BD-F8B1-E53B-A727C899867F}"/>
              </a:ext>
            </a:extLst>
          </p:cNvPr>
          <p:cNvSpPr>
            <a:spLocks noGrp="1"/>
          </p:cNvSpPr>
          <p:nvPr>
            <p:ph type="title"/>
          </p:nvPr>
        </p:nvSpPr>
        <p:spPr/>
        <p:txBody>
          <a:bodyPr/>
          <a:lstStyle/>
          <a:p>
            <a:r>
              <a:rPr lang="en-IE" altLang="en-US" dirty="0"/>
              <a:t>What is a Virtual Image?</a:t>
            </a:r>
            <a:endParaRPr lang="en-GB" dirty="0"/>
          </a:p>
        </p:txBody>
      </p:sp>
      <p:sp>
        <p:nvSpPr>
          <p:cNvPr id="2" name="Slide Number Placeholder 1">
            <a:extLst>
              <a:ext uri="{FF2B5EF4-FFF2-40B4-BE49-F238E27FC236}">
                <a16:creationId xmlns:a16="http://schemas.microsoft.com/office/drawing/2014/main" id="{8BE58DBC-74B7-197F-EE42-0A351802B2D5}"/>
              </a:ext>
            </a:extLst>
          </p:cNvPr>
          <p:cNvSpPr>
            <a:spLocks noGrp="1"/>
          </p:cNvSpPr>
          <p:nvPr>
            <p:ph type="sldNum" sz="quarter" idx="4294967295"/>
          </p:nvPr>
        </p:nvSpPr>
        <p:spPr bwMode="auto">
          <a:xfrm>
            <a:off x="6832600" y="6226504"/>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eaLnBrk="1" fontAlgn="base" hangingPunct="1">
              <a:spcBef>
                <a:spcPct val="0"/>
              </a:spcBef>
              <a:spcAft>
                <a:spcPct val="0"/>
              </a:spcAft>
              <a:defRPr sz="14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18</a:t>
            </a:fld>
            <a:endParaRPr lang="en-GB" altLang="en-US" dirty="0"/>
          </a:p>
        </p:txBody>
      </p:sp>
      <p:grpSp>
        <p:nvGrpSpPr>
          <p:cNvPr id="28" name="Group 27">
            <a:extLst>
              <a:ext uri="{FF2B5EF4-FFF2-40B4-BE49-F238E27FC236}">
                <a16:creationId xmlns:a16="http://schemas.microsoft.com/office/drawing/2014/main" id="{4827A139-998D-0A04-028D-6A6648896927}"/>
              </a:ext>
            </a:extLst>
          </p:cNvPr>
          <p:cNvGrpSpPr/>
          <p:nvPr/>
        </p:nvGrpSpPr>
        <p:grpSpPr>
          <a:xfrm>
            <a:off x="1112295" y="3163415"/>
            <a:ext cx="4486591" cy="2440754"/>
            <a:chOff x="847409" y="686217"/>
            <a:chExt cx="7403962" cy="4027836"/>
          </a:xfrm>
        </p:grpSpPr>
        <p:sp>
          <p:nvSpPr>
            <p:cNvPr id="3" name="Freeform: Shape 2">
              <a:extLst>
                <a:ext uri="{FF2B5EF4-FFF2-40B4-BE49-F238E27FC236}">
                  <a16:creationId xmlns:a16="http://schemas.microsoft.com/office/drawing/2014/main" id="{02E7F1A0-FB51-DEEC-F6A8-101306348B9A}"/>
                </a:ext>
              </a:extLst>
            </p:cNvPr>
            <p:cNvSpPr/>
            <p:nvPr/>
          </p:nvSpPr>
          <p:spPr bwMode="auto">
            <a:xfrm>
              <a:off x="4612630" y="1515232"/>
              <a:ext cx="280368" cy="2792036"/>
            </a:xfrm>
            <a:custGeom>
              <a:avLst/>
              <a:gdLst>
                <a:gd name="connsiteX0" fmla="*/ 191386 w 627321"/>
                <a:gd name="connsiteY0" fmla="*/ 0 h 2519916"/>
                <a:gd name="connsiteX1" fmla="*/ 627321 w 627321"/>
                <a:gd name="connsiteY1" fmla="*/ 2519916 h 2519916"/>
                <a:gd name="connsiteX2" fmla="*/ 0 w 627321"/>
                <a:gd name="connsiteY2" fmla="*/ 2509283 h 2519916"/>
                <a:gd name="connsiteX3" fmla="*/ 191386 w 627321"/>
                <a:gd name="connsiteY3" fmla="*/ 0 h 2519916"/>
                <a:gd name="connsiteX0" fmla="*/ 191386 w 191386"/>
                <a:gd name="connsiteY0" fmla="*/ 0 h 2509283"/>
                <a:gd name="connsiteX1" fmla="*/ 0 w 191386"/>
                <a:gd name="connsiteY1" fmla="*/ 2509283 h 2509283"/>
                <a:gd name="connsiteX2" fmla="*/ 191386 w 191386"/>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191386 w 282600"/>
                <a:gd name="connsiteY0" fmla="*/ 0 h 2509283"/>
                <a:gd name="connsiteX1" fmla="*/ 0 w 282600"/>
                <a:gd name="connsiteY1" fmla="*/ 2509283 h 2509283"/>
                <a:gd name="connsiteX2" fmla="*/ 191386 w 282600"/>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242724 w 272066"/>
                <a:gd name="connsiteY0" fmla="*/ 0 h 2509283"/>
                <a:gd name="connsiteX1" fmla="*/ 51338 w 272066"/>
                <a:gd name="connsiteY1" fmla="*/ 2509283 h 2509283"/>
                <a:gd name="connsiteX2" fmla="*/ 242724 w 272066"/>
                <a:gd name="connsiteY2" fmla="*/ 0 h 2509283"/>
                <a:gd name="connsiteX0" fmla="*/ 242724 w 431108"/>
                <a:gd name="connsiteY0" fmla="*/ 0 h 2509283"/>
                <a:gd name="connsiteX1" fmla="*/ 51338 w 431108"/>
                <a:gd name="connsiteY1" fmla="*/ 2509283 h 2509283"/>
                <a:gd name="connsiteX2" fmla="*/ 242724 w 431108"/>
                <a:gd name="connsiteY2" fmla="*/ 0 h 2509283"/>
                <a:gd name="connsiteX0" fmla="*/ 198091 w 442874"/>
                <a:gd name="connsiteY0" fmla="*/ 0 h 2488018"/>
                <a:gd name="connsiteX1" fmla="*/ 144928 w 442874"/>
                <a:gd name="connsiteY1" fmla="*/ 2488018 h 2488018"/>
                <a:gd name="connsiteX2" fmla="*/ 198091 w 442874"/>
                <a:gd name="connsiteY2" fmla="*/ 0 h 2488018"/>
                <a:gd name="connsiteX0" fmla="*/ 258630 w 503413"/>
                <a:gd name="connsiteY0" fmla="*/ 0 h 2488018"/>
                <a:gd name="connsiteX1" fmla="*/ 205467 w 503413"/>
                <a:gd name="connsiteY1" fmla="*/ 2488018 h 2488018"/>
                <a:gd name="connsiteX2" fmla="*/ 258630 w 503413"/>
                <a:gd name="connsiteY2" fmla="*/ 0 h 2488018"/>
                <a:gd name="connsiteX0" fmla="*/ 258630 w 434490"/>
                <a:gd name="connsiteY0" fmla="*/ 0 h 2488018"/>
                <a:gd name="connsiteX1" fmla="*/ 205467 w 434490"/>
                <a:gd name="connsiteY1" fmla="*/ 2488018 h 2488018"/>
                <a:gd name="connsiteX2" fmla="*/ 258630 w 434490"/>
                <a:gd name="connsiteY2" fmla="*/ 0 h 2488018"/>
                <a:gd name="connsiteX0" fmla="*/ 242605 w 433746"/>
                <a:gd name="connsiteY0" fmla="*/ 0 h 2668772"/>
                <a:gd name="connsiteX1" fmla="*/ 231972 w 433746"/>
                <a:gd name="connsiteY1" fmla="*/ 2668772 h 2668772"/>
                <a:gd name="connsiteX2" fmla="*/ 242605 w 433746"/>
                <a:gd name="connsiteY2" fmla="*/ 0 h 2668772"/>
                <a:gd name="connsiteX0" fmla="*/ 179477 w 370618"/>
                <a:gd name="connsiteY0" fmla="*/ 0 h 2668772"/>
                <a:gd name="connsiteX1" fmla="*/ 168844 w 370618"/>
                <a:gd name="connsiteY1" fmla="*/ 2668772 h 2668772"/>
                <a:gd name="connsiteX2" fmla="*/ 179477 w 370618"/>
                <a:gd name="connsiteY2" fmla="*/ 0 h 2668772"/>
                <a:gd name="connsiteX0" fmla="*/ 179477 w 326609"/>
                <a:gd name="connsiteY0" fmla="*/ 0 h 2668772"/>
                <a:gd name="connsiteX1" fmla="*/ 168844 w 326609"/>
                <a:gd name="connsiteY1" fmla="*/ 2668772 h 2668772"/>
                <a:gd name="connsiteX2" fmla="*/ 179477 w 326609"/>
                <a:gd name="connsiteY2" fmla="*/ 0 h 2668772"/>
                <a:gd name="connsiteX0" fmla="*/ 179477 w 322355"/>
                <a:gd name="connsiteY0" fmla="*/ 0 h 2668772"/>
                <a:gd name="connsiteX1" fmla="*/ 168844 w 322355"/>
                <a:gd name="connsiteY1" fmla="*/ 2668772 h 2668772"/>
                <a:gd name="connsiteX2" fmla="*/ 179477 w 322355"/>
                <a:gd name="connsiteY2" fmla="*/ 0 h 2668772"/>
                <a:gd name="connsiteX0" fmla="*/ 157761 w 300639"/>
                <a:gd name="connsiteY0" fmla="*/ 0 h 2668772"/>
                <a:gd name="connsiteX1" fmla="*/ 147128 w 300639"/>
                <a:gd name="connsiteY1" fmla="*/ 2668772 h 2668772"/>
                <a:gd name="connsiteX2" fmla="*/ 157761 w 300639"/>
                <a:gd name="connsiteY2" fmla="*/ 0 h 2668772"/>
                <a:gd name="connsiteX0" fmla="*/ 144523 w 302708"/>
                <a:gd name="connsiteY0" fmla="*/ 0 h 2668772"/>
                <a:gd name="connsiteX1" fmla="*/ 165788 w 302708"/>
                <a:gd name="connsiteY1" fmla="*/ 2668772 h 2668772"/>
                <a:gd name="connsiteX2" fmla="*/ 144523 w 302708"/>
                <a:gd name="connsiteY2" fmla="*/ 0 h 2668772"/>
                <a:gd name="connsiteX0" fmla="*/ 141246 w 299431"/>
                <a:gd name="connsiteY0" fmla="*/ 0 h 2668772"/>
                <a:gd name="connsiteX1" fmla="*/ 162511 w 299431"/>
                <a:gd name="connsiteY1" fmla="*/ 2668772 h 2668772"/>
                <a:gd name="connsiteX2" fmla="*/ 141246 w 299431"/>
                <a:gd name="connsiteY2" fmla="*/ 0 h 2668772"/>
                <a:gd name="connsiteX0" fmla="*/ 141246 w 295417"/>
                <a:gd name="connsiteY0" fmla="*/ 0 h 2668772"/>
                <a:gd name="connsiteX1" fmla="*/ 162511 w 295417"/>
                <a:gd name="connsiteY1" fmla="*/ 2668772 h 2668772"/>
                <a:gd name="connsiteX2" fmla="*/ 141246 w 295417"/>
                <a:gd name="connsiteY2" fmla="*/ 0 h 2668772"/>
                <a:gd name="connsiteX0" fmla="*/ 174134 w 296321"/>
                <a:gd name="connsiteY0" fmla="*/ 0 h 2690037"/>
                <a:gd name="connsiteX1" fmla="*/ 120972 w 296321"/>
                <a:gd name="connsiteY1" fmla="*/ 2690037 h 2690037"/>
                <a:gd name="connsiteX2" fmla="*/ 174134 w 296321"/>
                <a:gd name="connsiteY2" fmla="*/ 0 h 2690037"/>
                <a:gd name="connsiteX0" fmla="*/ 141244 w 295416"/>
                <a:gd name="connsiteY0" fmla="*/ 0 h 2690037"/>
                <a:gd name="connsiteX1" fmla="*/ 162510 w 295416"/>
                <a:gd name="connsiteY1" fmla="*/ 2690037 h 2690037"/>
                <a:gd name="connsiteX2" fmla="*/ 141244 w 295416"/>
                <a:gd name="connsiteY2" fmla="*/ 0 h 2690037"/>
                <a:gd name="connsiteX0" fmla="*/ 110167 w 264339"/>
                <a:gd name="connsiteY0" fmla="*/ 0 h 2690037"/>
                <a:gd name="connsiteX1" fmla="*/ 131433 w 264339"/>
                <a:gd name="connsiteY1" fmla="*/ 2690037 h 2690037"/>
                <a:gd name="connsiteX2" fmla="*/ 110167 w 264339"/>
                <a:gd name="connsiteY2" fmla="*/ 0 h 2690037"/>
                <a:gd name="connsiteX0" fmla="*/ 117454 w 271626"/>
                <a:gd name="connsiteY0" fmla="*/ 0 h 2690037"/>
                <a:gd name="connsiteX1" fmla="*/ 138720 w 271626"/>
                <a:gd name="connsiteY1" fmla="*/ 2690037 h 2690037"/>
                <a:gd name="connsiteX2" fmla="*/ 117454 w 271626"/>
                <a:gd name="connsiteY2" fmla="*/ 0 h 2690037"/>
                <a:gd name="connsiteX0" fmla="*/ 117454 w 267667"/>
                <a:gd name="connsiteY0" fmla="*/ 0 h 2690037"/>
                <a:gd name="connsiteX1" fmla="*/ 138720 w 267667"/>
                <a:gd name="connsiteY1" fmla="*/ 2690037 h 2690037"/>
                <a:gd name="connsiteX2" fmla="*/ 117454 w 267667"/>
                <a:gd name="connsiteY2" fmla="*/ 0 h 2690037"/>
              </a:gdLst>
              <a:ahLst/>
              <a:cxnLst>
                <a:cxn ang="0">
                  <a:pos x="connsiteX0" y="connsiteY0"/>
                </a:cxn>
                <a:cxn ang="0">
                  <a:pos x="connsiteX1" y="connsiteY1"/>
                </a:cxn>
                <a:cxn ang="0">
                  <a:pos x="connsiteX2" y="connsiteY2"/>
                </a:cxn>
              </a:cxnLst>
              <a:rect l="l" t="t" r="r" b="b"/>
              <a:pathLst>
                <a:path w="267667" h="2690037">
                  <a:moveTo>
                    <a:pt x="117454" y="0"/>
                  </a:moveTo>
                  <a:cubicBezTo>
                    <a:pt x="330105" y="698204"/>
                    <a:pt x="298207" y="2076893"/>
                    <a:pt x="138720" y="2690037"/>
                  </a:cubicBezTo>
                  <a:cubicBezTo>
                    <a:pt x="-31401" y="2044995"/>
                    <a:pt x="-52666" y="730102"/>
                    <a:pt x="117454" y="0"/>
                  </a:cubicBezTo>
                  <a:close/>
                </a:path>
              </a:pathLst>
            </a:custGeom>
            <a:solidFill>
              <a:schemeClr val="tx2">
                <a:lumMod val="10000"/>
                <a:lumOff val="90000"/>
              </a:schemeClr>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cxnSp>
          <p:nvCxnSpPr>
            <p:cNvPr id="4" name="Straight Connector 3">
              <a:extLst>
                <a:ext uri="{FF2B5EF4-FFF2-40B4-BE49-F238E27FC236}">
                  <a16:creationId xmlns:a16="http://schemas.microsoft.com/office/drawing/2014/main" id="{967FF9FE-78DE-8A58-3F5B-9563910A2BE8}"/>
                </a:ext>
              </a:extLst>
            </p:cNvPr>
            <p:cNvCxnSpPr/>
            <p:nvPr/>
          </p:nvCxnSpPr>
          <p:spPr bwMode="auto">
            <a:xfrm>
              <a:off x="1447800" y="2865832"/>
              <a:ext cx="6803571" cy="37569"/>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Oval 5">
              <a:extLst>
                <a:ext uri="{FF2B5EF4-FFF2-40B4-BE49-F238E27FC236}">
                  <a16:creationId xmlns:a16="http://schemas.microsoft.com/office/drawing/2014/main" id="{97954E01-6CF1-E5BF-90EA-AFBE245C6B2E}"/>
                </a:ext>
              </a:extLst>
            </p:cNvPr>
            <p:cNvSpPr/>
            <p:nvPr/>
          </p:nvSpPr>
          <p:spPr bwMode="auto">
            <a:xfrm>
              <a:off x="5976950" y="2839414"/>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7" name="Straight Connector 6">
              <a:extLst>
                <a:ext uri="{FF2B5EF4-FFF2-40B4-BE49-F238E27FC236}">
                  <a16:creationId xmlns:a16="http://schemas.microsoft.com/office/drawing/2014/main" id="{E39D4FCD-7A4C-51E4-1839-5A190B3F3286}"/>
                </a:ext>
              </a:extLst>
            </p:cNvPr>
            <p:cNvCxnSpPr>
              <a:stCxn id="12" idx="3"/>
            </p:cNvCxnSpPr>
            <p:nvPr/>
          </p:nvCxnSpPr>
          <p:spPr bwMode="auto">
            <a:xfrm>
              <a:off x="4123673" y="1959074"/>
              <a:ext cx="634402"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Freeform: Shape 7">
              <a:extLst>
                <a:ext uri="{FF2B5EF4-FFF2-40B4-BE49-F238E27FC236}">
                  <a16:creationId xmlns:a16="http://schemas.microsoft.com/office/drawing/2014/main" id="{7478C12F-3354-4811-B381-C2402A37BBBA}"/>
                </a:ext>
              </a:extLst>
            </p:cNvPr>
            <p:cNvSpPr/>
            <p:nvPr/>
          </p:nvSpPr>
          <p:spPr bwMode="auto">
            <a:xfrm rot="5400000">
              <a:off x="4302401" y="1802756"/>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9" name="Straight Connector 8">
              <a:extLst>
                <a:ext uri="{FF2B5EF4-FFF2-40B4-BE49-F238E27FC236}">
                  <a16:creationId xmlns:a16="http://schemas.microsoft.com/office/drawing/2014/main" id="{FC6A0BA0-E1CE-3565-DE87-78855D0C21AD}"/>
                </a:ext>
              </a:extLst>
            </p:cNvPr>
            <p:cNvCxnSpPr/>
            <p:nvPr/>
          </p:nvCxnSpPr>
          <p:spPr bwMode="auto">
            <a:xfrm>
              <a:off x="4758075" y="1956672"/>
              <a:ext cx="3493296" cy="2550014"/>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2BDBD09D-50C0-A56B-F9A9-41B7500AF168}"/>
                </a:ext>
              </a:extLst>
            </p:cNvPr>
            <p:cNvCxnSpPr>
              <a:stCxn id="12" idx="3"/>
            </p:cNvCxnSpPr>
            <p:nvPr/>
          </p:nvCxnSpPr>
          <p:spPr bwMode="auto">
            <a:xfrm>
              <a:off x="4123673" y="1959074"/>
              <a:ext cx="1853277" cy="2674021"/>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Freeform: Shape 10">
              <a:extLst>
                <a:ext uri="{FF2B5EF4-FFF2-40B4-BE49-F238E27FC236}">
                  <a16:creationId xmlns:a16="http://schemas.microsoft.com/office/drawing/2014/main" id="{9F8E5641-F854-15E5-AADE-E2948878EE4A}"/>
                </a:ext>
              </a:extLst>
            </p:cNvPr>
            <p:cNvSpPr/>
            <p:nvPr/>
          </p:nvSpPr>
          <p:spPr bwMode="auto">
            <a:xfrm rot="8694919">
              <a:off x="5327134" y="3670438"/>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2" name="Arrow: Right 11">
              <a:extLst>
                <a:ext uri="{FF2B5EF4-FFF2-40B4-BE49-F238E27FC236}">
                  <a16:creationId xmlns:a16="http://schemas.microsoft.com/office/drawing/2014/main" id="{EE8674D5-5479-9AD5-80EA-DFB7A7D4AF4E}"/>
                </a:ext>
              </a:extLst>
            </p:cNvPr>
            <p:cNvSpPr/>
            <p:nvPr/>
          </p:nvSpPr>
          <p:spPr bwMode="auto">
            <a:xfrm rot="16200000">
              <a:off x="3679767" y="2305122"/>
              <a:ext cx="887810" cy="195713"/>
            </a:xfrm>
            <a:prstGeom prst="rightArrow">
              <a:avLst>
                <a:gd name="adj1" fmla="val 37235"/>
                <a:gd name="adj2" fmla="val 113821"/>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03B19266-C8D7-BBDD-18E1-68E2D080F431}"/>
                </a:ext>
              </a:extLst>
            </p:cNvPr>
            <p:cNvSpPr txBox="1"/>
            <p:nvPr/>
          </p:nvSpPr>
          <p:spPr>
            <a:xfrm>
              <a:off x="2887397" y="3850613"/>
              <a:ext cx="2094512" cy="863440"/>
            </a:xfrm>
            <a:prstGeom prst="rect">
              <a:avLst/>
            </a:prstGeom>
            <a:noFill/>
          </p:spPr>
          <p:txBody>
            <a:bodyPr wrap="square" rtlCol="0">
              <a:spAutoFit/>
            </a:bodyPr>
            <a:lstStyle/>
            <a:p>
              <a:pPr algn="l"/>
              <a:r>
                <a:rPr lang="en-GB" sz="2800" b="0" dirty="0"/>
                <a:t>Object</a:t>
              </a:r>
            </a:p>
          </p:txBody>
        </p:sp>
        <p:sp>
          <p:nvSpPr>
            <p:cNvPr id="15" name="Oval 14">
              <a:extLst>
                <a:ext uri="{FF2B5EF4-FFF2-40B4-BE49-F238E27FC236}">
                  <a16:creationId xmlns:a16="http://schemas.microsoft.com/office/drawing/2014/main" id="{4BDEBF7B-D30B-24EC-AEB0-80368EDA1ED1}"/>
                </a:ext>
              </a:extLst>
            </p:cNvPr>
            <p:cNvSpPr/>
            <p:nvPr/>
          </p:nvSpPr>
          <p:spPr bwMode="auto">
            <a:xfrm>
              <a:off x="3456670" y="2820925"/>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7" name="Oval 16">
              <a:extLst>
                <a:ext uri="{FF2B5EF4-FFF2-40B4-BE49-F238E27FC236}">
                  <a16:creationId xmlns:a16="http://schemas.microsoft.com/office/drawing/2014/main" id="{C4D3DD87-A235-7294-58D9-61D60942973A}"/>
                </a:ext>
              </a:extLst>
            </p:cNvPr>
            <p:cNvSpPr/>
            <p:nvPr/>
          </p:nvSpPr>
          <p:spPr bwMode="auto">
            <a:xfrm>
              <a:off x="2232534" y="2824525"/>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8" name="TextBox 17">
              <a:extLst>
                <a:ext uri="{FF2B5EF4-FFF2-40B4-BE49-F238E27FC236}">
                  <a16:creationId xmlns:a16="http://schemas.microsoft.com/office/drawing/2014/main" id="{6D6EFE14-8C1A-0716-8896-85142CE38036}"/>
                </a:ext>
              </a:extLst>
            </p:cNvPr>
            <p:cNvSpPr txBox="1"/>
            <p:nvPr/>
          </p:nvSpPr>
          <p:spPr>
            <a:xfrm>
              <a:off x="847409" y="1093961"/>
              <a:ext cx="2304256" cy="1371347"/>
            </a:xfrm>
            <a:prstGeom prst="rect">
              <a:avLst/>
            </a:prstGeom>
            <a:noFill/>
          </p:spPr>
          <p:txBody>
            <a:bodyPr wrap="square" rtlCol="0">
              <a:spAutoFit/>
            </a:bodyPr>
            <a:lstStyle/>
            <a:p>
              <a:pPr algn="ctr"/>
              <a:r>
                <a:rPr lang="en-IE" sz="2400" dirty="0"/>
                <a:t>Virtual image</a:t>
              </a:r>
            </a:p>
          </p:txBody>
        </p:sp>
        <p:sp>
          <p:nvSpPr>
            <p:cNvPr id="20" name="Oval 19">
              <a:extLst>
                <a:ext uri="{FF2B5EF4-FFF2-40B4-BE49-F238E27FC236}">
                  <a16:creationId xmlns:a16="http://schemas.microsoft.com/office/drawing/2014/main" id="{9542B062-0017-0CA2-AE3E-C3E5F97AE16B}"/>
                </a:ext>
              </a:extLst>
            </p:cNvPr>
            <p:cNvSpPr/>
            <p:nvPr/>
          </p:nvSpPr>
          <p:spPr bwMode="auto">
            <a:xfrm>
              <a:off x="7158423" y="2842540"/>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1" name="Freeform: Shape 20">
              <a:extLst>
                <a:ext uri="{FF2B5EF4-FFF2-40B4-BE49-F238E27FC236}">
                  <a16:creationId xmlns:a16="http://schemas.microsoft.com/office/drawing/2014/main" id="{B4F446E8-BDBE-9CA5-A2EC-750E0B0ED269}"/>
                </a:ext>
              </a:extLst>
            </p:cNvPr>
            <p:cNvSpPr/>
            <p:nvPr/>
          </p:nvSpPr>
          <p:spPr bwMode="auto">
            <a:xfrm rot="7723826">
              <a:off x="5431571" y="2363351"/>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22" name="Straight Connector 21">
              <a:extLst>
                <a:ext uri="{FF2B5EF4-FFF2-40B4-BE49-F238E27FC236}">
                  <a16:creationId xmlns:a16="http://schemas.microsoft.com/office/drawing/2014/main" id="{66F9EA82-BFDB-EE7C-DEB1-119004079AB8}"/>
                </a:ext>
              </a:extLst>
            </p:cNvPr>
            <p:cNvCxnSpPr>
              <a:cxnSpLocks/>
            </p:cNvCxnSpPr>
            <p:nvPr/>
          </p:nvCxnSpPr>
          <p:spPr bwMode="auto">
            <a:xfrm>
              <a:off x="3110918" y="721979"/>
              <a:ext cx="1647157" cy="1234693"/>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BFEC078B-CA38-4E2C-1D1F-29DA2648CFBA}"/>
                </a:ext>
              </a:extLst>
            </p:cNvPr>
            <p:cNvCxnSpPr>
              <a:cxnSpLocks/>
              <a:endCxn id="12" idx="3"/>
            </p:cNvCxnSpPr>
            <p:nvPr/>
          </p:nvCxnSpPr>
          <p:spPr bwMode="auto">
            <a:xfrm>
              <a:off x="3218114" y="686217"/>
              <a:ext cx="905559" cy="1272857"/>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 name="Arrow: Right 23">
              <a:extLst>
                <a:ext uri="{FF2B5EF4-FFF2-40B4-BE49-F238E27FC236}">
                  <a16:creationId xmlns:a16="http://schemas.microsoft.com/office/drawing/2014/main" id="{E17869E7-54DC-46FF-F885-8A796E14F6C0}"/>
                </a:ext>
              </a:extLst>
            </p:cNvPr>
            <p:cNvSpPr/>
            <p:nvPr/>
          </p:nvSpPr>
          <p:spPr bwMode="auto">
            <a:xfrm rot="5400000" flipH="1" flipV="1">
              <a:off x="2395813" y="1682825"/>
              <a:ext cx="1943582" cy="422432"/>
            </a:xfrm>
            <a:prstGeom prst="rightArrow">
              <a:avLst>
                <a:gd name="adj1" fmla="val 37235"/>
                <a:gd name="adj2" fmla="val 113821"/>
              </a:avLst>
            </a:prstGeom>
            <a:pattFill prst="pct20">
              <a:fgClr>
                <a:schemeClr val="accent1"/>
              </a:fgClr>
              <a:bgClr>
                <a:schemeClr val="bg1"/>
              </a:bgClr>
            </a:pattFill>
            <a:ln w="19050"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25" name="Straight Arrow Connector 24">
              <a:extLst>
                <a:ext uri="{FF2B5EF4-FFF2-40B4-BE49-F238E27FC236}">
                  <a16:creationId xmlns:a16="http://schemas.microsoft.com/office/drawing/2014/main" id="{7EB0724C-7941-F4AD-9C6B-D23120A870EA}"/>
                </a:ext>
              </a:extLst>
            </p:cNvPr>
            <p:cNvCxnSpPr>
              <a:cxnSpLocks/>
            </p:cNvCxnSpPr>
            <p:nvPr/>
          </p:nvCxnSpPr>
          <p:spPr bwMode="auto">
            <a:xfrm flipV="1">
              <a:off x="3578820" y="2982124"/>
              <a:ext cx="469945" cy="989032"/>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Straight Arrow Connector 25">
              <a:extLst>
                <a:ext uri="{FF2B5EF4-FFF2-40B4-BE49-F238E27FC236}">
                  <a16:creationId xmlns:a16="http://schemas.microsoft.com/office/drawing/2014/main" id="{E66566A2-DF00-F957-D973-DAD94B97E8D0}"/>
                </a:ext>
              </a:extLst>
            </p:cNvPr>
            <p:cNvCxnSpPr>
              <a:cxnSpLocks/>
            </p:cNvCxnSpPr>
            <p:nvPr/>
          </p:nvCxnSpPr>
          <p:spPr bwMode="auto">
            <a:xfrm flipV="1">
              <a:off x="2709393" y="2226321"/>
              <a:ext cx="517180" cy="153273"/>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16" name="TextBox 15">
            <a:extLst>
              <a:ext uri="{FF2B5EF4-FFF2-40B4-BE49-F238E27FC236}">
                <a16:creationId xmlns:a16="http://schemas.microsoft.com/office/drawing/2014/main" id="{B450FBF4-DC0A-E97D-FE34-9325F4AE46EE}"/>
              </a:ext>
            </a:extLst>
          </p:cNvPr>
          <p:cNvSpPr txBox="1"/>
          <p:nvPr/>
        </p:nvSpPr>
        <p:spPr>
          <a:xfrm>
            <a:off x="3659134" y="2375825"/>
            <a:ext cx="5307066" cy="1107996"/>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Backward extension of rays</a:t>
            </a:r>
          </a:p>
          <a:p>
            <a:pPr algn="l">
              <a:spcAft>
                <a:spcPts val="1200"/>
              </a:spcAft>
            </a:pPr>
            <a:r>
              <a:rPr lang="en-GB" sz="2800" dirty="0">
                <a:latin typeface="Arial" panose="020B0604020202020204" pitchFamily="34" charset="0"/>
                <a:cs typeface="Arial" panose="020B0604020202020204" pitchFamily="34" charset="0"/>
              </a:rPr>
              <a:t>(rays appear to come from here)</a:t>
            </a:r>
          </a:p>
        </p:txBody>
      </p:sp>
      <p:cxnSp>
        <p:nvCxnSpPr>
          <p:cNvPr id="27" name="Straight Arrow Connector 26">
            <a:extLst>
              <a:ext uri="{FF2B5EF4-FFF2-40B4-BE49-F238E27FC236}">
                <a16:creationId xmlns:a16="http://schemas.microsoft.com/office/drawing/2014/main" id="{B3A563F7-C008-E7B0-81BA-735477FE8F47}"/>
              </a:ext>
            </a:extLst>
          </p:cNvPr>
          <p:cNvCxnSpPr/>
          <p:nvPr/>
        </p:nvCxnSpPr>
        <p:spPr>
          <a:xfrm flipH="1">
            <a:off x="2823246" y="3185086"/>
            <a:ext cx="714254" cy="121358"/>
          </a:xfrm>
          <a:prstGeom prst="straightConnector1">
            <a:avLst/>
          </a:prstGeom>
          <a:ln w="19050" cap="flat" cmpd="sng" algn="ctr">
            <a:solidFill>
              <a:schemeClr val="accent2"/>
            </a:solidFill>
            <a:prstDash val="solid"/>
            <a:round/>
            <a:headEnd type="none" w="med" len="med"/>
            <a:tailEnd type="arrow" w="lg" len="lg"/>
          </a:ln>
        </p:spPr>
        <p:style>
          <a:lnRef idx="0">
            <a:scrgbClr r="0" g="0" b="0"/>
          </a:lnRef>
          <a:fillRef idx="0">
            <a:scrgbClr r="0" g="0" b="0"/>
          </a:fillRef>
          <a:effectRef idx="0">
            <a:scrgbClr r="0" g="0" b="0"/>
          </a:effectRef>
          <a:fontRef idx="minor">
            <a:schemeClr val="tx1"/>
          </a:fontRef>
        </p:style>
      </p:cxnSp>
      <p:sp>
        <p:nvSpPr>
          <p:cNvPr id="14" name="Text Box 5">
            <a:extLst>
              <a:ext uri="{FF2B5EF4-FFF2-40B4-BE49-F238E27FC236}">
                <a16:creationId xmlns:a16="http://schemas.microsoft.com/office/drawing/2014/main" id="{26FE2775-1189-5776-2186-D2775460C3D5}"/>
              </a:ext>
            </a:extLst>
          </p:cNvPr>
          <p:cNvSpPr txBox="1">
            <a:spLocks noChangeArrowheads="1"/>
          </p:cNvSpPr>
          <p:nvPr/>
        </p:nvSpPr>
        <p:spPr bwMode="auto">
          <a:xfrm>
            <a:off x="399122" y="982918"/>
            <a:ext cx="8207375" cy="1077218"/>
          </a:xfrm>
          <a:prstGeom prst="rect">
            <a:avLst/>
          </a:prstGeom>
          <a:solidFill>
            <a:srgbClr val="FFFF99"/>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3200" dirty="0"/>
              <a:t>one formed by the apparent intersection of rays.                             </a:t>
            </a:r>
            <a:r>
              <a:rPr lang="en-GB" altLang="en-US" sz="2400" dirty="0"/>
              <a:t>OL 2020, 2022</a:t>
            </a:r>
            <a:r>
              <a:rPr lang="en-IE" altLang="en-US" sz="2400" dirty="0"/>
              <a:t>.</a:t>
            </a:r>
            <a:endParaRPr lang="en-IE"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B7ACA7-F6CF-EB3B-8F12-87F6B4C49216}"/>
              </a:ext>
            </a:extLst>
          </p:cNvPr>
          <p:cNvSpPr>
            <a:spLocks noGrp="1"/>
          </p:cNvSpPr>
          <p:nvPr>
            <p:ph type="title"/>
          </p:nvPr>
        </p:nvSpPr>
        <p:spPr/>
        <p:txBody>
          <a:bodyPr>
            <a:normAutofit fontScale="90000"/>
          </a:bodyPr>
          <a:lstStyle/>
          <a:p>
            <a:r>
              <a:rPr lang="en-GB" dirty="0"/>
              <a:t>Exercise</a:t>
            </a:r>
          </a:p>
        </p:txBody>
      </p:sp>
      <p:sp>
        <p:nvSpPr>
          <p:cNvPr id="5" name="Text Placeholder 4">
            <a:extLst>
              <a:ext uri="{FF2B5EF4-FFF2-40B4-BE49-F238E27FC236}">
                <a16:creationId xmlns:a16="http://schemas.microsoft.com/office/drawing/2014/main" id="{4645F3FC-C63E-28D7-5A93-F55DD2582E6D}"/>
              </a:ext>
            </a:extLst>
          </p:cNvPr>
          <p:cNvSpPr>
            <a:spLocks noGrp="1"/>
          </p:cNvSpPr>
          <p:nvPr>
            <p:ph type="body" sz="quarter" idx="10"/>
          </p:nvPr>
        </p:nvSpPr>
        <p:spPr>
          <a:xfrm>
            <a:off x="122292" y="461664"/>
            <a:ext cx="8899415" cy="480131"/>
          </a:xfrm>
        </p:spPr>
        <p:txBody>
          <a:bodyPr/>
          <a:lstStyle/>
          <a:p>
            <a:r>
              <a:rPr lang="en-GB" dirty="0"/>
              <a:t>Complete the Ray Diagram</a:t>
            </a:r>
          </a:p>
        </p:txBody>
      </p:sp>
      <p:sp>
        <p:nvSpPr>
          <p:cNvPr id="2" name="Slide Number Placeholder 1">
            <a:extLst>
              <a:ext uri="{FF2B5EF4-FFF2-40B4-BE49-F238E27FC236}">
                <a16:creationId xmlns:a16="http://schemas.microsoft.com/office/drawing/2014/main" id="{4C607991-684E-2EEC-D966-127151C3A0DB}"/>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19</a:t>
            </a:fld>
            <a:endParaRPr lang="en-GB" altLang="en-US"/>
          </a:p>
        </p:txBody>
      </p:sp>
      <p:grpSp>
        <p:nvGrpSpPr>
          <p:cNvPr id="70" name="Group 69">
            <a:extLst>
              <a:ext uri="{FF2B5EF4-FFF2-40B4-BE49-F238E27FC236}">
                <a16:creationId xmlns:a16="http://schemas.microsoft.com/office/drawing/2014/main" id="{40CCD68A-4C13-DF8A-2CB1-6788E1A06381}"/>
              </a:ext>
            </a:extLst>
          </p:cNvPr>
          <p:cNvGrpSpPr/>
          <p:nvPr/>
        </p:nvGrpSpPr>
        <p:grpSpPr>
          <a:xfrm>
            <a:off x="868277" y="1656754"/>
            <a:ext cx="6984776" cy="1953624"/>
            <a:chOff x="107504" y="2636912"/>
            <a:chExt cx="6984776" cy="1953624"/>
          </a:xfrm>
        </p:grpSpPr>
        <p:grpSp>
          <p:nvGrpSpPr>
            <p:cNvPr id="66" name="Group 65">
              <a:extLst>
                <a:ext uri="{FF2B5EF4-FFF2-40B4-BE49-F238E27FC236}">
                  <a16:creationId xmlns:a16="http://schemas.microsoft.com/office/drawing/2014/main" id="{3DC7669A-B716-752D-85E8-E0C5610DF9C4}"/>
                </a:ext>
              </a:extLst>
            </p:cNvPr>
            <p:cNvGrpSpPr/>
            <p:nvPr/>
          </p:nvGrpSpPr>
          <p:grpSpPr>
            <a:xfrm>
              <a:off x="107504" y="2636912"/>
              <a:ext cx="6984776" cy="1944216"/>
              <a:chOff x="107504" y="2636912"/>
              <a:chExt cx="4320480" cy="1944216"/>
            </a:xfrm>
          </p:grpSpPr>
          <p:cxnSp>
            <p:nvCxnSpPr>
              <p:cNvPr id="34" name="Straight Connector 33">
                <a:extLst>
                  <a:ext uri="{FF2B5EF4-FFF2-40B4-BE49-F238E27FC236}">
                    <a16:creationId xmlns:a16="http://schemas.microsoft.com/office/drawing/2014/main" id="{216488A0-3E20-A1BC-5EEC-B32171B0DEAB}"/>
                  </a:ext>
                </a:extLst>
              </p:cNvPr>
              <p:cNvCxnSpPr>
                <a:cxnSpLocks/>
              </p:cNvCxnSpPr>
              <p:nvPr/>
            </p:nvCxnSpPr>
            <p:spPr>
              <a:xfrm flipH="1">
                <a:off x="107504" y="3747893"/>
                <a:ext cx="4320480"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143DE1B2-E325-E0BA-5CC2-C6A587333CB6}"/>
                  </a:ext>
                </a:extLst>
              </p:cNvPr>
              <p:cNvCxnSpPr>
                <a:cxnSpLocks/>
              </p:cNvCxnSpPr>
              <p:nvPr/>
            </p:nvCxnSpPr>
            <p:spPr>
              <a:xfrm flipH="1">
                <a:off x="107504" y="2636912"/>
                <a:ext cx="4320480"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83760AEB-E2F6-00C2-240E-C0C4345D0C6B}"/>
                  </a:ext>
                </a:extLst>
              </p:cNvPr>
              <p:cNvCxnSpPr>
                <a:cxnSpLocks/>
              </p:cNvCxnSpPr>
              <p:nvPr/>
            </p:nvCxnSpPr>
            <p:spPr>
              <a:xfrm flipH="1">
                <a:off x="107504" y="2914657"/>
                <a:ext cx="4320480"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9DBF13EF-3A7F-FE94-FA6E-A44937D6E714}"/>
                  </a:ext>
                </a:extLst>
              </p:cNvPr>
              <p:cNvCxnSpPr>
                <a:cxnSpLocks/>
              </p:cNvCxnSpPr>
              <p:nvPr/>
            </p:nvCxnSpPr>
            <p:spPr>
              <a:xfrm flipH="1">
                <a:off x="107504" y="3192402"/>
                <a:ext cx="4320480"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68C1CD3A-2C5A-7F61-0D61-79D6868DCDC2}"/>
                  </a:ext>
                </a:extLst>
              </p:cNvPr>
              <p:cNvCxnSpPr>
                <a:cxnSpLocks/>
              </p:cNvCxnSpPr>
              <p:nvPr/>
            </p:nvCxnSpPr>
            <p:spPr>
              <a:xfrm flipH="1">
                <a:off x="107504" y="3470147"/>
                <a:ext cx="4320480"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33CA5302-2B98-F2BB-2E24-957F62FBE8A5}"/>
                  </a:ext>
                </a:extLst>
              </p:cNvPr>
              <p:cNvCxnSpPr>
                <a:cxnSpLocks/>
              </p:cNvCxnSpPr>
              <p:nvPr/>
            </p:nvCxnSpPr>
            <p:spPr>
              <a:xfrm flipH="1">
                <a:off x="107504" y="4025638"/>
                <a:ext cx="4320480"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A0D79D36-A34F-3C89-55FD-345875C74CC5}"/>
                  </a:ext>
                </a:extLst>
              </p:cNvPr>
              <p:cNvCxnSpPr>
                <a:cxnSpLocks/>
              </p:cNvCxnSpPr>
              <p:nvPr/>
            </p:nvCxnSpPr>
            <p:spPr>
              <a:xfrm flipH="1">
                <a:off x="107504" y="4303383"/>
                <a:ext cx="4320480"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73268CCC-FC58-110E-352D-6CD7600C924F}"/>
                  </a:ext>
                </a:extLst>
              </p:cNvPr>
              <p:cNvCxnSpPr>
                <a:cxnSpLocks/>
              </p:cNvCxnSpPr>
              <p:nvPr/>
            </p:nvCxnSpPr>
            <p:spPr>
              <a:xfrm flipH="1">
                <a:off x="107504" y="4581128"/>
                <a:ext cx="4320480"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grpSp>
        <p:cxnSp>
          <p:nvCxnSpPr>
            <p:cNvPr id="42" name="Straight Connector 41">
              <a:extLst>
                <a:ext uri="{FF2B5EF4-FFF2-40B4-BE49-F238E27FC236}">
                  <a16:creationId xmlns:a16="http://schemas.microsoft.com/office/drawing/2014/main" id="{EC486340-52E9-A19F-F44B-BD5FEFA2CF4C}"/>
                </a:ext>
              </a:extLst>
            </p:cNvPr>
            <p:cNvCxnSpPr>
              <a:cxnSpLocks/>
            </p:cNvCxnSpPr>
            <p:nvPr/>
          </p:nvCxnSpPr>
          <p:spPr>
            <a:xfrm flipH="1" flipV="1">
              <a:off x="425161" y="3738412"/>
              <a:ext cx="5803023" cy="94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A17122F1-CE09-5D6A-1403-4E46F7173E89}"/>
                </a:ext>
              </a:extLst>
            </p:cNvPr>
            <p:cNvSpPr/>
            <p:nvPr/>
          </p:nvSpPr>
          <p:spPr>
            <a:xfrm flipH="1">
              <a:off x="297053" y="3712372"/>
              <a:ext cx="40340" cy="5545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3200"/>
            </a:p>
          </p:txBody>
        </p:sp>
        <p:sp>
          <p:nvSpPr>
            <p:cNvPr id="44" name="Oval 43">
              <a:extLst>
                <a:ext uri="{FF2B5EF4-FFF2-40B4-BE49-F238E27FC236}">
                  <a16:creationId xmlns:a16="http://schemas.microsoft.com/office/drawing/2014/main" id="{DA0D610D-9FEE-3A07-A070-FD11C2AE0E13}"/>
                </a:ext>
              </a:extLst>
            </p:cNvPr>
            <p:cNvSpPr/>
            <p:nvPr/>
          </p:nvSpPr>
          <p:spPr>
            <a:xfrm flipH="1">
              <a:off x="1448055" y="3712372"/>
              <a:ext cx="40340" cy="5545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3200"/>
            </a:p>
          </p:txBody>
        </p:sp>
        <p:sp>
          <p:nvSpPr>
            <p:cNvPr id="45" name="TextBox 44">
              <a:extLst>
                <a:ext uri="{FF2B5EF4-FFF2-40B4-BE49-F238E27FC236}">
                  <a16:creationId xmlns:a16="http://schemas.microsoft.com/office/drawing/2014/main" id="{0A73D9E9-0B17-3D8B-CEB5-4C2CE5746CE5}"/>
                </a:ext>
              </a:extLst>
            </p:cNvPr>
            <p:cNvSpPr txBox="1"/>
            <p:nvPr/>
          </p:nvSpPr>
          <p:spPr>
            <a:xfrm flipH="1">
              <a:off x="1394048" y="3820239"/>
              <a:ext cx="341760" cy="400110"/>
            </a:xfrm>
            <a:prstGeom prst="rect">
              <a:avLst/>
            </a:prstGeom>
            <a:noFill/>
          </p:spPr>
          <p:txBody>
            <a:bodyPr wrap="none" rtlCol="0">
              <a:spAutoFit/>
            </a:bodyPr>
            <a:lstStyle/>
            <a:p>
              <a:pPr algn="l"/>
              <a:r>
                <a:rPr lang="en-IE" sz="2000"/>
                <a:t>F</a:t>
              </a:r>
            </a:p>
          </p:txBody>
        </p:sp>
        <p:sp>
          <p:nvSpPr>
            <p:cNvPr id="46" name="TextBox 45">
              <a:extLst>
                <a:ext uri="{FF2B5EF4-FFF2-40B4-BE49-F238E27FC236}">
                  <a16:creationId xmlns:a16="http://schemas.microsoft.com/office/drawing/2014/main" id="{5F0EABF7-6952-BE02-E7A9-98BF2FDBCC02}"/>
                </a:ext>
              </a:extLst>
            </p:cNvPr>
            <p:cNvSpPr txBox="1"/>
            <p:nvPr/>
          </p:nvSpPr>
          <p:spPr>
            <a:xfrm flipH="1">
              <a:off x="107504" y="3839272"/>
              <a:ext cx="484428" cy="400110"/>
            </a:xfrm>
            <a:prstGeom prst="rect">
              <a:avLst/>
            </a:prstGeom>
            <a:noFill/>
          </p:spPr>
          <p:txBody>
            <a:bodyPr wrap="none" rtlCol="0">
              <a:spAutoFit/>
            </a:bodyPr>
            <a:lstStyle/>
            <a:p>
              <a:pPr algn="l"/>
              <a:r>
                <a:rPr lang="en-IE" sz="2000"/>
                <a:t>2F</a:t>
              </a:r>
            </a:p>
          </p:txBody>
        </p:sp>
        <p:cxnSp>
          <p:nvCxnSpPr>
            <p:cNvPr id="47" name="Straight Arrow Connector 46">
              <a:extLst>
                <a:ext uri="{FF2B5EF4-FFF2-40B4-BE49-F238E27FC236}">
                  <a16:creationId xmlns:a16="http://schemas.microsoft.com/office/drawing/2014/main" id="{32173B53-5CE7-E9AF-BABC-8DE94C787364}"/>
                </a:ext>
              </a:extLst>
            </p:cNvPr>
            <p:cNvCxnSpPr>
              <a:cxnSpLocks/>
            </p:cNvCxnSpPr>
            <p:nvPr/>
          </p:nvCxnSpPr>
          <p:spPr>
            <a:xfrm flipV="1">
              <a:off x="901903" y="3192402"/>
              <a:ext cx="0" cy="5606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Freeform: Shape 48">
              <a:extLst>
                <a:ext uri="{FF2B5EF4-FFF2-40B4-BE49-F238E27FC236}">
                  <a16:creationId xmlns:a16="http://schemas.microsoft.com/office/drawing/2014/main" id="{A6A655F9-045B-1A93-A385-6EFA725E4463}"/>
                </a:ext>
              </a:extLst>
            </p:cNvPr>
            <p:cNvSpPr/>
            <p:nvPr/>
          </p:nvSpPr>
          <p:spPr>
            <a:xfrm flipH="1">
              <a:off x="2358368" y="2780928"/>
              <a:ext cx="48799" cy="1809608"/>
            </a:xfrm>
            <a:custGeom>
              <a:avLst/>
              <a:gdLst>
                <a:gd name="connsiteX0" fmla="*/ 0 w 1209963"/>
                <a:gd name="connsiteY0" fmla="*/ 0 h 2133600"/>
                <a:gd name="connsiteX1" fmla="*/ 0 w 1209963"/>
                <a:gd name="connsiteY1" fmla="*/ 1385455 h 2133600"/>
                <a:gd name="connsiteX2" fmla="*/ 748145 w 1209963"/>
                <a:gd name="connsiteY2" fmla="*/ 2133600 h 2133600"/>
                <a:gd name="connsiteX3" fmla="*/ 1209963 w 1209963"/>
                <a:gd name="connsiteY3" fmla="*/ 1893455 h 2133600"/>
                <a:gd name="connsiteX0" fmla="*/ 0 w 1209963"/>
                <a:gd name="connsiteY0" fmla="*/ 0 h 2138260"/>
                <a:gd name="connsiteX1" fmla="*/ 0 w 1209963"/>
                <a:gd name="connsiteY1" fmla="*/ 1385455 h 2138260"/>
                <a:gd name="connsiteX2" fmla="*/ 748145 w 1209963"/>
                <a:gd name="connsiteY2" fmla="*/ 2133600 h 2138260"/>
                <a:gd name="connsiteX3" fmla="*/ 1209963 w 1209963"/>
                <a:gd name="connsiteY3" fmla="*/ 1893455 h 2138260"/>
                <a:gd name="connsiteX0" fmla="*/ 0 w 1209963"/>
                <a:gd name="connsiteY0" fmla="*/ 0 h 2213167"/>
                <a:gd name="connsiteX1" fmla="*/ 0 w 1209963"/>
                <a:gd name="connsiteY1" fmla="*/ 1385455 h 2213167"/>
                <a:gd name="connsiteX2" fmla="*/ 748145 w 1209963"/>
                <a:gd name="connsiteY2" fmla="*/ 2133600 h 2213167"/>
                <a:gd name="connsiteX3" fmla="*/ 1209963 w 1209963"/>
                <a:gd name="connsiteY3" fmla="*/ 1893455 h 2213167"/>
                <a:gd name="connsiteX0" fmla="*/ 0 w 1209963"/>
                <a:gd name="connsiteY0" fmla="*/ 0 h 827712"/>
                <a:gd name="connsiteX1" fmla="*/ 748145 w 1209963"/>
                <a:gd name="connsiteY1" fmla="*/ 748145 h 827712"/>
                <a:gd name="connsiteX2" fmla="*/ 1209963 w 1209963"/>
                <a:gd name="connsiteY2" fmla="*/ 508000 h 827712"/>
                <a:gd name="connsiteX0" fmla="*/ 0 w 461818"/>
                <a:gd name="connsiteY0" fmla="*/ 240145 h 319712"/>
                <a:gd name="connsiteX1" fmla="*/ 461818 w 461818"/>
                <a:gd name="connsiteY1" fmla="*/ 0 h 319712"/>
                <a:gd name="connsiteX0" fmla="*/ 0 w 94984"/>
                <a:gd name="connsiteY0" fmla="*/ 0 h 1051575"/>
                <a:gd name="connsiteX1" fmla="*/ 27709 w 94984"/>
                <a:gd name="connsiteY1" fmla="*/ 969819 h 1051575"/>
                <a:gd name="connsiteX0" fmla="*/ 0 w 180501"/>
                <a:gd name="connsiteY0" fmla="*/ 0 h 969819"/>
                <a:gd name="connsiteX1" fmla="*/ 27709 w 180501"/>
                <a:gd name="connsiteY1" fmla="*/ 969819 h 969819"/>
                <a:gd name="connsiteX0" fmla="*/ 0 w 180501"/>
                <a:gd name="connsiteY0" fmla="*/ 0 h 1099128"/>
                <a:gd name="connsiteX1" fmla="*/ 27709 w 180501"/>
                <a:gd name="connsiteY1" fmla="*/ 1099128 h 1099128"/>
                <a:gd name="connsiteX0" fmla="*/ 0 w 147418"/>
                <a:gd name="connsiteY0" fmla="*/ 0 h 1099128"/>
                <a:gd name="connsiteX1" fmla="*/ 27709 w 147418"/>
                <a:gd name="connsiteY1" fmla="*/ 1099128 h 1099128"/>
                <a:gd name="connsiteX0" fmla="*/ 0 w 112195"/>
                <a:gd name="connsiteY0" fmla="*/ 0 h 1099128"/>
                <a:gd name="connsiteX1" fmla="*/ 27709 w 112195"/>
                <a:gd name="connsiteY1" fmla="*/ 1099128 h 1099128"/>
                <a:gd name="connsiteX0" fmla="*/ 0 w 99276"/>
                <a:gd name="connsiteY0" fmla="*/ 0 h 1107595"/>
                <a:gd name="connsiteX1" fmla="*/ 4426 w 99276"/>
                <a:gd name="connsiteY1" fmla="*/ 1107595 h 1107595"/>
                <a:gd name="connsiteX0" fmla="*/ 0 w 91768"/>
                <a:gd name="connsiteY0" fmla="*/ 0 h 1107595"/>
                <a:gd name="connsiteX1" fmla="*/ 4426 w 91768"/>
                <a:gd name="connsiteY1" fmla="*/ 1107595 h 1107595"/>
                <a:gd name="connsiteX0" fmla="*/ 0 w 81783"/>
                <a:gd name="connsiteY0" fmla="*/ 0 h 1107595"/>
                <a:gd name="connsiteX1" fmla="*/ 4426 w 81783"/>
                <a:gd name="connsiteY1" fmla="*/ 1107595 h 1107595"/>
              </a:gdLst>
              <a:ahLst/>
              <a:cxnLst>
                <a:cxn ang="0">
                  <a:pos x="connsiteX0" y="connsiteY0"/>
                </a:cxn>
                <a:cxn ang="0">
                  <a:pos x="connsiteX1" y="connsiteY1"/>
                </a:cxn>
              </a:cxnLst>
              <a:rect l="l" t="t" r="r" b="b"/>
              <a:pathLst>
                <a:path w="81783" h="1107595">
                  <a:moveTo>
                    <a:pt x="0" y="0"/>
                  </a:moveTo>
                  <a:cubicBezTo>
                    <a:pt x="105063" y="240339"/>
                    <a:pt x="111414" y="906895"/>
                    <a:pt x="4426" y="1107595"/>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3200"/>
            </a:p>
          </p:txBody>
        </p:sp>
        <p:sp>
          <p:nvSpPr>
            <p:cNvPr id="63" name="Freeform: Shape 62">
              <a:extLst>
                <a:ext uri="{FF2B5EF4-FFF2-40B4-BE49-F238E27FC236}">
                  <a16:creationId xmlns:a16="http://schemas.microsoft.com/office/drawing/2014/main" id="{67C11CEA-B235-8510-F819-9B1268BE27FC}"/>
                </a:ext>
              </a:extLst>
            </p:cNvPr>
            <p:cNvSpPr/>
            <p:nvPr/>
          </p:nvSpPr>
          <p:spPr>
            <a:xfrm>
              <a:off x="2409681" y="2780928"/>
              <a:ext cx="45719" cy="1809608"/>
            </a:xfrm>
            <a:custGeom>
              <a:avLst/>
              <a:gdLst>
                <a:gd name="connsiteX0" fmla="*/ 0 w 1209963"/>
                <a:gd name="connsiteY0" fmla="*/ 0 h 2133600"/>
                <a:gd name="connsiteX1" fmla="*/ 0 w 1209963"/>
                <a:gd name="connsiteY1" fmla="*/ 1385455 h 2133600"/>
                <a:gd name="connsiteX2" fmla="*/ 748145 w 1209963"/>
                <a:gd name="connsiteY2" fmla="*/ 2133600 h 2133600"/>
                <a:gd name="connsiteX3" fmla="*/ 1209963 w 1209963"/>
                <a:gd name="connsiteY3" fmla="*/ 1893455 h 2133600"/>
                <a:gd name="connsiteX0" fmla="*/ 0 w 1209963"/>
                <a:gd name="connsiteY0" fmla="*/ 0 h 2138260"/>
                <a:gd name="connsiteX1" fmla="*/ 0 w 1209963"/>
                <a:gd name="connsiteY1" fmla="*/ 1385455 h 2138260"/>
                <a:gd name="connsiteX2" fmla="*/ 748145 w 1209963"/>
                <a:gd name="connsiteY2" fmla="*/ 2133600 h 2138260"/>
                <a:gd name="connsiteX3" fmla="*/ 1209963 w 1209963"/>
                <a:gd name="connsiteY3" fmla="*/ 1893455 h 2138260"/>
                <a:gd name="connsiteX0" fmla="*/ 0 w 1209963"/>
                <a:gd name="connsiteY0" fmla="*/ 0 h 2213167"/>
                <a:gd name="connsiteX1" fmla="*/ 0 w 1209963"/>
                <a:gd name="connsiteY1" fmla="*/ 1385455 h 2213167"/>
                <a:gd name="connsiteX2" fmla="*/ 748145 w 1209963"/>
                <a:gd name="connsiteY2" fmla="*/ 2133600 h 2213167"/>
                <a:gd name="connsiteX3" fmla="*/ 1209963 w 1209963"/>
                <a:gd name="connsiteY3" fmla="*/ 1893455 h 2213167"/>
                <a:gd name="connsiteX0" fmla="*/ 0 w 1209963"/>
                <a:gd name="connsiteY0" fmla="*/ 0 h 827712"/>
                <a:gd name="connsiteX1" fmla="*/ 748145 w 1209963"/>
                <a:gd name="connsiteY1" fmla="*/ 748145 h 827712"/>
                <a:gd name="connsiteX2" fmla="*/ 1209963 w 1209963"/>
                <a:gd name="connsiteY2" fmla="*/ 508000 h 827712"/>
                <a:gd name="connsiteX0" fmla="*/ 0 w 461818"/>
                <a:gd name="connsiteY0" fmla="*/ 240145 h 319712"/>
                <a:gd name="connsiteX1" fmla="*/ 461818 w 461818"/>
                <a:gd name="connsiteY1" fmla="*/ 0 h 319712"/>
                <a:gd name="connsiteX0" fmla="*/ 0 w 94984"/>
                <a:gd name="connsiteY0" fmla="*/ 0 h 1051575"/>
                <a:gd name="connsiteX1" fmla="*/ 27709 w 94984"/>
                <a:gd name="connsiteY1" fmla="*/ 969819 h 1051575"/>
                <a:gd name="connsiteX0" fmla="*/ 0 w 180501"/>
                <a:gd name="connsiteY0" fmla="*/ 0 h 969819"/>
                <a:gd name="connsiteX1" fmla="*/ 27709 w 180501"/>
                <a:gd name="connsiteY1" fmla="*/ 969819 h 969819"/>
                <a:gd name="connsiteX0" fmla="*/ 0 w 180501"/>
                <a:gd name="connsiteY0" fmla="*/ 0 h 1099128"/>
                <a:gd name="connsiteX1" fmla="*/ 27709 w 180501"/>
                <a:gd name="connsiteY1" fmla="*/ 1099128 h 1099128"/>
                <a:gd name="connsiteX0" fmla="*/ 0 w 147418"/>
                <a:gd name="connsiteY0" fmla="*/ 0 h 1099128"/>
                <a:gd name="connsiteX1" fmla="*/ 27709 w 147418"/>
                <a:gd name="connsiteY1" fmla="*/ 1099128 h 1099128"/>
                <a:gd name="connsiteX0" fmla="*/ 0 w 112195"/>
                <a:gd name="connsiteY0" fmla="*/ 0 h 1099128"/>
                <a:gd name="connsiteX1" fmla="*/ 27709 w 112195"/>
                <a:gd name="connsiteY1" fmla="*/ 1099128 h 1099128"/>
                <a:gd name="connsiteX0" fmla="*/ 0 w 99276"/>
                <a:gd name="connsiteY0" fmla="*/ 0 h 1107595"/>
                <a:gd name="connsiteX1" fmla="*/ 4426 w 99276"/>
                <a:gd name="connsiteY1" fmla="*/ 1107595 h 1107595"/>
                <a:gd name="connsiteX0" fmla="*/ 0 w 91768"/>
                <a:gd name="connsiteY0" fmla="*/ 0 h 1107595"/>
                <a:gd name="connsiteX1" fmla="*/ 4426 w 91768"/>
                <a:gd name="connsiteY1" fmla="*/ 1107595 h 1107595"/>
                <a:gd name="connsiteX0" fmla="*/ 0 w 81783"/>
                <a:gd name="connsiteY0" fmla="*/ 0 h 1107595"/>
                <a:gd name="connsiteX1" fmla="*/ 4426 w 81783"/>
                <a:gd name="connsiteY1" fmla="*/ 1107595 h 1107595"/>
              </a:gdLst>
              <a:ahLst/>
              <a:cxnLst>
                <a:cxn ang="0">
                  <a:pos x="connsiteX0" y="connsiteY0"/>
                </a:cxn>
                <a:cxn ang="0">
                  <a:pos x="connsiteX1" y="connsiteY1"/>
                </a:cxn>
              </a:cxnLst>
              <a:rect l="l" t="t" r="r" b="b"/>
              <a:pathLst>
                <a:path w="81783" h="1107595">
                  <a:moveTo>
                    <a:pt x="0" y="0"/>
                  </a:moveTo>
                  <a:cubicBezTo>
                    <a:pt x="105063" y="240339"/>
                    <a:pt x="111414" y="906895"/>
                    <a:pt x="4426" y="1107595"/>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3200"/>
            </a:p>
          </p:txBody>
        </p:sp>
      </p:grpSp>
    </p:spTree>
    <p:extLst>
      <p:ext uri="{BB962C8B-B14F-4D97-AF65-F5344CB8AC3E}">
        <p14:creationId xmlns:p14="http://schemas.microsoft.com/office/powerpoint/2010/main" val="4154346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E82266-8222-02BF-9023-395835DA8814}"/>
              </a:ext>
            </a:extLst>
          </p:cNvPr>
          <p:cNvSpPr>
            <a:spLocks noGrp="1"/>
          </p:cNvSpPr>
          <p:nvPr>
            <p:ph type="title"/>
          </p:nvPr>
        </p:nvSpPr>
        <p:spPr/>
        <p:txBody>
          <a:bodyPr/>
          <a:lstStyle/>
          <a:p>
            <a:r>
              <a:rPr lang="en-GB" dirty="0"/>
              <a:t>Physics Specification</a:t>
            </a:r>
          </a:p>
        </p:txBody>
      </p:sp>
      <p:sp>
        <p:nvSpPr>
          <p:cNvPr id="2" name="Slide Number Placeholder 1">
            <a:extLst>
              <a:ext uri="{FF2B5EF4-FFF2-40B4-BE49-F238E27FC236}">
                <a16:creationId xmlns:a16="http://schemas.microsoft.com/office/drawing/2014/main" id="{1E428918-BB78-16EE-9939-FEB396DC7644}"/>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2</a:t>
            </a:fld>
            <a:endParaRPr lang="en-GB" altLang="en-US"/>
          </a:p>
        </p:txBody>
      </p:sp>
      <p:pic>
        <p:nvPicPr>
          <p:cNvPr id="5" name="Picture 4">
            <a:extLst>
              <a:ext uri="{FF2B5EF4-FFF2-40B4-BE49-F238E27FC236}">
                <a16:creationId xmlns:a16="http://schemas.microsoft.com/office/drawing/2014/main" id="{FA792400-5CF0-745A-D8BC-8D0976C3B984}"/>
              </a:ext>
            </a:extLst>
          </p:cNvPr>
          <p:cNvPicPr>
            <a:picLocks noChangeAspect="1"/>
          </p:cNvPicPr>
          <p:nvPr/>
        </p:nvPicPr>
        <p:blipFill>
          <a:blip r:embed="rId2"/>
          <a:stretch>
            <a:fillRect/>
          </a:stretch>
        </p:blipFill>
        <p:spPr>
          <a:xfrm>
            <a:off x="0" y="849292"/>
            <a:ext cx="9144000" cy="2579708"/>
          </a:xfrm>
          <a:prstGeom prst="rect">
            <a:avLst/>
          </a:prstGeom>
        </p:spPr>
      </p:pic>
      <p:sp>
        <p:nvSpPr>
          <p:cNvPr id="9" name="TextBox 8">
            <a:extLst>
              <a:ext uri="{FF2B5EF4-FFF2-40B4-BE49-F238E27FC236}">
                <a16:creationId xmlns:a16="http://schemas.microsoft.com/office/drawing/2014/main" id="{95C11E15-06F9-7498-A0E9-9828E71501EA}"/>
              </a:ext>
            </a:extLst>
          </p:cNvPr>
          <p:cNvSpPr txBox="1"/>
          <p:nvPr/>
        </p:nvSpPr>
        <p:spPr>
          <a:xfrm>
            <a:off x="4572000" y="3701495"/>
            <a:ext cx="4033380" cy="2585323"/>
          </a:xfrm>
          <a:prstGeom prst="rect">
            <a:avLst/>
          </a:prstGeom>
          <a:noFill/>
        </p:spPr>
        <p:txBody>
          <a:bodyPr wrap="square" rtlCol="0">
            <a:spAutoFit/>
          </a:bodyPr>
          <a:lstStyle/>
          <a:p>
            <a:pPr algn="l"/>
            <a:r>
              <a:rPr lang="en-GB" b="1" dirty="0">
                <a:latin typeface="Arial" panose="020B0604020202020204" pitchFamily="34" charset="0"/>
                <a:cs typeface="Arial" panose="020B0604020202020204" pitchFamily="34" charset="0"/>
              </a:rPr>
              <a:t>Added</a:t>
            </a:r>
          </a:p>
          <a:p>
            <a:pPr algn="l"/>
            <a:r>
              <a:rPr lang="en-GB" dirty="0">
                <a:latin typeface="Arial" panose="020B0604020202020204" pitchFamily="34" charset="0"/>
                <a:cs typeface="Arial" panose="020B0604020202020204" pitchFamily="34" charset="0"/>
              </a:rPr>
              <a:t>Verify model for diverging lenses using secondary data</a:t>
            </a:r>
          </a:p>
          <a:p>
            <a:pPr algn="l"/>
            <a:r>
              <a:rPr lang="en-GB" dirty="0">
                <a:latin typeface="Arial" panose="020B0604020202020204" pitchFamily="34" charset="0"/>
                <a:cs typeface="Arial" panose="020B0604020202020204" pitchFamily="34" charset="0"/>
              </a:rPr>
              <a:t>Use of optics in technological and medical contexts</a:t>
            </a:r>
          </a:p>
          <a:p>
            <a:pPr algn="l"/>
            <a:endParaRPr lang="en-GB" dirty="0">
              <a:latin typeface="Arial" panose="020B0604020202020204" pitchFamily="34" charset="0"/>
              <a:cs typeface="Arial" panose="020B0604020202020204" pitchFamily="34" charset="0"/>
            </a:endParaRPr>
          </a:p>
          <a:p>
            <a:pPr algn="l"/>
            <a:r>
              <a:rPr lang="en-GB" b="1" dirty="0">
                <a:latin typeface="Arial" panose="020B0604020202020204" pitchFamily="34" charset="0"/>
                <a:cs typeface="Arial" panose="020B0604020202020204" pitchFamily="34" charset="0"/>
              </a:rPr>
              <a:t>Gone</a:t>
            </a:r>
          </a:p>
          <a:p>
            <a:pPr algn="l"/>
            <a:r>
              <a:rPr lang="en-GB" dirty="0">
                <a:latin typeface="Arial" panose="020B0604020202020204" pitchFamily="34" charset="0"/>
                <a:cs typeface="Arial" panose="020B0604020202020204" pitchFamily="34" charset="0"/>
              </a:rPr>
              <a:t>Power</a:t>
            </a:r>
          </a:p>
          <a:p>
            <a:pPr algn="l"/>
            <a:r>
              <a:rPr lang="en-GB" dirty="0">
                <a:latin typeface="Arial" panose="020B0604020202020204" pitchFamily="34" charset="0"/>
                <a:cs typeface="Arial" panose="020B0604020202020204" pitchFamily="34" charset="0"/>
              </a:rPr>
              <a:t>Magnification</a:t>
            </a:r>
          </a:p>
        </p:txBody>
      </p:sp>
    </p:spTree>
    <p:extLst>
      <p:ext uri="{BB962C8B-B14F-4D97-AF65-F5344CB8AC3E}">
        <p14:creationId xmlns:p14="http://schemas.microsoft.com/office/powerpoint/2010/main" val="3590643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E34578-1733-0A07-0548-CD7604C2B19A}"/>
              </a:ext>
            </a:extLst>
          </p:cNvPr>
          <p:cNvSpPr>
            <a:spLocks noGrp="1"/>
          </p:cNvSpPr>
          <p:nvPr>
            <p:ph type="title"/>
          </p:nvPr>
        </p:nvSpPr>
        <p:spPr/>
        <p:txBody>
          <a:bodyPr>
            <a:normAutofit fontScale="90000"/>
          </a:bodyPr>
          <a:lstStyle/>
          <a:p>
            <a:r>
              <a:rPr lang="en-GB" dirty="0"/>
              <a:t>Exercise</a:t>
            </a:r>
          </a:p>
        </p:txBody>
      </p:sp>
      <p:sp>
        <p:nvSpPr>
          <p:cNvPr id="5" name="Text Placeholder 4">
            <a:extLst>
              <a:ext uri="{FF2B5EF4-FFF2-40B4-BE49-F238E27FC236}">
                <a16:creationId xmlns:a16="http://schemas.microsoft.com/office/drawing/2014/main" id="{00F7161B-2833-3234-D0B0-53D3FB976585}"/>
              </a:ext>
            </a:extLst>
          </p:cNvPr>
          <p:cNvSpPr>
            <a:spLocks noGrp="1"/>
          </p:cNvSpPr>
          <p:nvPr>
            <p:ph type="body" sz="quarter" idx="10"/>
          </p:nvPr>
        </p:nvSpPr>
        <p:spPr>
          <a:xfrm>
            <a:off x="122292" y="461664"/>
            <a:ext cx="8899415" cy="480131"/>
          </a:xfrm>
        </p:spPr>
        <p:txBody>
          <a:bodyPr/>
          <a:lstStyle/>
          <a:p>
            <a:r>
              <a:rPr lang="en-GB" dirty="0"/>
              <a:t>Complete the Ray Diagram</a:t>
            </a:r>
          </a:p>
        </p:txBody>
      </p:sp>
      <p:sp>
        <p:nvSpPr>
          <p:cNvPr id="2" name="Slide Number Placeholder 1">
            <a:extLst>
              <a:ext uri="{FF2B5EF4-FFF2-40B4-BE49-F238E27FC236}">
                <a16:creationId xmlns:a16="http://schemas.microsoft.com/office/drawing/2014/main" id="{4C607991-684E-2EEC-D966-127151C3A0DB}"/>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20</a:t>
            </a:fld>
            <a:endParaRPr lang="en-GB" altLang="en-US"/>
          </a:p>
        </p:txBody>
      </p:sp>
      <p:grpSp>
        <p:nvGrpSpPr>
          <p:cNvPr id="18" name="Group 17">
            <a:extLst>
              <a:ext uri="{FF2B5EF4-FFF2-40B4-BE49-F238E27FC236}">
                <a16:creationId xmlns:a16="http://schemas.microsoft.com/office/drawing/2014/main" id="{BDD5D93F-1CCE-B1A6-DD1E-208D66F44DB5}"/>
              </a:ext>
            </a:extLst>
          </p:cNvPr>
          <p:cNvGrpSpPr/>
          <p:nvPr/>
        </p:nvGrpSpPr>
        <p:grpSpPr>
          <a:xfrm>
            <a:off x="1079612" y="1203468"/>
            <a:ext cx="6984776" cy="1953624"/>
            <a:chOff x="323528" y="2915536"/>
            <a:chExt cx="6984776" cy="1953624"/>
          </a:xfrm>
        </p:grpSpPr>
        <p:grpSp>
          <p:nvGrpSpPr>
            <p:cNvPr id="66" name="Group 65">
              <a:extLst>
                <a:ext uri="{FF2B5EF4-FFF2-40B4-BE49-F238E27FC236}">
                  <a16:creationId xmlns:a16="http://schemas.microsoft.com/office/drawing/2014/main" id="{3DC7669A-B716-752D-85E8-E0C5610DF9C4}"/>
                </a:ext>
              </a:extLst>
            </p:cNvPr>
            <p:cNvGrpSpPr/>
            <p:nvPr/>
          </p:nvGrpSpPr>
          <p:grpSpPr>
            <a:xfrm>
              <a:off x="323528" y="2915536"/>
              <a:ext cx="6984776" cy="1944216"/>
              <a:chOff x="107504" y="2636912"/>
              <a:chExt cx="4320480" cy="1944216"/>
            </a:xfrm>
          </p:grpSpPr>
          <p:cxnSp>
            <p:nvCxnSpPr>
              <p:cNvPr id="34" name="Straight Connector 33">
                <a:extLst>
                  <a:ext uri="{FF2B5EF4-FFF2-40B4-BE49-F238E27FC236}">
                    <a16:creationId xmlns:a16="http://schemas.microsoft.com/office/drawing/2014/main" id="{216488A0-3E20-A1BC-5EEC-B32171B0DEAB}"/>
                  </a:ext>
                </a:extLst>
              </p:cNvPr>
              <p:cNvCxnSpPr>
                <a:cxnSpLocks/>
              </p:cNvCxnSpPr>
              <p:nvPr/>
            </p:nvCxnSpPr>
            <p:spPr>
              <a:xfrm flipH="1">
                <a:off x="107504" y="3747893"/>
                <a:ext cx="4320480"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143DE1B2-E325-E0BA-5CC2-C6A587333CB6}"/>
                  </a:ext>
                </a:extLst>
              </p:cNvPr>
              <p:cNvCxnSpPr>
                <a:cxnSpLocks/>
              </p:cNvCxnSpPr>
              <p:nvPr/>
            </p:nvCxnSpPr>
            <p:spPr>
              <a:xfrm flipH="1">
                <a:off x="107504" y="2636912"/>
                <a:ext cx="4320480"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83760AEB-E2F6-00C2-240E-C0C4345D0C6B}"/>
                  </a:ext>
                </a:extLst>
              </p:cNvPr>
              <p:cNvCxnSpPr>
                <a:cxnSpLocks/>
              </p:cNvCxnSpPr>
              <p:nvPr/>
            </p:nvCxnSpPr>
            <p:spPr>
              <a:xfrm flipH="1">
                <a:off x="107504" y="2914657"/>
                <a:ext cx="4320480"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9DBF13EF-3A7F-FE94-FA6E-A44937D6E714}"/>
                  </a:ext>
                </a:extLst>
              </p:cNvPr>
              <p:cNvCxnSpPr>
                <a:cxnSpLocks/>
              </p:cNvCxnSpPr>
              <p:nvPr/>
            </p:nvCxnSpPr>
            <p:spPr>
              <a:xfrm flipH="1">
                <a:off x="107504" y="3192402"/>
                <a:ext cx="4320480"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68C1CD3A-2C5A-7F61-0D61-79D6868DCDC2}"/>
                  </a:ext>
                </a:extLst>
              </p:cNvPr>
              <p:cNvCxnSpPr>
                <a:cxnSpLocks/>
              </p:cNvCxnSpPr>
              <p:nvPr/>
            </p:nvCxnSpPr>
            <p:spPr>
              <a:xfrm flipH="1">
                <a:off x="107504" y="3470147"/>
                <a:ext cx="4320480"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33CA5302-2B98-F2BB-2E24-957F62FBE8A5}"/>
                  </a:ext>
                </a:extLst>
              </p:cNvPr>
              <p:cNvCxnSpPr>
                <a:cxnSpLocks/>
              </p:cNvCxnSpPr>
              <p:nvPr/>
            </p:nvCxnSpPr>
            <p:spPr>
              <a:xfrm flipH="1">
                <a:off x="107504" y="4025638"/>
                <a:ext cx="4320480"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A0D79D36-A34F-3C89-55FD-345875C74CC5}"/>
                  </a:ext>
                </a:extLst>
              </p:cNvPr>
              <p:cNvCxnSpPr>
                <a:cxnSpLocks/>
              </p:cNvCxnSpPr>
              <p:nvPr/>
            </p:nvCxnSpPr>
            <p:spPr>
              <a:xfrm flipH="1">
                <a:off x="107504" y="4303383"/>
                <a:ext cx="4320480"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73268CCC-FC58-110E-352D-6CD7600C924F}"/>
                  </a:ext>
                </a:extLst>
              </p:cNvPr>
              <p:cNvCxnSpPr>
                <a:cxnSpLocks/>
              </p:cNvCxnSpPr>
              <p:nvPr/>
            </p:nvCxnSpPr>
            <p:spPr>
              <a:xfrm flipH="1">
                <a:off x="107504" y="4581128"/>
                <a:ext cx="4320480"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grpSp>
        <p:cxnSp>
          <p:nvCxnSpPr>
            <p:cNvPr id="42" name="Straight Connector 41">
              <a:extLst>
                <a:ext uri="{FF2B5EF4-FFF2-40B4-BE49-F238E27FC236}">
                  <a16:creationId xmlns:a16="http://schemas.microsoft.com/office/drawing/2014/main" id="{EC486340-52E9-A19F-F44B-BD5FEFA2CF4C}"/>
                </a:ext>
              </a:extLst>
            </p:cNvPr>
            <p:cNvCxnSpPr>
              <a:cxnSpLocks/>
            </p:cNvCxnSpPr>
            <p:nvPr/>
          </p:nvCxnSpPr>
          <p:spPr>
            <a:xfrm flipH="1" flipV="1">
              <a:off x="323528" y="4017036"/>
              <a:ext cx="6480720" cy="94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A17122F1-CE09-5D6A-1403-4E46F7173E89}"/>
                </a:ext>
              </a:extLst>
            </p:cNvPr>
            <p:cNvSpPr/>
            <p:nvPr/>
          </p:nvSpPr>
          <p:spPr>
            <a:xfrm flipH="1">
              <a:off x="873117" y="3990996"/>
              <a:ext cx="40340" cy="5545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3200"/>
            </a:p>
          </p:txBody>
        </p:sp>
        <p:sp>
          <p:nvSpPr>
            <p:cNvPr id="44" name="Oval 43">
              <a:extLst>
                <a:ext uri="{FF2B5EF4-FFF2-40B4-BE49-F238E27FC236}">
                  <a16:creationId xmlns:a16="http://schemas.microsoft.com/office/drawing/2014/main" id="{DA0D610D-9FEE-3A07-A070-FD11C2AE0E13}"/>
                </a:ext>
              </a:extLst>
            </p:cNvPr>
            <p:cNvSpPr/>
            <p:nvPr/>
          </p:nvSpPr>
          <p:spPr>
            <a:xfrm flipH="1">
              <a:off x="2024119" y="3990996"/>
              <a:ext cx="40340" cy="5545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3200"/>
            </a:p>
          </p:txBody>
        </p:sp>
        <p:sp>
          <p:nvSpPr>
            <p:cNvPr id="45" name="TextBox 44">
              <a:extLst>
                <a:ext uri="{FF2B5EF4-FFF2-40B4-BE49-F238E27FC236}">
                  <a16:creationId xmlns:a16="http://schemas.microsoft.com/office/drawing/2014/main" id="{0A73D9E9-0B17-3D8B-CEB5-4C2CE5746CE5}"/>
                </a:ext>
              </a:extLst>
            </p:cNvPr>
            <p:cNvSpPr txBox="1"/>
            <p:nvPr/>
          </p:nvSpPr>
          <p:spPr>
            <a:xfrm flipH="1">
              <a:off x="1970112" y="4098863"/>
              <a:ext cx="341760" cy="400110"/>
            </a:xfrm>
            <a:prstGeom prst="rect">
              <a:avLst/>
            </a:prstGeom>
            <a:noFill/>
          </p:spPr>
          <p:txBody>
            <a:bodyPr wrap="none" rtlCol="0">
              <a:spAutoFit/>
            </a:bodyPr>
            <a:lstStyle/>
            <a:p>
              <a:pPr algn="l"/>
              <a:r>
                <a:rPr lang="en-IE" sz="2000"/>
                <a:t>F</a:t>
              </a:r>
            </a:p>
          </p:txBody>
        </p:sp>
        <p:sp>
          <p:nvSpPr>
            <p:cNvPr id="46" name="TextBox 45">
              <a:extLst>
                <a:ext uri="{FF2B5EF4-FFF2-40B4-BE49-F238E27FC236}">
                  <a16:creationId xmlns:a16="http://schemas.microsoft.com/office/drawing/2014/main" id="{5F0EABF7-6952-BE02-E7A9-98BF2FDBCC02}"/>
                </a:ext>
              </a:extLst>
            </p:cNvPr>
            <p:cNvSpPr txBox="1"/>
            <p:nvPr/>
          </p:nvSpPr>
          <p:spPr>
            <a:xfrm flipH="1">
              <a:off x="683568" y="4117896"/>
              <a:ext cx="484428" cy="400110"/>
            </a:xfrm>
            <a:prstGeom prst="rect">
              <a:avLst/>
            </a:prstGeom>
            <a:noFill/>
          </p:spPr>
          <p:txBody>
            <a:bodyPr wrap="none" rtlCol="0">
              <a:spAutoFit/>
            </a:bodyPr>
            <a:lstStyle/>
            <a:p>
              <a:pPr algn="l"/>
              <a:r>
                <a:rPr lang="en-IE" sz="2000"/>
                <a:t>2F</a:t>
              </a:r>
            </a:p>
          </p:txBody>
        </p:sp>
        <p:cxnSp>
          <p:nvCxnSpPr>
            <p:cNvPr id="47" name="Straight Arrow Connector 46">
              <a:extLst>
                <a:ext uri="{FF2B5EF4-FFF2-40B4-BE49-F238E27FC236}">
                  <a16:creationId xmlns:a16="http://schemas.microsoft.com/office/drawing/2014/main" id="{32173B53-5CE7-E9AF-BABC-8DE94C787364}"/>
                </a:ext>
              </a:extLst>
            </p:cNvPr>
            <p:cNvCxnSpPr>
              <a:cxnSpLocks/>
            </p:cNvCxnSpPr>
            <p:nvPr/>
          </p:nvCxnSpPr>
          <p:spPr>
            <a:xfrm flipV="1">
              <a:off x="467544" y="3471026"/>
              <a:ext cx="0" cy="5460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Freeform: Shape 48">
              <a:extLst>
                <a:ext uri="{FF2B5EF4-FFF2-40B4-BE49-F238E27FC236}">
                  <a16:creationId xmlns:a16="http://schemas.microsoft.com/office/drawing/2014/main" id="{A6A655F9-045B-1A93-A385-6EFA725E4463}"/>
                </a:ext>
              </a:extLst>
            </p:cNvPr>
            <p:cNvSpPr/>
            <p:nvPr/>
          </p:nvSpPr>
          <p:spPr>
            <a:xfrm flipH="1">
              <a:off x="3011033" y="3059552"/>
              <a:ext cx="48799" cy="1809608"/>
            </a:xfrm>
            <a:custGeom>
              <a:avLst/>
              <a:gdLst>
                <a:gd name="connsiteX0" fmla="*/ 0 w 1209963"/>
                <a:gd name="connsiteY0" fmla="*/ 0 h 2133600"/>
                <a:gd name="connsiteX1" fmla="*/ 0 w 1209963"/>
                <a:gd name="connsiteY1" fmla="*/ 1385455 h 2133600"/>
                <a:gd name="connsiteX2" fmla="*/ 748145 w 1209963"/>
                <a:gd name="connsiteY2" fmla="*/ 2133600 h 2133600"/>
                <a:gd name="connsiteX3" fmla="*/ 1209963 w 1209963"/>
                <a:gd name="connsiteY3" fmla="*/ 1893455 h 2133600"/>
                <a:gd name="connsiteX0" fmla="*/ 0 w 1209963"/>
                <a:gd name="connsiteY0" fmla="*/ 0 h 2138260"/>
                <a:gd name="connsiteX1" fmla="*/ 0 w 1209963"/>
                <a:gd name="connsiteY1" fmla="*/ 1385455 h 2138260"/>
                <a:gd name="connsiteX2" fmla="*/ 748145 w 1209963"/>
                <a:gd name="connsiteY2" fmla="*/ 2133600 h 2138260"/>
                <a:gd name="connsiteX3" fmla="*/ 1209963 w 1209963"/>
                <a:gd name="connsiteY3" fmla="*/ 1893455 h 2138260"/>
                <a:gd name="connsiteX0" fmla="*/ 0 w 1209963"/>
                <a:gd name="connsiteY0" fmla="*/ 0 h 2213167"/>
                <a:gd name="connsiteX1" fmla="*/ 0 w 1209963"/>
                <a:gd name="connsiteY1" fmla="*/ 1385455 h 2213167"/>
                <a:gd name="connsiteX2" fmla="*/ 748145 w 1209963"/>
                <a:gd name="connsiteY2" fmla="*/ 2133600 h 2213167"/>
                <a:gd name="connsiteX3" fmla="*/ 1209963 w 1209963"/>
                <a:gd name="connsiteY3" fmla="*/ 1893455 h 2213167"/>
                <a:gd name="connsiteX0" fmla="*/ 0 w 1209963"/>
                <a:gd name="connsiteY0" fmla="*/ 0 h 827712"/>
                <a:gd name="connsiteX1" fmla="*/ 748145 w 1209963"/>
                <a:gd name="connsiteY1" fmla="*/ 748145 h 827712"/>
                <a:gd name="connsiteX2" fmla="*/ 1209963 w 1209963"/>
                <a:gd name="connsiteY2" fmla="*/ 508000 h 827712"/>
                <a:gd name="connsiteX0" fmla="*/ 0 w 461818"/>
                <a:gd name="connsiteY0" fmla="*/ 240145 h 319712"/>
                <a:gd name="connsiteX1" fmla="*/ 461818 w 461818"/>
                <a:gd name="connsiteY1" fmla="*/ 0 h 319712"/>
                <a:gd name="connsiteX0" fmla="*/ 0 w 94984"/>
                <a:gd name="connsiteY0" fmla="*/ 0 h 1051575"/>
                <a:gd name="connsiteX1" fmla="*/ 27709 w 94984"/>
                <a:gd name="connsiteY1" fmla="*/ 969819 h 1051575"/>
                <a:gd name="connsiteX0" fmla="*/ 0 w 180501"/>
                <a:gd name="connsiteY0" fmla="*/ 0 h 969819"/>
                <a:gd name="connsiteX1" fmla="*/ 27709 w 180501"/>
                <a:gd name="connsiteY1" fmla="*/ 969819 h 969819"/>
                <a:gd name="connsiteX0" fmla="*/ 0 w 180501"/>
                <a:gd name="connsiteY0" fmla="*/ 0 h 1099128"/>
                <a:gd name="connsiteX1" fmla="*/ 27709 w 180501"/>
                <a:gd name="connsiteY1" fmla="*/ 1099128 h 1099128"/>
                <a:gd name="connsiteX0" fmla="*/ 0 w 147418"/>
                <a:gd name="connsiteY0" fmla="*/ 0 h 1099128"/>
                <a:gd name="connsiteX1" fmla="*/ 27709 w 147418"/>
                <a:gd name="connsiteY1" fmla="*/ 1099128 h 1099128"/>
                <a:gd name="connsiteX0" fmla="*/ 0 w 112195"/>
                <a:gd name="connsiteY0" fmla="*/ 0 h 1099128"/>
                <a:gd name="connsiteX1" fmla="*/ 27709 w 112195"/>
                <a:gd name="connsiteY1" fmla="*/ 1099128 h 1099128"/>
                <a:gd name="connsiteX0" fmla="*/ 0 w 99276"/>
                <a:gd name="connsiteY0" fmla="*/ 0 h 1107595"/>
                <a:gd name="connsiteX1" fmla="*/ 4426 w 99276"/>
                <a:gd name="connsiteY1" fmla="*/ 1107595 h 1107595"/>
                <a:gd name="connsiteX0" fmla="*/ 0 w 91768"/>
                <a:gd name="connsiteY0" fmla="*/ 0 h 1107595"/>
                <a:gd name="connsiteX1" fmla="*/ 4426 w 91768"/>
                <a:gd name="connsiteY1" fmla="*/ 1107595 h 1107595"/>
                <a:gd name="connsiteX0" fmla="*/ 0 w 81783"/>
                <a:gd name="connsiteY0" fmla="*/ 0 h 1107595"/>
                <a:gd name="connsiteX1" fmla="*/ 4426 w 81783"/>
                <a:gd name="connsiteY1" fmla="*/ 1107595 h 1107595"/>
              </a:gdLst>
              <a:ahLst/>
              <a:cxnLst>
                <a:cxn ang="0">
                  <a:pos x="connsiteX0" y="connsiteY0"/>
                </a:cxn>
                <a:cxn ang="0">
                  <a:pos x="connsiteX1" y="connsiteY1"/>
                </a:cxn>
              </a:cxnLst>
              <a:rect l="l" t="t" r="r" b="b"/>
              <a:pathLst>
                <a:path w="81783" h="1107595">
                  <a:moveTo>
                    <a:pt x="0" y="0"/>
                  </a:moveTo>
                  <a:cubicBezTo>
                    <a:pt x="105063" y="240339"/>
                    <a:pt x="111414" y="906895"/>
                    <a:pt x="4426" y="1107595"/>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3200"/>
            </a:p>
          </p:txBody>
        </p:sp>
        <p:sp>
          <p:nvSpPr>
            <p:cNvPr id="63" name="Freeform: Shape 62">
              <a:extLst>
                <a:ext uri="{FF2B5EF4-FFF2-40B4-BE49-F238E27FC236}">
                  <a16:creationId xmlns:a16="http://schemas.microsoft.com/office/drawing/2014/main" id="{67C11CEA-B235-8510-F819-9B1268BE27FC}"/>
                </a:ext>
              </a:extLst>
            </p:cNvPr>
            <p:cNvSpPr/>
            <p:nvPr/>
          </p:nvSpPr>
          <p:spPr>
            <a:xfrm>
              <a:off x="3086121" y="3059552"/>
              <a:ext cx="45719" cy="1809608"/>
            </a:xfrm>
            <a:custGeom>
              <a:avLst/>
              <a:gdLst>
                <a:gd name="connsiteX0" fmla="*/ 0 w 1209963"/>
                <a:gd name="connsiteY0" fmla="*/ 0 h 2133600"/>
                <a:gd name="connsiteX1" fmla="*/ 0 w 1209963"/>
                <a:gd name="connsiteY1" fmla="*/ 1385455 h 2133600"/>
                <a:gd name="connsiteX2" fmla="*/ 748145 w 1209963"/>
                <a:gd name="connsiteY2" fmla="*/ 2133600 h 2133600"/>
                <a:gd name="connsiteX3" fmla="*/ 1209963 w 1209963"/>
                <a:gd name="connsiteY3" fmla="*/ 1893455 h 2133600"/>
                <a:gd name="connsiteX0" fmla="*/ 0 w 1209963"/>
                <a:gd name="connsiteY0" fmla="*/ 0 h 2138260"/>
                <a:gd name="connsiteX1" fmla="*/ 0 w 1209963"/>
                <a:gd name="connsiteY1" fmla="*/ 1385455 h 2138260"/>
                <a:gd name="connsiteX2" fmla="*/ 748145 w 1209963"/>
                <a:gd name="connsiteY2" fmla="*/ 2133600 h 2138260"/>
                <a:gd name="connsiteX3" fmla="*/ 1209963 w 1209963"/>
                <a:gd name="connsiteY3" fmla="*/ 1893455 h 2138260"/>
                <a:gd name="connsiteX0" fmla="*/ 0 w 1209963"/>
                <a:gd name="connsiteY0" fmla="*/ 0 h 2213167"/>
                <a:gd name="connsiteX1" fmla="*/ 0 w 1209963"/>
                <a:gd name="connsiteY1" fmla="*/ 1385455 h 2213167"/>
                <a:gd name="connsiteX2" fmla="*/ 748145 w 1209963"/>
                <a:gd name="connsiteY2" fmla="*/ 2133600 h 2213167"/>
                <a:gd name="connsiteX3" fmla="*/ 1209963 w 1209963"/>
                <a:gd name="connsiteY3" fmla="*/ 1893455 h 2213167"/>
                <a:gd name="connsiteX0" fmla="*/ 0 w 1209963"/>
                <a:gd name="connsiteY0" fmla="*/ 0 h 827712"/>
                <a:gd name="connsiteX1" fmla="*/ 748145 w 1209963"/>
                <a:gd name="connsiteY1" fmla="*/ 748145 h 827712"/>
                <a:gd name="connsiteX2" fmla="*/ 1209963 w 1209963"/>
                <a:gd name="connsiteY2" fmla="*/ 508000 h 827712"/>
                <a:gd name="connsiteX0" fmla="*/ 0 w 461818"/>
                <a:gd name="connsiteY0" fmla="*/ 240145 h 319712"/>
                <a:gd name="connsiteX1" fmla="*/ 461818 w 461818"/>
                <a:gd name="connsiteY1" fmla="*/ 0 h 319712"/>
                <a:gd name="connsiteX0" fmla="*/ 0 w 94984"/>
                <a:gd name="connsiteY0" fmla="*/ 0 h 1051575"/>
                <a:gd name="connsiteX1" fmla="*/ 27709 w 94984"/>
                <a:gd name="connsiteY1" fmla="*/ 969819 h 1051575"/>
                <a:gd name="connsiteX0" fmla="*/ 0 w 180501"/>
                <a:gd name="connsiteY0" fmla="*/ 0 h 969819"/>
                <a:gd name="connsiteX1" fmla="*/ 27709 w 180501"/>
                <a:gd name="connsiteY1" fmla="*/ 969819 h 969819"/>
                <a:gd name="connsiteX0" fmla="*/ 0 w 180501"/>
                <a:gd name="connsiteY0" fmla="*/ 0 h 1099128"/>
                <a:gd name="connsiteX1" fmla="*/ 27709 w 180501"/>
                <a:gd name="connsiteY1" fmla="*/ 1099128 h 1099128"/>
                <a:gd name="connsiteX0" fmla="*/ 0 w 147418"/>
                <a:gd name="connsiteY0" fmla="*/ 0 h 1099128"/>
                <a:gd name="connsiteX1" fmla="*/ 27709 w 147418"/>
                <a:gd name="connsiteY1" fmla="*/ 1099128 h 1099128"/>
                <a:gd name="connsiteX0" fmla="*/ 0 w 112195"/>
                <a:gd name="connsiteY0" fmla="*/ 0 h 1099128"/>
                <a:gd name="connsiteX1" fmla="*/ 27709 w 112195"/>
                <a:gd name="connsiteY1" fmla="*/ 1099128 h 1099128"/>
                <a:gd name="connsiteX0" fmla="*/ 0 w 99276"/>
                <a:gd name="connsiteY0" fmla="*/ 0 h 1107595"/>
                <a:gd name="connsiteX1" fmla="*/ 4426 w 99276"/>
                <a:gd name="connsiteY1" fmla="*/ 1107595 h 1107595"/>
                <a:gd name="connsiteX0" fmla="*/ 0 w 91768"/>
                <a:gd name="connsiteY0" fmla="*/ 0 h 1107595"/>
                <a:gd name="connsiteX1" fmla="*/ 4426 w 91768"/>
                <a:gd name="connsiteY1" fmla="*/ 1107595 h 1107595"/>
                <a:gd name="connsiteX0" fmla="*/ 0 w 81783"/>
                <a:gd name="connsiteY0" fmla="*/ 0 h 1107595"/>
                <a:gd name="connsiteX1" fmla="*/ 4426 w 81783"/>
                <a:gd name="connsiteY1" fmla="*/ 1107595 h 1107595"/>
              </a:gdLst>
              <a:ahLst/>
              <a:cxnLst>
                <a:cxn ang="0">
                  <a:pos x="connsiteX0" y="connsiteY0"/>
                </a:cxn>
                <a:cxn ang="0">
                  <a:pos x="connsiteX1" y="connsiteY1"/>
                </a:cxn>
              </a:cxnLst>
              <a:rect l="l" t="t" r="r" b="b"/>
              <a:pathLst>
                <a:path w="81783" h="1107595">
                  <a:moveTo>
                    <a:pt x="0" y="0"/>
                  </a:moveTo>
                  <a:cubicBezTo>
                    <a:pt x="105063" y="240339"/>
                    <a:pt x="111414" y="906895"/>
                    <a:pt x="4426" y="1107595"/>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3200"/>
            </a:p>
          </p:txBody>
        </p:sp>
        <p:sp>
          <p:nvSpPr>
            <p:cNvPr id="3" name="TextBox 2">
              <a:extLst>
                <a:ext uri="{FF2B5EF4-FFF2-40B4-BE49-F238E27FC236}">
                  <a16:creationId xmlns:a16="http://schemas.microsoft.com/office/drawing/2014/main" id="{DE9F731A-C589-03F9-3924-88D2925E3999}"/>
                </a:ext>
              </a:extLst>
            </p:cNvPr>
            <p:cNvSpPr txBox="1"/>
            <p:nvPr/>
          </p:nvSpPr>
          <p:spPr>
            <a:xfrm flipH="1">
              <a:off x="4019095" y="4202610"/>
              <a:ext cx="341760" cy="400110"/>
            </a:xfrm>
            <a:prstGeom prst="rect">
              <a:avLst/>
            </a:prstGeom>
            <a:noFill/>
          </p:spPr>
          <p:txBody>
            <a:bodyPr wrap="none" rtlCol="0">
              <a:spAutoFit/>
            </a:bodyPr>
            <a:lstStyle/>
            <a:p>
              <a:pPr algn="l"/>
              <a:r>
                <a:rPr lang="en-IE" sz="2000"/>
                <a:t>F</a:t>
              </a:r>
            </a:p>
          </p:txBody>
        </p:sp>
        <p:sp>
          <p:nvSpPr>
            <p:cNvPr id="33" name="Oval 32">
              <a:extLst>
                <a:ext uri="{FF2B5EF4-FFF2-40B4-BE49-F238E27FC236}">
                  <a16:creationId xmlns:a16="http://schemas.microsoft.com/office/drawing/2014/main" id="{F408B32A-8EF5-9ED0-DB8B-86FEBADFFF04}"/>
                </a:ext>
              </a:extLst>
            </p:cNvPr>
            <p:cNvSpPr/>
            <p:nvPr/>
          </p:nvSpPr>
          <p:spPr>
            <a:xfrm flipH="1">
              <a:off x="4139952" y="3990907"/>
              <a:ext cx="40340" cy="5545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3200"/>
            </a:p>
          </p:txBody>
        </p:sp>
        <p:sp>
          <p:nvSpPr>
            <p:cNvPr id="48" name="TextBox 47">
              <a:extLst>
                <a:ext uri="{FF2B5EF4-FFF2-40B4-BE49-F238E27FC236}">
                  <a16:creationId xmlns:a16="http://schemas.microsoft.com/office/drawing/2014/main" id="{44288030-9AE3-F77E-37F5-489D77671487}"/>
                </a:ext>
              </a:extLst>
            </p:cNvPr>
            <p:cNvSpPr txBox="1"/>
            <p:nvPr/>
          </p:nvSpPr>
          <p:spPr>
            <a:xfrm flipH="1">
              <a:off x="5215195" y="4202610"/>
              <a:ext cx="484428" cy="400110"/>
            </a:xfrm>
            <a:prstGeom prst="rect">
              <a:avLst/>
            </a:prstGeom>
            <a:noFill/>
          </p:spPr>
          <p:txBody>
            <a:bodyPr wrap="none" rtlCol="0">
              <a:spAutoFit/>
            </a:bodyPr>
            <a:lstStyle/>
            <a:p>
              <a:pPr algn="l"/>
              <a:r>
                <a:rPr lang="en-IE" sz="2000"/>
                <a:t>2F</a:t>
              </a:r>
            </a:p>
          </p:txBody>
        </p:sp>
        <p:sp>
          <p:nvSpPr>
            <p:cNvPr id="50" name="Oval 49">
              <a:extLst>
                <a:ext uri="{FF2B5EF4-FFF2-40B4-BE49-F238E27FC236}">
                  <a16:creationId xmlns:a16="http://schemas.microsoft.com/office/drawing/2014/main" id="{79EBB345-2004-1DEC-D558-5D680755D163}"/>
                </a:ext>
              </a:extLst>
            </p:cNvPr>
            <p:cNvSpPr/>
            <p:nvPr/>
          </p:nvSpPr>
          <p:spPr>
            <a:xfrm flipH="1">
              <a:off x="5333496" y="3980551"/>
              <a:ext cx="40340" cy="5545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3200"/>
            </a:p>
          </p:txBody>
        </p:sp>
      </p:grpSp>
    </p:spTree>
    <p:extLst>
      <p:ext uri="{BB962C8B-B14F-4D97-AF65-F5344CB8AC3E}">
        <p14:creationId xmlns:p14="http://schemas.microsoft.com/office/powerpoint/2010/main" val="4084759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A7CC810A-71F6-2E9F-C9E5-5067541D6226}"/>
              </a:ext>
            </a:extLst>
          </p:cNvPr>
          <p:cNvSpPr/>
          <p:nvPr/>
        </p:nvSpPr>
        <p:spPr>
          <a:xfrm>
            <a:off x="4469335" y="2075094"/>
            <a:ext cx="253810" cy="2271472"/>
          </a:xfrm>
          <a:custGeom>
            <a:avLst/>
            <a:gdLst>
              <a:gd name="connsiteX0" fmla="*/ 124709 w 249418"/>
              <a:gd name="connsiteY0" fmla="*/ 0 h 1980320"/>
              <a:gd name="connsiteX1" fmla="*/ 165655 w 249418"/>
              <a:gd name="connsiteY1" fmla="*/ 159242 h 1980320"/>
              <a:gd name="connsiteX2" fmla="*/ 249418 w 249418"/>
              <a:gd name="connsiteY2" fmla="*/ 990160 h 1980320"/>
              <a:gd name="connsiteX3" fmla="*/ 165655 w 249418"/>
              <a:gd name="connsiteY3" fmla="*/ 1821078 h 1980320"/>
              <a:gd name="connsiteX4" fmla="*/ 124709 w 249418"/>
              <a:gd name="connsiteY4" fmla="*/ 1980320 h 1980320"/>
              <a:gd name="connsiteX5" fmla="*/ 83764 w 249418"/>
              <a:gd name="connsiteY5" fmla="*/ 1821078 h 1980320"/>
              <a:gd name="connsiteX6" fmla="*/ 0 w 249418"/>
              <a:gd name="connsiteY6" fmla="*/ 990160 h 1980320"/>
              <a:gd name="connsiteX7" fmla="*/ 83764 w 249418"/>
              <a:gd name="connsiteY7" fmla="*/ 159242 h 198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418" h="1980320">
                <a:moveTo>
                  <a:pt x="124709" y="0"/>
                </a:moveTo>
                <a:lnTo>
                  <a:pt x="165655" y="159242"/>
                </a:lnTo>
                <a:cubicBezTo>
                  <a:pt x="220576" y="427636"/>
                  <a:pt x="249418" y="705530"/>
                  <a:pt x="249418" y="990160"/>
                </a:cubicBezTo>
                <a:cubicBezTo>
                  <a:pt x="249418" y="1274791"/>
                  <a:pt x="220576" y="1552684"/>
                  <a:pt x="165655" y="1821078"/>
                </a:cubicBezTo>
                <a:lnTo>
                  <a:pt x="124709" y="1980320"/>
                </a:lnTo>
                <a:lnTo>
                  <a:pt x="83764" y="1821078"/>
                </a:lnTo>
                <a:cubicBezTo>
                  <a:pt x="28843" y="1552684"/>
                  <a:pt x="0" y="1274791"/>
                  <a:pt x="0" y="990160"/>
                </a:cubicBezTo>
                <a:cubicBezTo>
                  <a:pt x="0" y="705530"/>
                  <a:pt x="28843" y="427636"/>
                  <a:pt x="83764" y="159242"/>
                </a:cubicBezTo>
                <a:close/>
              </a:path>
            </a:pathLst>
          </a:custGeom>
          <a:solidFill>
            <a:schemeClr val="tx2">
              <a:lumMod val="10000"/>
              <a:lumOff val="9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GB" b="1">
              <a:solidFill>
                <a:schemeClr val="tx1"/>
              </a:solidFill>
              <a:latin typeface="Arial" charset="0"/>
            </a:endParaRPr>
          </a:p>
        </p:txBody>
      </p:sp>
      <p:cxnSp>
        <p:nvCxnSpPr>
          <p:cNvPr id="6" name="Straight Connector 5">
            <a:extLst>
              <a:ext uri="{FF2B5EF4-FFF2-40B4-BE49-F238E27FC236}">
                <a16:creationId xmlns:a16="http://schemas.microsoft.com/office/drawing/2014/main" id="{E430C6A3-7EE3-1F47-5190-B28B7C7571B0}"/>
              </a:ext>
            </a:extLst>
          </p:cNvPr>
          <p:cNvCxnSpPr/>
          <p:nvPr/>
        </p:nvCxnSpPr>
        <p:spPr bwMode="auto">
          <a:xfrm>
            <a:off x="215108" y="3216236"/>
            <a:ext cx="8389340" cy="42025"/>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BBED008-6DCC-1708-18F1-F4D146331542}"/>
                  </a:ext>
                </a:extLst>
              </p:cNvPr>
              <p:cNvSpPr txBox="1"/>
              <p:nvPr/>
            </p:nvSpPr>
            <p:spPr>
              <a:xfrm>
                <a:off x="5738399" y="2635684"/>
                <a:ext cx="49173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𝑓</m:t>
                      </m:r>
                    </m:oMath>
                  </m:oMathPara>
                </a14:m>
                <a:endParaRPr lang="en-GB" sz="2800" b="0"/>
              </a:p>
            </p:txBody>
          </p:sp>
        </mc:Choice>
        <mc:Fallback xmlns="">
          <p:sp>
            <p:nvSpPr>
              <p:cNvPr id="7" name="TextBox 6">
                <a:extLst>
                  <a:ext uri="{FF2B5EF4-FFF2-40B4-BE49-F238E27FC236}">
                    <a16:creationId xmlns:a16="http://schemas.microsoft.com/office/drawing/2014/main" id="{3BBED008-6DCC-1708-18F1-F4D146331542}"/>
                  </a:ext>
                </a:extLst>
              </p:cNvPr>
              <p:cNvSpPr txBox="1">
                <a:spLocks noRot="1" noChangeAspect="1" noMove="1" noResize="1" noEditPoints="1" noAdjustHandles="1" noChangeArrowheads="1" noChangeShapeType="1" noTextEdit="1"/>
              </p:cNvSpPr>
              <p:nvPr/>
            </p:nvSpPr>
            <p:spPr>
              <a:xfrm>
                <a:off x="5738399" y="2635684"/>
                <a:ext cx="491737" cy="523220"/>
              </a:xfrm>
              <a:prstGeom prst="rect">
                <a:avLst/>
              </a:prstGeom>
              <a:blipFill>
                <a:blip r:embed="rId3"/>
                <a:stretch>
                  <a:fillRect/>
                </a:stretch>
              </a:blipFill>
            </p:spPr>
            <p:txBody>
              <a:bodyPr/>
              <a:lstStyle/>
              <a:p>
                <a:r>
                  <a:rPr lang="en-GB">
                    <a:noFill/>
                  </a:rPr>
                  <a:t> </a:t>
                </a:r>
              </a:p>
            </p:txBody>
          </p:sp>
        </mc:Fallback>
      </mc:AlternateContent>
      <p:sp>
        <p:nvSpPr>
          <p:cNvPr id="8" name="Oval 7">
            <a:extLst>
              <a:ext uri="{FF2B5EF4-FFF2-40B4-BE49-F238E27FC236}">
                <a16:creationId xmlns:a16="http://schemas.microsoft.com/office/drawing/2014/main" id="{EEA744E3-8D03-E572-7806-087B24DE51CD}"/>
              </a:ext>
            </a:extLst>
          </p:cNvPr>
          <p:cNvSpPr/>
          <p:nvPr/>
        </p:nvSpPr>
        <p:spPr bwMode="auto">
          <a:xfrm>
            <a:off x="5868530" y="3210830"/>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11" name="Straight Connector 10">
            <a:extLst>
              <a:ext uri="{FF2B5EF4-FFF2-40B4-BE49-F238E27FC236}">
                <a16:creationId xmlns:a16="http://schemas.microsoft.com/office/drawing/2014/main" id="{E8DCDF42-F246-48C3-5EB3-98A36F341BA2}"/>
              </a:ext>
            </a:extLst>
          </p:cNvPr>
          <p:cNvCxnSpPr/>
          <p:nvPr/>
        </p:nvCxnSpPr>
        <p:spPr bwMode="auto">
          <a:xfrm>
            <a:off x="979187" y="2212851"/>
            <a:ext cx="3672408"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Freeform: Shape 11">
            <a:extLst>
              <a:ext uri="{FF2B5EF4-FFF2-40B4-BE49-F238E27FC236}">
                <a16:creationId xmlns:a16="http://schemas.microsoft.com/office/drawing/2014/main" id="{D95B219A-4C36-3CE3-7F35-6A543E30842D}"/>
              </a:ext>
            </a:extLst>
          </p:cNvPr>
          <p:cNvSpPr/>
          <p:nvPr/>
        </p:nvSpPr>
        <p:spPr bwMode="auto">
          <a:xfrm rot="5400000">
            <a:off x="3173724" y="2061723"/>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13" name="Straight Connector 12">
            <a:extLst>
              <a:ext uri="{FF2B5EF4-FFF2-40B4-BE49-F238E27FC236}">
                <a16:creationId xmlns:a16="http://schemas.microsoft.com/office/drawing/2014/main" id="{AD290142-0863-A8CB-B439-88FC6246DAE4}"/>
              </a:ext>
            </a:extLst>
          </p:cNvPr>
          <p:cNvCxnSpPr/>
          <p:nvPr/>
        </p:nvCxnSpPr>
        <p:spPr bwMode="auto">
          <a:xfrm>
            <a:off x="4617462" y="2212850"/>
            <a:ext cx="2925536" cy="2351243"/>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2C3417C6-E2AC-9D9A-8B17-1D30226F9FCA}"/>
              </a:ext>
            </a:extLst>
          </p:cNvPr>
          <p:cNvCxnSpPr/>
          <p:nvPr/>
        </p:nvCxnSpPr>
        <p:spPr bwMode="auto">
          <a:xfrm>
            <a:off x="979187" y="2212850"/>
            <a:ext cx="7344816" cy="2102632"/>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Freeform: Shape 15">
            <a:extLst>
              <a:ext uri="{FF2B5EF4-FFF2-40B4-BE49-F238E27FC236}">
                <a16:creationId xmlns:a16="http://schemas.microsoft.com/office/drawing/2014/main" id="{D32E81D4-EE96-4582-89B8-A44E9C6082DD}"/>
              </a:ext>
            </a:extLst>
          </p:cNvPr>
          <p:cNvSpPr/>
          <p:nvPr/>
        </p:nvSpPr>
        <p:spPr bwMode="auto">
          <a:xfrm rot="6315001">
            <a:off x="2947905" y="2662884"/>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8" name="Freeform: Shape 17">
            <a:extLst>
              <a:ext uri="{FF2B5EF4-FFF2-40B4-BE49-F238E27FC236}">
                <a16:creationId xmlns:a16="http://schemas.microsoft.com/office/drawing/2014/main" id="{D37A2C89-A9A1-7791-5DB5-0C47E117FC50}"/>
              </a:ext>
            </a:extLst>
          </p:cNvPr>
          <p:cNvSpPr/>
          <p:nvPr/>
        </p:nvSpPr>
        <p:spPr bwMode="auto">
          <a:xfrm rot="6315001">
            <a:off x="5462245" y="3368376"/>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0" name="Arrow: Right 19">
            <a:extLst>
              <a:ext uri="{FF2B5EF4-FFF2-40B4-BE49-F238E27FC236}">
                <a16:creationId xmlns:a16="http://schemas.microsoft.com/office/drawing/2014/main" id="{4C2A332F-7849-F0BA-EBB9-5337B9915340}"/>
              </a:ext>
            </a:extLst>
          </p:cNvPr>
          <p:cNvSpPr/>
          <p:nvPr/>
        </p:nvSpPr>
        <p:spPr bwMode="auto">
          <a:xfrm rot="16200000">
            <a:off x="456114" y="2639660"/>
            <a:ext cx="1017343" cy="149246"/>
          </a:xfrm>
          <a:prstGeom prst="rightArrow">
            <a:avLst>
              <a:gd name="adj1" fmla="val 37235"/>
              <a:gd name="adj2" fmla="val 113821"/>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1" name="Arrow: Right 20">
            <a:extLst>
              <a:ext uri="{FF2B5EF4-FFF2-40B4-BE49-F238E27FC236}">
                <a16:creationId xmlns:a16="http://schemas.microsoft.com/office/drawing/2014/main" id="{8416ADAB-4B1B-EFBE-6979-DC91B90DF513}"/>
              </a:ext>
            </a:extLst>
          </p:cNvPr>
          <p:cNvSpPr/>
          <p:nvPr/>
        </p:nvSpPr>
        <p:spPr bwMode="auto">
          <a:xfrm rot="5400000">
            <a:off x="6331257" y="3436885"/>
            <a:ext cx="518995" cy="151013"/>
          </a:xfrm>
          <a:prstGeom prst="rightArrow">
            <a:avLst>
              <a:gd name="adj1" fmla="val 37235"/>
              <a:gd name="adj2" fmla="val 113821"/>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BBD7F1F-994F-8668-519B-E767B0E3289E}"/>
                  </a:ext>
                </a:extLst>
              </p:cNvPr>
              <p:cNvSpPr txBox="1"/>
              <p:nvPr/>
            </p:nvSpPr>
            <p:spPr>
              <a:xfrm>
                <a:off x="389395" y="3447158"/>
                <a:ext cx="1387196" cy="1384995"/>
              </a:xfrm>
              <a:prstGeom prst="rect">
                <a:avLst/>
              </a:prstGeom>
              <a:noFill/>
            </p:spPr>
            <p:txBody>
              <a:bodyPr wrap="square" rtlCol="0">
                <a:spAutoFit/>
              </a:bodyPr>
              <a:lstStyle/>
              <a:p>
                <a:pPr algn="l"/>
                <a:r>
                  <a:rPr lang="en-GB" sz="2800" b="0"/>
                  <a:t>Object beyond </a:t>
                </a:r>
                <a14:m>
                  <m:oMath xmlns:m="http://schemas.openxmlformats.org/officeDocument/2006/math">
                    <m:r>
                      <a:rPr lang="en-GB" sz="2800" b="0" i="1" smtClean="0">
                        <a:latin typeface="Cambria Math" panose="02040503050406030204" pitchFamily="18" charset="0"/>
                      </a:rPr>
                      <m:t>2</m:t>
                    </m:r>
                    <m:r>
                      <a:rPr lang="en-GB" sz="2800" b="0" i="1" smtClean="0">
                        <a:latin typeface="Cambria Math" panose="02040503050406030204" pitchFamily="18" charset="0"/>
                      </a:rPr>
                      <m:t>𝑓</m:t>
                    </m:r>
                  </m:oMath>
                </a14:m>
                <a:endParaRPr lang="en-GB" sz="2800" b="0"/>
              </a:p>
            </p:txBody>
          </p:sp>
        </mc:Choice>
        <mc:Fallback xmlns="">
          <p:sp>
            <p:nvSpPr>
              <p:cNvPr id="29" name="TextBox 28">
                <a:extLst>
                  <a:ext uri="{FF2B5EF4-FFF2-40B4-BE49-F238E27FC236}">
                    <a16:creationId xmlns:a16="http://schemas.microsoft.com/office/drawing/2014/main" id="{ABBD7F1F-994F-8668-519B-E767B0E3289E}"/>
                  </a:ext>
                </a:extLst>
              </p:cNvPr>
              <p:cNvSpPr txBox="1">
                <a:spLocks noRot="1" noChangeAspect="1" noMove="1" noResize="1" noEditPoints="1" noAdjustHandles="1" noChangeArrowheads="1" noChangeShapeType="1" noTextEdit="1"/>
              </p:cNvSpPr>
              <p:nvPr/>
            </p:nvSpPr>
            <p:spPr>
              <a:xfrm>
                <a:off x="389395" y="3447158"/>
                <a:ext cx="1387196" cy="1384995"/>
              </a:xfrm>
              <a:prstGeom prst="rect">
                <a:avLst/>
              </a:prstGeom>
              <a:blipFill>
                <a:blip r:embed="rId4"/>
                <a:stretch>
                  <a:fillRect l="-9251" t="-4386" r="-136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68DE9BD-9CFC-DB4C-928C-930CAE6CD628}"/>
                  </a:ext>
                </a:extLst>
              </p:cNvPr>
              <p:cNvSpPr txBox="1"/>
              <p:nvPr/>
            </p:nvSpPr>
            <p:spPr>
              <a:xfrm>
                <a:off x="3177020" y="3274817"/>
                <a:ext cx="49173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𝑓</m:t>
                      </m:r>
                    </m:oMath>
                  </m:oMathPara>
                </a14:m>
                <a:endParaRPr lang="en-GB" sz="2800" b="0"/>
              </a:p>
            </p:txBody>
          </p:sp>
        </mc:Choice>
        <mc:Fallback xmlns="">
          <p:sp>
            <p:nvSpPr>
              <p:cNvPr id="31" name="TextBox 30">
                <a:extLst>
                  <a:ext uri="{FF2B5EF4-FFF2-40B4-BE49-F238E27FC236}">
                    <a16:creationId xmlns:a16="http://schemas.microsoft.com/office/drawing/2014/main" id="{268DE9BD-9CFC-DB4C-928C-930CAE6CD628}"/>
                  </a:ext>
                </a:extLst>
              </p:cNvPr>
              <p:cNvSpPr txBox="1">
                <a:spLocks noRot="1" noChangeAspect="1" noMove="1" noResize="1" noEditPoints="1" noAdjustHandles="1" noChangeArrowheads="1" noChangeShapeType="1" noTextEdit="1"/>
              </p:cNvSpPr>
              <p:nvPr/>
            </p:nvSpPr>
            <p:spPr>
              <a:xfrm>
                <a:off x="3177020" y="3274817"/>
                <a:ext cx="491737" cy="523220"/>
              </a:xfrm>
              <a:prstGeom prst="rect">
                <a:avLst/>
              </a:prstGeom>
              <a:blipFill>
                <a:blip r:embed="rId5"/>
                <a:stretch>
                  <a:fillRect/>
                </a:stretch>
              </a:blipFill>
            </p:spPr>
            <p:txBody>
              <a:bodyPr/>
              <a:lstStyle/>
              <a:p>
                <a:r>
                  <a:rPr lang="en-GB">
                    <a:noFill/>
                  </a:rPr>
                  <a:t> </a:t>
                </a:r>
              </a:p>
            </p:txBody>
          </p:sp>
        </mc:Fallback>
      </mc:AlternateContent>
      <p:sp>
        <p:nvSpPr>
          <p:cNvPr id="32" name="Oval 31">
            <a:extLst>
              <a:ext uri="{FF2B5EF4-FFF2-40B4-BE49-F238E27FC236}">
                <a16:creationId xmlns:a16="http://schemas.microsoft.com/office/drawing/2014/main" id="{AA5AF1D4-2F7E-A833-FA54-BCCE69B5377F}"/>
              </a:ext>
            </a:extLst>
          </p:cNvPr>
          <p:cNvSpPr/>
          <p:nvPr/>
        </p:nvSpPr>
        <p:spPr bwMode="auto">
          <a:xfrm>
            <a:off x="3348250" y="3192341"/>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5404E75A-8DCD-6CD3-9881-5BAAB5D49B6E}"/>
                  </a:ext>
                </a:extLst>
              </p:cNvPr>
              <p:cNvSpPr txBox="1"/>
              <p:nvPr/>
            </p:nvSpPr>
            <p:spPr>
              <a:xfrm>
                <a:off x="1944534" y="3310161"/>
                <a:ext cx="69051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2</m:t>
                      </m:r>
                      <m:r>
                        <a:rPr lang="en-GB" sz="2800" b="0" i="1" dirty="0" smtClean="0">
                          <a:latin typeface="Cambria Math" panose="02040503050406030204" pitchFamily="18" charset="0"/>
                        </a:rPr>
                        <m:t>𝑓</m:t>
                      </m:r>
                    </m:oMath>
                  </m:oMathPara>
                </a14:m>
                <a:endParaRPr lang="en-GB" sz="2800" b="0"/>
              </a:p>
            </p:txBody>
          </p:sp>
        </mc:Choice>
        <mc:Fallback xmlns="">
          <p:sp>
            <p:nvSpPr>
              <p:cNvPr id="37" name="TextBox 36">
                <a:extLst>
                  <a:ext uri="{FF2B5EF4-FFF2-40B4-BE49-F238E27FC236}">
                    <a16:creationId xmlns:a16="http://schemas.microsoft.com/office/drawing/2014/main" id="{5404E75A-8DCD-6CD3-9881-5BAAB5D49B6E}"/>
                  </a:ext>
                </a:extLst>
              </p:cNvPr>
              <p:cNvSpPr txBox="1">
                <a:spLocks noRot="1" noChangeAspect="1" noMove="1" noResize="1" noEditPoints="1" noAdjustHandles="1" noChangeArrowheads="1" noChangeShapeType="1" noTextEdit="1"/>
              </p:cNvSpPr>
              <p:nvPr/>
            </p:nvSpPr>
            <p:spPr>
              <a:xfrm>
                <a:off x="1944534" y="3310161"/>
                <a:ext cx="690510" cy="523220"/>
              </a:xfrm>
              <a:prstGeom prst="rect">
                <a:avLst/>
              </a:prstGeom>
              <a:blipFill>
                <a:blip r:embed="rId6"/>
                <a:stretch>
                  <a:fillRect/>
                </a:stretch>
              </a:blipFill>
            </p:spPr>
            <p:txBody>
              <a:bodyPr/>
              <a:lstStyle/>
              <a:p>
                <a:r>
                  <a:rPr lang="en-GB">
                    <a:noFill/>
                  </a:rPr>
                  <a:t> </a:t>
                </a:r>
              </a:p>
            </p:txBody>
          </p:sp>
        </mc:Fallback>
      </mc:AlternateContent>
      <p:sp>
        <p:nvSpPr>
          <p:cNvPr id="38" name="Oval 37">
            <a:extLst>
              <a:ext uri="{FF2B5EF4-FFF2-40B4-BE49-F238E27FC236}">
                <a16:creationId xmlns:a16="http://schemas.microsoft.com/office/drawing/2014/main" id="{2DDCAFF4-D5AF-CA94-96B2-ADDFA3CC3AD3}"/>
              </a:ext>
            </a:extLst>
          </p:cNvPr>
          <p:cNvSpPr/>
          <p:nvPr/>
        </p:nvSpPr>
        <p:spPr bwMode="auto">
          <a:xfrm>
            <a:off x="2124114" y="3195941"/>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39" name="TextBox 38">
            <a:extLst>
              <a:ext uri="{FF2B5EF4-FFF2-40B4-BE49-F238E27FC236}">
                <a16:creationId xmlns:a16="http://schemas.microsoft.com/office/drawing/2014/main" id="{5D9260D5-78EB-764A-7DFF-F8DC34B1E772}"/>
              </a:ext>
            </a:extLst>
          </p:cNvPr>
          <p:cNvSpPr txBox="1"/>
          <p:nvPr/>
        </p:nvSpPr>
        <p:spPr>
          <a:xfrm>
            <a:off x="5438626" y="4530894"/>
            <a:ext cx="2304256" cy="1384995"/>
          </a:xfrm>
          <a:prstGeom prst="rect">
            <a:avLst/>
          </a:prstGeom>
          <a:solidFill>
            <a:srgbClr val="FFFF99"/>
          </a:solidFill>
        </p:spPr>
        <p:txBody>
          <a:bodyPr wrap="square" rtlCol="0">
            <a:spAutoFit/>
          </a:bodyPr>
          <a:lstStyle/>
          <a:p>
            <a:pPr algn="ctr"/>
            <a:r>
              <a:rPr lang="en-IE" sz="2800" dirty="0"/>
              <a:t>Real Diminished image</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ED26944E-CAE6-23DB-FD22-11B7B2AED661}"/>
                  </a:ext>
                </a:extLst>
              </p:cNvPr>
              <p:cNvSpPr txBox="1"/>
              <p:nvPr/>
            </p:nvSpPr>
            <p:spPr>
              <a:xfrm>
                <a:off x="6819928" y="2643757"/>
                <a:ext cx="69051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2</m:t>
                      </m:r>
                      <m:r>
                        <a:rPr lang="en-GB" sz="2800" b="0" i="1" dirty="0" smtClean="0">
                          <a:latin typeface="Cambria Math" panose="02040503050406030204" pitchFamily="18" charset="0"/>
                        </a:rPr>
                        <m:t>𝑓</m:t>
                      </m:r>
                    </m:oMath>
                  </m:oMathPara>
                </a14:m>
                <a:endParaRPr lang="en-GB" sz="2800" b="0"/>
              </a:p>
            </p:txBody>
          </p:sp>
        </mc:Choice>
        <mc:Fallback xmlns="">
          <p:sp>
            <p:nvSpPr>
              <p:cNvPr id="40" name="TextBox 39">
                <a:extLst>
                  <a:ext uri="{FF2B5EF4-FFF2-40B4-BE49-F238E27FC236}">
                    <a16:creationId xmlns:a16="http://schemas.microsoft.com/office/drawing/2014/main" id="{ED26944E-CAE6-23DB-FD22-11B7B2AED661}"/>
                  </a:ext>
                </a:extLst>
              </p:cNvPr>
              <p:cNvSpPr txBox="1">
                <a:spLocks noRot="1" noChangeAspect="1" noMove="1" noResize="1" noEditPoints="1" noAdjustHandles="1" noChangeArrowheads="1" noChangeShapeType="1" noTextEdit="1"/>
              </p:cNvSpPr>
              <p:nvPr/>
            </p:nvSpPr>
            <p:spPr>
              <a:xfrm>
                <a:off x="6819928" y="2643757"/>
                <a:ext cx="690510" cy="523220"/>
              </a:xfrm>
              <a:prstGeom prst="rect">
                <a:avLst/>
              </a:prstGeom>
              <a:blipFill>
                <a:blip r:embed="rId7"/>
                <a:stretch>
                  <a:fillRect/>
                </a:stretch>
              </a:blipFill>
            </p:spPr>
            <p:txBody>
              <a:bodyPr/>
              <a:lstStyle/>
              <a:p>
                <a:r>
                  <a:rPr lang="en-GB">
                    <a:noFill/>
                  </a:rPr>
                  <a:t> </a:t>
                </a:r>
              </a:p>
            </p:txBody>
          </p:sp>
        </mc:Fallback>
      </mc:AlternateContent>
      <p:sp>
        <p:nvSpPr>
          <p:cNvPr id="41" name="Oval 40">
            <a:extLst>
              <a:ext uri="{FF2B5EF4-FFF2-40B4-BE49-F238E27FC236}">
                <a16:creationId xmlns:a16="http://schemas.microsoft.com/office/drawing/2014/main" id="{0C16EF32-FFC3-2870-9AE9-3DE43B826DB4}"/>
              </a:ext>
            </a:extLst>
          </p:cNvPr>
          <p:cNvSpPr/>
          <p:nvPr/>
        </p:nvSpPr>
        <p:spPr bwMode="auto">
          <a:xfrm>
            <a:off x="7050003" y="3213956"/>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3" name="Freeform: Shape 42">
            <a:extLst>
              <a:ext uri="{FF2B5EF4-FFF2-40B4-BE49-F238E27FC236}">
                <a16:creationId xmlns:a16="http://schemas.microsoft.com/office/drawing/2014/main" id="{6B796685-E5D4-87E1-566D-7B891816DFFE}"/>
              </a:ext>
            </a:extLst>
          </p:cNvPr>
          <p:cNvSpPr/>
          <p:nvPr/>
        </p:nvSpPr>
        <p:spPr bwMode="auto">
          <a:xfrm rot="7723826">
            <a:off x="5371276" y="2734767"/>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44" name="Title 43">
                <a:extLst>
                  <a:ext uri="{FF2B5EF4-FFF2-40B4-BE49-F238E27FC236}">
                    <a16:creationId xmlns:a16="http://schemas.microsoft.com/office/drawing/2014/main" id="{AAAF753F-FEEB-0C17-105F-B3776CA33EC4}"/>
                  </a:ext>
                </a:extLst>
              </p:cNvPr>
              <p:cNvSpPr>
                <a:spLocks noGrp="1"/>
              </p:cNvSpPr>
              <p:nvPr>
                <p:ph type="title"/>
              </p:nvPr>
            </p:nvSpPr>
            <p:spPr/>
            <p:txBody>
              <a:bodyPr/>
              <a:lstStyle/>
              <a:p>
                <a:r>
                  <a:rPr lang="en-IE" altLang="en-US" dirty="0"/>
                  <a:t>What kind of image forms if the object is beyond </a:t>
                </a:r>
                <a14:m>
                  <m:oMath xmlns:m="http://schemas.openxmlformats.org/officeDocument/2006/math">
                    <m:r>
                      <a:rPr lang="en-GB" altLang="en-US" dirty="0">
                        <a:latin typeface="Cambria Math" panose="02040503050406030204" pitchFamily="18" charset="0"/>
                      </a:rPr>
                      <m:t>𝟐</m:t>
                    </m:r>
                    <m:r>
                      <a:rPr lang="en-GB" altLang="en-US" dirty="0">
                        <a:latin typeface="Cambria Math" panose="02040503050406030204" pitchFamily="18" charset="0"/>
                      </a:rPr>
                      <m:t>𝒇</m:t>
                    </m:r>
                  </m:oMath>
                </a14:m>
                <a:r>
                  <a:rPr lang="en-GB" altLang="en-US" dirty="0"/>
                  <a:t>?</a:t>
                </a:r>
                <a:endParaRPr lang="en-GB" dirty="0"/>
              </a:p>
            </p:txBody>
          </p:sp>
        </mc:Choice>
        <mc:Fallback xmlns="">
          <p:sp>
            <p:nvSpPr>
              <p:cNvPr id="44" name="Title 43">
                <a:extLst>
                  <a:ext uri="{FF2B5EF4-FFF2-40B4-BE49-F238E27FC236}">
                    <a16:creationId xmlns:a16="http://schemas.microsoft.com/office/drawing/2014/main" id="{AAAF753F-FEEB-0C17-105F-B3776CA33EC4}"/>
                  </a:ext>
                </a:extLst>
              </p:cNvPr>
              <p:cNvSpPr>
                <a:spLocks noGrp="1" noRot="1" noChangeAspect="1" noMove="1" noResize="1" noEditPoints="1" noAdjustHandles="1" noChangeArrowheads="1" noChangeShapeType="1" noTextEdit="1"/>
              </p:cNvSpPr>
              <p:nvPr>
                <p:ph type="title"/>
              </p:nvPr>
            </p:nvSpPr>
            <p:spPr>
              <a:blipFill>
                <a:blip r:embed="rId8"/>
                <a:stretch>
                  <a:fillRect l="-2166" t="-24490" r="-559" b="-119388"/>
                </a:stretch>
              </a:blipFill>
            </p:spPr>
            <p:txBody>
              <a:bodyPr/>
              <a:lstStyle/>
              <a:p>
                <a:r>
                  <a:rPr lang="en-GB">
                    <a:noFill/>
                  </a:rPr>
                  <a:t> </a:t>
                </a:r>
              </a:p>
            </p:txBody>
          </p:sp>
        </mc:Fallback>
      </mc:AlternateContent>
    </p:spTree>
    <p:extLst>
      <p:ext uri="{BB962C8B-B14F-4D97-AF65-F5344CB8AC3E}">
        <p14:creationId xmlns:p14="http://schemas.microsoft.com/office/powerpoint/2010/main" val="81284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8" grpId="0" animBg="1"/>
      <p:bldP spid="21" grpId="0" animBg="1"/>
      <p:bldP spid="39" grpId="0" animBg="1"/>
      <p:bldP spid="4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55251B8F-9C91-96AD-89B3-426A09561AF0}"/>
              </a:ext>
            </a:extLst>
          </p:cNvPr>
          <p:cNvSpPr/>
          <p:nvPr/>
        </p:nvSpPr>
        <p:spPr>
          <a:xfrm>
            <a:off x="4503963" y="1618132"/>
            <a:ext cx="327116" cy="2729233"/>
          </a:xfrm>
          <a:custGeom>
            <a:avLst/>
            <a:gdLst>
              <a:gd name="connsiteX0" fmla="*/ 124709 w 249418"/>
              <a:gd name="connsiteY0" fmla="*/ 0 h 1980320"/>
              <a:gd name="connsiteX1" fmla="*/ 165655 w 249418"/>
              <a:gd name="connsiteY1" fmla="*/ 159242 h 1980320"/>
              <a:gd name="connsiteX2" fmla="*/ 249418 w 249418"/>
              <a:gd name="connsiteY2" fmla="*/ 990160 h 1980320"/>
              <a:gd name="connsiteX3" fmla="*/ 165655 w 249418"/>
              <a:gd name="connsiteY3" fmla="*/ 1821078 h 1980320"/>
              <a:gd name="connsiteX4" fmla="*/ 124709 w 249418"/>
              <a:gd name="connsiteY4" fmla="*/ 1980320 h 1980320"/>
              <a:gd name="connsiteX5" fmla="*/ 83764 w 249418"/>
              <a:gd name="connsiteY5" fmla="*/ 1821078 h 1980320"/>
              <a:gd name="connsiteX6" fmla="*/ 0 w 249418"/>
              <a:gd name="connsiteY6" fmla="*/ 990160 h 1980320"/>
              <a:gd name="connsiteX7" fmla="*/ 83764 w 249418"/>
              <a:gd name="connsiteY7" fmla="*/ 159242 h 198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418" h="1980320">
                <a:moveTo>
                  <a:pt x="124709" y="0"/>
                </a:moveTo>
                <a:lnTo>
                  <a:pt x="165655" y="159242"/>
                </a:lnTo>
                <a:cubicBezTo>
                  <a:pt x="220576" y="427636"/>
                  <a:pt x="249418" y="705530"/>
                  <a:pt x="249418" y="990160"/>
                </a:cubicBezTo>
                <a:cubicBezTo>
                  <a:pt x="249418" y="1274791"/>
                  <a:pt x="220576" y="1552684"/>
                  <a:pt x="165655" y="1821078"/>
                </a:cubicBezTo>
                <a:lnTo>
                  <a:pt x="124709" y="1980320"/>
                </a:lnTo>
                <a:lnTo>
                  <a:pt x="83764" y="1821078"/>
                </a:lnTo>
                <a:cubicBezTo>
                  <a:pt x="28843" y="1552684"/>
                  <a:pt x="0" y="1274791"/>
                  <a:pt x="0" y="990160"/>
                </a:cubicBezTo>
                <a:cubicBezTo>
                  <a:pt x="0" y="705530"/>
                  <a:pt x="28843" y="427636"/>
                  <a:pt x="83764" y="159242"/>
                </a:cubicBezTo>
                <a:close/>
              </a:path>
            </a:pathLst>
          </a:custGeom>
          <a:solidFill>
            <a:schemeClr val="tx2">
              <a:lumMod val="10000"/>
              <a:lumOff val="9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GB" b="1">
              <a:solidFill>
                <a:schemeClr val="tx1"/>
              </a:solidFill>
              <a:latin typeface="Arial" charset="0"/>
            </a:endParaRPr>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4BFF9C1-3CCA-6379-E875-40C27B6D5486}"/>
                  </a:ext>
                </a:extLst>
              </p:cNvPr>
              <p:cNvSpPr>
                <a:spLocks noGrp="1"/>
              </p:cNvSpPr>
              <p:nvPr>
                <p:ph type="title"/>
              </p:nvPr>
            </p:nvSpPr>
            <p:spPr>
              <a:xfrm>
                <a:off x="241300" y="155246"/>
                <a:ext cx="8724900" cy="594137"/>
              </a:xfrm>
            </p:spPr>
            <p:txBody>
              <a:bodyPr/>
              <a:lstStyle/>
              <a:p>
                <a:r>
                  <a:rPr lang="en-IE" altLang="en-US" dirty="0"/>
                  <a:t>What kind of image forms if the object is at </a:t>
                </a:r>
                <a14:m>
                  <m:oMath xmlns:m="http://schemas.openxmlformats.org/officeDocument/2006/math">
                    <m:r>
                      <a:rPr lang="en-GB" altLang="en-US" dirty="0">
                        <a:latin typeface="Cambria Math" panose="02040503050406030204" pitchFamily="18" charset="0"/>
                      </a:rPr>
                      <m:t>𝟐</m:t>
                    </m:r>
                    <m:r>
                      <a:rPr lang="en-GB" altLang="en-US" dirty="0">
                        <a:latin typeface="Cambria Math" panose="02040503050406030204" pitchFamily="18" charset="0"/>
                      </a:rPr>
                      <m:t>𝒇</m:t>
                    </m:r>
                  </m:oMath>
                </a14:m>
                <a:r>
                  <a:rPr lang="en-GB" altLang="en-US" dirty="0"/>
                  <a:t>?</a:t>
                </a:r>
                <a:endParaRPr lang="en-GB" dirty="0"/>
              </a:p>
            </p:txBody>
          </p:sp>
        </mc:Choice>
        <mc:Fallback xmlns="">
          <p:sp>
            <p:nvSpPr>
              <p:cNvPr id="2" name="Title 1">
                <a:extLst>
                  <a:ext uri="{FF2B5EF4-FFF2-40B4-BE49-F238E27FC236}">
                    <a16:creationId xmlns:a16="http://schemas.microsoft.com/office/drawing/2014/main" id="{74BFF9C1-3CCA-6379-E875-40C27B6D5486}"/>
                  </a:ext>
                </a:extLst>
              </p:cNvPr>
              <p:cNvSpPr>
                <a:spLocks noGrp="1" noRot="1" noChangeAspect="1" noMove="1" noResize="1" noEditPoints="1" noAdjustHandles="1" noChangeArrowheads="1" noChangeShapeType="1" noTextEdit="1"/>
              </p:cNvSpPr>
              <p:nvPr>
                <p:ph type="title"/>
              </p:nvPr>
            </p:nvSpPr>
            <p:spPr>
              <a:xfrm>
                <a:off x="241300" y="155246"/>
                <a:ext cx="8724900" cy="594137"/>
              </a:xfrm>
              <a:blipFill>
                <a:blip r:embed="rId2"/>
                <a:stretch>
                  <a:fillRect l="-2166" t="-25773" r="-559" b="-121649"/>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8749D41A-B0D8-08CF-F147-D0B88E660DF2}"/>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18D7C436-56F4-46CA-A106-76B931C4B8F3}" type="slidenum">
              <a:rPr lang="en-GB" altLang="en-US" smtClean="0"/>
              <a:pPr/>
              <a:t>22</a:t>
            </a:fld>
            <a:endParaRPr lang="en-GB" altLang="en-US"/>
          </a:p>
        </p:txBody>
      </p:sp>
      <p:cxnSp>
        <p:nvCxnSpPr>
          <p:cNvPr id="7" name="Straight Connector 6">
            <a:extLst>
              <a:ext uri="{FF2B5EF4-FFF2-40B4-BE49-F238E27FC236}">
                <a16:creationId xmlns:a16="http://schemas.microsoft.com/office/drawing/2014/main" id="{EB9C3D79-0EB4-EF90-4887-77B0CC7539DE}"/>
              </a:ext>
            </a:extLst>
          </p:cNvPr>
          <p:cNvCxnSpPr/>
          <p:nvPr/>
        </p:nvCxnSpPr>
        <p:spPr bwMode="auto">
          <a:xfrm>
            <a:off x="251520" y="2916828"/>
            <a:ext cx="8389340" cy="42025"/>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E2F0499-8064-9F49-954E-088F2AFFF929}"/>
                  </a:ext>
                </a:extLst>
              </p:cNvPr>
              <p:cNvSpPr txBox="1"/>
              <p:nvPr/>
            </p:nvSpPr>
            <p:spPr>
              <a:xfrm>
                <a:off x="5774811" y="2336276"/>
                <a:ext cx="49173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𝑓</m:t>
                      </m:r>
                    </m:oMath>
                  </m:oMathPara>
                </a14:m>
                <a:endParaRPr lang="en-GB" sz="2800" b="0"/>
              </a:p>
            </p:txBody>
          </p:sp>
        </mc:Choice>
        <mc:Fallback xmlns="">
          <p:sp>
            <p:nvSpPr>
              <p:cNvPr id="8" name="TextBox 7">
                <a:extLst>
                  <a:ext uri="{FF2B5EF4-FFF2-40B4-BE49-F238E27FC236}">
                    <a16:creationId xmlns:a16="http://schemas.microsoft.com/office/drawing/2014/main" id="{EE2F0499-8064-9F49-954E-088F2AFFF929}"/>
                  </a:ext>
                </a:extLst>
              </p:cNvPr>
              <p:cNvSpPr txBox="1">
                <a:spLocks noRot="1" noChangeAspect="1" noMove="1" noResize="1" noEditPoints="1" noAdjustHandles="1" noChangeArrowheads="1" noChangeShapeType="1" noTextEdit="1"/>
              </p:cNvSpPr>
              <p:nvPr/>
            </p:nvSpPr>
            <p:spPr>
              <a:xfrm>
                <a:off x="5774811" y="2336276"/>
                <a:ext cx="491737" cy="523220"/>
              </a:xfrm>
              <a:prstGeom prst="rect">
                <a:avLst/>
              </a:prstGeom>
              <a:blipFill>
                <a:blip r:embed="rId3"/>
                <a:stretch>
                  <a:fillRect/>
                </a:stretch>
              </a:blipFill>
            </p:spPr>
            <p:txBody>
              <a:bodyPr/>
              <a:lstStyle/>
              <a:p>
                <a:r>
                  <a:rPr lang="en-GB">
                    <a:noFill/>
                  </a:rPr>
                  <a:t> </a:t>
                </a:r>
              </a:p>
            </p:txBody>
          </p:sp>
        </mc:Fallback>
      </mc:AlternateContent>
      <p:sp>
        <p:nvSpPr>
          <p:cNvPr id="9" name="Oval 8">
            <a:extLst>
              <a:ext uri="{FF2B5EF4-FFF2-40B4-BE49-F238E27FC236}">
                <a16:creationId xmlns:a16="http://schemas.microsoft.com/office/drawing/2014/main" id="{BA90AD01-9E3F-9453-A14A-B0D569A2DDBC}"/>
              </a:ext>
            </a:extLst>
          </p:cNvPr>
          <p:cNvSpPr/>
          <p:nvPr/>
        </p:nvSpPr>
        <p:spPr bwMode="auto">
          <a:xfrm>
            <a:off x="5904942" y="2911422"/>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10" name="Straight Connector 9">
            <a:extLst>
              <a:ext uri="{FF2B5EF4-FFF2-40B4-BE49-F238E27FC236}">
                <a16:creationId xmlns:a16="http://schemas.microsoft.com/office/drawing/2014/main" id="{A3778561-03BF-D8E6-D1ED-FFBD511E5FF1}"/>
              </a:ext>
            </a:extLst>
          </p:cNvPr>
          <p:cNvCxnSpPr>
            <a:stCxn id="16" idx="3"/>
          </p:cNvCxnSpPr>
          <p:nvPr/>
        </p:nvCxnSpPr>
        <p:spPr bwMode="auto">
          <a:xfrm>
            <a:off x="2210186" y="2035157"/>
            <a:ext cx="2443688" cy="7167"/>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Freeform: Shape 10">
            <a:extLst>
              <a:ext uri="{FF2B5EF4-FFF2-40B4-BE49-F238E27FC236}">
                <a16:creationId xmlns:a16="http://schemas.microsoft.com/office/drawing/2014/main" id="{CF2F0AD1-D981-44F7-85FF-01FFB3887109}"/>
              </a:ext>
            </a:extLst>
          </p:cNvPr>
          <p:cNvSpPr/>
          <p:nvPr/>
        </p:nvSpPr>
        <p:spPr bwMode="auto">
          <a:xfrm rot="5400000">
            <a:off x="3267859" y="1858732"/>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12" name="Straight Connector 11">
            <a:extLst>
              <a:ext uri="{FF2B5EF4-FFF2-40B4-BE49-F238E27FC236}">
                <a16:creationId xmlns:a16="http://schemas.microsoft.com/office/drawing/2014/main" id="{AE5D8035-A409-C3B7-ECFA-4C6AEADFC202}"/>
              </a:ext>
            </a:extLst>
          </p:cNvPr>
          <p:cNvCxnSpPr/>
          <p:nvPr/>
        </p:nvCxnSpPr>
        <p:spPr bwMode="auto">
          <a:xfrm>
            <a:off x="4686067" y="2028680"/>
            <a:ext cx="2982277" cy="2228838"/>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DFEDEA02-4D80-EEC5-2481-2EAB496DDABB}"/>
              </a:ext>
            </a:extLst>
          </p:cNvPr>
          <p:cNvCxnSpPr>
            <a:stCxn id="16" idx="3"/>
          </p:cNvCxnSpPr>
          <p:nvPr/>
        </p:nvCxnSpPr>
        <p:spPr bwMode="auto">
          <a:xfrm>
            <a:off x="2210186" y="2035157"/>
            <a:ext cx="6106230" cy="2255635"/>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Freeform: Shape 13">
            <a:extLst>
              <a:ext uri="{FF2B5EF4-FFF2-40B4-BE49-F238E27FC236}">
                <a16:creationId xmlns:a16="http://schemas.microsoft.com/office/drawing/2014/main" id="{471E49E5-F6CD-2764-6FE6-518B627A8929}"/>
              </a:ext>
            </a:extLst>
          </p:cNvPr>
          <p:cNvSpPr/>
          <p:nvPr/>
        </p:nvSpPr>
        <p:spPr bwMode="auto">
          <a:xfrm rot="6315001">
            <a:off x="3239782" y="2307223"/>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5" name="Freeform: Shape 14">
            <a:extLst>
              <a:ext uri="{FF2B5EF4-FFF2-40B4-BE49-F238E27FC236}">
                <a16:creationId xmlns:a16="http://schemas.microsoft.com/office/drawing/2014/main" id="{A77178F1-DE64-DA23-0BA3-05AC6E947867}"/>
              </a:ext>
            </a:extLst>
          </p:cNvPr>
          <p:cNvSpPr/>
          <p:nvPr/>
        </p:nvSpPr>
        <p:spPr bwMode="auto">
          <a:xfrm rot="6660077">
            <a:off x="5498657" y="3126718"/>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6" name="Arrow: Right 15">
            <a:extLst>
              <a:ext uri="{FF2B5EF4-FFF2-40B4-BE49-F238E27FC236}">
                <a16:creationId xmlns:a16="http://schemas.microsoft.com/office/drawing/2014/main" id="{85CD30E8-39EA-60DD-CB24-D9C5F52C6DA4}"/>
              </a:ext>
            </a:extLst>
          </p:cNvPr>
          <p:cNvSpPr/>
          <p:nvPr/>
        </p:nvSpPr>
        <p:spPr bwMode="auto">
          <a:xfrm rot="16200000">
            <a:off x="1766280" y="2381205"/>
            <a:ext cx="887810" cy="195713"/>
          </a:xfrm>
          <a:prstGeom prst="rightArrow">
            <a:avLst>
              <a:gd name="adj1" fmla="val 37235"/>
              <a:gd name="adj2" fmla="val 113821"/>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7" name="Arrow: Right 16">
            <a:extLst>
              <a:ext uri="{FF2B5EF4-FFF2-40B4-BE49-F238E27FC236}">
                <a16:creationId xmlns:a16="http://schemas.microsoft.com/office/drawing/2014/main" id="{D8544613-BB42-E6D8-72F7-112B5F5BC3CB}"/>
              </a:ext>
            </a:extLst>
          </p:cNvPr>
          <p:cNvSpPr/>
          <p:nvPr/>
        </p:nvSpPr>
        <p:spPr bwMode="auto">
          <a:xfrm rot="5400000">
            <a:off x="6724580" y="3311739"/>
            <a:ext cx="840705" cy="182725"/>
          </a:xfrm>
          <a:prstGeom prst="rightArrow">
            <a:avLst>
              <a:gd name="adj1" fmla="val 37235"/>
              <a:gd name="adj2" fmla="val 113821"/>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6DA6BED-6450-2817-A745-2859D1809728}"/>
                  </a:ext>
                </a:extLst>
              </p:cNvPr>
              <p:cNvSpPr txBox="1"/>
              <p:nvPr/>
            </p:nvSpPr>
            <p:spPr>
              <a:xfrm>
                <a:off x="425807" y="3147750"/>
                <a:ext cx="1387196" cy="954107"/>
              </a:xfrm>
              <a:prstGeom prst="rect">
                <a:avLst/>
              </a:prstGeom>
              <a:noFill/>
            </p:spPr>
            <p:txBody>
              <a:bodyPr wrap="square" rtlCol="0">
                <a:spAutoFit/>
              </a:bodyPr>
              <a:lstStyle/>
              <a:p>
                <a:pPr algn="l"/>
                <a:r>
                  <a:rPr lang="en-GB" sz="2800" b="0"/>
                  <a:t>Object at </a:t>
                </a:r>
                <a14:m>
                  <m:oMath xmlns:m="http://schemas.openxmlformats.org/officeDocument/2006/math">
                    <m:r>
                      <a:rPr lang="en-GB" sz="2800" b="0" i="1" smtClean="0">
                        <a:latin typeface="Cambria Math" panose="02040503050406030204" pitchFamily="18" charset="0"/>
                      </a:rPr>
                      <m:t>2</m:t>
                    </m:r>
                    <m:r>
                      <a:rPr lang="en-GB" sz="2800" b="0" i="1" smtClean="0">
                        <a:latin typeface="Cambria Math" panose="02040503050406030204" pitchFamily="18" charset="0"/>
                      </a:rPr>
                      <m:t>𝑓</m:t>
                    </m:r>
                  </m:oMath>
                </a14:m>
                <a:endParaRPr lang="en-GB" sz="2800" b="0"/>
              </a:p>
            </p:txBody>
          </p:sp>
        </mc:Choice>
        <mc:Fallback xmlns="">
          <p:sp>
            <p:nvSpPr>
              <p:cNvPr id="18" name="TextBox 17">
                <a:extLst>
                  <a:ext uri="{FF2B5EF4-FFF2-40B4-BE49-F238E27FC236}">
                    <a16:creationId xmlns:a16="http://schemas.microsoft.com/office/drawing/2014/main" id="{D6DA6BED-6450-2817-A745-2859D1809728}"/>
                  </a:ext>
                </a:extLst>
              </p:cNvPr>
              <p:cNvSpPr txBox="1">
                <a:spLocks noRot="1" noChangeAspect="1" noMove="1" noResize="1" noEditPoints="1" noAdjustHandles="1" noChangeArrowheads="1" noChangeShapeType="1" noTextEdit="1"/>
              </p:cNvSpPr>
              <p:nvPr/>
            </p:nvSpPr>
            <p:spPr>
              <a:xfrm>
                <a:off x="425807" y="3147750"/>
                <a:ext cx="1387196" cy="954107"/>
              </a:xfrm>
              <a:prstGeom prst="rect">
                <a:avLst/>
              </a:prstGeom>
              <a:blipFill>
                <a:blip r:embed="rId4"/>
                <a:stretch>
                  <a:fillRect l="-9251" t="-6369" r="-3524" b="-1656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5309171-210B-53F1-B0CE-EBF72F49AC34}"/>
                  </a:ext>
                </a:extLst>
              </p:cNvPr>
              <p:cNvSpPr txBox="1"/>
              <p:nvPr/>
            </p:nvSpPr>
            <p:spPr>
              <a:xfrm>
                <a:off x="3213432" y="2975409"/>
                <a:ext cx="49173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𝑓</m:t>
                      </m:r>
                    </m:oMath>
                  </m:oMathPara>
                </a14:m>
                <a:endParaRPr lang="en-GB" sz="2800" b="0"/>
              </a:p>
            </p:txBody>
          </p:sp>
        </mc:Choice>
        <mc:Fallback xmlns="">
          <p:sp>
            <p:nvSpPr>
              <p:cNvPr id="19" name="TextBox 18">
                <a:extLst>
                  <a:ext uri="{FF2B5EF4-FFF2-40B4-BE49-F238E27FC236}">
                    <a16:creationId xmlns:a16="http://schemas.microsoft.com/office/drawing/2014/main" id="{B5309171-210B-53F1-B0CE-EBF72F49AC34}"/>
                  </a:ext>
                </a:extLst>
              </p:cNvPr>
              <p:cNvSpPr txBox="1">
                <a:spLocks noRot="1" noChangeAspect="1" noMove="1" noResize="1" noEditPoints="1" noAdjustHandles="1" noChangeArrowheads="1" noChangeShapeType="1" noTextEdit="1"/>
              </p:cNvSpPr>
              <p:nvPr/>
            </p:nvSpPr>
            <p:spPr>
              <a:xfrm>
                <a:off x="3213432" y="2975409"/>
                <a:ext cx="491737" cy="523220"/>
              </a:xfrm>
              <a:prstGeom prst="rect">
                <a:avLst/>
              </a:prstGeom>
              <a:blipFill>
                <a:blip r:embed="rId5"/>
                <a:stretch>
                  <a:fillRect/>
                </a:stretch>
              </a:blipFill>
            </p:spPr>
            <p:txBody>
              <a:bodyPr/>
              <a:lstStyle/>
              <a:p>
                <a:r>
                  <a:rPr lang="en-GB">
                    <a:noFill/>
                  </a:rPr>
                  <a:t> </a:t>
                </a:r>
              </a:p>
            </p:txBody>
          </p:sp>
        </mc:Fallback>
      </mc:AlternateContent>
      <p:sp>
        <p:nvSpPr>
          <p:cNvPr id="20" name="Oval 19">
            <a:extLst>
              <a:ext uri="{FF2B5EF4-FFF2-40B4-BE49-F238E27FC236}">
                <a16:creationId xmlns:a16="http://schemas.microsoft.com/office/drawing/2014/main" id="{E994E260-362D-B394-C83F-CB983DE41839}"/>
              </a:ext>
            </a:extLst>
          </p:cNvPr>
          <p:cNvSpPr/>
          <p:nvPr/>
        </p:nvSpPr>
        <p:spPr bwMode="auto">
          <a:xfrm>
            <a:off x="3384662" y="2892933"/>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E3BB33A-C274-3A0C-765A-52C00CC70EB8}"/>
                  </a:ext>
                </a:extLst>
              </p:cNvPr>
              <p:cNvSpPr txBox="1"/>
              <p:nvPr/>
            </p:nvSpPr>
            <p:spPr>
              <a:xfrm>
                <a:off x="1980946" y="3010753"/>
                <a:ext cx="69051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2</m:t>
                      </m:r>
                      <m:r>
                        <a:rPr lang="en-GB" sz="2800" b="0" i="1" dirty="0" smtClean="0">
                          <a:latin typeface="Cambria Math" panose="02040503050406030204" pitchFamily="18" charset="0"/>
                        </a:rPr>
                        <m:t>𝑓</m:t>
                      </m:r>
                    </m:oMath>
                  </m:oMathPara>
                </a14:m>
                <a:endParaRPr lang="en-GB" sz="2800" b="0"/>
              </a:p>
            </p:txBody>
          </p:sp>
        </mc:Choice>
        <mc:Fallback xmlns="">
          <p:sp>
            <p:nvSpPr>
              <p:cNvPr id="21" name="TextBox 20">
                <a:extLst>
                  <a:ext uri="{FF2B5EF4-FFF2-40B4-BE49-F238E27FC236}">
                    <a16:creationId xmlns:a16="http://schemas.microsoft.com/office/drawing/2014/main" id="{AE3BB33A-C274-3A0C-765A-52C00CC70EB8}"/>
                  </a:ext>
                </a:extLst>
              </p:cNvPr>
              <p:cNvSpPr txBox="1">
                <a:spLocks noRot="1" noChangeAspect="1" noMove="1" noResize="1" noEditPoints="1" noAdjustHandles="1" noChangeArrowheads="1" noChangeShapeType="1" noTextEdit="1"/>
              </p:cNvSpPr>
              <p:nvPr/>
            </p:nvSpPr>
            <p:spPr>
              <a:xfrm>
                <a:off x="1980946" y="3010753"/>
                <a:ext cx="690510" cy="523220"/>
              </a:xfrm>
              <a:prstGeom prst="rect">
                <a:avLst/>
              </a:prstGeom>
              <a:blipFill>
                <a:blip r:embed="rId6"/>
                <a:stretch>
                  <a:fillRect/>
                </a:stretch>
              </a:blipFill>
            </p:spPr>
            <p:txBody>
              <a:bodyPr/>
              <a:lstStyle/>
              <a:p>
                <a:r>
                  <a:rPr lang="en-GB">
                    <a:noFill/>
                  </a:rPr>
                  <a:t> </a:t>
                </a:r>
              </a:p>
            </p:txBody>
          </p:sp>
        </mc:Fallback>
      </mc:AlternateContent>
      <p:sp>
        <p:nvSpPr>
          <p:cNvPr id="22" name="Oval 21">
            <a:extLst>
              <a:ext uri="{FF2B5EF4-FFF2-40B4-BE49-F238E27FC236}">
                <a16:creationId xmlns:a16="http://schemas.microsoft.com/office/drawing/2014/main" id="{039E4F42-D6C8-DC4C-D813-27A002DF7BBA}"/>
              </a:ext>
            </a:extLst>
          </p:cNvPr>
          <p:cNvSpPr/>
          <p:nvPr/>
        </p:nvSpPr>
        <p:spPr bwMode="auto">
          <a:xfrm>
            <a:off x="2160526" y="2896533"/>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3" name="TextBox 22">
            <a:extLst>
              <a:ext uri="{FF2B5EF4-FFF2-40B4-BE49-F238E27FC236}">
                <a16:creationId xmlns:a16="http://schemas.microsoft.com/office/drawing/2014/main" id="{16BC10D7-ED84-8349-62FE-4046CB961685}"/>
              </a:ext>
            </a:extLst>
          </p:cNvPr>
          <p:cNvSpPr txBox="1"/>
          <p:nvPr/>
        </p:nvSpPr>
        <p:spPr>
          <a:xfrm>
            <a:off x="5976950" y="4441624"/>
            <a:ext cx="2304256" cy="954107"/>
          </a:xfrm>
          <a:prstGeom prst="rect">
            <a:avLst/>
          </a:prstGeom>
          <a:solidFill>
            <a:srgbClr val="FFFF99"/>
          </a:solidFill>
        </p:spPr>
        <p:txBody>
          <a:bodyPr wrap="square" rtlCol="0">
            <a:spAutoFit/>
          </a:bodyPr>
          <a:lstStyle/>
          <a:p>
            <a:pPr algn="ctr"/>
            <a:r>
              <a:rPr lang="en-IE" sz="2800" dirty="0"/>
              <a:t>Real Same size image</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3274E1B-18EB-0F2F-61EF-23379571C479}"/>
                  </a:ext>
                </a:extLst>
              </p:cNvPr>
              <p:cNvSpPr txBox="1"/>
              <p:nvPr/>
            </p:nvSpPr>
            <p:spPr>
              <a:xfrm>
                <a:off x="6860325" y="2298329"/>
                <a:ext cx="69051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2</m:t>
                      </m:r>
                      <m:r>
                        <a:rPr lang="en-GB" sz="2800" b="0" i="1" dirty="0" smtClean="0">
                          <a:latin typeface="Cambria Math" panose="02040503050406030204" pitchFamily="18" charset="0"/>
                        </a:rPr>
                        <m:t>𝑓</m:t>
                      </m:r>
                    </m:oMath>
                  </m:oMathPara>
                </a14:m>
                <a:endParaRPr lang="en-GB" sz="2800" b="0"/>
              </a:p>
            </p:txBody>
          </p:sp>
        </mc:Choice>
        <mc:Fallback xmlns="">
          <p:sp>
            <p:nvSpPr>
              <p:cNvPr id="24" name="TextBox 23">
                <a:extLst>
                  <a:ext uri="{FF2B5EF4-FFF2-40B4-BE49-F238E27FC236}">
                    <a16:creationId xmlns:a16="http://schemas.microsoft.com/office/drawing/2014/main" id="{23274E1B-18EB-0F2F-61EF-23379571C479}"/>
                  </a:ext>
                </a:extLst>
              </p:cNvPr>
              <p:cNvSpPr txBox="1">
                <a:spLocks noRot="1" noChangeAspect="1" noMove="1" noResize="1" noEditPoints="1" noAdjustHandles="1" noChangeArrowheads="1" noChangeShapeType="1" noTextEdit="1"/>
              </p:cNvSpPr>
              <p:nvPr/>
            </p:nvSpPr>
            <p:spPr>
              <a:xfrm>
                <a:off x="6860325" y="2298329"/>
                <a:ext cx="690510" cy="523220"/>
              </a:xfrm>
              <a:prstGeom prst="rect">
                <a:avLst/>
              </a:prstGeom>
              <a:blipFill>
                <a:blip r:embed="rId7"/>
                <a:stretch>
                  <a:fillRect/>
                </a:stretch>
              </a:blipFill>
            </p:spPr>
            <p:txBody>
              <a:bodyPr/>
              <a:lstStyle/>
              <a:p>
                <a:r>
                  <a:rPr lang="en-GB">
                    <a:noFill/>
                  </a:rPr>
                  <a:t> </a:t>
                </a:r>
              </a:p>
            </p:txBody>
          </p:sp>
        </mc:Fallback>
      </mc:AlternateContent>
      <p:sp>
        <p:nvSpPr>
          <p:cNvPr id="25" name="Oval 24">
            <a:extLst>
              <a:ext uri="{FF2B5EF4-FFF2-40B4-BE49-F238E27FC236}">
                <a16:creationId xmlns:a16="http://schemas.microsoft.com/office/drawing/2014/main" id="{B61690F6-A44B-DE04-3C3E-C1045FB276AD}"/>
              </a:ext>
            </a:extLst>
          </p:cNvPr>
          <p:cNvSpPr/>
          <p:nvPr/>
        </p:nvSpPr>
        <p:spPr bwMode="auto">
          <a:xfrm>
            <a:off x="7086415" y="2914548"/>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6" name="Freeform: Shape 25">
            <a:extLst>
              <a:ext uri="{FF2B5EF4-FFF2-40B4-BE49-F238E27FC236}">
                <a16:creationId xmlns:a16="http://schemas.microsoft.com/office/drawing/2014/main" id="{46A5AE9B-39BB-6C48-F156-072557664842}"/>
              </a:ext>
            </a:extLst>
          </p:cNvPr>
          <p:cNvSpPr/>
          <p:nvPr/>
        </p:nvSpPr>
        <p:spPr bwMode="auto">
          <a:xfrm rot="7723826">
            <a:off x="5359563" y="2435359"/>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7" grpId="0" animBg="1"/>
      <p:bldP spid="23"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27B3BC30-1D44-1CEB-E199-29AA6B67D57F}"/>
              </a:ext>
            </a:extLst>
          </p:cNvPr>
          <p:cNvSpPr/>
          <p:nvPr/>
        </p:nvSpPr>
        <p:spPr>
          <a:xfrm>
            <a:off x="4619805" y="1415000"/>
            <a:ext cx="285345" cy="2959463"/>
          </a:xfrm>
          <a:custGeom>
            <a:avLst/>
            <a:gdLst>
              <a:gd name="connsiteX0" fmla="*/ 124709 w 249418"/>
              <a:gd name="connsiteY0" fmla="*/ 0 h 1980320"/>
              <a:gd name="connsiteX1" fmla="*/ 165655 w 249418"/>
              <a:gd name="connsiteY1" fmla="*/ 159242 h 1980320"/>
              <a:gd name="connsiteX2" fmla="*/ 249418 w 249418"/>
              <a:gd name="connsiteY2" fmla="*/ 990160 h 1980320"/>
              <a:gd name="connsiteX3" fmla="*/ 165655 w 249418"/>
              <a:gd name="connsiteY3" fmla="*/ 1821078 h 1980320"/>
              <a:gd name="connsiteX4" fmla="*/ 124709 w 249418"/>
              <a:gd name="connsiteY4" fmla="*/ 1980320 h 1980320"/>
              <a:gd name="connsiteX5" fmla="*/ 83764 w 249418"/>
              <a:gd name="connsiteY5" fmla="*/ 1821078 h 1980320"/>
              <a:gd name="connsiteX6" fmla="*/ 0 w 249418"/>
              <a:gd name="connsiteY6" fmla="*/ 990160 h 1980320"/>
              <a:gd name="connsiteX7" fmla="*/ 83764 w 249418"/>
              <a:gd name="connsiteY7" fmla="*/ 159242 h 198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418" h="1980320">
                <a:moveTo>
                  <a:pt x="124709" y="0"/>
                </a:moveTo>
                <a:lnTo>
                  <a:pt x="165655" y="159242"/>
                </a:lnTo>
                <a:cubicBezTo>
                  <a:pt x="220576" y="427636"/>
                  <a:pt x="249418" y="705530"/>
                  <a:pt x="249418" y="990160"/>
                </a:cubicBezTo>
                <a:cubicBezTo>
                  <a:pt x="249418" y="1274791"/>
                  <a:pt x="220576" y="1552684"/>
                  <a:pt x="165655" y="1821078"/>
                </a:cubicBezTo>
                <a:lnTo>
                  <a:pt x="124709" y="1980320"/>
                </a:lnTo>
                <a:lnTo>
                  <a:pt x="83764" y="1821078"/>
                </a:lnTo>
                <a:cubicBezTo>
                  <a:pt x="28843" y="1552684"/>
                  <a:pt x="0" y="1274791"/>
                  <a:pt x="0" y="990160"/>
                </a:cubicBezTo>
                <a:cubicBezTo>
                  <a:pt x="0" y="705530"/>
                  <a:pt x="28843" y="427636"/>
                  <a:pt x="83764" y="159242"/>
                </a:cubicBezTo>
                <a:close/>
              </a:path>
            </a:pathLst>
          </a:custGeom>
          <a:solidFill>
            <a:schemeClr val="tx2">
              <a:lumMod val="10000"/>
              <a:lumOff val="9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GB" b="1">
              <a:solidFill>
                <a:schemeClr val="tx1"/>
              </a:solidFill>
              <a:latin typeface="Arial" charset="0"/>
            </a:endParaRPr>
          </a:p>
        </p:txBody>
      </p:sp>
      <p:sp>
        <p:nvSpPr>
          <p:cNvPr id="26" name="Title 25">
            <a:extLst>
              <a:ext uri="{FF2B5EF4-FFF2-40B4-BE49-F238E27FC236}">
                <a16:creationId xmlns:a16="http://schemas.microsoft.com/office/drawing/2014/main" id="{C057EDE1-6820-25F5-F66B-2A957302B4AA}"/>
              </a:ext>
            </a:extLst>
          </p:cNvPr>
          <p:cNvSpPr>
            <a:spLocks noGrp="1"/>
          </p:cNvSpPr>
          <p:nvPr>
            <p:ph type="title"/>
          </p:nvPr>
        </p:nvSpPr>
        <p:spPr>
          <a:xfrm>
            <a:off x="241300" y="155246"/>
            <a:ext cx="8724900" cy="594137"/>
          </a:xfrm>
        </p:spPr>
        <p:txBody>
          <a:bodyPr/>
          <a:lstStyle/>
          <a:p>
            <a:r>
              <a:rPr lang="en-IE" altLang="en-US" dirty="0"/>
              <a:t>What if the object is between 2f and f?</a:t>
            </a:r>
            <a:endParaRPr lang="en-GB" dirty="0"/>
          </a:p>
        </p:txBody>
      </p:sp>
      <p:sp>
        <p:nvSpPr>
          <p:cNvPr id="3" name="Slide Number Placeholder 2">
            <a:extLst>
              <a:ext uri="{FF2B5EF4-FFF2-40B4-BE49-F238E27FC236}">
                <a16:creationId xmlns:a16="http://schemas.microsoft.com/office/drawing/2014/main" id="{E0B48204-D79A-4327-FB6D-0775D80821A5}"/>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18D7C436-56F4-46CA-A106-76B931C4B8F3}" type="slidenum">
              <a:rPr lang="en-GB" altLang="en-US" smtClean="0"/>
              <a:pPr/>
              <a:t>23</a:t>
            </a:fld>
            <a:endParaRPr lang="en-GB" altLang="en-US"/>
          </a:p>
        </p:txBody>
      </p:sp>
      <p:cxnSp>
        <p:nvCxnSpPr>
          <p:cNvPr id="6" name="Straight Connector 5">
            <a:extLst>
              <a:ext uri="{FF2B5EF4-FFF2-40B4-BE49-F238E27FC236}">
                <a16:creationId xmlns:a16="http://schemas.microsoft.com/office/drawing/2014/main" id="{E782BEF8-127D-1BCA-1FA0-06933E457458}"/>
              </a:ext>
            </a:extLst>
          </p:cNvPr>
          <p:cNvCxnSpPr/>
          <p:nvPr/>
        </p:nvCxnSpPr>
        <p:spPr bwMode="auto">
          <a:xfrm>
            <a:off x="323528" y="2851607"/>
            <a:ext cx="8389340" cy="42025"/>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4F9891E-B5E1-752D-A62C-7CB9706C5803}"/>
                  </a:ext>
                </a:extLst>
              </p:cNvPr>
              <p:cNvSpPr txBox="1"/>
              <p:nvPr/>
            </p:nvSpPr>
            <p:spPr>
              <a:xfrm>
                <a:off x="5846819" y="2271055"/>
                <a:ext cx="49173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𝑓</m:t>
                      </m:r>
                    </m:oMath>
                  </m:oMathPara>
                </a14:m>
                <a:endParaRPr lang="en-GB" sz="2800" b="0"/>
              </a:p>
            </p:txBody>
          </p:sp>
        </mc:Choice>
        <mc:Fallback xmlns="">
          <p:sp>
            <p:nvSpPr>
              <p:cNvPr id="7" name="TextBox 6">
                <a:extLst>
                  <a:ext uri="{FF2B5EF4-FFF2-40B4-BE49-F238E27FC236}">
                    <a16:creationId xmlns:a16="http://schemas.microsoft.com/office/drawing/2014/main" id="{A4F9891E-B5E1-752D-A62C-7CB9706C5803}"/>
                  </a:ext>
                </a:extLst>
              </p:cNvPr>
              <p:cNvSpPr txBox="1">
                <a:spLocks noRot="1" noChangeAspect="1" noMove="1" noResize="1" noEditPoints="1" noAdjustHandles="1" noChangeArrowheads="1" noChangeShapeType="1" noTextEdit="1"/>
              </p:cNvSpPr>
              <p:nvPr/>
            </p:nvSpPr>
            <p:spPr>
              <a:xfrm>
                <a:off x="5846819" y="2271055"/>
                <a:ext cx="491737" cy="523220"/>
              </a:xfrm>
              <a:prstGeom prst="rect">
                <a:avLst/>
              </a:prstGeom>
              <a:blipFill>
                <a:blip r:embed="rId2"/>
                <a:stretch>
                  <a:fillRect/>
                </a:stretch>
              </a:blipFill>
            </p:spPr>
            <p:txBody>
              <a:bodyPr/>
              <a:lstStyle/>
              <a:p>
                <a:r>
                  <a:rPr lang="en-GB">
                    <a:noFill/>
                  </a:rPr>
                  <a:t> </a:t>
                </a:r>
              </a:p>
            </p:txBody>
          </p:sp>
        </mc:Fallback>
      </mc:AlternateContent>
      <p:sp>
        <p:nvSpPr>
          <p:cNvPr id="8" name="Oval 7">
            <a:extLst>
              <a:ext uri="{FF2B5EF4-FFF2-40B4-BE49-F238E27FC236}">
                <a16:creationId xmlns:a16="http://schemas.microsoft.com/office/drawing/2014/main" id="{64C84333-182B-A24C-E5D3-D86AEC70506C}"/>
              </a:ext>
            </a:extLst>
          </p:cNvPr>
          <p:cNvSpPr/>
          <p:nvPr/>
        </p:nvSpPr>
        <p:spPr bwMode="auto">
          <a:xfrm>
            <a:off x="5976950" y="2846201"/>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9" name="Straight Connector 8">
            <a:extLst>
              <a:ext uri="{FF2B5EF4-FFF2-40B4-BE49-F238E27FC236}">
                <a16:creationId xmlns:a16="http://schemas.microsoft.com/office/drawing/2014/main" id="{CBAF62A7-B694-211E-E362-AA70A3FDF4D2}"/>
              </a:ext>
            </a:extLst>
          </p:cNvPr>
          <p:cNvCxnSpPr>
            <a:stCxn id="15" idx="3"/>
          </p:cNvCxnSpPr>
          <p:nvPr/>
        </p:nvCxnSpPr>
        <p:spPr bwMode="auto">
          <a:xfrm>
            <a:off x="3012204" y="1979787"/>
            <a:ext cx="1745871"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Freeform: Shape 9">
            <a:extLst>
              <a:ext uri="{FF2B5EF4-FFF2-40B4-BE49-F238E27FC236}">
                <a16:creationId xmlns:a16="http://schemas.microsoft.com/office/drawing/2014/main" id="{1ACABB10-729D-612A-A855-27F9EAF97B8E}"/>
              </a:ext>
            </a:extLst>
          </p:cNvPr>
          <p:cNvSpPr/>
          <p:nvPr/>
        </p:nvSpPr>
        <p:spPr bwMode="auto">
          <a:xfrm rot="5400000">
            <a:off x="3690323" y="1831324"/>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11" name="Straight Connector 10">
            <a:extLst>
              <a:ext uri="{FF2B5EF4-FFF2-40B4-BE49-F238E27FC236}">
                <a16:creationId xmlns:a16="http://schemas.microsoft.com/office/drawing/2014/main" id="{173565D1-6B82-4F62-DD7D-329C0C1B9BDD}"/>
              </a:ext>
            </a:extLst>
          </p:cNvPr>
          <p:cNvCxnSpPr/>
          <p:nvPr/>
        </p:nvCxnSpPr>
        <p:spPr bwMode="auto">
          <a:xfrm>
            <a:off x="4758075" y="1963459"/>
            <a:ext cx="4126023" cy="3056504"/>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D323198A-3D70-BAAB-B99E-BE5BD0BC17CF}"/>
              </a:ext>
            </a:extLst>
          </p:cNvPr>
          <p:cNvCxnSpPr>
            <a:stCxn id="15" idx="3"/>
          </p:cNvCxnSpPr>
          <p:nvPr/>
        </p:nvCxnSpPr>
        <p:spPr bwMode="auto">
          <a:xfrm>
            <a:off x="3012204" y="1979787"/>
            <a:ext cx="5834336" cy="3001504"/>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Freeform: Shape 12">
            <a:extLst>
              <a:ext uri="{FF2B5EF4-FFF2-40B4-BE49-F238E27FC236}">
                <a16:creationId xmlns:a16="http://schemas.microsoft.com/office/drawing/2014/main" id="{B812FBB1-A78F-6384-2701-020DB2783637}"/>
              </a:ext>
            </a:extLst>
          </p:cNvPr>
          <p:cNvSpPr/>
          <p:nvPr/>
        </p:nvSpPr>
        <p:spPr bwMode="auto">
          <a:xfrm rot="7203746">
            <a:off x="3672565" y="2220458"/>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4" name="Freeform: Shape 13">
            <a:extLst>
              <a:ext uri="{FF2B5EF4-FFF2-40B4-BE49-F238E27FC236}">
                <a16:creationId xmlns:a16="http://schemas.microsoft.com/office/drawing/2014/main" id="{0338E9FB-8F54-C275-2DE3-7B1A1E6D878E}"/>
              </a:ext>
            </a:extLst>
          </p:cNvPr>
          <p:cNvSpPr/>
          <p:nvPr/>
        </p:nvSpPr>
        <p:spPr bwMode="auto">
          <a:xfrm rot="7209247">
            <a:off x="5595638" y="3222835"/>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5" name="Arrow: Right 14">
            <a:extLst>
              <a:ext uri="{FF2B5EF4-FFF2-40B4-BE49-F238E27FC236}">
                <a16:creationId xmlns:a16="http://schemas.microsoft.com/office/drawing/2014/main" id="{1C351094-5C2D-93CC-FF66-4390216181FE}"/>
              </a:ext>
            </a:extLst>
          </p:cNvPr>
          <p:cNvSpPr/>
          <p:nvPr/>
        </p:nvSpPr>
        <p:spPr bwMode="auto">
          <a:xfrm rot="16200000">
            <a:off x="2568298" y="2325835"/>
            <a:ext cx="887810" cy="195713"/>
          </a:xfrm>
          <a:prstGeom prst="rightArrow">
            <a:avLst>
              <a:gd name="adj1" fmla="val 37235"/>
              <a:gd name="adj2" fmla="val 113821"/>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6" name="Arrow: Right 15">
            <a:extLst>
              <a:ext uri="{FF2B5EF4-FFF2-40B4-BE49-F238E27FC236}">
                <a16:creationId xmlns:a16="http://schemas.microsoft.com/office/drawing/2014/main" id="{4B9B41F9-62F6-05AC-77B7-43D1D6516211}"/>
              </a:ext>
            </a:extLst>
          </p:cNvPr>
          <p:cNvSpPr/>
          <p:nvPr/>
        </p:nvSpPr>
        <p:spPr bwMode="auto">
          <a:xfrm rot="5400000">
            <a:off x="7817868" y="3704029"/>
            <a:ext cx="2070897" cy="450104"/>
          </a:xfrm>
          <a:prstGeom prst="rightArrow">
            <a:avLst>
              <a:gd name="adj1" fmla="val 37235"/>
              <a:gd name="adj2" fmla="val 113821"/>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E2C49EE-6D85-DFFA-68C7-F4A9A769F276}"/>
                  </a:ext>
                </a:extLst>
              </p:cNvPr>
              <p:cNvSpPr txBox="1"/>
              <p:nvPr/>
            </p:nvSpPr>
            <p:spPr>
              <a:xfrm>
                <a:off x="2347205" y="3465621"/>
                <a:ext cx="1703673" cy="1384995"/>
              </a:xfrm>
              <a:prstGeom prst="rect">
                <a:avLst/>
              </a:prstGeom>
              <a:noFill/>
            </p:spPr>
            <p:txBody>
              <a:bodyPr wrap="square" rtlCol="0">
                <a:spAutoFit/>
              </a:bodyPr>
              <a:lstStyle/>
              <a:p>
                <a:pPr algn="l"/>
                <a:r>
                  <a:rPr lang="en-GB" sz="2800" b="0"/>
                  <a:t>Object between </a:t>
                </a:r>
                <a14:m>
                  <m:oMath xmlns:m="http://schemas.openxmlformats.org/officeDocument/2006/math">
                    <m:r>
                      <a:rPr lang="en-GB" sz="2800" b="0" i="1" smtClean="0">
                        <a:latin typeface="Cambria Math" panose="02040503050406030204" pitchFamily="18" charset="0"/>
                      </a:rPr>
                      <m:t>𝑓</m:t>
                    </m:r>
                  </m:oMath>
                </a14:m>
                <a:r>
                  <a:rPr lang="en-GB" sz="2800" b="0"/>
                  <a:t> and </a:t>
                </a:r>
                <a14:m>
                  <m:oMath xmlns:m="http://schemas.openxmlformats.org/officeDocument/2006/math">
                    <m:r>
                      <a:rPr lang="en-GB" sz="2800" b="0" i="1" smtClean="0">
                        <a:latin typeface="Cambria Math" panose="02040503050406030204" pitchFamily="18" charset="0"/>
                      </a:rPr>
                      <m:t>2</m:t>
                    </m:r>
                    <m:r>
                      <a:rPr lang="en-GB" sz="2800" b="0" i="1" smtClean="0">
                        <a:latin typeface="Cambria Math" panose="02040503050406030204" pitchFamily="18" charset="0"/>
                      </a:rPr>
                      <m:t>𝑓</m:t>
                    </m:r>
                  </m:oMath>
                </a14:m>
                <a:endParaRPr lang="en-GB" sz="2800" b="0"/>
              </a:p>
            </p:txBody>
          </p:sp>
        </mc:Choice>
        <mc:Fallback xmlns="">
          <p:sp>
            <p:nvSpPr>
              <p:cNvPr id="17" name="TextBox 16">
                <a:extLst>
                  <a:ext uri="{FF2B5EF4-FFF2-40B4-BE49-F238E27FC236}">
                    <a16:creationId xmlns:a16="http://schemas.microsoft.com/office/drawing/2014/main" id="{AE2C49EE-6D85-DFFA-68C7-F4A9A769F276}"/>
                  </a:ext>
                </a:extLst>
              </p:cNvPr>
              <p:cNvSpPr txBox="1">
                <a:spLocks noRot="1" noChangeAspect="1" noMove="1" noResize="1" noEditPoints="1" noAdjustHandles="1" noChangeArrowheads="1" noChangeShapeType="1" noTextEdit="1"/>
              </p:cNvSpPr>
              <p:nvPr/>
            </p:nvSpPr>
            <p:spPr>
              <a:xfrm>
                <a:off x="2347205" y="3465621"/>
                <a:ext cx="1703673" cy="1384995"/>
              </a:xfrm>
              <a:prstGeom prst="rect">
                <a:avLst/>
              </a:prstGeom>
              <a:blipFill>
                <a:blip r:embed="rId3"/>
                <a:stretch>
                  <a:fillRect l="-7143" t="-4846" r="-2857" b="-114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D7EA76D-97DE-27F5-CD53-C0906D7824EF}"/>
                  </a:ext>
                </a:extLst>
              </p:cNvPr>
              <p:cNvSpPr txBox="1"/>
              <p:nvPr/>
            </p:nvSpPr>
            <p:spPr>
              <a:xfrm>
                <a:off x="3285440" y="2910188"/>
                <a:ext cx="49173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𝑓</m:t>
                      </m:r>
                    </m:oMath>
                  </m:oMathPara>
                </a14:m>
                <a:endParaRPr lang="en-GB" sz="2800" b="0"/>
              </a:p>
            </p:txBody>
          </p:sp>
        </mc:Choice>
        <mc:Fallback xmlns="">
          <p:sp>
            <p:nvSpPr>
              <p:cNvPr id="18" name="TextBox 17">
                <a:extLst>
                  <a:ext uri="{FF2B5EF4-FFF2-40B4-BE49-F238E27FC236}">
                    <a16:creationId xmlns:a16="http://schemas.microsoft.com/office/drawing/2014/main" id="{7D7EA76D-97DE-27F5-CD53-C0906D7824EF}"/>
                  </a:ext>
                </a:extLst>
              </p:cNvPr>
              <p:cNvSpPr txBox="1">
                <a:spLocks noRot="1" noChangeAspect="1" noMove="1" noResize="1" noEditPoints="1" noAdjustHandles="1" noChangeArrowheads="1" noChangeShapeType="1" noTextEdit="1"/>
              </p:cNvSpPr>
              <p:nvPr/>
            </p:nvSpPr>
            <p:spPr>
              <a:xfrm>
                <a:off x="3285440" y="2910188"/>
                <a:ext cx="491737" cy="523220"/>
              </a:xfrm>
              <a:prstGeom prst="rect">
                <a:avLst/>
              </a:prstGeom>
              <a:blipFill>
                <a:blip r:embed="rId4"/>
                <a:stretch>
                  <a:fillRect/>
                </a:stretch>
              </a:blipFill>
            </p:spPr>
            <p:txBody>
              <a:bodyPr/>
              <a:lstStyle/>
              <a:p>
                <a:r>
                  <a:rPr lang="en-GB">
                    <a:noFill/>
                  </a:rPr>
                  <a:t> </a:t>
                </a:r>
              </a:p>
            </p:txBody>
          </p:sp>
        </mc:Fallback>
      </mc:AlternateContent>
      <p:sp>
        <p:nvSpPr>
          <p:cNvPr id="19" name="Oval 18">
            <a:extLst>
              <a:ext uri="{FF2B5EF4-FFF2-40B4-BE49-F238E27FC236}">
                <a16:creationId xmlns:a16="http://schemas.microsoft.com/office/drawing/2014/main" id="{6B3BF271-3BEA-D8E3-29EC-1F22585357CE}"/>
              </a:ext>
            </a:extLst>
          </p:cNvPr>
          <p:cNvSpPr/>
          <p:nvPr/>
        </p:nvSpPr>
        <p:spPr bwMode="auto">
          <a:xfrm>
            <a:off x="3456670" y="2827712"/>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8FE3400-8571-650B-69C6-1FCFDF59772C}"/>
                  </a:ext>
                </a:extLst>
              </p:cNvPr>
              <p:cNvSpPr txBox="1"/>
              <p:nvPr/>
            </p:nvSpPr>
            <p:spPr>
              <a:xfrm>
                <a:off x="2052954" y="2945532"/>
                <a:ext cx="69051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2</m:t>
                      </m:r>
                      <m:r>
                        <a:rPr lang="en-GB" sz="2800" b="0" i="1" dirty="0" smtClean="0">
                          <a:latin typeface="Cambria Math" panose="02040503050406030204" pitchFamily="18" charset="0"/>
                        </a:rPr>
                        <m:t>𝑓</m:t>
                      </m:r>
                    </m:oMath>
                  </m:oMathPara>
                </a14:m>
                <a:endParaRPr lang="en-GB" sz="2800" b="0"/>
              </a:p>
            </p:txBody>
          </p:sp>
        </mc:Choice>
        <mc:Fallback xmlns="">
          <p:sp>
            <p:nvSpPr>
              <p:cNvPr id="20" name="TextBox 19">
                <a:extLst>
                  <a:ext uri="{FF2B5EF4-FFF2-40B4-BE49-F238E27FC236}">
                    <a16:creationId xmlns:a16="http://schemas.microsoft.com/office/drawing/2014/main" id="{78FE3400-8571-650B-69C6-1FCFDF59772C}"/>
                  </a:ext>
                </a:extLst>
              </p:cNvPr>
              <p:cNvSpPr txBox="1">
                <a:spLocks noRot="1" noChangeAspect="1" noMove="1" noResize="1" noEditPoints="1" noAdjustHandles="1" noChangeArrowheads="1" noChangeShapeType="1" noTextEdit="1"/>
              </p:cNvSpPr>
              <p:nvPr/>
            </p:nvSpPr>
            <p:spPr>
              <a:xfrm>
                <a:off x="2052954" y="2945532"/>
                <a:ext cx="690510" cy="523220"/>
              </a:xfrm>
              <a:prstGeom prst="rect">
                <a:avLst/>
              </a:prstGeom>
              <a:blipFill>
                <a:blip r:embed="rId5"/>
                <a:stretch>
                  <a:fillRect/>
                </a:stretch>
              </a:blipFill>
            </p:spPr>
            <p:txBody>
              <a:bodyPr/>
              <a:lstStyle/>
              <a:p>
                <a:r>
                  <a:rPr lang="en-GB">
                    <a:noFill/>
                  </a:rPr>
                  <a:t> </a:t>
                </a:r>
              </a:p>
            </p:txBody>
          </p:sp>
        </mc:Fallback>
      </mc:AlternateContent>
      <p:sp>
        <p:nvSpPr>
          <p:cNvPr id="21" name="Oval 20">
            <a:extLst>
              <a:ext uri="{FF2B5EF4-FFF2-40B4-BE49-F238E27FC236}">
                <a16:creationId xmlns:a16="http://schemas.microsoft.com/office/drawing/2014/main" id="{CF990FA5-4F9B-F9AC-0246-84DAEEAC020D}"/>
              </a:ext>
            </a:extLst>
          </p:cNvPr>
          <p:cNvSpPr/>
          <p:nvPr/>
        </p:nvSpPr>
        <p:spPr bwMode="auto">
          <a:xfrm>
            <a:off x="2232534" y="2831312"/>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2" name="TextBox 21">
            <a:extLst>
              <a:ext uri="{FF2B5EF4-FFF2-40B4-BE49-F238E27FC236}">
                <a16:creationId xmlns:a16="http://schemas.microsoft.com/office/drawing/2014/main" id="{0D4E2F25-EB86-9C43-C0F0-20BE95C32AB2}"/>
              </a:ext>
            </a:extLst>
          </p:cNvPr>
          <p:cNvSpPr txBox="1"/>
          <p:nvPr/>
        </p:nvSpPr>
        <p:spPr>
          <a:xfrm>
            <a:off x="6609373" y="5173710"/>
            <a:ext cx="2304256" cy="1384995"/>
          </a:xfrm>
          <a:prstGeom prst="rect">
            <a:avLst/>
          </a:prstGeom>
          <a:solidFill>
            <a:srgbClr val="FFFF99"/>
          </a:solidFill>
        </p:spPr>
        <p:txBody>
          <a:bodyPr wrap="square" rtlCol="0">
            <a:spAutoFit/>
          </a:bodyPr>
          <a:lstStyle/>
          <a:p>
            <a:pPr algn="ctr"/>
            <a:r>
              <a:rPr lang="en-IE" sz="2800" dirty="0"/>
              <a:t>Real Magnified image</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524F9EE-D7EA-B009-8ED2-03A31C737F84}"/>
                  </a:ext>
                </a:extLst>
              </p:cNvPr>
              <p:cNvSpPr txBox="1"/>
              <p:nvPr/>
            </p:nvSpPr>
            <p:spPr>
              <a:xfrm>
                <a:off x="6932333" y="2233108"/>
                <a:ext cx="69051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2</m:t>
                      </m:r>
                      <m:r>
                        <a:rPr lang="en-GB" sz="2800" b="0" i="1" dirty="0" smtClean="0">
                          <a:latin typeface="Cambria Math" panose="02040503050406030204" pitchFamily="18" charset="0"/>
                        </a:rPr>
                        <m:t>𝑓</m:t>
                      </m:r>
                    </m:oMath>
                  </m:oMathPara>
                </a14:m>
                <a:endParaRPr lang="en-GB" sz="2800" b="0"/>
              </a:p>
            </p:txBody>
          </p:sp>
        </mc:Choice>
        <mc:Fallback xmlns="">
          <p:sp>
            <p:nvSpPr>
              <p:cNvPr id="23" name="TextBox 22">
                <a:extLst>
                  <a:ext uri="{FF2B5EF4-FFF2-40B4-BE49-F238E27FC236}">
                    <a16:creationId xmlns:a16="http://schemas.microsoft.com/office/drawing/2014/main" id="{E524F9EE-D7EA-B009-8ED2-03A31C737F84}"/>
                  </a:ext>
                </a:extLst>
              </p:cNvPr>
              <p:cNvSpPr txBox="1">
                <a:spLocks noRot="1" noChangeAspect="1" noMove="1" noResize="1" noEditPoints="1" noAdjustHandles="1" noChangeArrowheads="1" noChangeShapeType="1" noTextEdit="1"/>
              </p:cNvSpPr>
              <p:nvPr/>
            </p:nvSpPr>
            <p:spPr>
              <a:xfrm>
                <a:off x="6932333" y="2233108"/>
                <a:ext cx="690510" cy="523220"/>
              </a:xfrm>
              <a:prstGeom prst="rect">
                <a:avLst/>
              </a:prstGeom>
              <a:blipFill>
                <a:blip r:embed="rId6"/>
                <a:stretch>
                  <a:fillRect/>
                </a:stretch>
              </a:blipFill>
            </p:spPr>
            <p:txBody>
              <a:bodyPr/>
              <a:lstStyle/>
              <a:p>
                <a:r>
                  <a:rPr lang="en-GB">
                    <a:noFill/>
                  </a:rPr>
                  <a:t> </a:t>
                </a:r>
              </a:p>
            </p:txBody>
          </p:sp>
        </mc:Fallback>
      </mc:AlternateContent>
      <p:sp>
        <p:nvSpPr>
          <p:cNvPr id="24" name="Oval 23">
            <a:extLst>
              <a:ext uri="{FF2B5EF4-FFF2-40B4-BE49-F238E27FC236}">
                <a16:creationId xmlns:a16="http://schemas.microsoft.com/office/drawing/2014/main" id="{C9CFD036-9D4D-ABD7-A061-043C60110908}"/>
              </a:ext>
            </a:extLst>
          </p:cNvPr>
          <p:cNvSpPr/>
          <p:nvPr/>
        </p:nvSpPr>
        <p:spPr bwMode="auto">
          <a:xfrm>
            <a:off x="7158423" y="2849327"/>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5" name="Freeform: Shape 24">
            <a:extLst>
              <a:ext uri="{FF2B5EF4-FFF2-40B4-BE49-F238E27FC236}">
                <a16:creationId xmlns:a16="http://schemas.microsoft.com/office/drawing/2014/main" id="{3B4A7DA3-A819-FCFA-BDC4-C74B51B1ED22}"/>
              </a:ext>
            </a:extLst>
          </p:cNvPr>
          <p:cNvSpPr/>
          <p:nvPr/>
        </p:nvSpPr>
        <p:spPr bwMode="auto">
          <a:xfrm rot="7723826">
            <a:off x="5431571" y="2370138"/>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9222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3" grpId="0" animBg="1"/>
      <p:bldP spid="14" grpId="0" animBg="1"/>
      <p:bldP spid="16" grpId="0" animBg="1"/>
      <p:bldP spid="22"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156391-438E-1B13-D5D2-A19614AF1E1B}"/>
              </a:ext>
            </a:extLst>
          </p:cNvPr>
          <p:cNvSpPr>
            <a:spLocks noGrp="1"/>
          </p:cNvSpPr>
          <p:nvPr>
            <p:ph type="title"/>
          </p:nvPr>
        </p:nvSpPr>
        <p:spPr>
          <a:xfrm>
            <a:off x="241300" y="155246"/>
            <a:ext cx="8724900" cy="590931"/>
          </a:xfrm>
        </p:spPr>
        <p:txBody>
          <a:bodyPr/>
          <a:lstStyle/>
          <a:p>
            <a:r>
              <a:rPr lang="en-IE" altLang="en-US" dirty="0"/>
              <a:t>What if the object is at f?</a:t>
            </a:r>
            <a:endParaRPr lang="en-GB" dirty="0"/>
          </a:p>
        </p:txBody>
      </p:sp>
      <p:sp>
        <p:nvSpPr>
          <p:cNvPr id="2" name="Slide Number Placeholder 1">
            <a:extLst>
              <a:ext uri="{FF2B5EF4-FFF2-40B4-BE49-F238E27FC236}">
                <a16:creationId xmlns:a16="http://schemas.microsoft.com/office/drawing/2014/main" id="{917C6F4C-1EEF-E661-C770-E5C9E1000E23}"/>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24</a:t>
            </a:fld>
            <a:endParaRPr lang="en-GB" altLang="en-US"/>
          </a:p>
        </p:txBody>
      </p:sp>
      <p:sp>
        <p:nvSpPr>
          <p:cNvPr id="5" name="Freeform: Shape 4">
            <a:extLst>
              <a:ext uri="{FF2B5EF4-FFF2-40B4-BE49-F238E27FC236}">
                <a16:creationId xmlns:a16="http://schemas.microsoft.com/office/drawing/2014/main" id="{7E67B66D-3143-53B0-9E77-404BA31A7F7E}"/>
              </a:ext>
            </a:extLst>
          </p:cNvPr>
          <p:cNvSpPr/>
          <p:nvPr/>
        </p:nvSpPr>
        <p:spPr bwMode="auto">
          <a:xfrm>
            <a:off x="4612630" y="1505840"/>
            <a:ext cx="280368" cy="2792036"/>
          </a:xfrm>
          <a:custGeom>
            <a:avLst/>
            <a:gdLst>
              <a:gd name="connsiteX0" fmla="*/ 191386 w 627321"/>
              <a:gd name="connsiteY0" fmla="*/ 0 h 2519916"/>
              <a:gd name="connsiteX1" fmla="*/ 627321 w 627321"/>
              <a:gd name="connsiteY1" fmla="*/ 2519916 h 2519916"/>
              <a:gd name="connsiteX2" fmla="*/ 0 w 627321"/>
              <a:gd name="connsiteY2" fmla="*/ 2509283 h 2519916"/>
              <a:gd name="connsiteX3" fmla="*/ 191386 w 627321"/>
              <a:gd name="connsiteY3" fmla="*/ 0 h 2519916"/>
              <a:gd name="connsiteX0" fmla="*/ 191386 w 191386"/>
              <a:gd name="connsiteY0" fmla="*/ 0 h 2509283"/>
              <a:gd name="connsiteX1" fmla="*/ 0 w 191386"/>
              <a:gd name="connsiteY1" fmla="*/ 2509283 h 2509283"/>
              <a:gd name="connsiteX2" fmla="*/ 191386 w 191386"/>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191386 w 282600"/>
              <a:gd name="connsiteY0" fmla="*/ 0 h 2509283"/>
              <a:gd name="connsiteX1" fmla="*/ 0 w 282600"/>
              <a:gd name="connsiteY1" fmla="*/ 2509283 h 2509283"/>
              <a:gd name="connsiteX2" fmla="*/ 191386 w 282600"/>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242724 w 272066"/>
              <a:gd name="connsiteY0" fmla="*/ 0 h 2509283"/>
              <a:gd name="connsiteX1" fmla="*/ 51338 w 272066"/>
              <a:gd name="connsiteY1" fmla="*/ 2509283 h 2509283"/>
              <a:gd name="connsiteX2" fmla="*/ 242724 w 272066"/>
              <a:gd name="connsiteY2" fmla="*/ 0 h 2509283"/>
              <a:gd name="connsiteX0" fmla="*/ 242724 w 431108"/>
              <a:gd name="connsiteY0" fmla="*/ 0 h 2509283"/>
              <a:gd name="connsiteX1" fmla="*/ 51338 w 431108"/>
              <a:gd name="connsiteY1" fmla="*/ 2509283 h 2509283"/>
              <a:gd name="connsiteX2" fmla="*/ 242724 w 431108"/>
              <a:gd name="connsiteY2" fmla="*/ 0 h 2509283"/>
              <a:gd name="connsiteX0" fmla="*/ 198091 w 442874"/>
              <a:gd name="connsiteY0" fmla="*/ 0 h 2488018"/>
              <a:gd name="connsiteX1" fmla="*/ 144928 w 442874"/>
              <a:gd name="connsiteY1" fmla="*/ 2488018 h 2488018"/>
              <a:gd name="connsiteX2" fmla="*/ 198091 w 442874"/>
              <a:gd name="connsiteY2" fmla="*/ 0 h 2488018"/>
              <a:gd name="connsiteX0" fmla="*/ 258630 w 503413"/>
              <a:gd name="connsiteY0" fmla="*/ 0 h 2488018"/>
              <a:gd name="connsiteX1" fmla="*/ 205467 w 503413"/>
              <a:gd name="connsiteY1" fmla="*/ 2488018 h 2488018"/>
              <a:gd name="connsiteX2" fmla="*/ 258630 w 503413"/>
              <a:gd name="connsiteY2" fmla="*/ 0 h 2488018"/>
              <a:gd name="connsiteX0" fmla="*/ 258630 w 434490"/>
              <a:gd name="connsiteY0" fmla="*/ 0 h 2488018"/>
              <a:gd name="connsiteX1" fmla="*/ 205467 w 434490"/>
              <a:gd name="connsiteY1" fmla="*/ 2488018 h 2488018"/>
              <a:gd name="connsiteX2" fmla="*/ 258630 w 434490"/>
              <a:gd name="connsiteY2" fmla="*/ 0 h 2488018"/>
              <a:gd name="connsiteX0" fmla="*/ 242605 w 433746"/>
              <a:gd name="connsiteY0" fmla="*/ 0 h 2668772"/>
              <a:gd name="connsiteX1" fmla="*/ 231972 w 433746"/>
              <a:gd name="connsiteY1" fmla="*/ 2668772 h 2668772"/>
              <a:gd name="connsiteX2" fmla="*/ 242605 w 433746"/>
              <a:gd name="connsiteY2" fmla="*/ 0 h 2668772"/>
              <a:gd name="connsiteX0" fmla="*/ 179477 w 370618"/>
              <a:gd name="connsiteY0" fmla="*/ 0 h 2668772"/>
              <a:gd name="connsiteX1" fmla="*/ 168844 w 370618"/>
              <a:gd name="connsiteY1" fmla="*/ 2668772 h 2668772"/>
              <a:gd name="connsiteX2" fmla="*/ 179477 w 370618"/>
              <a:gd name="connsiteY2" fmla="*/ 0 h 2668772"/>
              <a:gd name="connsiteX0" fmla="*/ 179477 w 326609"/>
              <a:gd name="connsiteY0" fmla="*/ 0 h 2668772"/>
              <a:gd name="connsiteX1" fmla="*/ 168844 w 326609"/>
              <a:gd name="connsiteY1" fmla="*/ 2668772 h 2668772"/>
              <a:gd name="connsiteX2" fmla="*/ 179477 w 326609"/>
              <a:gd name="connsiteY2" fmla="*/ 0 h 2668772"/>
              <a:gd name="connsiteX0" fmla="*/ 179477 w 322355"/>
              <a:gd name="connsiteY0" fmla="*/ 0 h 2668772"/>
              <a:gd name="connsiteX1" fmla="*/ 168844 w 322355"/>
              <a:gd name="connsiteY1" fmla="*/ 2668772 h 2668772"/>
              <a:gd name="connsiteX2" fmla="*/ 179477 w 322355"/>
              <a:gd name="connsiteY2" fmla="*/ 0 h 2668772"/>
              <a:gd name="connsiteX0" fmla="*/ 157761 w 300639"/>
              <a:gd name="connsiteY0" fmla="*/ 0 h 2668772"/>
              <a:gd name="connsiteX1" fmla="*/ 147128 w 300639"/>
              <a:gd name="connsiteY1" fmla="*/ 2668772 h 2668772"/>
              <a:gd name="connsiteX2" fmla="*/ 157761 w 300639"/>
              <a:gd name="connsiteY2" fmla="*/ 0 h 2668772"/>
              <a:gd name="connsiteX0" fmla="*/ 144523 w 302708"/>
              <a:gd name="connsiteY0" fmla="*/ 0 h 2668772"/>
              <a:gd name="connsiteX1" fmla="*/ 165788 w 302708"/>
              <a:gd name="connsiteY1" fmla="*/ 2668772 h 2668772"/>
              <a:gd name="connsiteX2" fmla="*/ 144523 w 302708"/>
              <a:gd name="connsiteY2" fmla="*/ 0 h 2668772"/>
              <a:gd name="connsiteX0" fmla="*/ 141246 w 299431"/>
              <a:gd name="connsiteY0" fmla="*/ 0 h 2668772"/>
              <a:gd name="connsiteX1" fmla="*/ 162511 w 299431"/>
              <a:gd name="connsiteY1" fmla="*/ 2668772 h 2668772"/>
              <a:gd name="connsiteX2" fmla="*/ 141246 w 299431"/>
              <a:gd name="connsiteY2" fmla="*/ 0 h 2668772"/>
              <a:gd name="connsiteX0" fmla="*/ 141246 w 295417"/>
              <a:gd name="connsiteY0" fmla="*/ 0 h 2668772"/>
              <a:gd name="connsiteX1" fmla="*/ 162511 w 295417"/>
              <a:gd name="connsiteY1" fmla="*/ 2668772 h 2668772"/>
              <a:gd name="connsiteX2" fmla="*/ 141246 w 295417"/>
              <a:gd name="connsiteY2" fmla="*/ 0 h 2668772"/>
              <a:gd name="connsiteX0" fmla="*/ 174134 w 296321"/>
              <a:gd name="connsiteY0" fmla="*/ 0 h 2690037"/>
              <a:gd name="connsiteX1" fmla="*/ 120972 w 296321"/>
              <a:gd name="connsiteY1" fmla="*/ 2690037 h 2690037"/>
              <a:gd name="connsiteX2" fmla="*/ 174134 w 296321"/>
              <a:gd name="connsiteY2" fmla="*/ 0 h 2690037"/>
              <a:gd name="connsiteX0" fmla="*/ 141244 w 295416"/>
              <a:gd name="connsiteY0" fmla="*/ 0 h 2690037"/>
              <a:gd name="connsiteX1" fmla="*/ 162510 w 295416"/>
              <a:gd name="connsiteY1" fmla="*/ 2690037 h 2690037"/>
              <a:gd name="connsiteX2" fmla="*/ 141244 w 295416"/>
              <a:gd name="connsiteY2" fmla="*/ 0 h 2690037"/>
              <a:gd name="connsiteX0" fmla="*/ 110167 w 264339"/>
              <a:gd name="connsiteY0" fmla="*/ 0 h 2690037"/>
              <a:gd name="connsiteX1" fmla="*/ 131433 w 264339"/>
              <a:gd name="connsiteY1" fmla="*/ 2690037 h 2690037"/>
              <a:gd name="connsiteX2" fmla="*/ 110167 w 264339"/>
              <a:gd name="connsiteY2" fmla="*/ 0 h 2690037"/>
              <a:gd name="connsiteX0" fmla="*/ 117454 w 271626"/>
              <a:gd name="connsiteY0" fmla="*/ 0 h 2690037"/>
              <a:gd name="connsiteX1" fmla="*/ 138720 w 271626"/>
              <a:gd name="connsiteY1" fmla="*/ 2690037 h 2690037"/>
              <a:gd name="connsiteX2" fmla="*/ 117454 w 271626"/>
              <a:gd name="connsiteY2" fmla="*/ 0 h 2690037"/>
              <a:gd name="connsiteX0" fmla="*/ 117454 w 267667"/>
              <a:gd name="connsiteY0" fmla="*/ 0 h 2690037"/>
              <a:gd name="connsiteX1" fmla="*/ 138720 w 267667"/>
              <a:gd name="connsiteY1" fmla="*/ 2690037 h 2690037"/>
              <a:gd name="connsiteX2" fmla="*/ 117454 w 267667"/>
              <a:gd name="connsiteY2" fmla="*/ 0 h 2690037"/>
            </a:gdLst>
            <a:ahLst/>
            <a:cxnLst>
              <a:cxn ang="0">
                <a:pos x="connsiteX0" y="connsiteY0"/>
              </a:cxn>
              <a:cxn ang="0">
                <a:pos x="connsiteX1" y="connsiteY1"/>
              </a:cxn>
              <a:cxn ang="0">
                <a:pos x="connsiteX2" y="connsiteY2"/>
              </a:cxn>
            </a:cxnLst>
            <a:rect l="l" t="t" r="r" b="b"/>
            <a:pathLst>
              <a:path w="267667" h="2690037">
                <a:moveTo>
                  <a:pt x="117454" y="0"/>
                </a:moveTo>
                <a:cubicBezTo>
                  <a:pt x="330105" y="698204"/>
                  <a:pt x="298207" y="2076893"/>
                  <a:pt x="138720" y="2690037"/>
                </a:cubicBezTo>
                <a:cubicBezTo>
                  <a:pt x="-31401" y="2044995"/>
                  <a:pt x="-52666" y="730102"/>
                  <a:pt x="117454" y="0"/>
                </a:cubicBezTo>
                <a:close/>
              </a:path>
            </a:pathLst>
          </a:custGeom>
          <a:solidFill>
            <a:schemeClr val="tx2">
              <a:lumMod val="10000"/>
              <a:lumOff val="9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cxnSp>
        <p:nvCxnSpPr>
          <p:cNvPr id="6" name="Straight Connector 5">
            <a:extLst>
              <a:ext uri="{FF2B5EF4-FFF2-40B4-BE49-F238E27FC236}">
                <a16:creationId xmlns:a16="http://schemas.microsoft.com/office/drawing/2014/main" id="{D01D0297-3776-97C2-0628-C74371E4B484}"/>
              </a:ext>
            </a:extLst>
          </p:cNvPr>
          <p:cNvCxnSpPr/>
          <p:nvPr/>
        </p:nvCxnSpPr>
        <p:spPr bwMode="auto">
          <a:xfrm>
            <a:off x="323528" y="2835428"/>
            <a:ext cx="8389340" cy="42025"/>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5FB0087-29B7-9722-F1C9-AB5A1F020197}"/>
                  </a:ext>
                </a:extLst>
              </p:cNvPr>
              <p:cNvSpPr txBox="1"/>
              <p:nvPr/>
            </p:nvSpPr>
            <p:spPr>
              <a:xfrm>
                <a:off x="5846819" y="2254876"/>
                <a:ext cx="49173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𝑓</m:t>
                      </m:r>
                    </m:oMath>
                  </m:oMathPara>
                </a14:m>
                <a:endParaRPr lang="en-GB" sz="2800" b="0"/>
              </a:p>
            </p:txBody>
          </p:sp>
        </mc:Choice>
        <mc:Fallback xmlns="">
          <p:sp>
            <p:nvSpPr>
              <p:cNvPr id="7" name="TextBox 6">
                <a:extLst>
                  <a:ext uri="{FF2B5EF4-FFF2-40B4-BE49-F238E27FC236}">
                    <a16:creationId xmlns:a16="http://schemas.microsoft.com/office/drawing/2014/main" id="{B5FB0087-29B7-9722-F1C9-AB5A1F020197}"/>
                  </a:ext>
                </a:extLst>
              </p:cNvPr>
              <p:cNvSpPr txBox="1">
                <a:spLocks noRot="1" noChangeAspect="1" noMove="1" noResize="1" noEditPoints="1" noAdjustHandles="1" noChangeArrowheads="1" noChangeShapeType="1" noTextEdit="1"/>
              </p:cNvSpPr>
              <p:nvPr/>
            </p:nvSpPr>
            <p:spPr>
              <a:xfrm>
                <a:off x="5846819" y="2254876"/>
                <a:ext cx="491737" cy="523220"/>
              </a:xfrm>
              <a:prstGeom prst="rect">
                <a:avLst/>
              </a:prstGeom>
              <a:blipFill>
                <a:blip r:embed="rId2"/>
                <a:stretch>
                  <a:fillRect/>
                </a:stretch>
              </a:blipFill>
            </p:spPr>
            <p:txBody>
              <a:bodyPr/>
              <a:lstStyle/>
              <a:p>
                <a:r>
                  <a:rPr lang="en-GB">
                    <a:noFill/>
                  </a:rPr>
                  <a:t> </a:t>
                </a:r>
              </a:p>
            </p:txBody>
          </p:sp>
        </mc:Fallback>
      </mc:AlternateContent>
      <p:sp>
        <p:nvSpPr>
          <p:cNvPr id="8" name="Oval 7">
            <a:extLst>
              <a:ext uri="{FF2B5EF4-FFF2-40B4-BE49-F238E27FC236}">
                <a16:creationId xmlns:a16="http://schemas.microsoft.com/office/drawing/2014/main" id="{994F8717-26F2-1CAD-AB19-EEF29C033839}"/>
              </a:ext>
            </a:extLst>
          </p:cNvPr>
          <p:cNvSpPr/>
          <p:nvPr/>
        </p:nvSpPr>
        <p:spPr bwMode="auto">
          <a:xfrm>
            <a:off x="5976950" y="2830022"/>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9" name="Straight Connector 8">
            <a:extLst>
              <a:ext uri="{FF2B5EF4-FFF2-40B4-BE49-F238E27FC236}">
                <a16:creationId xmlns:a16="http://schemas.microsoft.com/office/drawing/2014/main" id="{EE1EEEA4-2017-7F70-CE13-B8F29E0CBADF}"/>
              </a:ext>
            </a:extLst>
          </p:cNvPr>
          <p:cNvCxnSpPr>
            <a:stCxn id="15" idx="3"/>
          </p:cNvCxnSpPr>
          <p:nvPr/>
        </p:nvCxnSpPr>
        <p:spPr bwMode="auto">
          <a:xfrm>
            <a:off x="3494776" y="1950927"/>
            <a:ext cx="1263299"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Freeform: Shape 9">
            <a:extLst>
              <a:ext uri="{FF2B5EF4-FFF2-40B4-BE49-F238E27FC236}">
                <a16:creationId xmlns:a16="http://schemas.microsoft.com/office/drawing/2014/main" id="{C0FCC192-B598-D155-E5E3-51EEA72F44BC}"/>
              </a:ext>
            </a:extLst>
          </p:cNvPr>
          <p:cNvSpPr/>
          <p:nvPr/>
        </p:nvSpPr>
        <p:spPr bwMode="auto">
          <a:xfrm rot="5400000">
            <a:off x="3998899" y="1794554"/>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11" name="Straight Connector 10">
            <a:extLst>
              <a:ext uri="{FF2B5EF4-FFF2-40B4-BE49-F238E27FC236}">
                <a16:creationId xmlns:a16="http://schemas.microsoft.com/office/drawing/2014/main" id="{BB415BEC-0509-92D8-6CBE-FCA7EE2C0130}"/>
              </a:ext>
            </a:extLst>
          </p:cNvPr>
          <p:cNvCxnSpPr/>
          <p:nvPr/>
        </p:nvCxnSpPr>
        <p:spPr bwMode="auto">
          <a:xfrm>
            <a:off x="4758075" y="1947280"/>
            <a:ext cx="4126023" cy="3056504"/>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2566E50B-084C-07A3-449F-0FBB0AA980BF}"/>
              </a:ext>
            </a:extLst>
          </p:cNvPr>
          <p:cNvCxnSpPr>
            <a:stCxn id="15" idx="3"/>
          </p:cNvCxnSpPr>
          <p:nvPr/>
        </p:nvCxnSpPr>
        <p:spPr bwMode="auto">
          <a:xfrm>
            <a:off x="3494776" y="1950927"/>
            <a:ext cx="4826174" cy="3494297"/>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Freeform: Shape 13">
            <a:extLst>
              <a:ext uri="{FF2B5EF4-FFF2-40B4-BE49-F238E27FC236}">
                <a16:creationId xmlns:a16="http://schemas.microsoft.com/office/drawing/2014/main" id="{5377A478-11D0-5738-E2A8-39E056142EFE}"/>
              </a:ext>
            </a:extLst>
          </p:cNvPr>
          <p:cNvSpPr/>
          <p:nvPr/>
        </p:nvSpPr>
        <p:spPr bwMode="auto">
          <a:xfrm rot="7557522">
            <a:off x="5513958" y="3321221"/>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5" name="Arrow: Right 14">
            <a:extLst>
              <a:ext uri="{FF2B5EF4-FFF2-40B4-BE49-F238E27FC236}">
                <a16:creationId xmlns:a16="http://schemas.microsoft.com/office/drawing/2014/main" id="{FDCF4850-DEEA-1D78-67BD-18E6124A5AB9}"/>
              </a:ext>
            </a:extLst>
          </p:cNvPr>
          <p:cNvSpPr/>
          <p:nvPr/>
        </p:nvSpPr>
        <p:spPr bwMode="auto">
          <a:xfrm rot="16200000">
            <a:off x="3050870" y="2296975"/>
            <a:ext cx="887810" cy="195713"/>
          </a:xfrm>
          <a:prstGeom prst="rightArrow">
            <a:avLst>
              <a:gd name="adj1" fmla="val 37235"/>
              <a:gd name="adj2" fmla="val 113821"/>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2B70F17-8BAD-CBF3-5A52-CAFC000F6D44}"/>
                  </a:ext>
                </a:extLst>
              </p:cNvPr>
              <p:cNvSpPr txBox="1"/>
              <p:nvPr/>
            </p:nvSpPr>
            <p:spPr>
              <a:xfrm>
                <a:off x="2841322" y="3427311"/>
                <a:ext cx="1339857" cy="954107"/>
              </a:xfrm>
              <a:prstGeom prst="rect">
                <a:avLst/>
              </a:prstGeom>
              <a:noFill/>
            </p:spPr>
            <p:txBody>
              <a:bodyPr wrap="square" rtlCol="0">
                <a:spAutoFit/>
              </a:bodyPr>
              <a:lstStyle/>
              <a:p>
                <a:pPr algn="l"/>
                <a:r>
                  <a:rPr lang="en-GB" sz="2800" b="0"/>
                  <a:t>Object at </a:t>
                </a:r>
                <a14:m>
                  <m:oMath xmlns:m="http://schemas.openxmlformats.org/officeDocument/2006/math">
                    <m:r>
                      <a:rPr lang="en-GB" sz="2800" b="0" i="1" smtClean="0">
                        <a:latin typeface="Cambria Math" panose="02040503050406030204" pitchFamily="18" charset="0"/>
                      </a:rPr>
                      <m:t>𝑓</m:t>
                    </m:r>
                  </m:oMath>
                </a14:m>
                <a:endParaRPr lang="en-GB" sz="2800" b="0"/>
              </a:p>
            </p:txBody>
          </p:sp>
        </mc:Choice>
        <mc:Fallback xmlns="">
          <p:sp>
            <p:nvSpPr>
              <p:cNvPr id="17" name="TextBox 16">
                <a:extLst>
                  <a:ext uri="{FF2B5EF4-FFF2-40B4-BE49-F238E27FC236}">
                    <a16:creationId xmlns:a16="http://schemas.microsoft.com/office/drawing/2014/main" id="{B2B70F17-8BAD-CBF3-5A52-CAFC000F6D44}"/>
                  </a:ext>
                </a:extLst>
              </p:cNvPr>
              <p:cNvSpPr txBox="1">
                <a:spLocks noRot="1" noChangeAspect="1" noMove="1" noResize="1" noEditPoints="1" noAdjustHandles="1" noChangeArrowheads="1" noChangeShapeType="1" noTextEdit="1"/>
              </p:cNvSpPr>
              <p:nvPr/>
            </p:nvSpPr>
            <p:spPr>
              <a:xfrm>
                <a:off x="2841322" y="3427311"/>
                <a:ext cx="1339857" cy="954107"/>
              </a:xfrm>
              <a:prstGeom prst="rect">
                <a:avLst/>
              </a:prstGeom>
              <a:blipFill>
                <a:blip r:embed="rId3"/>
                <a:stretch>
                  <a:fillRect l="-9091" t="-6369" r="-7273" b="-1656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9143365-8E8F-61FA-6F97-BDE5EE068128}"/>
                  </a:ext>
                </a:extLst>
              </p:cNvPr>
              <p:cNvSpPr txBox="1"/>
              <p:nvPr/>
            </p:nvSpPr>
            <p:spPr>
              <a:xfrm>
                <a:off x="3285440" y="2894009"/>
                <a:ext cx="49173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𝑓</m:t>
                      </m:r>
                    </m:oMath>
                  </m:oMathPara>
                </a14:m>
                <a:endParaRPr lang="en-GB" sz="2800" b="0"/>
              </a:p>
            </p:txBody>
          </p:sp>
        </mc:Choice>
        <mc:Fallback xmlns="">
          <p:sp>
            <p:nvSpPr>
              <p:cNvPr id="18" name="TextBox 17">
                <a:extLst>
                  <a:ext uri="{FF2B5EF4-FFF2-40B4-BE49-F238E27FC236}">
                    <a16:creationId xmlns:a16="http://schemas.microsoft.com/office/drawing/2014/main" id="{C9143365-8E8F-61FA-6F97-BDE5EE068128}"/>
                  </a:ext>
                </a:extLst>
              </p:cNvPr>
              <p:cNvSpPr txBox="1">
                <a:spLocks noRot="1" noChangeAspect="1" noMove="1" noResize="1" noEditPoints="1" noAdjustHandles="1" noChangeArrowheads="1" noChangeShapeType="1" noTextEdit="1"/>
              </p:cNvSpPr>
              <p:nvPr/>
            </p:nvSpPr>
            <p:spPr>
              <a:xfrm>
                <a:off x="3285440" y="2894009"/>
                <a:ext cx="491737" cy="523220"/>
              </a:xfrm>
              <a:prstGeom prst="rect">
                <a:avLst/>
              </a:prstGeom>
              <a:blipFill>
                <a:blip r:embed="rId4"/>
                <a:stretch>
                  <a:fillRect/>
                </a:stretch>
              </a:blipFill>
            </p:spPr>
            <p:txBody>
              <a:bodyPr/>
              <a:lstStyle/>
              <a:p>
                <a:r>
                  <a:rPr lang="en-GB">
                    <a:noFill/>
                  </a:rPr>
                  <a:t> </a:t>
                </a:r>
              </a:p>
            </p:txBody>
          </p:sp>
        </mc:Fallback>
      </mc:AlternateContent>
      <p:sp>
        <p:nvSpPr>
          <p:cNvPr id="19" name="Oval 18">
            <a:extLst>
              <a:ext uri="{FF2B5EF4-FFF2-40B4-BE49-F238E27FC236}">
                <a16:creationId xmlns:a16="http://schemas.microsoft.com/office/drawing/2014/main" id="{859CA003-06E2-5B22-96AA-76CEB51D780D}"/>
              </a:ext>
            </a:extLst>
          </p:cNvPr>
          <p:cNvSpPr/>
          <p:nvPr/>
        </p:nvSpPr>
        <p:spPr bwMode="auto">
          <a:xfrm>
            <a:off x="3456670" y="2811533"/>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888351F-F065-146A-7880-C6279A4FD32B}"/>
                  </a:ext>
                </a:extLst>
              </p:cNvPr>
              <p:cNvSpPr txBox="1"/>
              <p:nvPr/>
            </p:nvSpPr>
            <p:spPr>
              <a:xfrm>
                <a:off x="2052954" y="2929353"/>
                <a:ext cx="69051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2</m:t>
                      </m:r>
                      <m:r>
                        <a:rPr lang="en-GB" sz="2800" b="0" i="1" dirty="0" smtClean="0">
                          <a:latin typeface="Cambria Math" panose="02040503050406030204" pitchFamily="18" charset="0"/>
                        </a:rPr>
                        <m:t>𝑓</m:t>
                      </m:r>
                    </m:oMath>
                  </m:oMathPara>
                </a14:m>
                <a:endParaRPr lang="en-GB" sz="2800" b="0"/>
              </a:p>
            </p:txBody>
          </p:sp>
        </mc:Choice>
        <mc:Fallback xmlns="">
          <p:sp>
            <p:nvSpPr>
              <p:cNvPr id="20" name="TextBox 19">
                <a:extLst>
                  <a:ext uri="{FF2B5EF4-FFF2-40B4-BE49-F238E27FC236}">
                    <a16:creationId xmlns:a16="http://schemas.microsoft.com/office/drawing/2014/main" id="{3888351F-F065-146A-7880-C6279A4FD32B}"/>
                  </a:ext>
                </a:extLst>
              </p:cNvPr>
              <p:cNvSpPr txBox="1">
                <a:spLocks noRot="1" noChangeAspect="1" noMove="1" noResize="1" noEditPoints="1" noAdjustHandles="1" noChangeArrowheads="1" noChangeShapeType="1" noTextEdit="1"/>
              </p:cNvSpPr>
              <p:nvPr/>
            </p:nvSpPr>
            <p:spPr>
              <a:xfrm>
                <a:off x="2052954" y="2929353"/>
                <a:ext cx="690510" cy="523220"/>
              </a:xfrm>
              <a:prstGeom prst="rect">
                <a:avLst/>
              </a:prstGeom>
              <a:blipFill>
                <a:blip r:embed="rId5"/>
                <a:stretch>
                  <a:fillRect/>
                </a:stretch>
              </a:blipFill>
            </p:spPr>
            <p:txBody>
              <a:bodyPr/>
              <a:lstStyle/>
              <a:p>
                <a:r>
                  <a:rPr lang="en-GB">
                    <a:noFill/>
                  </a:rPr>
                  <a:t> </a:t>
                </a:r>
              </a:p>
            </p:txBody>
          </p:sp>
        </mc:Fallback>
      </mc:AlternateContent>
      <p:sp>
        <p:nvSpPr>
          <p:cNvPr id="21" name="Oval 20">
            <a:extLst>
              <a:ext uri="{FF2B5EF4-FFF2-40B4-BE49-F238E27FC236}">
                <a16:creationId xmlns:a16="http://schemas.microsoft.com/office/drawing/2014/main" id="{B5223B45-5395-159A-27CA-810A03999680}"/>
              </a:ext>
            </a:extLst>
          </p:cNvPr>
          <p:cNvSpPr/>
          <p:nvPr/>
        </p:nvSpPr>
        <p:spPr bwMode="auto">
          <a:xfrm>
            <a:off x="2232534" y="2815133"/>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2" name="TextBox 21">
            <a:extLst>
              <a:ext uri="{FF2B5EF4-FFF2-40B4-BE49-F238E27FC236}">
                <a16:creationId xmlns:a16="http://schemas.microsoft.com/office/drawing/2014/main" id="{829AAC8D-A7C9-0185-C1CA-FC66AAC5B40A}"/>
              </a:ext>
            </a:extLst>
          </p:cNvPr>
          <p:cNvSpPr txBox="1"/>
          <p:nvPr/>
        </p:nvSpPr>
        <p:spPr>
          <a:xfrm>
            <a:off x="416043" y="894874"/>
            <a:ext cx="2304256" cy="954107"/>
          </a:xfrm>
          <a:prstGeom prst="rect">
            <a:avLst/>
          </a:prstGeom>
          <a:noFill/>
        </p:spPr>
        <p:txBody>
          <a:bodyPr wrap="square" rtlCol="0">
            <a:spAutoFit/>
          </a:bodyPr>
          <a:lstStyle/>
          <a:p>
            <a:pPr algn="ctr"/>
            <a:r>
              <a:rPr lang="en-IE" sz="2800" dirty="0"/>
              <a:t>Image at infinity</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87513BB-BED6-88BA-FB73-9BC228C7C30D}"/>
                  </a:ext>
                </a:extLst>
              </p:cNvPr>
              <p:cNvSpPr txBox="1"/>
              <p:nvPr/>
            </p:nvSpPr>
            <p:spPr>
              <a:xfrm>
                <a:off x="6932333" y="2216929"/>
                <a:ext cx="69051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2</m:t>
                      </m:r>
                      <m:r>
                        <a:rPr lang="en-GB" sz="2800" b="0" i="1" dirty="0" smtClean="0">
                          <a:latin typeface="Cambria Math" panose="02040503050406030204" pitchFamily="18" charset="0"/>
                        </a:rPr>
                        <m:t>𝑓</m:t>
                      </m:r>
                    </m:oMath>
                  </m:oMathPara>
                </a14:m>
                <a:endParaRPr lang="en-GB" sz="2800" b="0"/>
              </a:p>
            </p:txBody>
          </p:sp>
        </mc:Choice>
        <mc:Fallback xmlns="">
          <p:sp>
            <p:nvSpPr>
              <p:cNvPr id="23" name="TextBox 22">
                <a:extLst>
                  <a:ext uri="{FF2B5EF4-FFF2-40B4-BE49-F238E27FC236}">
                    <a16:creationId xmlns:a16="http://schemas.microsoft.com/office/drawing/2014/main" id="{687513BB-BED6-88BA-FB73-9BC228C7C30D}"/>
                  </a:ext>
                </a:extLst>
              </p:cNvPr>
              <p:cNvSpPr txBox="1">
                <a:spLocks noRot="1" noChangeAspect="1" noMove="1" noResize="1" noEditPoints="1" noAdjustHandles="1" noChangeArrowheads="1" noChangeShapeType="1" noTextEdit="1"/>
              </p:cNvSpPr>
              <p:nvPr/>
            </p:nvSpPr>
            <p:spPr>
              <a:xfrm>
                <a:off x="6932333" y="2216929"/>
                <a:ext cx="690510" cy="523220"/>
              </a:xfrm>
              <a:prstGeom prst="rect">
                <a:avLst/>
              </a:prstGeom>
              <a:blipFill>
                <a:blip r:embed="rId6"/>
                <a:stretch>
                  <a:fillRect/>
                </a:stretch>
              </a:blipFill>
            </p:spPr>
            <p:txBody>
              <a:bodyPr/>
              <a:lstStyle/>
              <a:p>
                <a:r>
                  <a:rPr lang="en-GB">
                    <a:noFill/>
                  </a:rPr>
                  <a:t> </a:t>
                </a:r>
              </a:p>
            </p:txBody>
          </p:sp>
        </mc:Fallback>
      </mc:AlternateContent>
      <p:sp>
        <p:nvSpPr>
          <p:cNvPr id="24" name="Oval 23">
            <a:extLst>
              <a:ext uri="{FF2B5EF4-FFF2-40B4-BE49-F238E27FC236}">
                <a16:creationId xmlns:a16="http://schemas.microsoft.com/office/drawing/2014/main" id="{A9878646-3EF2-2554-1DC3-49C9A4972306}"/>
              </a:ext>
            </a:extLst>
          </p:cNvPr>
          <p:cNvSpPr/>
          <p:nvPr/>
        </p:nvSpPr>
        <p:spPr bwMode="auto">
          <a:xfrm>
            <a:off x="7158423" y="2833148"/>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5" name="Freeform: Shape 24">
            <a:extLst>
              <a:ext uri="{FF2B5EF4-FFF2-40B4-BE49-F238E27FC236}">
                <a16:creationId xmlns:a16="http://schemas.microsoft.com/office/drawing/2014/main" id="{862C4837-0230-0719-BED1-CBC35F68803C}"/>
              </a:ext>
            </a:extLst>
          </p:cNvPr>
          <p:cNvSpPr/>
          <p:nvPr/>
        </p:nvSpPr>
        <p:spPr bwMode="auto">
          <a:xfrm rot="7723826">
            <a:off x="5431571" y="2353959"/>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8" name="Freeform: Shape 27">
            <a:extLst>
              <a:ext uri="{FF2B5EF4-FFF2-40B4-BE49-F238E27FC236}">
                <a16:creationId xmlns:a16="http://schemas.microsoft.com/office/drawing/2014/main" id="{B0D34792-4B11-5728-EFC0-A8FDFF10873A}"/>
              </a:ext>
            </a:extLst>
          </p:cNvPr>
          <p:cNvSpPr/>
          <p:nvPr/>
        </p:nvSpPr>
        <p:spPr bwMode="auto">
          <a:xfrm rot="7557522">
            <a:off x="4080015" y="2279687"/>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29" name="Straight Connector 28">
            <a:extLst>
              <a:ext uri="{FF2B5EF4-FFF2-40B4-BE49-F238E27FC236}">
                <a16:creationId xmlns:a16="http://schemas.microsoft.com/office/drawing/2014/main" id="{1A1F07C3-9107-10D9-B3F2-191E6A4D4AB7}"/>
              </a:ext>
            </a:extLst>
          </p:cNvPr>
          <p:cNvCxnSpPr>
            <a:cxnSpLocks/>
          </p:cNvCxnSpPr>
          <p:nvPr/>
        </p:nvCxnSpPr>
        <p:spPr bwMode="auto">
          <a:xfrm>
            <a:off x="3110918" y="694038"/>
            <a:ext cx="1647157" cy="1253242"/>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BD405CCE-3A9F-F462-30C6-85FAFEE24874}"/>
              </a:ext>
            </a:extLst>
          </p:cNvPr>
          <p:cNvCxnSpPr/>
          <p:nvPr/>
        </p:nvCxnSpPr>
        <p:spPr bwMode="auto">
          <a:xfrm>
            <a:off x="1835696" y="703901"/>
            <a:ext cx="1955138" cy="1461129"/>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TextBox 3">
            <a:extLst>
              <a:ext uri="{FF2B5EF4-FFF2-40B4-BE49-F238E27FC236}">
                <a16:creationId xmlns:a16="http://schemas.microsoft.com/office/drawing/2014/main" id="{24F9CB48-5BEB-97D3-FC36-FD96A034B76A}"/>
              </a:ext>
            </a:extLst>
          </p:cNvPr>
          <p:cNvSpPr txBox="1"/>
          <p:nvPr/>
        </p:nvSpPr>
        <p:spPr>
          <a:xfrm>
            <a:off x="659919" y="4816374"/>
            <a:ext cx="5678637" cy="52322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There is no image, you see a blur.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4" grpId="0" animBg="1"/>
      <p:bldP spid="22" grpId="0"/>
      <p:bldP spid="25"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C68662-4F34-C1A9-F938-B7C734483C95}"/>
              </a:ext>
            </a:extLst>
          </p:cNvPr>
          <p:cNvSpPr>
            <a:spLocks noGrp="1"/>
          </p:cNvSpPr>
          <p:nvPr>
            <p:ph type="title"/>
          </p:nvPr>
        </p:nvSpPr>
        <p:spPr>
          <a:xfrm>
            <a:off x="241300" y="155246"/>
            <a:ext cx="8724900" cy="590931"/>
          </a:xfrm>
        </p:spPr>
        <p:txBody>
          <a:bodyPr/>
          <a:lstStyle/>
          <a:p>
            <a:r>
              <a:rPr lang="en-IE" altLang="en-US" dirty="0"/>
              <a:t>What if the object is inside F?</a:t>
            </a:r>
            <a:endParaRPr lang="en-GB" dirty="0"/>
          </a:p>
        </p:txBody>
      </p:sp>
      <p:sp>
        <p:nvSpPr>
          <p:cNvPr id="2" name="Slide Number Placeholder 1">
            <a:extLst>
              <a:ext uri="{FF2B5EF4-FFF2-40B4-BE49-F238E27FC236}">
                <a16:creationId xmlns:a16="http://schemas.microsoft.com/office/drawing/2014/main" id="{917C6F4C-1EEF-E661-C770-E5C9E1000E23}"/>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25</a:t>
            </a:fld>
            <a:endParaRPr lang="en-GB" altLang="en-US"/>
          </a:p>
        </p:txBody>
      </p:sp>
      <p:sp>
        <p:nvSpPr>
          <p:cNvPr id="30" name="Freeform: Shape 29">
            <a:extLst>
              <a:ext uri="{FF2B5EF4-FFF2-40B4-BE49-F238E27FC236}">
                <a16:creationId xmlns:a16="http://schemas.microsoft.com/office/drawing/2014/main" id="{06C4528B-F042-CDEC-3A89-F9E3598AC224}"/>
              </a:ext>
            </a:extLst>
          </p:cNvPr>
          <p:cNvSpPr/>
          <p:nvPr/>
        </p:nvSpPr>
        <p:spPr bwMode="auto">
          <a:xfrm>
            <a:off x="4612630" y="1515232"/>
            <a:ext cx="280368" cy="2792036"/>
          </a:xfrm>
          <a:custGeom>
            <a:avLst/>
            <a:gdLst>
              <a:gd name="connsiteX0" fmla="*/ 191386 w 627321"/>
              <a:gd name="connsiteY0" fmla="*/ 0 h 2519916"/>
              <a:gd name="connsiteX1" fmla="*/ 627321 w 627321"/>
              <a:gd name="connsiteY1" fmla="*/ 2519916 h 2519916"/>
              <a:gd name="connsiteX2" fmla="*/ 0 w 627321"/>
              <a:gd name="connsiteY2" fmla="*/ 2509283 h 2519916"/>
              <a:gd name="connsiteX3" fmla="*/ 191386 w 627321"/>
              <a:gd name="connsiteY3" fmla="*/ 0 h 2519916"/>
              <a:gd name="connsiteX0" fmla="*/ 191386 w 191386"/>
              <a:gd name="connsiteY0" fmla="*/ 0 h 2509283"/>
              <a:gd name="connsiteX1" fmla="*/ 0 w 191386"/>
              <a:gd name="connsiteY1" fmla="*/ 2509283 h 2509283"/>
              <a:gd name="connsiteX2" fmla="*/ 191386 w 191386"/>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191386 w 282600"/>
              <a:gd name="connsiteY0" fmla="*/ 0 h 2509283"/>
              <a:gd name="connsiteX1" fmla="*/ 0 w 282600"/>
              <a:gd name="connsiteY1" fmla="*/ 2509283 h 2509283"/>
              <a:gd name="connsiteX2" fmla="*/ 191386 w 282600"/>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242724 w 272066"/>
              <a:gd name="connsiteY0" fmla="*/ 0 h 2509283"/>
              <a:gd name="connsiteX1" fmla="*/ 51338 w 272066"/>
              <a:gd name="connsiteY1" fmla="*/ 2509283 h 2509283"/>
              <a:gd name="connsiteX2" fmla="*/ 242724 w 272066"/>
              <a:gd name="connsiteY2" fmla="*/ 0 h 2509283"/>
              <a:gd name="connsiteX0" fmla="*/ 242724 w 431108"/>
              <a:gd name="connsiteY0" fmla="*/ 0 h 2509283"/>
              <a:gd name="connsiteX1" fmla="*/ 51338 w 431108"/>
              <a:gd name="connsiteY1" fmla="*/ 2509283 h 2509283"/>
              <a:gd name="connsiteX2" fmla="*/ 242724 w 431108"/>
              <a:gd name="connsiteY2" fmla="*/ 0 h 2509283"/>
              <a:gd name="connsiteX0" fmla="*/ 198091 w 442874"/>
              <a:gd name="connsiteY0" fmla="*/ 0 h 2488018"/>
              <a:gd name="connsiteX1" fmla="*/ 144928 w 442874"/>
              <a:gd name="connsiteY1" fmla="*/ 2488018 h 2488018"/>
              <a:gd name="connsiteX2" fmla="*/ 198091 w 442874"/>
              <a:gd name="connsiteY2" fmla="*/ 0 h 2488018"/>
              <a:gd name="connsiteX0" fmla="*/ 258630 w 503413"/>
              <a:gd name="connsiteY0" fmla="*/ 0 h 2488018"/>
              <a:gd name="connsiteX1" fmla="*/ 205467 w 503413"/>
              <a:gd name="connsiteY1" fmla="*/ 2488018 h 2488018"/>
              <a:gd name="connsiteX2" fmla="*/ 258630 w 503413"/>
              <a:gd name="connsiteY2" fmla="*/ 0 h 2488018"/>
              <a:gd name="connsiteX0" fmla="*/ 258630 w 434490"/>
              <a:gd name="connsiteY0" fmla="*/ 0 h 2488018"/>
              <a:gd name="connsiteX1" fmla="*/ 205467 w 434490"/>
              <a:gd name="connsiteY1" fmla="*/ 2488018 h 2488018"/>
              <a:gd name="connsiteX2" fmla="*/ 258630 w 434490"/>
              <a:gd name="connsiteY2" fmla="*/ 0 h 2488018"/>
              <a:gd name="connsiteX0" fmla="*/ 242605 w 433746"/>
              <a:gd name="connsiteY0" fmla="*/ 0 h 2668772"/>
              <a:gd name="connsiteX1" fmla="*/ 231972 w 433746"/>
              <a:gd name="connsiteY1" fmla="*/ 2668772 h 2668772"/>
              <a:gd name="connsiteX2" fmla="*/ 242605 w 433746"/>
              <a:gd name="connsiteY2" fmla="*/ 0 h 2668772"/>
              <a:gd name="connsiteX0" fmla="*/ 179477 w 370618"/>
              <a:gd name="connsiteY0" fmla="*/ 0 h 2668772"/>
              <a:gd name="connsiteX1" fmla="*/ 168844 w 370618"/>
              <a:gd name="connsiteY1" fmla="*/ 2668772 h 2668772"/>
              <a:gd name="connsiteX2" fmla="*/ 179477 w 370618"/>
              <a:gd name="connsiteY2" fmla="*/ 0 h 2668772"/>
              <a:gd name="connsiteX0" fmla="*/ 179477 w 326609"/>
              <a:gd name="connsiteY0" fmla="*/ 0 h 2668772"/>
              <a:gd name="connsiteX1" fmla="*/ 168844 w 326609"/>
              <a:gd name="connsiteY1" fmla="*/ 2668772 h 2668772"/>
              <a:gd name="connsiteX2" fmla="*/ 179477 w 326609"/>
              <a:gd name="connsiteY2" fmla="*/ 0 h 2668772"/>
              <a:gd name="connsiteX0" fmla="*/ 179477 w 322355"/>
              <a:gd name="connsiteY0" fmla="*/ 0 h 2668772"/>
              <a:gd name="connsiteX1" fmla="*/ 168844 w 322355"/>
              <a:gd name="connsiteY1" fmla="*/ 2668772 h 2668772"/>
              <a:gd name="connsiteX2" fmla="*/ 179477 w 322355"/>
              <a:gd name="connsiteY2" fmla="*/ 0 h 2668772"/>
              <a:gd name="connsiteX0" fmla="*/ 157761 w 300639"/>
              <a:gd name="connsiteY0" fmla="*/ 0 h 2668772"/>
              <a:gd name="connsiteX1" fmla="*/ 147128 w 300639"/>
              <a:gd name="connsiteY1" fmla="*/ 2668772 h 2668772"/>
              <a:gd name="connsiteX2" fmla="*/ 157761 w 300639"/>
              <a:gd name="connsiteY2" fmla="*/ 0 h 2668772"/>
              <a:gd name="connsiteX0" fmla="*/ 144523 w 302708"/>
              <a:gd name="connsiteY0" fmla="*/ 0 h 2668772"/>
              <a:gd name="connsiteX1" fmla="*/ 165788 w 302708"/>
              <a:gd name="connsiteY1" fmla="*/ 2668772 h 2668772"/>
              <a:gd name="connsiteX2" fmla="*/ 144523 w 302708"/>
              <a:gd name="connsiteY2" fmla="*/ 0 h 2668772"/>
              <a:gd name="connsiteX0" fmla="*/ 141246 w 299431"/>
              <a:gd name="connsiteY0" fmla="*/ 0 h 2668772"/>
              <a:gd name="connsiteX1" fmla="*/ 162511 w 299431"/>
              <a:gd name="connsiteY1" fmla="*/ 2668772 h 2668772"/>
              <a:gd name="connsiteX2" fmla="*/ 141246 w 299431"/>
              <a:gd name="connsiteY2" fmla="*/ 0 h 2668772"/>
              <a:gd name="connsiteX0" fmla="*/ 141246 w 295417"/>
              <a:gd name="connsiteY0" fmla="*/ 0 h 2668772"/>
              <a:gd name="connsiteX1" fmla="*/ 162511 w 295417"/>
              <a:gd name="connsiteY1" fmla="*/ 2668772 h 2668772"/>
              <a:gd name="connsiteX2" fmla="*/ 141246 w 295417"/>
              <a:gd name="connsiteY2" fmla="*/ 0 h 2668772"/>
              <a:gd name="connsiteX0" fmla="*/ 174134 w 296321"/>
              <a:gd name="connsiteY0" fmla="*/ 0 h 2690037"/>
              <a:gd name="connsiteX1" fmla="*/ 120972 w 296321"/>
              <a:gd name="connsiteY1" fmla="*/ 2690037 h 2690037"/>
              <a:gd name="connsiteX2" fmla="*/ 174134 w 296321"/>
              <a:gd name="connsiteY2" fmla="*/ 0 h 2690037"/>
              <a:gd name="connsiteX0" fmla="*/ 141244 w 295416"/>
              <a:gd name="connsiteY0" fmla="*/ 0 h 2690037"/>
              <a:gd name="connsiteX1" fmla="*/ 162510 w 295416"/>
              <a:gd name="connsiteY1" fmla="*/ 2690037 h 2690037"/>
              <a:gd name="connsiteX2" fmla="*/ 141244 w 295416"/>
              <a:gd name="connsiteY2" fmla="*/ 0 h 2690037"/>
              <a:gd name="connsiteX0" fmla="*/ 110167 w 264339"/>
              <a:gd name="connsiteY0" fmla="*/ 0 h 2690037"/>
              <a:gd name="connsiteX1" fmla="*/ 131433 w 264339"/>
              <a:gd name="connsiteY1" fmla="*/ 2690037 h 2690037"/>
              <a:gd name="connsiteX2" fmla="*/ 110167 w 264339"/>
              <a:gd name="connsiteY2" fmla="*/ 0 h 2690037"/>
              <a:gd name="connsiteX0" fmla="*/ 117454 w 271626"/>
              <a:gd name="connsiteY0" fmla="*/ 0 h 2690037"/>
              <a:gd name="connsiteX1" fmla="*/ 138720 w 271626"/>
              <a:gd name="connsiteY1" fmla="*/ 2690037 h 2690037"/>
              <a:gd name="connsiteX2" fmla="*/ 117454 w 271626"/>
              <a:gd name="connsiteY2" fmla="*/ 0 h 2690037"/>
              <a:gd name="connsiteX0" fmla="*/ 117454 w 267667"/>
              <a:gd name="connsiteY0" fmla="*/ 0 h 2690037"/>
              <a:gd name="connsiteX1" fmla="*/ 138720 w 267667"/>
              <a:gd name="connsiteY1" fmla="*/ 2690037 h 2690037"/>
              <a:gd name="connsiteX2" fmla="*/ 117454 w 267667"/>
              <a:gd name="connsiteY2" fmla="*/ 0 h 2690037"/>
            </a:gdLst>
            <a:ahLst/>
            <a:cxnLst>
              <a:cxn ang="0">
                <a:pos x="connsiteX0" y="connsiteY0"/>
              </a:cxn>
              <a:cxn ang="0">
                <a:pos x="connsiteX1" y="connsiteY1"/>
              </a:cxn>
              <a:cxn ang="0">
                <a:pos x="connsiteX2" y="connsiteY2"/>
              </a:cxn>
            </a:cxnLst>
            <a:rect l="l" t="t" r="r" b="b"/>
            <a:pathLst>
              <a:path w="267667" h="2690037">
                <a:moveTo>
                  <a:pt x="117454" y="0"/>
                </a:moveTo>
                <a:cubicBezTo>
                  <a:pt x="330105" y="698204"/>
                  <a:pt x="298207" y="2076893"/>
                  <a:pt x="138720" y="2690037"/>
                </a:cubicBezTo>
                <a:cubicBezTo>
                  <a:pt x="-31401" y="2044995"/>
                  <a:pt x="-52666" y="730102"/>
                  <a:pt x="117454" y="0"/>
                </a:cubicBezTo>
                <a:close/>
              </a:path>
            </a:pathLst>
          </a:custGeom>
          <a:solidFill>
            <a:schemeClr val="tx2">
              <a:lumMod val="10000"/>
              <a:lumOff val="9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cxnSp>
        <p:nvCxnSpPr>
          <p:cNvPr id="31" name="Straight Connector 30">
            <a:extLst>
              <a:ext uri="{FF2B5EF4-FFF2-40B4-BE49-F238E27FC236}">
                <a16:creationId xmlns:a16="http://schemas.microsoft.com/office/drawing/2014/main" id="{40AFADFC-BA2A-1648-D9B3-0BC7548AA7CF}"/>
              </a:ext>
            </a:extLst>
          </p:cNvPr>
          <p:cNvCxnSpPr/>
          <p:nvPr/>
        </p:nvCxnSpPr>
        <p:spPr bwMode="auto">
          <a:xfrm>
            <a:off x="1447800" y="2865832"/>
            <a:ext cx="6803571" cy="37569"/>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CB34E05-077F-A3E0-2510-D526080C5C5B}"/>
                  </a:ext>
                </a:extLst>
              </p:cNvPr>
              <p:cNvSpPr txBox="1"/>
              <p:nvPr/>
            </p:nvSpPr>
            <p:spPr>
              <a:xfrm>
                <a:off x="5846819" y="2264268"/>
                <a:ext cx="49173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𝑓</m:t>
                      </m:r>
                    </m:oMath>
                  </m:oMathPara>
                </a14:m>
                <a:endParaRPr lang="en-GB" sz="2800" b="0"/>
              </a:p>
            </p:txBody>
          </p:sp>
        </mc:Choice>
        <mc:Fallback xmlns="">
          <p:sp>
            <p:nvSpPr>
              <p:cNvPr id="32" name="TextBox 31">
                <a:extLst>
                  <a:ext uri="{FF2B5EF4-FFF2-40B4-BE49-F238E27FC236}">
                    <a16:creationId xmlns:a16="http://schemas.microsoft.com/office/drawing/2014/main" id="{4CB34E05-077F-A3E0-2510-D526080C5C5B}"/>
                  </a:ext>
                </a:extLst>
              </p:cNvPr>
              <p:cNvSpPr txBox="1">
                <a:spLocks noRot="1" noChangeAspect="1" noMove="1" noResize="1" noEditPoints="1" noAdjustHandles="1" noChangeArrowheads="1" noChangeShapeType="1" noTextEdit="1"/>
              </p:cNvSpPr>
              <p:nvPr/>
            </p:nvSpPr>
            <p:spPr>
              <a:xfrm>
                <a:off x="5846819" y="2264268"/>
                <a:ext cx="491737" cy="523220"/>
              </a:xfrm>
              <a:prstGeom prst="rect">
                <a:avLst/>
              </a:prstGeom>
              <a:blipFill>
                <a:blip r:embed="rId2"/>
                <a:stretch>
                  <a:fillRect/>
                </a:stretch>
              </a:blipFill>
            </p:spPr>
            <p:txBody>
              <a:bodyPr/>
              <a:lstStyle/>
              <a:p>
                <a:r>
                  <a:rPr lang="en-GB">
                    <a:noFill/>
                  </a:rPr>
                  <a:t> </a:t>
                </a:r>
              </a:p>
            </p:txBody>
          </p:sp>
        </mc:Fallback>
      </mc:AlternateContent>
      <p:sp>
        <p:nvSpPr>
          <p:cNvPr id="33" name="Oval 32">
            <a:extLst>
              <a:ext uri="{FF2B5EF4-FFF2-40B4-BE49-F238E27FC236}">
                <a16:creationId xmlns:a16="http://schemas.microsoft.com/office/drawing/2014/main" id="{0225183F-9242-E11D-468D-67A7E7778A1F}"/>
              </a:ext>
            </a:extLst>
          </p:cNvPr>
          <p:cNvSpPr/>
          <p:nvPr/>
        </p:nvSpPr>
        <p:spPr bwMode="auto">
          <a:xfrm>
            <a:off x="5976950" y="2839414"/>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34" name="Straight Connector 33">
            <a:extLst>
              <a:ext uri="{FF2B5EF4-FFF2-40B4-BE49-F238E27FC236}">
                <a16:creationId xmlns:a16="http://schemas.microsoft.com/office/drawing/2014/main" id="{282371DC-F250-FF7C-9D41-5DEACAD21186}"/>
              </a:ext>
            </a:extLst>
          </p:cNvPr>
          <p:cNvCxnSpPr>
            <a:stCxn id="39" idx="3"/>
          </p:cNvCxnSpPr>
          <p:nvPr/>
        </p:nvCxnSpPr>
        <p:spPr bwMode="auto">
          <a:xfrm>
            <a:off x="4123673" y="1959074"/>
            <a:ext cx="634402"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Freeform: Shape 34">
            <a:extLst>
              <a:ext uri="{FF2B5EF4-FFF2-40B4-BE49-F238E27FC236}">
                <a16:creationId xmlns:a16="http://schemas.microsoft.com/office/drawing/2014/main" id="{3C5E8224-BF17-04A0-9EDF-457737E5A8B9}"/>
              </a:ext>
            </a:extLst>
          </p:cNvPr>
          <p:cNvSpPr/>
          <p:nvPr/>
        </p:nvSpPr>
        <p:spPr bwMode="auto">
          <a:xfrm rot="5400000">
            <a:off x="4302401" y="1802756"/>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36" name="Straight Connector 35">
            <a:extLst>
              <a:ext uri="{FF2B5EF4-FFF2-40B4-BE49-F238E27FC236}">
                <a16:creationId xmlns:a16="http://schemas.microsoft.com/office/drawing/2014/main" id="{AC71E5E2-31BF-C5A7-0AB9-F0AAE50F71F9}"/>
              </a:ext>
            </a:extLst>
          </p:cNvPr>
          <p:cNvCxnSpPr/>
          <p:nvPr/>
        </p:nvCxnSpPr>
        <p:spPr bwMode="auto">
          <a:xfrm>
            <a:off x="4758075" y="1956672"/>
            <a:ext cx="3493296" cy="2550014"/>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a:extLst>
              <a:ext uri="{FF2B5EF4-FFF2-40B4-BE49-F238E27FC236}">
                <a16:creationId xmlns:a16="http://schemas.microsoft.com/office/drawing/2014/main" id="{9431F37E-6AEE-ACA8-80D4-6FC110F32B3B}"/>
              </a:ext>
            </a:extLst>
          </p:cNvPr>
          <p:cNvCxnSpPr>
            <a:stCxn id="39" idx="3"/>
          </p:cNvCxnSpPr>
          <p:nvPr/>
        </p:nvCxnSpPr>
        <p:spPr bwMode="auto">
          <a:xfrm>
            <a:off x="4123673" y="1959074"/>
            <a:ext cx="1853277" cy="2674021"/>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Freeform: Shape 37">
            <a:extLst>
              <a:ext uri="{FF2B5EF4-FFF2-40B4-BE49-F238E27FC236}">
                <a16:creationId xmlns:a16="http://schemas.microsoft.com/office/drawing/2014/main" id="{F3F61970-7717-27BB-5B67-253433F61BF5}"/>
              </a:ext>
            </a:extLst>
          </p:cNvPr>
          <p:cNvSpPr/>
          <p:nvPr/>
        </p:nvSpPr>
        <p:spPr bwMode="auto">
          <a:xfrm rot="8694919">
            <a:off x="5327134" y="3670438"/>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39" name="Arrow: Right 38">
            <a:extLst>
              <a:ext uri="{FF2B5EF4-FFF2-40B4-BE49-F238E27FC236}">
                <a16:creationId xmlns:a16="http://schemas.microsoft.com/office/drawing/2014/main" id="{322A9EC3-FE09-7E1F-E829-6B2D5E882AE6}"/>
              </a:ext>
            </a:extLst>
          </p:cNvPr>
          <p:cNvSpPr/>
          <p:nvPr/>
        </p:nvSpPr>
        <p:spPr bwMode="auto">
          <a:xfrm rot="16200000">
            <a:off x="3679767" y="2305122"/>
            <a:ext cx="887810" cy="195713"/>
          </a:xfrm>
          <a:prstGeom prst="rightArrow">
            <a:avLst>
              <a:gd name="adj1" fmla="val 37235"/>
              <a:gd name="adj2" fmla="val 113821"/>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C4FAD7EF-662A-73BB-40E2-D5094CF96181}"/>
                  </a:ext>
                </a:extLst>
              </p:cNvPr>
              <p:cNvSpPr txBox="1"/>
              <p:nvPr/>
            </p:nvSpPr>
            <p:spPr>
              <a:xfrm>
                <a:off x="2887399" y="3850613"/>
                <a:ext cx="1598250" cy="954107"/>
              </a:xfrm>
              <a:prstGeom prst="rect">
                <a:avLst/>
              </a:prstGeom>
              <a:noFill/>
            </p:spPr>
            <p:txBody>
              <a:bodyPr wrap="square" rtlCol="0">
                <a:spAutoFit/>
              </a:bodyPr>
              <a:lstStyle/>
              <a:p>
                <a:pPr algn="l"/>
                <a:r>
                  <a:rPr lang="en-GB" sz="2800" b="0"/>
                  <a:t>Object inside </a:t>
                </a:r>
                <a14:m>
                  <m:oMath xmlns:m="http://schemas.openxmlformats.org/officeDocument/2006/math">
                    <m:r>
                      <a:rPr lang="en-GB" sz="2800" b="0" i="1" smtClean="0">
                        <a:latin typeface="Cambria Math" panose="02040503050406030204" pitchFamily="18" charset="0"/>
                      </a:rPr>
                      <m:t>𝑓</m:t>
                    </m:r>
                  </m:oMath>
                </a14:m>
                <a:endParaRPr lang="en-GB" sz="2800" b="0"/>
              </a:p>
            </p:txBody>
          </p:sp>
        </mc:Choice>
        <mc:Fallback xmlns="">
          <p:sp>
            <p:nvSpPr>
              <p:cNvPr id="40" name="TextBox 39">
                <a:extLst>
                  <a:ext uri="{FF2B5EF4-FFF2-40B4-BE49-F238E27FC236}">
                    <a16:creationId xmlns:a16="http://schemas.microsoft.com/office/drawing/2014/main" id="{C4FAD7EF-662A-73BB-40E2-D5094CF96181}"/>
                  </a:ext>
                </a:extLst>
              </p:cNvPr>
              <p:cNvSpPr txBox="1">
                <a:spLocks noRot="1" noChangeAspect="1" noMove="1" noResize="1" noEditPoints="1" noAdjustHandles="1" noChangeArrowheads="1" noChangeShapeType="1" noTextEdit="1"/>
              </p:cNvSpPr>
              <p:nvPr/>
            </p:nvSpPr>
            <p:spPr>
              <a:xfrm>
                <a:off x="2887399" y="3850613"/>
                <a:ext cx="1598250" cy="954107"/>
              </a:xfrm>
              <a:prstGeom prst="rect">
                <a:avLst/>
              </a:prstGeom>
              <a:blipFill>
                <a:blip r:embed="rId3"/>
                <a:stretch>
                  <a:fillRect l="-8015" t="-7051" b="-173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D1359D37-0D66-709D-5151-FB31C6C2FE64}"/>
                  </a:ext>
                </a:extLst>
              </p:cNvPr>
              <p:cNvSpPr txBox="1"/>
              <p:nvPr/>
            </p:nvSpPr>
            <p:spPr>
              <a:xfrm>
                <a:off x="3285440" y="2903401"/>
                <a:ext cx="49173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𝑓</m:t>
                      </m:r>
                    </m:oMath>
                  </m:oMathPara>
                </a14:m>
                <a:endParaRPr lang="en-GB" sz="2800" b="0"/>
              </a:p>
            </p:txBody>
          </p:sp>
        </mc:Choice>
        <mc:Fallback xmlns="">
          <p:sp>
            <p:nvSpPr>
              <p:cNvPr id="41" name="TextBox 40">
                <a:extLst>
                  <a:ext uri="{FF2B5EF4-FFF2-40B4-BE49-F238E27FC236}">
                    <a16:creationId xmlns:a16="http://schemas.microsoft.com/office/drawing/2014/main" id="{D1359D37-0D66-709D-5151-FB31C6C2FE64}"/>
                  </a:ext>
                </a:extLst>
              </p:cNvPr>
              <p:cNvSpPr txBox="1">
                <a:spLocks noRot="1" noChangeAspect="1" noMove="1" noResize="1" noEditPoints="1" noAdjustHandles="1" noChangeArrowheads="1" noChangeShapeType="1" noTextEdit="1"/>
              </p:cNvSpPr>
              <p:nvPr/>
            </p:nvSpPr>
            <p:spPr>
              <a:xfrm>
                <a:off x="3285440" y="2903401"/>
                <a:ext cx="491737" cy="523220"/>
              </a:xfrm>
              <a:prstGeom prst="rect">
                <a:avLst/>
              </a:prstGeom>
              <a:blipFill>
                <a:blip r:embed="rId4"/>
                <a:stretch>
                  <a:fillRect/>
                </a:stretch>
              </a:blipFill>
            </p:spPr>
            <p:txBody>
              <a:bodyPr/>
              <a:lstStyle/>
              <a:p>
                <a:r>
                  <a:rPr lang="en-GB">
                    <a:noFill/>
                  </a:rPr>
                  <a:t> </a:t>
                </a:r>
              </a:p>
            </p:txBody>
          </p:sp>
        </mc:Fallback>
      </mc:AlternateContent>
      <p:sp>
        <p:nvSpPr>
          <p:cNvPr id="42" name="Oval 41">
            <a:extLst>
              <a:ext uri="{FF2B5EF4-FFF2-40B4-BE49-F238E27FC236}">
                <a16:creationId xmlns:a16="http://schemas.microsoft.com/office/drawing/2014/main" id="{72BEC82C-AB7F-0058-CDA8-9ECD652E6D10}"/>
              </a:ext>
            </a:extLst>
          </p:cNvPr>
          <p:cNvSpPr/>
          <p:nvPr/>
        </p:nvSpPr>
        <p:spPr bwMode="auto">
          <a:xfrm>
            <a:off x="3456670" y="2820925"/>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B2228065-0A76-96B2-E6C4-A37A87960968}"/>
                  </a:ext>
                </a:extLst>
              </p:cNvPr>
              <p:cNvSpPr txBox="1"/>
              <p:nvPr/>
            </p:nvSpPr>
            <p:spPr>
              <a:xfrm>
                <a:off x="2052954" y="2938745"/>
                <a:ext cx="69051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2</m:t>
                      </m:r>
                      <m:r>
                        <a:rPr lang="en-GB" sz="2800" b="0" i="1" dirty="0" smtClean="0">
                          <a:latin typeface="Cambria Math" panose="02040503050406030204" pitchFamily="18" charset="0"/>
                        </a:rPr>
                        <m:t>𝑓</m:t>
                      </m:r>
                    </m:oMath>
                  </m:oMathPara>
                </a14:m>
                <a:endParaRPr lang="en-GB" sz="2800" b="0"/>
              </a:p>
            </p:txBody>
          </p:sp>
        </mc:Choice>
        <mc:Fallback xmlns="">
          <p:sp>
            <p:nvSpPr>
              <p:cNvPr id="43" name="TextBox 42">
                <a:extLst>
                  <a:ext uri="{FF2B5EF4-FFF2-40B4-BE49-F238E27FC236}">
                    <a16:creationId xmlns:a16="http://schemas.microsoft.com/office/drawing/2014/main" id="{B2228065-0A76-96B2-E6C4-A37A87960968}"/>
                  </a:ext>
                </a:extLst>
              </p:cNvPr>
              <p:cNvSpPr txBox="1">
                <a:spLocks noRot="1" noChangeAspect="1" noMove="1" noResize="1" noEditPoints="1" noAdjustHandles="1" noChangeArrowheads="1" noChangeShapeType="1" noTextEdit="1"/>
              </p:cNvSpPr>
              <p:nvPr/>
            </p:nvSpPr>
            <p:spPr>
              <a:xfrm>
                <a:off x="2052954" y="2938745"/>
                <a:ext cx="690510" cy="523220"/>
              </a:xfrm>
              <a:prstGeom prst="rect">
                <a:avLst/>
              </a:prstGeom>
              <a:blipFill>
                <a:blip r:embed="rId5"/>
                <a:stretch>
                  <a:fillRect/>
                </a:stretch>
              </a:blipFill>
            </p:spPr>
            <p:txBody>
              <a:bodyPr/>
              <a:lstStyle/>
              <a:p>
                <a:r>
                  <a:rPr lang="en-GB">
                    <a:noFill/>
                  </a:rPr>
                  <a:t> </a:t>
                </a:r>
              </a:p>
            </p:txBody>
          </p:sp>
        </mc:Fallback>
      </mc:AlternateContent>
      <p:sp>
        <p:nvSpPr>
          <p:cNvPr id="44" name="Oval 43">
            <a:extLst>
              <a:ext uri="{FF2B5EF4-FFF2-40B4-BE49-F238E27FC236}">
                <a16:creationId xmlns:a16="http://schemas.microsoft.com/office/drawing/2014/main" id="{EB49DB4B-28E2-4695-9E39-49B3B0D06931}"/>
              </a:ext>
            </a:extLst>
          </p:cNvPr>
          <p:cNvSpPr/>
          <p:nvPr/>
        </p:nvSpPr>
        <p:spPr bwMode="auto">
          <a:xfrm>
            <a:off x="2232534" y="2824525"/>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5" name="TextBox 44">
            <a:extLst>
              <a:ext uri="{FF2B5EF4-FFF2-40B4-BE49-F238E27FC236}">
                <a16:creationId xmlns:a16="http://schemas.microsoft.com/office/drawing/2014/main" id="{D13ED538-665A-DFFC-DA9D-CBEFA6A42D89}"/>
              </a:ext>
            </a:extLst>
          </p:cNvPr>
          <p:cNvSpPr txBox="1"/>
          <p:nvPr/>
        </p:nvSpPr>
        <p:spPr>
          <a:xfrm>
            <a:off x="426209" y="1098968"/>
            <a:ext cx="2304256" cy="1384995"/>
          </a:xfrm>
          <a:prstGeom prst="rect">
            <a:avLst/>
          </a:prstGeom>
          <a:solidFill>
            <a:srgbClr val="FFFF99"/>
          </a:solidFill>
        </p:spPr>
        <p:txBody>
          <a:bodyPr wrap="square" rtlCol="0">
            <a:spAutoFit/>
          </a:bodyPr>
          <a:lstStyle/>
          <a:p>
            <a:pPr algn="ctr"/>
            <a:r>
              <a:rPr lang="en-IE" sz="2800" dirty="0"/>
              <a:t>Virtual magnified image</a:t>
            </a: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7AE7F68A-D1A3-58D6-3981-A2A555B135A8}"/>
                  </a:ext>
                </a:extLst>
              </p:cNvPr>
              <p:cNvSpPr txBox="1"/>
              <p:nvPr/>
            </p:nvSpPr>
            <p:spPr>
              <a:xfrm>
                <a:off x="6932333" y="2226321"/>
                <a:ext cx="69051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2</m:t>
                      </m:r>
                      <m:r>
                        <a:rPr lang="en-GB" sz="2800" b="0" i="1" dirty="0" smtClean="0">
                          <a:latin typeface="Cambria Math" panose="02040503050406030204" pitchFamily="18" charset="0"/>
                        </a:rPr>
                        <m:t>𝑓</m:t>
                      </m:r>
                    </m:oMath>
                  </m:oMathPara>
                </a14:m>
                <a:endParaRPr lang="en-GB" sz="2800" b="0"/>
              </a:p>
            </p:txBody>
          </p:sp>
        </mc:Choice>
        <mc:Fallback xmlns="">
          <p:sp>
            <p:nvSpPr>
              <p:cNvPr id="46" name="TextBox 45">
                <a:extLst>
                  <a:ext uri="{FF2B5EF4-FFF2-40B4-BE49-F238E27FC236}">
                    <a16:creationId xmlns:a16="http://schemas.microsoft.com/office/drawing/2014/main" id="{7AE7F68A-D1A3-58D6-3981-A2A555B135A8}"/>
                  </a:ext>
                </a:extLst>
              </p:cNvPr>
              <p:cNvSpPr txBox="1">
                <a:spLocks noRot="1" noChangeAspect="1" noMove="1" noResize="1" noEditPoints="1" noAdjustHandles="1" noChangeArrowheads="1" noChangeShapeType="1" noTextEdit="1"/>
              </p:cNvSpPr>
              <p:nvPr/>
            </p:nvSpPr>
            <p:spPr>
              <a:xfrm>
                <a:off x="6932333" y="2226321"/>
                <a:ext cx="690510" cy="523220"/>
              </a:xfrm>
              <a:prstGeom prst="rect">
                <a:avLst/>
              </a:prstGeom>
              <a:blipFill>
                <a:blip r:embed="rId6"/>
                <a:stretch>
                  <a:fillRect/>
                </a:stretch>
              </a:blipFill>
            </p:spPr>
            <p:txBody>
              <a:bodyPr/>
              <a:lstStyle/>
              <a:p>
                <a:r>
                  <a:rPr lang="en-GB">
                    <a:noFill/>
                  </a:rPr>
                  <a:t> </a:t>
                </a:r>
              </a:p>
            </p:txBody>
          </p:sp>
        </mc:Fallback>
      </mc:AlternateContent>
      <p:sp>
        <p:nvSpPr>
          <p:cNvPr id="47" name="Oval 46">
            <a:extLst>
              <a:ext uri="{FF2B5EF4-FFF2-40B4-BE49-F238E27FC236}">
                <a16:creationId xmlns:a16="http://schemas.microsoft.com/office/drawing/2014/main" id="{147A5693-6532-BAED-A19F-E483FDDEA55E}"/>
              </a:ext>
            </a:extLst>
          </p:cNvPr>
          <p:cNvSpPr/>
          <p:nvPr/>
        </p:nvSpPr>
        <p:spPr bwMode="auto">
          <a:xfrm>
            <a:off x="7158423" y="2842540"/>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8" name="Freeform: Shape 47">
            <a:extLst>
              <a:ext uri="{FF2B5EF4-FFF2-40B4-BE49-F238E27FC236}">
                <a16:creationId xmlns:a16="http://schemas.microsoft.com/office/drawing/2014/main" id="{28C44E3B-8DAC-8681-4396-D86EB6BE2B60}"/>
              </a:ext>
            </a:extLst>
          </p:cNvPr>
          <p:cNvSpPr/>
          <p:nvPr/>
        </p:nvSpPr>
        <p:spPr bwMode="auto">
          <a:xfrm rot="7723826">
            <a:off x="5431571" y="2363351"/>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50" name="Straight Connector 49">
            <a:extLst>
              <a:ext uri="{FF2B5EF4-FFF2-40B4-BE49-F238E27FC236}">
                <a16:creationId xmlns:a16="http://schemas.microsoft.com/office/drawing/2014/main" id="{D691E9BB-ADE9-045E-8B18-9B532047738C}"/>
              </a:ext>
            </a:extLst>
          </p:cNvPr>
          <p:cNvCxnSpPr>
            <a:cxnSpLocks/>
          </p:cNvCxnSpPr>
          <p:nvPr/>
        </p:nvCxnSpPr>
        <p:spPr bwMode="auto">
          <a:xfrm>
            <a:off x="3110918" y="721979"/>
            <a:ext cx="1647157" cy="1234693"/>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0C4F5688-F55B-81D5-F7F9-2E68C201F003}"/>
              </a:ext>
            </a:extLst>
          </p:cNvPr>
          <p:cNvCxnSpPr>
            <a:cxnSpLocks/>
            <a:endCxn id="39" idx="3"/>
          </p:cNvCxnSpPr>
          <p:nvPr/>
        </p:nvCxnSpPr>
        <p:spPr bwMode="auto">
          <a:xfrm>
            <a:off x="3218114" y="686217"/>
            <a:ext cx="905559" cy="1272857"/>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Arrow: Right 56">
            <a:extLst>
              <a:ext uri="{FF2B5EF4-FFF2-40B4-BE49-F238E27FC236}">
                <a16:creationId xmlns:a16="http://schemas.microsoft.com/office/drawing/2014/main" id="{B4005994-71B3-FEEE-CE2E-DCBCE979FBAF}"/>
              </a:ext>
            </a:extLst>
          </p:cNvPr>
          <p:cNvSpPr/>
          <p:nvPr/>
        </p:nvSpPr>
        <p:spPr bwMode="auto">
          <a:xfrm rot="5400000" flipH="1" flipV="1">
            <a:off x="2395813" y="1682825"/>
            <a:ext cx="1943582" cy="422432"/>
          </a:xfrm>
          <a:prstGeom prst="rightArrow">
            <a:avLst>
              <a:gd name="adj1" fmla="val 37235"/>
              <a:gd name="adj2" fmla="val 113821"/>
            </a:avLst>
          </a:prstGeom>
          <a:pattFill prst="pct20">
            <a:fgClr>
              <a:schemeClr val="accent1"/>
            </a:fgClr>
            <a:bgClr>
              <a:schemeClr val="bg1"/>
            </a:bgClr>
          </a:pattFill>
          <a:ln w="19050"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14359" name="Straight Arrow Connector 14358">
            <a:extLst>
              <a:ext uri="{FF2B5EF4-FFF2-40B4-BE49-F238E27FC236}">
                <a16:creationId xmlns:a16="http://schemas.microsoft.com/office/drawing/2014/main" id="{B4CBF81D-CED4-9337-D227-46D291054C9E}"/>
              </a:ext>
            </a:extLst>
          </p:cNvPr>
          <p:cNvCxnSpPr>
            <a:cxnSpLocks/>
          </p:cNvCxnSpPr>
          <p:nvPr/>
        </p:nvCxnSpPr>
        <p:spPr bwMode="auto">
          <a:xfrm flipV="1">
            <a:off x="3578820" y="2982124"/>
            <a:ext cx="469945" cy="989032"/>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 name="Straight Arrow Connector 2">
            <a:extLst>
              <a:ext uri="{FF2B5EF4-FFF2-40B4-BE49-F238E27FC236}">
                <a16:creationId xmlns:a16="http://schemas.microsoft.com/office/drawing/2014/main" id="{E5CE61DD-D74B-44BB-A580-D87F295FD0DF}"/>
              </a:ext>
            </a:extLst>
          </p:cNvPr>
          <p:cNvCxnSpPr>
            <a:cxnSpLocks/>
          </p:cNvCxnSpPr>
          <p:nvPr/>
        </p:nvCxnSpPr>
        <p:spPr bwMode="auto">
          <a:xfrm flipV="1">
            <a:off x="2709393" y="2226321"/>
            <a:ext cx="517180" cy="153273"/>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19482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par>
                                <p:cTn id="23" presetID="10"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0"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8" grpId="0" animBg="1"/>
      <p:bldP spid="45" grpId="0" animBg="1"/>
      <p:bldP spid="48" grpId="0" animBg="1"/>
      <p:bldP spid="5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D8228B-9CAE-08EF-0EAF-2C8F0562A247}"/>
              </a:ext>
            </a:extLst>
          </p:cNvPr>
          <p:cNvSpPr>
            <a:spLocks noGrp="1"/>
          </p:cNvSpPr>
          <p:nvPr>
            <p:ph type="title"/>
          </p:nvPr>
        </p:nvSpPr>
        <p:spPr/>
        <p:txBody>
          <a:bodyPr>
            <a:normAutofit fontScale="90000"/>
          </a:bodyPr>
          <a:lstStyle/>
          <a:p>
            <a:r>
              <a:rPr lang="en-GB" dirty="0"/>
              <a:t>Exercise</a:t>
            </a:r>
          </a:p>
        </p:txBody>
      </p:sp>
      <p:sp>
        <p:nvSpPr>
          <p:cNvPr id="5" name="Text Placeholder 4">
            <a:extLst>
              <a:ext uri="{FF2B5EF4-FFF2-40B4-BE49-F238E27FC236}">
                <a16:creationId xmlns:a16="http://schemas.microsoft.com/office/drawing/2014/main" id="{E5F6316D-E92B-1A25-86B7-981DB33D3698}"/>
              </a:ext>
            </a:extLst>
          </p:cNvPr>
          <p:cNvSpPr>
            <a:spLocks noGrp="1"/>
          </p:cNvSpPr>
          <p:nvPr>
            <p:ph type="body" sz="quarter" idx="10"/>
          </p:nvPr>
        </p:nvSpPr>
        <p:spPr>
          <a:xfrm>
            <a:off x="122292" y="461664"/>
            <a:ext cx="8899415" cy="480131"/>
          </a:xfrm>
        </p:spPr>
        <p:txBody>
          <a:bodyPr/>
          <a:lstStyle/>
          <a:p>
            <a:r>
              <a:rPr lang="en-GB" dirty="0"/>
              <a:t>Complete the Ray Diagram</a:t>
            </a:r>
          </a:p>
        </p:txBody>
      </p:sp>
      <p:sp>
        <p:nvSpPr>
          <p:cNvPr id="2" name="Slide Number Placeholder 1">
            <a:extLst>
              <a:ext uri="{FF2B5EF4-FFF2-40B4-BE49-F238E27FC236}">
                <a16:creationId xmlns:a16="http://schemas.microsoft.com/office/drawing/2014/main" id="{4C607991-684E-2EEC-D966-127151C3A0DB}"/>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26</a:t>
            </a:fld>
            <a:endParaRPr lang="en-GB" altLang="en-US"/>
          </a:p>
        </p:txBody>
      </p:sp>
      <p:grpSp>
        <p:nvGrpSpPr>
          <p:cNvPr id="18" name="Group 17">
            <a:extLst>
              <a:ext uri="{FF2B5EF4-FFF2-40B4-BE49-F238E27FC236}">
                <a16:creationId xmlns:a16="http://schemas.microsoft.com/office/drawing/2014/main" id="{750ABE1E-1D0D-D280-AC71-AD9639CB65BF}"/>
              </a:ext>
            </a:extLst>
          </p:cNvPr>
          <p:cNvGrpSpPr/>
          <p:nvPr/>
        </p:nvGrpSpPr>
        <p:grpSpPr>
          <a:xfrm>
            <a:off x="726852" y="1203468"/>
            <a:ext cx="6984776" cy="1953624"/>
            <a:chOff x="323528" y="2915536"/>
            <a:chExt cx="6984776" cy="1953624"/>
          </a:xfrm>
        </p:grpSpPr>
        <p:grpSp>
          <p:nvGrpSpPr>
            <p:cNvPr id="66" name="Group 65">
              <a:extLst>
                <a:ext uri="{FF2B5EF4-FFF2-40B4-BE49-F238E27FC236}">
                  <a16:creationId xmlns:a16="http://schemas.microsoft.com/office/drawing/2014/main" id="{3DC7669A-B716-752D-85E8-E0C5610DF9C4}"/>
                </a:ext>
              </a:extLst>
            </p:cNvPr>
            <p:cNvGrpSpPr/>
            <p:nvPr/>
          </p:nvGrpSpPr>
          <p:grpSpPr>
            <a:xfrm>
              <a:off x="323528" y="2915536"/>
              <a:ext cx="6984776" cy="1944216"/>
              <a:chOff x="107504" y="2636912"/>
              <a:chExt cx="4320480" cy="1944216"/>
            </a:xfrm>
          </p:grpSpPr>
          <p:cxnSp>
            <p:nvCxnSpPr>
              <p:cNvPr id="34" name="Straight Connector 33">
                <a:extLst>
                  <a:ext uri="{FF2B5EF4-FFF2-40B4-BE49-F238E27FC236}">
                    <a16:creationId xmlns:a16="http://schemas.microsoft.com/office/drawing/2014/main" id="{216488A0-3E20-A1BC-5EEC-B32171B0DEAB}"/>
                  </a:ext>
                </a:extLst>
              </p:cNvPr>
              <p:cNvCxnSpPr>
                <a:cxnSpLocks/>
              </p:cNvCxnSpPr>
              <p:nvPr/>
            </p:nvCxnSpPr>
            <p:spPr>
              <a:xfrm flipH="1">
                <a:off x="107504" y="3747893"/>
                <a:ext cx="4320480"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143DE1B2-E325-E0BA-5CC2-C6A587333CB6}"/>
                  </a:ext>
                </a:extLst>
              </p:cNvPr>
              <p:cNvCxnSpPr>
                <a:cxnSpLocks/>
              </p:cNvCxnSpPr>
              <p:nvPr/>
            </p:nvCxnSpPr>
            <p:spPr>
              <a:xfrm flipH="1">
                <a:off x="107504" y="2636912"/>
                <a:ext cx="4320480"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83760AEB-E2F6-00C2-240E-C0C4345D0C6B}"/>
                  </a:ext>
                </a:extLst>
              </p:cNvPr>
              <p:cNvCxnSpPr>
                <a:cxnSpLocks/>
              </p:cNvCxnSpPr>
              <p:nvPr/>
            </p:nvCxnSpPr>
            <p:spPr>
              <a:xfrm flipH="1">
                <a:off x="107504" y="2914657"/>
                <a:ext cx="4320480"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9DBF13EF-3A7F-FE94-FA6E-A44937D6E714}"/>
                  </a:ext>
                </a:extLst>
              </p:cNvPr>
              <p:cNvCxnSpPr>
                <a:cxnSpLocks/>
              </p:cNvCxnSpPr>
              <p:nvPr/>
            </p:nvCxnSpPr>
            <p:spPr>
              <a:xfrm flipH="1">
                <a:off x="107504" y="3192402"/>
                <a:ext cx="4320480"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68C1CD3A-2C5A-7F61-0D61-79D6868DCDC2}"/>
                  </a:ext>
                </a:extLst>
              </p:cNvPr>
              <p:cNvCxnSpPr>
                <a:cxnSpLocks/>
              </p:cNvCxnSpPr>
              <p:nvPr/>
            </p:nvCxnSpPr>
            <p:spPr>
              <a:xfrm flipH="1">
                <a:off x="107504" y="3470147"/>
                <a:ext cx="4320480"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33CA5302-2B98-F2BB-2E24-957F62FBE8A5}"/>
                  </a:ext>
                </a:extLst>
              </p:cNvPr>
              <p:cNvCxnSpPr>
                <a:cxnSpLocks/>
              </p:cNvCxnSpPr>
              <p:nvPr/>
            </p:nvCxnSpPr>
            <p:spPr>
              <a:xfrm flipH="1">
                <a:off x="107504" y="4025638"/>
                <a:ext cx="4320480"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A0D79D36-A34F-3C89-55FD-345875C74CC5}"/>
                  </a:ext>
                </a:extLst>
              </p:cNvPr>
              <p:cNvCxnSpPr>
                <a:cxnSpLocks/>
              </p:cNvCxnSpPr>
              <p:nvPr/>
            </p:nvCxnSpPr>
            <p:spPr>
              <a:xfrm flipH="1">
                <a:off x="107504" y="4303383"/>
                <a:ext cx="4320480"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73268CCC-FC58-110E-352D-6CD7600C924F}"/>
                  </a:ext>
                </a:extLst>
              </p:cNvPr>
              <p:cNvCxnSpPr>
                <a:cxnSpLocks/>
              </p:cNvCxnSpPr>
              <p:nvPr/>
            </p:nvCxnSpPr>
            <p:spPr>
              <a:xfrm flipH="1">
                <a:off x="107504" y="4581128"/>
                <a:ext cx="4320480"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grpSp>
        <p:cxnSp>
          <p:nvCxnSpPr>
            <p:cNvPr id="42" name="Straight Connector 41">
              <a:extLst>
                <a:ext uri="{FF2B5EF4-FFF2-40B4-BE49-F238E27FC236}">
                  <a16:creationId xmlns:a16="http://schemas.microsoft.com/office/drawing/2014/main" id="{EC486340-52E9-A19F-F44B-BD5FEFA2CF4C}"/>
                </a:ext>
              </a:extLst>
            </p:cNvPr>
            <p:cNvCxnSpPr>
              <a:cxnSpLocks/>
            </p:cNvCxnSpPr>
            <p:nvPr/>
          </p:nvCxnSpPr>
          <p:spPr>
            <a:xfrm flipH="1" flipV="1">
              <a:off x="1001225" y="4017036"/>
              <a:ext cx="5803023" cy="94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A17122F1-CE09-5D6A-1403-4E46F7173E89}"/>
                </a:ext>
              </a:extLst>
            </p:cNvPr>
            <p:cNvSpPr/>
            <p:nvPr/>
          </p:nvSpPr>
          <p:spPr>
            <a:xfrm flipH="1">
              <a:off x="873117" y="3990996"/>
              <a:ext cx="40340" cy="5545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3200"/>
            </a:p>
          </p:txBody>
        </p:sp>
        <p:sp>
          <p:nvSpPr>
            <p:cNvPr id="44" name="Oval 43">
              <a:extLst>
                <a:ext uri="{FF2B5EF4-FFF2-40B4-BE49-F238E27FC236}">
                  <a16:creationId xmlns:a16="http://schemas.microsoft.com/office/drawing/2014/main" id="{DA0D610D-9FEE-3A07-A070-FD11C2AE0E13}"/>
                </a:ext>
              </a:extLst>
            </p:cNvPr>
            <p:cNvSpPr/>
            <p:nvPr/>
          </p:nvSpPr>
          <p:spPr>
            <a:xfrm flipH="1">
              <a:off x="2024119" y="3990996"/>
              <a:ext cx="40340" cy="5545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3200"/>
            </a:p>
          </p:txBody>
        </p:sp>
        <p:sp>
          <p:nvSpPr>
            <p:cNvPr id="45" name="TextBox 44">
              <a:extLst>
                <a:ext uri="{FF2B5EF4-FFF2-40B4-BE49-F238E27FC236}">
                  <a16:creationId xmlns:a16="http://schemas.microsoft.com/office/drawing/2014/main" id="{0A73D9E9-0B17-3D8B-CEB5-4C2CE5746CE5}"/>
                </a:ext>
              </a:extLst>
            </p:cNvPr>
            <p:cNvSpPr txBox="1"/>
            <p:nvPr/>
          </p:nvSpPr>
          <p:spPr>
            <a:xfrm flipH="1">
              <a:off x="1970112" y="4098863"/>
              <a:ext cx="341760" cy="400110"/>
            </a:xfrm>
            <a:prstGeom prst="rect">
              <a:avLst/>
            </a:prstGeom>
            <a:noFill/>
          </p:spPr>
          <p:txBody>
            <a:bodyPr wrap="none" rtlCol="0">
              <a:spAutoFit/>
            </a:bodyPr>
            <a:lstStyle/>
            <a:p>
              <a:pPr algn="l"/>
              <a:r>
                <a:rPr lang="en-IE" sz="2000"/>
                <a:t>F</a:t>
              </a:r>
            </a:p>
          </p:txBody>
        </p:sp>
        <p:sp>
          <p:nvSpPr>
            <p:cNvPr id="46" name="TextBox 45">
              <a:extLst>
                <a:ext uri="{FF2B5EF4-FFF2-40B4-BE49-F238E27FC236}">
                  <a16:creationId xmlns:a16="http://schemas.microsoft.com/office/drawing/2014/main" id="{5F0EABF7-6952-BE02-E7A9-98BF2FDBCC02}"/>
                </a:ext>
              </a:extLst>
            </p:cNvPr>
            <p:cNvSpPr txBox="1"/>
            <p:nvPr/>
          </p:nvSpPr>
          <p:spPr>
            <a:xfrm flipH="1">
              <a:off x="683568" y="4117896"/>
              <a:ext cx="484428" cy="400110"/>
            </a:xfrm>
            <a:prstGeom prst="rect">
              <a:avLst/>
            </a:prstGeom>
            <a:noFill/>
          </p:spPr>
          <p:txBody>
            <a:bodyPr wrap="none" rtlCol="0">
              <a:spAutoFit/>
            </a:bodyPr>
            <a:lstStyle/>
            <a:p>
              <a:pPr algn="l"/>
              <a:r>
                <a:rPr lang="en-IE" sz="2000"/>
                <a:t>2F</a:t>
              </a:r>
            </a:p>
          </p:txBody>
        </p:sp>
        <p:cxnSp>
          <p:nvCxnSpPr>
            <p:cNvPr id="47" name="Straight Arrow Connector 46">
              <a:extLst>
                <a:ext uri="{FF2B5EF4-FFF2-40B4-BE49-F238E27FC236}">
                  <a16:creationId xmlns:a16="http://schemas.microsoft.com/office/drawing/2014/main" id="{32173B53-5CE7-E9AF-BABC-8DE94C787364}"/>
                </a:ext>
              </a:extLst>
            </p:cNvPr>
            <p:cNvCxnSpPr/>
            <p:nvPr/>
          </p:nvCxnSpPr>
          <p:spPr>
            <a:xfrm flipH="1" flipV="1">
              <a:off x="2555776" y="3487276"/>
              <a:ext cx="0" cy="5297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Freeform: Shape 48">
              <a:extLst>
                <a:ext uri="{FF2B5EF4-FFF2-40B4-BE49-F238E27FC236}">
                  <a16:creationId xmlns:a16="http://schemas.microsoft.com/office/drawing/2014/main" id="{A6A655F9-045B-1A93-A385-6EFA725E4463}"/>
                </a:ext>
              </a:extLst>
            </p:cNvPr>
            <p:cNvSpPr/>
            <p:nvPr/>
          </p:nvSpPr>
          <p:spPr>
            <a:xfrm flipH="1">
              <a:off x="3011033" y="3059552"/>
              <a:ext cx="48799" cy="1809608"/>
            </a:xfrm>
            <a:custGeom>
              <a:avLst/>
              <a:gdLst>
                <a:gd name="connsiteX0" fmla="*/ 0 w 1209963"/>
                <a:gd name="connsiteY0" fmla="*/ 0 h 2133600"/>
                <a:gd name="connsiteX1" fmla="*/ 0 w 1209963"/>
                <a:gd name="connsiteY1" fmla="*/ 1385455 h 2133600"/>
                <a:gd name="connsiteX2" fmla="*/ 748145 w 1209963"/>
                <a:gd name="connsiteY2" fmla="*/ 2133600 h 2133600"/>
                <a:gd name="connsiteX3" fmla="*/ 1209963 w 1209963"/>
                <a:gd name="connsiteY3" fmla="*/ 1893455 h 2133600"/>
                <a:gd name="connsiteX0" fmla="*/ 0 w 1209963"/>
                <a:gd name="connsiteY0" fmla="*/ 0 h 2138260"/>
                <a:gd name="connsiteX1" fmla="*/ 0 w 1209963"/>
                <a:gd name="connsiteY1" fmla="*/ 1385455 h 2138260"/>
                <a:gd name="connsiteX2" fmla="*/ 748145 w 1209963"/>
                <a:gd name="connsiteY2" fmla="*/ 2133600 h 2138260"/>
                <a:gd name="connsiteX3" fmla="*/ 1209963 w 1209963"/>
                <a:gd name="connsiteY3" fmla="*/ 1893455 h 2138260"/>
                <a:gd name="connsiteX0" fmla="*/ 0 w 1209963"/>
                <a:gd name="connsiteY0" fmla="*/ 0 h 2213167"/>
                <a:gd name="connsiteX1" fmla="*/ 0 w 1209963"/>
                <a:gd name="connsiteY1" fmla="*/ 1385455 h 2213167"/>
                <a:gd name="connsiteX2" fmla="*/ 748145 w 1209963"/>
                <a:gd name="connsiteY2" fmla="*/ 2133600 h 2213167"/>
                <a:gd name="connsiteX3" fmla="*/ 1209963 w 1209963"/>
                <a:gd name="connsiteY3" fmla="*/ 1893455 h 2213167"/>
                <a:gd name="connsiteX0" fmla="*/ 0 w 1209963"/>
                <a:gd name="connsiteY0" fmla="*/ 0 h 827712"/>
                <a:gd name="connsiteX1" fmla="*/ 748145 w 1209963"/>
                <a:gd name="connsiteY1" fmla="*/ 748145 h 827712"/>
                <a:gd name="connsiteX2" fmla="*/ 1209963 w 1209963"/>
                <a:gd name="connsiteY2" fmla="*/ 508000 h 827712"/>
                <a:gd name="connsiteX0" fmla="*/ 0 w 461818"/>
                <a:gd name="connsiteY0" fmla="*/ 240145 h 319712"/>
                <a:gd name="connsiteX1" fmla="*/ 461818 w 461818"/>
                <a:gd name="connsiteY1" fmla="*/ 0 h 319712"/>
                <a:gd name="connsiteX0" fmla="*/ 0 w 94984"/>
                <a:gd name="connsiteY0" fmla="*/ 0 h 1051575"/>
                <a:gd name="connsiteX1" fmla="*/ 27709 w 94984"/>
                <a:gd name="connsiteY1" fmla="*/ 969819 h 1051575"/>
                <a:gd name="connsiteX0" fmla="*/ 0 w 180501"/>
                <a:gd name="connsiteY0" fmla="*/ 0 h 969819"/>
                <a:gd name="connsiteX1" fmla="*/ 27709 w 180501"/>
                <a:gd name="connsiteY1" fmla="*/ 969819 h 969819"/>
                <a:gd name="connsiteX0" fmla="*/ 0 w 180501"/>
                <a:gd name="connsiteY0" fmla="*/ 0 h 1099128"/>
                <a:gd name="connsiteX1" fmla="*/ 27709 w 180501"/>
                <a:gd name="connsiteY1" fmla="*/ 1099128 h 1099128"/>
                <a:gd name="connsiteX0" fmla="*/ 0 w 147418"/>
                <a:gd name="connsiteY0" fmla="*/ 0 h 1099128"/>
                <a:gd name="connsiteX1" fmla="*/ 27709 w 147418"/>
                <a:gd name="connsiteY1" fmla="*/ 1099128 h 1099128"/>
                <a:gd name="connsiteX0" fmla="*/ 0 w 112195"/>
                <a:gd name="connsiteY0" fmla="*/ 0 h 1099128"/>
                <a:gd name="connsiteX1" fmla="*/ 27709 w 112195"/>
                <a:gd name="connsiteY1" fmla="*/ 1099128 h 1099128"/>
                <a:gd name="connsiteX0" fmla="*/ 0 w 99276"/>
                <a:gd name="connsiteY0" fmla="*/ 0 h 1107595"/>
                <a:gd name="connsiteX1" fmla="*/ 4426 w 99276"/>
                <a:gd name="connsiteY1" fmla="*/ 1107595 h 1107595"/>
                <a:gd name="connsiteX0" fmla="*/ 0 w 91768"/>
                <a:gd name="connsiteY0" fmla="*/ 0 h 1107595"/>
                <a:gd name="connsiteX1" fmla="*/ 4426 w 91768"/>
                <a:gd name="connsiteY1" fmla="*/ 1107595 h 1107595"/>
                <a:gd name="connsiteX0" fmla="*/ 0 w 81783"/>
                <a:gd name="connsiteY0" fmla="*/ 0 h 1107595"/>
                <a:gd name="connsiteX1" fmla="*/ 4426 w 81783"/>
                <a:gd name="connsiteY1" fmla="*/ 1107595 h 1107595"/>
              </a:gdLst>
              <a:ahLst/>
              <a:cxnLst>
                <a:cxn ang="0">
                  <a:pos x="connsiteX0" y="connsiteY0"/>
                </a:cxn>
                <a:cxn ang="0">
                  <a:pos x="connsiteX1" y="connsiteY1"/>
                </a:cxn>
              </a:cxnLst>
              <a:rect l="l" t="t" r="r" b="b"/>
              <a:pathLst>
                <a:path w="81783" h="1107595">
                  <a:moveTo>
                    <a:pt x="0" y="0"/>
                  </a:moveTo>
                  <a:cubicBezTo>
                    <a:pt x="105063" y="240339"/>
                    <a:pt x="111414" y="906895"/>
                    <a:pt x="4426" y="1107595"/>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3200"/>
            </a:p>
          </p:txBody>
        </p:sp>
        <p:sp>
          <p:nvSpPr>
            <p:cNvPr id="63" name="Freeform: Shape 62">
              <a:extLst>
                <a:ext uri="{FF2B5EF4-FFF2-40B4-BE49-F238E27FC236}">
                  <a16:creationId xmlns:a16="http://schemas.microsoft.com/office/drawing/2014/main" id="{67C11CEA-B235-8510-F819-9B1268BE27FC}"/>
                </a:ext>
              </a:extLst>
            </p:cNvPr>
            <p:cNvSpPr/>
            <p:nvPr/>
          </p:nvSpPr>
          <p:spPr>
            <a:xfrm>
              <a:off x="3072473" y="3059552"/>
              <a:ext cx="45719" cy="1809608"/>
            </a:xfrm>
            <a:custGeom>
              <a:avLst/>
              <a:gdLst>
                <a:gd name="connsiteX0" fmla="*/ 0 w 1209963"/>
                <a:gd name="connsiteY0" fmla="*/ 0 h 2133600"/>
                <a:gd name="connsiteX1" fmla="*/ 0 w 1209963"/>
                <a:gd name="connsiteY1" fmla="*/ 1385455 h 2133600"/>
                <a:gd name="connsiteX2" fmla="*/ 748145 w 1209963"/>
                <a:gd name="connsiteY2" fmla="*/ 2133600 h 2133600"/>
                <a:gd name="connsiteX3" fmla="*/ 1209963 w 1209963"/>
                <a:gd name="connsiteY3" fmla="*/ 1893455 h 2133600"/>
                <a:gd name="connsiteX0" fmla="*/ 0 w 1209963"/>
                <a:gd name="connsiteY0" fmla="*/ 0 h 2138260"/>
                <a:gd name="connsiteX1" fmla="*/ 0 w 1209963"/>
                <a:gd name="connsiteY1" fmla="*/ 1385455 h 2138260"/>
                <a:gd name="connsiteX2" fmla="*/ 748145 w 1209963"/>
                <a:gd name="connsiteY2" fmla="*/ 2133600 h 2138260"/>
                <a:gd name="connsiteX3" fmla="*/ 1209963 w 1209963"/>
                <a:gd name="connsiteY3" fmla="*/ 1893455 h 2138260"/>
                <a:gd name="connsiteX0" fmla="*/ 0 w 1209963"/>
                <a:gd name="connsiteY0" fmla="*/ 0 h 2213167"/>
                <a:gd name="connsiteX1" fmla="*/ 0 w 1209963"/>
                <a:gd name="connsiteY1" fmla="*/ 1385455 h 2213167"/>
                <a:gd name="connsiteX2" fmla="*/ 748145 w 1209963"/>
                <a:gd name="connsiteY2" fmla="*/ 2133600 h 2213167"/>
                <a:gd name="connsiteX3" fmla="*/ 1209963 w 1209963"/>
                <a:gd name="connsiteY3" fmla="*/ 1893455 h 2213167"/>
                <a:gd name="connsiteX0" fmla="*/ 0 w 1209963"/>
                <a:gd name="connsiteY0" fmla="*/ 0 h 827712"/>
                <a:gd name="connsiteX1" fmla="*/ 748145 w 1209963"/>
                <a:gd name="connsiteY1" fmla="*/ 748145 h 827712"/>
                <a:gd name="connsiteX2" fmla="*/ 1209963 w 1209963"/>
                <a:gd name="connsiteY2" fmla="*/ 508000 h 827712"/>
                <a:gd name="connsiteX0" fmla="*/ 0 w 461818"/>
                <a:gd name="connsiteY0" fmla="*/ 240145 h 319712"/>
                <a:gd name="connsiteX1" fmla="*/ 461818 w 461818"/>
                <a:gd name="connsiteY1" fmla="*/ 0 h 319712"/>
                <a:gd name="connsiteX0" fmla="*/ 0 w 94984"/>
                <a:gd name="connsiteY0" fmla="*/ 0 h 1051575"/>
                <a:gd name="connsiteX1" fmla="*/ 27709 w 94984"/>
                <a:gd name="connsiteY1" fmla="*/ 969819 h 1051575"/>
                <a:gd name="connsiteX0" fmla="*/ 0 w 180501"/>
                <a:gd name="connsiteY0" fmla="*/ 0 h 969819"/>
                <a:gd name="connsiteX1" fmla="*/ 27709 w 180501"/>
                <a:gd name="connsiteY1" fmla="*/ 969819 h 969819"/>
                <a:gd name="connsiteX0" fmla="*/ 0 w 180501"/>
                <a:gd name="connsiteY0" fmla="*/ 0 h 1099128"/>
                <a:gd name="connsiteX1" fmla="*/ 27709 w 180501"/>
                <a:gd name="connsiteY1" fmla="*/ 1099128 h 1099128"/>
                <a:gd name="connsiteX0" fmla="*/ 0 w 147418"/>
                <a:gd name="connsiteY0" fmla="*/ 0 h 1099128"/>
                <a:gd name="connsiteX1" fmla="*/ 27709 w 147418"/>
                <a:gd name="connsiteY1" fmla="*/ 1099128 h 1099128"/>
                <a:gd name="connsiteX0" fmla="*/ 0 w 112195"/>
                <a:gd name="connsiteY0" fmla="*/ 0 h 1099128"/>
                <a:gd name="connsiteX1" fmla="*/ 27709 w 112195"/>
                <a:gd name="connsiteY1" fmla="*/ 1099128 h 1099128"/>
                <a:gd name="connsiteX0" fmla="*/ 0 w 99276"/>
                <a:gd name="connsiteY0" fmla="*/ 0 h 1107595"/>
                <a:gd name="connsiteX1" fmla="*/ 4426 w 99276"/>
                <a:gd name="connsiteY1" fmla="*/ 1107595 h 1107595"/>
                <a:gd name="connsiteX0" fmla="*/ 0 w 91768"/>
                <a:gd name="connsiteY0" fmla="*/ 0 h 1107595"/>
                <a:gd name="connsiteX1" fmla="*/ 4426 w 91768"/>
                <a:gd name="connsiteY1" fmla="*/ 1107595 h 1107595"/>
                <a:gd name="connsiteX0" fmla="*/ 0 w 81783"/>
                <a:gd name="connsiteY0" fmla="*/ 0 h 1107595"/>
                <a:gd name="connsiteX1" fmla="*/ 4426 w 81783"/>
                <a:gd name="connsiteY1" fmla="*/ 1107595 h 1107595"/>
              </a:gdLst>
              <a:ahLst/>
              <a:cxnLst>
                <a:cxn ang="0">
                  <a:pos x="connsiteX0" y="connsiteY0"/>
                </a:cxn>
                <a:cxn ang="0">
                  <a:pos x="connsiteX1" y="connsiteY1"/>
                </a:cxn>
              </a:cxnLst>
              <a:rect l="l" t="t" r="r" b="b"/>
              <a:pathLst>
                <a:path w="81783" h="1107595">
                  <a:moveTo>
                    <a:pt x="0" y="0"/>
                  </a:moveTo>
                  <a:cubicBezTo>
                    <a:pt x="105063" y="240339"/>
                    <a:pt x="111414" y="906895"/>
                    <a:pt x="4426" y="1107595"/>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3200"/>
            </a:p>
          </p:txBody>
        </p:sp>
        <p:sp>
          <p:nvSpPr>
            <p:cNvPr id="3" name="TextBox 2">
              <a:extLst>
                <a:ext uri="{FF2B5EF4-FFF2-40B4-BE49-F238E27FC236}">
                  <a16:creationId xmlns:a16="http://schemas.microsoft.com/office/drawing/2014/main" id="{DE9F731A-C589-03F9-3924-88D2925E3999}"/>
                </a:ext>
              </a:extLst>
            </p:cNvPr>
            <p:cNvSpPr txBox="1"/>
            <p:nvPr/>
          </p:nvSpPr>
          <p:spPr>
            <a:xfrm flipH="1">
              <a:off x="4019095" y="4202610"/>
              <a:ext cx="341760" cy="400110"/>
            </a:xfrm>
            <a:prstGeom prst="rect">
              <a:avLst/>
            </a:prstGeom>
            <a:noFill/>
          </p:spPr>
          <p:txBody>
            <a:bodyPr wrap="none" rtlCol="0">
              <a:spAutoFit/>
            </a:bodyPr>
            <a:lstStyle/>
            <a:p>
              <a:pPr algn="l"/>
              <a:r>
                <a:rPr lang="en-IE" sz="2000"/>
                <a:t>F</a:t>
              </a:r>
            </a:p>
          </p:txBody>
        </p:sp>
        <p:sp>
          <p:nvSpPr>
            <p:cNvPr id="33" name="Oval 32">
              <a:extLst>
                <a:ext uri="{FF2B5EF4-FFF2-40B4-BE49-F238E27FC236}">
                  <a16:creationId xmlns:a16="http://schemas.microsoft.com/office/drawing/2014/main" id="{F408B32A-8EF5-9ED0-DB8B-86FEBADFFF04}"/>
                </a:ext>
              </a:extLst>
            </p:cNvPr>
            <p:cNvSpPr/>
            <p:nvPr/>
          </p:nvSpPr>
          <p:spPr>
            <a:xfrm flipH="1">
              <a:off x="4139952" y="3990907"/>
              <a:ext cx="40340" cy="5545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3200"/>
            </a:p>
          </p:txBody>
        </p:sp>
        <p:sp>
          <p:nvSpPr>
            <p:cNvPr id="48" name="TextBox 47">
              <a:extLst>
                <a:ext uri="{FF2B5EF4-FFF2-40B4-BE49-F238E27FC236}">
                  <a16:creationId xmlns:a16="http://schemas.microsoft.com/office/drawing/2014/main" id="{44288030-9AE3-F77E-37F5-489D77671487}"/>
                </a:ext>
              </a:extLst>
            </p:cNvPr>
            <p:cNvSpPr txBox="1"/>
            <p:nvPr/>
          </p:nvSpPr>
          <p:spPr>
            <a:xfrm flipH="1">
              <a:off x="5215195" y="4202610"/>
              <a:ext cx="484428" cy="400110"/>
            </a:xfrm>
            <a:prstGeom prst="rect">
              <a:avLst/>
            </a:prstGeom>
            <a:noFill/>
          </p:spPr>
          <p:txBody>
            <a:bodyPr wrap="none" rtlCol="0">
              <a:spAutoFit/>
            </a:bodyPr>
            <a:lstStyle/>
            <a:p>
              <a:pPr algn="l"/>
              <a:r>
                <a:rPr lang="en-IE" sz="2000"/>
                <a:t>2F</a:t>
              </a:r>
            </a:p>
          </p:txBody>
        </p:sp>
        <p:sp>
          <p:nvSpPr>
            <p:cNvPr id="50" name="Oval 49">
              <a:extLst>
                <a:ext uri="{FF2B5EF4-FFF2-40B4-BE49-F238E27FC236}">
                  <a16:creationId xmlns:a16="http://schemas.microsoft.com/office/drawing/2014/main" id="{79EBB345-2004-1DEC-D558-5D680755D163}"/>
                </a:ext>
              </a:extLst>
            </p:cNvPr>
            <p:cNvSpPr/>
            <p:nvPr/>
          </p:nvSpPr>
          <p:spPr>
            <a:xfrm flipH="1">
              <a:off x="5333496" y="3980551"/>
              <a:ext cx="40340" cy="5545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3200"/>
            </a:p>
          </p:txBody>
        </p:sp>
      </p:grpSp>
    </p:spTree>
    <p:extLst>
      <p:ext uri="{BB962C8B-B14F-4D97-AF65-F5344CB8AC3E}">
        <p14:creationId xmlns:p14="http://schemas.microsoft.com/office/powerpoint/2010/main" val="1669089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4DA2E-F9B4-AB40-4D57-6EAD0738E43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C490207-CADB-A655-5A53-E877DC0C3EDC}"/>
              </a:ext>
            </a:extLst>
          </p:cNvPr>
          <p:cNvSpPr>
            <a:spLocks noGrp="1"/>
          </p:cNvSpPr>
          <p:nvPr>
            <p:ph type="title"/>
          </p:nvPr>
        </p:nvSpPr>
        <p:spPr/>
        <p:txBody>
          <a:bodyPr>
            <a:normAutofit fontScale="90000"/>
          </a:bodyPr>
          <a:lstStyle/>
          <a:p>
            <a:r>
              <a:rPr lang="en-GB" dirty="0"/>
              <a:t>Exercise</a:t>
            </a:r>
          </a:p>
        </p:txBody>
      </p:sp>
      <p:sp>
        <p:nvSpPr>
          <p:cNvPr id="5" name="Text Placeholder 4">
            <a:extLst>
              <a:ext uri="{FF2B5EF4-FFF2-40B4-BE49-F238E27FC236}">
                <a16:creationId xmlns:a16="http://schemas.microsoft.com/office/drawing/2014/main" id="{BEB6DA71-1074-C88A-03CD-4FEE8F078020}"/>
              </a:ext>
            </a:extLst>
          </p:cNvPr>
          <p:cNvSpPr>
            <a:spLocks noGrp="1"/>
          </p:cNvSpPr>
          <p:nvPr>
            <p:ph type="body" sz="quarter" idx="10"/>
          </p:nvPr>
        </p:nvSpPr>
        <p:spPr>
          <a:xfrm>
            <a:off x="122292" y="461664"/>
            <a:ext cx="8899415" cy="480131"/>
          </a:xfrm>
        </p:spPr>
        <p:txBody>
          <a:bodyPr/>
          <a:lstStyle/>
          <a:p>
            <a:r>
              <a:rPr lang="en-GB" dirty="0"/>
              <a:t>Complete the Ray Diagram</a:t>
            </a:r>
          </a:p>
        </p:txBody>
      </p:sp>
      <p:sp>
        <p:nvSpPr>
          <p:cNvPr id="2" name="Slide Number Placeholder 1">
            <a:extLst>
              <a:ext uri="{FF2B5EF4-FFF2-40B4-BE49-F238E27FC236}">
                <a16:creationId xmlns:a16="http://schemas.microsoft.com/office/drawing/2014/main" id="{027E335A-8657-1FAF-F1D8-EA0B7EC164C3}"/>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27</a:t>
            </a:fld>
            <a:endParaRPr lang="en-GB" altLang="en-US"/>
          </a:p>
        </p:txBody>
      </p:sp>
      <p:grpSp>
        <p:nvGrpSpPr>
          <p:cNvPr id="18" name="Group 17">
            <a:extLst>
              <a:ext uri="{FF2B5EF4-FFF2-40B4-BE49-F238E27FC236}">
                <a16:creationId xmlns:a16="http://schemas.microsoft.com/office/drawing/2014/main" id="{42059102-7BDF-C87C-6C70-5F22F0746C6A}"/>
              </a:ext>
            </a:extLst>
          </p:cNvPr>
          <p:cNvGrpSpPr/>
          <p:nvPr/>
        </p:nvGrpSpPr>
        <p:grpSpPr>
          <a:xfrm>
            <a:off x="1079611" y="2155446"/>
            <a:ext cx="6984776" cy="1953624"/>
            <a:chOff x="323528" y="2915536"/>
            <a:chExt cx="6984776" cy="1953624"/>
          </a:xfrm>
        </p:grpSpPr>
        <p:grpSp>
          <p:nvGrpSpPr>
            <p:cNvPr id="66" name="Group 65">
              <a:extLst>
                <a:ext uri="{FF2B5EF4-FFF2-40B4-BE49-F238E27FC236}">
                  <a16:creationId xmlns:a16="http://schemas.microsoft.com/office/drawing/2014/main" id="{46D1117A-BBE1-7E87-79BA-F950E125BE4F}"/>
                </a:ext>
              </a:extLst>
            </p:cNvPr>
            <p:cNvGrpSpPr/>
            <p:nvPr/>
          </p:nvGrpSpPr>
          <p:grpSpPr>
            <a:xfrm>
              <a:off x="323528" y="2915536"/>
              <a:ext cx="6984776" cy="1944216"/>
              <a:chOff x="107504" y="2636912"/>
              <a:chExt cx="4320480" cy="1944216"/>
            </a:xfrm>
          </p:grpSpPr>
          <p:cxnSp>
            <p:nvCxnSpPr>
              <p:cNvPr id="34" name="Straight Connector 33">
                <a:extLst>
                  <a:ext uri="{FF2B5EF4-FFF2-40B4-BE49-F238E27FC236}">
                    <a16:creationId xmlns:a16="http://schemas.microsoft.com/office/drawing/2014/main" id="{608C2B52-824C-A55A-4239-51E7DA458EC8}"/>
                  </a:ext>
                </a:extLst>
              </p:cNvPr>
              <p:cNvCxnSpPr>
                <a:cxnSpLocks/>
              </p:cNvCxnSpPr>
              <p:nvPr/>
            </p:nvCxnSpPr>
            <p:spPr>
              <a:xfrm flipH="1">
                <a:off x="107504" y="3747893"/>
                <a:ext cx="4320480"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375ACBC0-10C5-0420-F035-5BBC6EB68AE9}"/>
                  </a:ext>
                </a:extLst>
              </p:cNvPr>
              <p:cNvCxnSpPr>
                <a:cxnSpLocks/>
              </p:cNvCxnSpPr>
              <p:nvPr/>
            </p:nvCxnSpPr>
            <p:spPr>
              <a:xfrm flipH="1">
                <a:off x="107504" y="2636912"/>
                <a:ext cx="4320480"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710E592-884F-FB45-3374-22502631FEAF}"/>
                  </a:ext>
                </a:extLst>
              </p:cNvPr>
              <p:cNvCxnSpPr>
                <a:cxnSpLocks/>
              </p:cNvCxnSpPr>
              <p:nvPr/>
            </p:nvCxnSpPr>
            <p:spPr>
              <a:xfrm flipH="1">
                <a:off x="107504" y="2914657"/>
                <a:ext cx="4320480"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E8B0270E-F1E5-D63E-ABEE-F7D9D43A97F1}"/>
                  </a:ext>
                </a:extLst>
              </p:cNvPr>
              <p:cNvCxnSpPr>
                <a:cxnSpLocks/>
              </p:cNvCxnSpPr>
              <p:nvPr/>
            </p:nvCxnSpPr>
            <p:spPr>
              <a:xfrm flipH="1">
                <a:off x="107504" y="3192402"/>
                <a:ext cx="4320480"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D65220A9-3CDD-48BF-73E2-7B9ACB875A0F}"/>
                  </a:ext>
                </a:extLst>
              </p:cNvPr>
              <p:cNvCxnSpPr>
                <a:cxnSpLocks/>
              </p:cNvCxnSpPr>
              <p:nvPr/>
            </p:nvCxnSpPr>
            <p:spPr>
              <a:xfrm flipH="1">
                <a:off x="107504" y="3470147"/>
                <a:ext cx="4320480"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75FE5A84-B5DA-0E1D-15A0-B454CA3298A8}"/>
                  </a:ext>
                </a:extLst>
              </p:cNvPr>
              <p:cNvCxnSpPr>
                <a:cxnSpLocks/>
              </p:cNvCxnSpPr>
              <p:nvPr/>
            </p:nvCxnSpPr>
            <p:spPr>
              <a:xfrm flipH="1">
                <a:off x="107504" y="4025638"/>
                <a:ext cx="4320480"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1AB0A94E-63CD-7418-8F1A-1D4E35703458}"/>
                  </a:ext>
                </a:extLst>
              </p:cNvPr>
              <p:cNvCxnSpPr>
                <a:cxnSpLocks/>
              </p:cNvCxnSpPr>
              <p:nvPr/>
            </p:nvCxnSpPr>
            <p:spPr>
              <a:xfrm flipH="1">
                <a:off x="107504" y="4303383"/>
                <a:ext cx="4320480"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48CF2275-926F-2F67-F63F-9BDD9BE33A79}"/>
                  </a:ext>
                </a:extLst>
              </p:cNvPr>
              <p:cNvCxnSpPr>
                <a:cxnSpLocks/>
              </p:cNvCxnSpPr>
              <p:nvPr/>
            </p:nvCxnSpPr>
            <p:spPr>
              <a:xfrm flipH="1">
                <a:off x="107504" y="4581128"/>
                <a:ext cx="4320480"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grpSp>
        <p:cxnSp>
          <p:nvCxnSpPr>
            <p:cNvPr id="42" name="Straight Connector 41">
              <a:extLst>
                <a:ext uri="{FF2B5EF4-FFF2-40B4-BE49-F238E27FC236}">
                  <a16:creationId xmlns:a16="http://schemas.microsoft.com/office/drawing/2014/main" id="{5BCA6AF0-A04A-15D7-0AA0-45150E1AA598}"/>
                </a:ext>
              </a:extLst>
            </p:cNvPr>
            <p:cNvCxnSpPr>
              <a:cxnSpLocks/>
            </p:cNvCxnSpPr>
            <p:nvPr/>
          </p:nvCxnSpPr>
          <p:spPr>
            <a:xfrm flipH="1" flipV="1">
              <a:off x="323528" y="4017036"/>
              <a:ext cx="6480720" cy="94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2F279F2E-331B-FBE5-F8F2-DF9499C1ACC4}"/>
                </a:ext>
              </a:extLst>
            </p:cNvPr>
            <p:cNvSpPr/>
            <p:nvPr/>
          </p:nvSpPr>
          <p:spPr>
            <a:xfrm flipH="1">
              <a:off x="873117" y="3990996"/>
              <a:ext cx="40340" cy="5545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3200"/>
            </a:p>
          </p:txBody>
        </p:sp>
        <p:sp>
          <p:nvSpPr>
            <p:cNvPr id="44" name="Oval 43">
              <a:extLst>
                <a:ext uri="{FF2B5EF4-FFF2-40B4-BE49-F238E27FC236}">
                  <a16:creationId xmlns:a16="http://schemas.microsoft.com/office/drawing/2014/main" id="{657FF71C-A24A-7D4A-0ACC-A6ABE8FF11B0}"/>
                </a:ext>
              </a:extLst>
            </p:cNvPr>
            <p:cNvSpPr/>
            <p:nvPr/>
          </p:nvSpPr>
          <p:spPr>
            <a:xfrm flipH="1">
              <a:off x="2024119" y="3990996"/>
              <a:ext cx="40340" cy="5545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3200"/>
            </a:p>
          </p:txBody>
        </p:sp>
        <p:sp>
          <p:nvSpPr>
            <p:cNvPr id="45" name="TextBox 44">
              <a:extLst>
                <a:ext uri="{FF2B5EF4-FFF2-40B4-BE49-F238E27FC236}">
                  <a16:creationId xmlns:a16="http://schemas.microsoft.com/office/drawing/2014/main" id="{70B26353-09DE-0937-B059-F87CB35699AF}"/>
                </a:ext>
              </a:extLst>
            </p:cNvPr>
            <p:cNvSpPr txBox="1"/>
            <p:nvPr/>
          </p:nvSpPr>
          <p:spPr>
            <a:xfrm flipH="1">
              <a:off x="1970112" y="4098863"/>
              <a:ext cx="341760" cy="400110"/>
            </a:xfrm>
            <a:prstGeom prst="rect">
              <a:avLst/>
            </a:prstGeom>
            <a:noFill/>
          </p:spPr>
          <p:txBody>
            <a:bodyPr wrap="none" rtlCol="0">
              <a:spAutoFit/>
            </a:bodyPr>
            <a:lstStyle/>
            <a:p>
              <a:pPr algn="l"/>
              <a:r>
                <a:rPr lang="en-IE" sz="2000"/>
                <a:t>F</a:t>
              </a:r>
            </a:p>
          </p:txBody>
        </p:sp>
        <p:sp>
          <p:nvSpPr>
            <p:cNvPr id="46" name="TextBox 45">
              <a:extLst>
                <a:ext uri="{FF2B5EF4-FFF2-40B4-BE49-F238E27FC236}">
                  <a16:creationId xmlns:a16="http://schemas.microsoft.com/office/drawing/2014/main" id="{7293317A-C44F-1571-BE7F-A5B4E3619735}"/>
                </a:ext>
              </a:extLst>
            </p:cNvPr>
            <p:cNvSpPr txBox="1"/>
            <p:nvPr/>
          </p:nvSpPr>
          <p:spPr>
            <a:xfrm flipH="1">
              <a:off x="683568" y="4117896"/>
              <a:ext cx="484428" cy="400110"/>
            </a:xfrm>
            <a:prstGeom prst="rect">
              <a:avLst/>
            </a:prstGeom>
            <a:noFill/>
          </p:spPr>
          <p:txBody>
            <a:bodyPr wrap="none" rtlCol="0">
              <a:spAutoFit/>
            </a:bodyPr>
            <a:lstStyle/>
            <a:p>
              <a:pPr algn="l"/>
              <a:r>
                <a:rPr lang="en-IE" sz="2000"/>
                <a:t>2F</a:t>
              </a:r>
            </a:p>
          </p:txBody>
        </p:sp>
        <p:cxnSp>
          <p:nvCxnSpPr>
            <p:cNvPr id="47" name="Straight Arrow Connector 46">
              <a:extLst>
                <a:ext uri="{FF2B5EF4-FFF2-40B4-BE49-F238E27FC236}">
                  <a16:creationId xmlns:a16="http://schemas.microsoft.com/office/drawing/2014/main" id="{C26DCB09-D5C6-FCED-9C32-EDC49ABB7811}"/>
                </a:ext>
              </a:extLst>
            </p:cNvPr>
            <p:cNvCxnSpPr>
              <a:cxnSpLocks/>
            </p:cNvCxnSpPr>
            <p:nvPr/>
          </p:nvCxnSpPr>
          <p:spPr>
            <a:xfrm flipV="1">
              <a:off x="3815917" y="3461147"/>
              <a:ext cx="0" cy="5558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Freeform: Shape 48">
              <a:extLst>
                <a:ext uri="{FF2B5EF4-FFF2-40B4-BE49-F238E27FC236}">
                  <a16:creationId xmlns:a16="http://schemas.microsoft.com/office/drawing/2014/main" id="{BB856C6E-2477-4EDE-147B-10E6AEE9039F}"/>
                </a:ext>
              </a:extLst>
            </p:cNvPr>
            <p:cNvSpPr/>
            <p:nvPr/>
          </p:nvSpPr>
          <p:spPr>
            <a:xfrm flipH="1">
              <a:off x="3011033" y="3059552"/>
              <a:ext cx="48799" cy="1809608"/>
            </a:xfrm>
            <a:custGeom>
              <a:avLst/>
              <a:gdLst>
                <a:gd name="connsiteX0" fmla="*/ 0 w 1209963"/>
                <a:gd name="connsiteY0" fmla="*/ 0 h 2133600"/>
                <a:gd name="connsiteX1" fmla="*/ 0 w 1209963"/>
                <a:gd name="connsiteY1" fmla="*/ 1385455 h 2133600"/>
                <a:gd name="connsiteX2" fmla="*/ 748145 w 1209963"/>
                <a:gd name="connsiteY2" fmla="*/ 2133600 h 2133600"/>
                <a:gd name="connsiteX3" fmla="*/ 1209963 w 1209963"/>
                <a:gd name="connsiteY3" fmla="*/ 1893455 h 2133600"/>
                <a:gd name="connsiteX0" fmla="*/ 0 w 1209963"/>
                <a:gd name="connsiteY0" fmla="*/ 0 h 2138260"/>
                <a:gd name="connsiteX1" fmla="*/ 0 w 1209963"/>
                <a:gd name="connsiteY1" fmla="*/ 1385455 h 2138260"/>
                <a:gd name="connsiteX2" fmla="*/ 748145 w 1209963"/>
                <a:gd name="connsiteY2" fmla="*/ 2133600 h 2138260"/>
                <a:gd name="connsiteX3" fmla="*/ 1209963 w 1209963"/>
                <a:gd name="connsiteY3" fmla="*/ 1893455 h 2138260"/>
                <a:gd name="connsiteX0" fmla="*/ 0 w 1209963"/>
                <a:gd name="connsiteY0" fmla="*/ 0 h 2213167"/>
                <a:gd name="connsiteX1" fmla="*/ 0 w 1209963"/>
                <a:gd name="connsiteY1" fmla="*/ 1385455 h 2213167"/>
                <a:gd name="connsiteX2" fmla="*/ 748145 w 1209963"/>
                <a:gd name="connsiteY2" fmla="*/ 2133600 h 2213167"/>
                <a:gd name="connsiteX3" fmla="*/ 1209963 w 1209963"/>
                <a:gd name="connsiteY3" fmla="*/ 1893455 h 2213167"/>
                <a:gd name="connsiteX0" fmla="*/ 0 w 1209963"/>
                <a:gd name="connsiteY0" fmla="*/ 0 h 827712"/>
                <a:gd name="connsiteX1" fmla="*/ 748145 w 1209963"/>
                <a:gd name="connsiteY1" fmla="*/ 748145 h 827712"/>
                <a:gd name="connsiteX2" fmla="*/ 1209963 w 1209963"/>
                <a:gd name="connsiteY2" fmla="*/ 508000 h 827712"/>
                <a:gd name="connsiteX0" fmla="*/ 0 w 461818"/>
                <a:gd name="connsiteY0" fmla="*/ 240145 h 319712"/>
                <a:gd name="connsiteX1" fmla="*/ 461818 w 461818"/>
                <a:gd name="connsiteY1" fmla="*/ 0 h 319712"/>
                <a:gd name="connsiteX0" fmla="*/ 0 w 94984"/>
                <a:gd name="connsiteY0" fmla="*/ 0 h 1051575"/>
                <a:gd name="connsiteX1" fmla="*/ 27709 w 94984"/>
                <a:gd name="connsiteY1" fmla="*/ 969819 h 1051575"/>
                <a:gd name="connsiteX0" fmla="*/ 0 w 180501"/>
                <a:gd name="connsiteY0" fmla="*/ 0 h 969819"/>
                <a:gd name="connsiteX1" fmla="*/ 27709 w 180501"/>
                <a:gd name="connsiteY1" fmla="*/ 969819 h 969819"/>
                <a:gd name="connsiteX0" fmla="*/ 0 w 180501"/>
                <a:gd name="connsiteY0" fmla="*/ 0 h 1099128"/>
                <a:gd name="connsiteX1" fmla="*/ 27709 w 180501"/>
                <a:gd name="connsiteY1" fmla="*/ 1099128 h 1099128"/>
                <a:gd name="connsiteX0" fmla="*/ 0 w 147418"/>
                <a:gd name="connsiteY0" fmla="*/ 0 h 1099128"/>
                <a:gd name="connsiteX1" fmla="*/ 27709 w 147418"/>
                <a:gd name="connsiteY1" fmla="*/ 1099128 h 1099128"/>
                <a:gd name="connsiteX0" fmla="*/ 0 w 112195"/>
                <a:gd name="connsiteY0" fmla="*/ 0 h 1099128"/>
                <a:gd name="connsiteX1" fmla="*/ 27709 w 112195"/>
                <a:gd name="connsiteY1" fmla="*/ 1099128 h 1099128"/>
                <a:gd name="connsiteX0" fmla="*/ 0 w 99276"/>
                <a:gd name="connsiteY0" fmla="*/ 0 h 1107595"/>
                <a:gd name="connsiteX1" fmla="*/ 4426 w 99276"/>
                <a:gd name="connsiteY1" fmla="*/ 1107595 h 1107595"/>
                <a:gd name="connsiteX0" fmla="*/ 0 w 91768"/>
                <a:gd name="connsiteY0" fmla="*/ 0 h 1107595"/>
                <a:gd name="connsiteX1" fmla="*/ 4426 w 91768"/>
                <a:gd name="connsiteY1" fmla="*/ 1107595 h 1107595"/>
                <a:gd name="connsiteX0" fmla="*/ 0 w 81783"/>
                <a:gd name="connsiteY0" fmla="*/ 0 h 1107595"/>
                <a:gd name="connsiteX1" fmla="*/ 4426 w 81783"/>
                <a:gd name="connsiteY1" fmla="*/ 1107595 h 1107595"/>
              </a:gdLst>
              <a:ahLst/>
              <a:cxnLst>
                <a:cxn ang="0">
                  <a:pos x="connsiteX0" y="connsiteY0"/>
                </a:cxn>
                <a:cxn ang="0">
                  <a:pos x="connsiteX1" y="connsiteY1"/>
                </a:cxn>
              </a:cxnLst>
              <a:rect l="l" t="t" r="r" b="b"/>
              <a:pathLst>
                <a:path w="81783" h="1107595">
                  <a:moveTo>
                    <a:pt x="0" y="0"/>
                  </a:moveTo>
                  <a:cubicBezTo>
                    <a:pt x="105063" y="240339"/>
                    <a:pt x="111414" y="906895"/>
                    <a:pt x="4426" y="1107595"/>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3200"/>
            </a:p>
          </p:txBody>
        </p:sp>
        <p:sp>
          <p:nvSpPr>
            <p:cNvPr id="63" name="Freeform: Shape 62">
              <a:extLst>
                <a:ext uri="{FF2B5EF4-FFF2-40B4-BE49-F238E27FC236}">
                  <a16:creationId xmlns:a16="http://schemas.microsoft.com/office/drawing/2014/main" id="{684B259A-4CA5-3576-CF87-755BF960E94B}"/>
                </a:ext>
              </a:extLst>
            </p:cNvPr>
            <p:cNvSpPr/>
            <p:nvPr/>
          </p:nvSpPr>
          <p:spPr>
            <a:xfrm>
              <a:off x="3086121" y="3059552"/>
              <a:ext cx="45719" cy="1809608"/>
            </a:xfrm>
            <a:custGeom>
              <a:avLst/>
              <a:gdLst>
                <a:gd name="connsiteX0" fmla="*/ 0 w 1209963"/>
                <a:gd name="connsiteY0" fmla="*/ 0 h 2133600"/>
                <a:gd name="connsiteX1" fmla="*/ 0 w 1209963"/>
                <a:gd name="connsiteY1" fmla="*/ 1385455 h 2133600"/>
                <a:gd name="connsiteX2" fmla="*/ 748145 w 1209963"/>
                <a:gd name="connsiteY2" fmla="*/ 2133600 h 2133600"/>
                <a:gd name="connsiteX3" fmla="*/ 1209963 w 1209963"/>
                <a:gd name="connsiteY3" fmla="*/ 1893455 h 2133600"/>
                <a:gd name="connsiteX0" fmla="*/ 0 w 1209963"/>
                <a:gd name="connsiteY0" fmla="*/ 0 h 2138260"/>
                <a:gd name="connsiteX1" fmla="*/ 0 w 1209963"/>
                <a:gd name="connsiteY1" fmla="*/ 1385455 h 2138260"/>
                <a:gd name="connsiteX2" fmla="*/ 748145 w 1209963"/>
                <a:gd name="connsiteY2" fmla="*/ 2133600 h 2138260"/>
                <a:gd name="connsiteX3" fmla="*/ 1209963 w 1209963"/>
                <a:gd name="connsiteY3" fmla="*/ 1893455 h 2138260"/>
                <a:gd name="connsiteX0" fmla="*/ 0 w 1209963"/>
                <a:gd name="connsiteY0" fmla="*/ 0 h 2213167"/>
                <a:gd name="connsiteX1" fmla="*/ 0 w 1209963"/>
                <a:gd name="connsiteY1" fmla="*/ 1385455 h 2213167"/>
                <a:gd name="connsiteX2" fmla="*/ 748145 w 1209963"/>
                <a:gd name="connsiteY2" fmla="*/ 2133600 h 2213167"/>
                <a:gd name="connsiteX3" fmla="*/ 1209963 w 1209963"/>
                <a:gd name="connsiteY3" fmla="*/ 1893455 h 2213167"/>
                <a:gd name="connsiteX0" fmla="*/ 0 w 1209963"/>
                <a:gd name="connsiteY0" fmla="*/ 0 h 827712"/>
                <a:gd name="connsiteX1" fmla="*/ 748145 w 1209963"/>
                <a:gd name="connsiteY1" fmla="*/ 748145 h 827712"/>
                <a:gd name="connsiteX2" fmla="*/ 1209963 w 1209963"/>
                <a:gd name="connsiteY2" fmla="*/ 508000 h 827712"/>
                <a:gd name="connsiteX0" fmla="*/ 0 w 461818"/>
                <a:gd name="connsiteY0" fmla="*/ 240145 h 319712"/>
                <a:gd name="connsiteX1" fmla="*/ 461818 w 461818"/>
                <a:gd name="connsiteY1" fmla="*/ 0 h 319712"/>
                <a:gd name="connsiteX0" fmla="*/ 0 w 94984"/>
                <a:gd name="connsiteY0" fmla="*/ 0 h 1051575"/>
                <a:gd name="connsiteX1" fmla="*/ 27709 w 94984"/>
                <a:gd name="connsiteY1" fmla="*/ 969819 h 1051575"/>
                <a:gd name="connsiteX0" fmla="*/ 0 w 180501"/>
                <a:gd name="connsiteY0" fmla="*/ 0 h 969819"/>
                <a:gd name="connsiteX1" fmla="*/ 27709 w 180501"/>
                <a:gd name="connsiteY1" fmla="*/ 969819 h 969819"/>
                <a:gd name="connsiteX0" fmla="*/ 0 w 180501"/>
                <a:gd name="connsiteY0" fmla="*/ 0 h 1099128"/>
                <a:gd name="connsiteX1" fmla="*/ 27709 w 180501"/>
                <a:gd name="connsiteY1" fmla="*/ 1099128 h 1099128"/>
                <a:gd name="connsiteX0" fmla="*/ 0 w 147418"/>
                <a:gd name="connsiteY0" fmla="*/ 0 h 1099128"/>
                <a:gd name="connsiteX1" fmla="*/ 27709 w 147418"/>
                <a:gd name="connsiteY1" fmla="*/ 1099128 h 1099128"/>
                <a:gd name="connsiteX0" fmla="*/ 0 w 112195"/>
                <a:gd name="connsiteY0" fmla="*/ 0 h 1099128"/>
                <a:gd name="connsiteX1" fmla="*/ 27709 w 112195"/>
                <a:gd name="connsiteY1" fmla="*/ 1099128 h 1099128"/>
                <a:gd name="connsiteX0" fmla="*/ 0 w 99276"/>
                <a:gd name="connsiteY0" fmla="*/ 0 h 1107595"/>
                <a:gd name="connsiteX1" fmla="*/ 4426 w 99276"/>
                <a:gd name="connsiteY1" fmla="*/ 1107595 h 1107595"/>
                <a:gd name="connsiteX0" fmla="*/ 0 w 91768"/>
                <a:gd name="connsiteY0" fmla="*/ 0 h 1107595"/>
                <a:gd name="connsiteX1" fmla="*/ 4426 w 91768"/>
                <a:gd name="connsiteY1" fmla="*/ 1107595 h 1107595"/>
                <a:gd name="connsiteX0" fmla="*/ 0 w 81783"/>
                <a:gd name="connsiteY0" fmla="*/ 0 h 1107595"/>
                <a:gd name="connsiteX1" fmla="*/ 4426 w 81783"/>
                <a:gd name="connsiteY1" fmla="*/ 1107595 h 1107595"/>
              </a:gdLst>
              <a:ahLst/>
              <a:cxnLst>
                <a:cxn ang="0">
                  <a:pos x="connsiteX0" y="connsiteY0"/>
                </a:cxn>
                <a:cxn ang="0">
                  <a:pos x="connsiteX1" y="connsiteY1"/>
                </a:cxn>
              </a:cxnLst>
              <a:rect l="l" t="t" r="r" b="b"/>
              <a:pathLst>
                <a:path w="81783" h="1107595">
                  <a:moveTo>
                    <a:pt x="0" y="0"/>
                  </a:moveTo>
                  <a:cubicBezTo>
                    <a:pt x="105063" y="240339"/>
                    <a:pt x="111414" y="906895"/>
                    <a:pt x="4426" y="1107595"/>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3200"/>
            </a:p>
          </p:txBody>
        </p:sp>
        <p:sp>
          <p:nvSpPr>
            <p:cNvPr id="3" name="TextBox 2">
              <a:extLst>
                <a:ext uri="{FF2B5EF4-FFF2-40B4-BE49-F238E27FC236}">
                  <a16:creationId xmlns:a16="http://schemas.microsoft.com/office/drawing/2014/main" id="{5AED8AAF-19DC-C047-93AF-65407C04F459}"/>
                </a:ext>
              </a:extLst>
            </p:cNvPr>
            <p:cNvSpPr txBox="1"/>
            <p:nvPr/>
          </p:nvSpPr>
          <p:spPr>
            <a:xfrm flipH="1">
              <a:off x="4019095" y="4202610"/>
              <a:ext cx="341760" cy="400110"/>
            </a:xfrm>
            <a:prstGeom prst="rect">
              <a:avLst/>
            </a:prstGeom>
            <a:noFill/>
          </p:spPr>
          <p:txBody>
            <a:bodyPr wrap="none" rtlCol="0">
              <a:spAutoFit/>
            </a:bodyPr>
            <a:lstStyle/>
            <a:p>
              <a:pPr algn="l"/>
              <a:r>
                <a:rPr lang="en-IE" sz="2000"/>
                <a:t>F</a:t>
              </a:r>
            </a:p>
          </p:txBody>
        </p:sp>
        <p:sp>
          <p:nvSpPr>
            <p:cNvPr id="33" name="Oval 32">
              <a:extLst>
                <a:ext uri="{FF2B5EF4-FFF2-40B4-BE49-F238E27FC236}">
                  <a16:creationId xmlns:a16="http://schemas.microsoft.com/office/drawing/2014/main" id="{4BF11DFF-5526-6336-7812-1F815DF3E83A}"/>
                </a:ext>
              </a:extLst>
            </p:cNvPr>
            <p:cNvSpPr/>
            <p:nvPr/>
          </p:nvSpPr>
          <p:spPr>
            <a:xfrm flipH="1">
              <a:off x="4139952" y="3990907"/>
              <a:ext cx="40340" cy="5545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3200"/>
            </a:p>
          </p:txBody>
        </p:sp>
        <p:sp>
          <p:nvSpPr>
            <p:cNvPr id="48" name="TextBox 47">
              <a:extLst>
                <a:ext uri="{FF2B5EF4-FFF2-40B4-BE49-F238E27FC236}">
                  <a16:creationId xmlns:a16="http://schemas.microsoft.com/office/drawing/2014/main" id="{5F5D419C-40F5-CECA-61B9-3E19BDDCCE70}"/>
                </a:ext>
              </a:extLst>
            </p:cNvPr>
            <p:cNvSpPr txBox="1"/>
            <p:nvPr/>
          </p:nvSpPr>
          <p:spPr>
            <a:xfrm flipH="1">
              <a:off x="5215195" y="4202610"/>
              <a:ext cx="484428" cy="400110"/>
            </a:xfrm>
            <a:prstGeom prst="rect">
              <a:avLst/>
            </a:prstGeom>
            <a:noFill/>
          </p:spPr>
          <p:txBody>
            <a:bodyPr wrap="none" rtlCol="0">
              <a:spAutoFit/>
            </a:bodyPr>
            <a:lstStyle/>
            <a:p>
              <a:pPr algn="l"/>
              <a:r>
                <a:rPr lang="en-IE" sz="2000"/>
                <a:t>2F</a:t>
              </a:r>
            </a:p>
          </p:txBody>
        </p:sp>
        <p:sp>
          <p:nvSpPr>
            <p:cNvPr id="50" name="Oval 49">
              <a:extLst>
                <a:ext uri="{FF2B5EF4-FFF2-40B4-BE49-F238E27FC236}">
                  <a16:creationId xmlns:a16="http://schemas.microsoft.com/office/drawing/2014/main" id="{7F8EEB1C-9DC3-E1FC-1324-E4559129D054}"/>
                </a:ext>
              </a:extLst>
            </p:cNvPr>
            <p:cNvSpPr/>
            <p:nvPr/>
          </p:nvSpPr>
          <p:spPr>
            <a:xfrm flipH="1">
              <a:off x="5333496" y="3980551"/>
              <a:ext cx="40340" cy="5545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3200"/>
            </a:p>
          </p:txBody>
        </p:sp>
      </p:grpSp>
    </p:spTree>
    <p:extLst>
      <p:ext uri="{BB962C8B-B14F-4D97-AF65-F5344CB8AC3E}">
        <p14:creationId xmlns:p14="http://schemas.microsoft.com/office/powerpoint/2010/main" val="1901016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EB22B6-9C85-7AE4-2E32-062E0E312EB1}"/>
              </a:ext>
            </a:extLst>
          </p:cNvPr>
          <p:cNvSpPr>
            <a:spLocks noGrp="1"/>
          </p:cNvSpPr>
          <p:nvPr>
            <p:ph type="title"/>
          </p:nvPr>
        </p:nvSpPr>
        <p:spPr>
          <a:xfrm>
            <a:off x="10749" y="1"/>
            <a:ext cx="6740925" cy="424732"/>
          </a:xfrm>
        </p:spPr>
        <p:txBody>
          <a:bodyPr/>
          <a:lstStyle/>
          <a:p>
            <a:r>
              <a:rPr lang="en-GB" b="0" dirty="0"/>
              <a:t>2019 Q11e</a:t>
            </a:r>
            <a:endParaRPr lang="en-GB" dirty="0"/>
          </a:p>
        </p:txBody>
      </p:sp>
      <p:sp>
        <p:nvSpPr>
          <p:cNvPr id="2" name="Slide Number Placeholder 1">
            <a:extLst>
              <a:ext uri="{FF2B5EF4-FFF2-40B4-BE49-F238E27FC236}">
                <a16:creationId xmlns:a16="http://schemas.microsoft.com/office/drawing/2014/main" id="{87CEC267-180A-CEE3-B7D2-9B6DC9920D55}"/>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28</a:t>
            </a:fld>
            <a:endParaRPr lang="en-GB" altLang="en-US"/>
          </a:p>
        </p:txBody>
      </p:sp>
      <p:sp>
        <p:nvSpPr>
          <p:cNvPr id="4" name="TextBox 3">
            <a:extLst>
              <a:ext uri="{FF2B5EF4-FFF2-40B4-BE49-F238E27FC236}">
                <a16:creationId xmlns:a16="http://schemas.microsoft.com/office/drawing/2014/main" id="{54085235-6D6F-ECC4-32AE-2482FD91888D}"/>
              </a:ext>
            </a:extLst>
          </p:cNvPr>
          <p:cNvSpPr txBox="1"/>
          <p:nvPr/>
        </p:nvSpPr>
        <p:spPr>
          <a:xfrm>
            <a:off x="217170" y="902970"/>
            <a:ext cx="8663940" cy="954107"/>
          </a:xfrm>
          <a:prstGeom prst="rect">
            <a:avLst/>
          </a:prstGeom>
          <a:noFill/>
        </p:spPr>
        <p:txBody>
          <a:bodyPr wrap="square" rtlCol="0">
            <a:spAutoFit/>
          </a:bodyPr>
          <a:lstStyle/>
          <a:p>
            <a:pPr algn="l"/>
            <a:r>
              <a:rPr lang="en-GB" sz="2800" b="0" dirty="0"/>
              <a:t>Draw a ray diagram to show the formation of an upright image in a magnifying glass.</a:t>
            </a:r>
          </a:p>
        </p:txBody>
      </p:sp>
      <p:sp>
        <p:nvSpPr>
          <p:cNvPr id="5" name="TextBox 4">
            <a:extLst>
              <a:ext uri="{FF2B5EF4-FFF2-40B4-BE49-F238E27FC236}">
                <a16:creationId xmlns:a16="http://schemas.microsoft.com/office/drawing/2014/main" id="{234D9C35-A4B1-2FB6-B906-B585173C517C}"/>
              </a:ext>
            </a:extLst>
          </p:cNvPr>
          <p:cNvSpPr txBox="1"/>
          <p:nvPr/>
        </p:nvSpPr>
        <p:spPr>
          <a:xfrm>
            <a:off x="4983480" y="1943100"/>
            <a:ext cx="184731" cy="523220"/>
          </a:xfrm>
          <a:prstGeom prst="rect">
            <a:avLst/>
          </a:prstGeom>
          <a:noFill/>
        </p:spPr>
        <p:txBody>
          <a:bodyPr wrap="none" rtlCol="0">
            <a:spAutoFit/>
          </a:bodyPr>
          <a:lstStyle/>
          <a:p>
            <a:pPr algn="l"/>
            <a:endParaRPr lang="en-GB" sz="2800" b="0" dirty="0"/>
          </a:p>
        </p:txBody>
      </p:sp>
    </p:spTree>
    <p:extLst>
      <p:ext uri="{BB962C8B-B14F-4D97-AF65-F5344CB8AC3E}">
        <p14:creationId xmlns:p14="http://schemas.microsoft.com/office/powerpoint/2010/main" val="64147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D41FF-1638-5B29-98B6-649D34006FF1}"/>
            </a:ext>
          </a:extLst>
        </p:cNvPr>
        <p:cNvGrpSpPr/>
        <p:nvPr/>
      </p:nvGrpSpPr>
      <p:grpSpPr>
        <a:xfrm>
          <a:off x="0" y="0"/>
          <a:ext cx="0" cy="0"/>
          <a:chOff x="0" y="0"/>
          <a:chExt cx="0" cy="0"/>
        </a:xfrm>
      </p:grpSpPr>
      <p:sp>
        <p:nvSpPr>
          <p:cNvPr id="15363" name="Rectangle 2">
            <a:extLst>
              <a:ext uri="{FF2B5EF4-FFF2-40B4-BE49-F238E27FC236}">
                <a16:creationId xmlns:a16="http://schemas.microsoft.com/office/drawing/2014/main" id="{6C8269B7-ACB7-F50D-D0B9-CF4981D6B3B0}"/>
              </a:ext>
            </a:extLst>
          </p:cNvPr>
          <p:cNvSpPr>
            <a:spLocks noGrp="1" noChangeArrowheads="1"/>
          </p:cNvSpPr>
          <p:nvPr>
            <p:ph type="title"/>
          </p:nvPr>
        </p:nvSpPr>
        <p:spPr/>
        <p:txBody>
          <a:bodyPr/>
          <a:lstStyle/>
          <a:p>
            <a:pPr eaLnBrk="1" hangingPunct="1"/>
            <a:r>
              <a:rPr lang="en-IE" altLang="en-US" sz="3600" b="1" dirty="0"/>
              <a:t>What is the Lens Formula</a:t>
            </a:r>
            <a:endParaRPr lang="en-GB" altLang="en-US" sz="3600" b="1" dirty="0"/>
          </a:p>
        </p:txBody>
      </p:sp>
      <p:sp>
        <p:nvSpPr>
          <p:cNvPr id="15367" name="Text Box 14">
            <a:extLst>
              <a:ext uri="{FF2B5EF4-FFF2-40B4-BE49-F238E27FC236}">
                <a16:creationId xmlns:a16="http://schemas.microsoft.com/office/drawing/2014/main" id="{BE4CEA84-A3CD-A899-74D0-84A0E30B5794}"/>
              </a:ext>
            </a:extLst>
          </p:cNvPr>
          <p:cNvSpPr txBox="1">
            <a:spLocks noChangeArrowheads="1"/>
          </p:cNvSpPr>
          <p:nvPr/>
        </p:nvSpPr>
        <p:spPr bwMode="auto">
          <a:xfrm>
            <a:off x="997744" y="4605756"/>
            <a:ext cx="787193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GB" altLang="en-US" sz="2800" i="1" dirty="0">
                <a:latin typeface="Times New Roman" panose="02020603050405020304" pitchFamily="18" charset="0"/>
              </a:rPr>
              <a:t>u</a:t>
            </a:r>
            <a:r>
              <a:rPr lang="en-GB" altLang="en-US" sz="2800" b="0" i="1" dirty="0">
                <a:latin typeface="Times New Roman" panose="02020603050405020304" pitchFamily="18" charset="0"/>
              </a:rPr>
              <a:t> </a:t>
            </a:r>
            <a:r>
              <a:rPr lang="en-GB" altLang="en-US" sz="2800" b="0" dirty="0"/>
              <a:t>= distance from object to the optic centre.</a:t>
            </a:r>
          </a:p>
          <a:p>
            <a:pPr eaLnBrk="1" hangingPunct="1"/>
            <a:r>
              <a:rPr lang="en-GB" altLang="en-US" sz="2800" i="1" dirty="0">
                <a:latin typeface="Times New Roman" panose="02020603050405020304" pitchFamily="18" charset="0"/>
              </a:rPr>
              <a:t>v</a:t>
            </a:r>
            <a:r>
              <a:rPr lang="en-GB" altLang="en-US" sz="2800" dirty="0">
                <a:latin typeface="Times New Roman" panose="02020603050405020304" pitchFamily="18" charset="0"/>
              </a:rPr>
              <a:t> </a:t>
            </a:r>
            <a:r>
              <a:rPr lang="en-GB" altLang="en-US" sz="2800" b="0" dirty="0"/>
              <a:t>= distance from image to the optic centre. </a:t>
            </a:r>
          </a:p>
          <a:p>
            <a:pPr eaLnBrk="1" hangingPunct="1"/>
            <a:r>
              <a:rPr lang="en-GB" altLang="en-US" sz="2800" i="1" dirty="0">
                <a:latin typeface="Times New Roman" panose="02020603050405020304" pitchFamily="18" charset="0"/>
              </a:rPr>
              <a:t>f</a:t>
            </a:r>
            <a:r>
              <a:rPr lang="en-GB" altLang="en-US" sz="2800" dirty="0">
                <a:latin typeface="Times New Roman" panose="02020603050405020304" pitchFamily="18" charset="0"/>
              </a:rPr>
              <a:t> </a:t>
            </a:r>
            <a:r>
              <a:rPr lang="en-GB" altLang="en-US" sz="2800" b="0" dirty="0">
                <a:latin typeface="Times New Roman" panose="02020603050405020304" pitchFamily="18" charset="0"/>
              </a:rPr>
              <a:t> </a:t>
            </a:r>
            <a:r>
              <a:rPr lang="en-GB" altLang="en-US" sz="2800" b="0" dirty="0"/>
              <a:t>= Focal Length of the lens. </a:t>
            </a:r>
          </a:p>
        </p:txBody>
      </p:sp>
      <mc:AlternateContent xmlns:mc="http://schemas.openxmlformats.org/markup-compatibility/2006" xmlns:a14="http://schemas.microsoft.com/office/drawing/2010/main">
        <mc:Choice Requires="a14">
          <p:sp>
            <p:nvSpPr>
              <p:cNvPr id="15369" name="Object 4">
                <a:extLst>
                  <a:ext uri="{FF2B5EF4-FFF2-40B4-BE49-F238E27FC236}">
                    <a16:creationId xmlns:a16="http://schemas.microsoft.com/office/drawing/2014/main" id="{19BB68F0-40F6-800C-3275-B82399F2FABA}"/>
                  </a:ext>
                </a:extLst>
              </p:cNvPr>
              <p:cNvSpPr txBox="1"/>
              <p:nvPr/>
            </p:nvSpPr>
            <p:spPr bwMode="auto">
              <a:xfrm>
                <a:off x="2641744" y="997313"/>
                <a:ext cx="2808311" cy="1495425"/>
              </a:xfrm>
              <a:prstGeom prst="rect">
                <a:avLst/>
              </a:prstGeom>
              <a:solidFill>
                <a:srgbClr val="FFFF99"/>
              </a:solidFill>
              <a:ln>
                <a:noFill/>
              </a:ln>
            </p:spPr>
            <p:txBody>
              <a:bodyPr>
                <a:normAutofit/>
              </a:bodyPr>
              <a:lstStyle/>
              <a:p>
                <a:pPr/>
                <a14:m>
                  <m:oMathPara xmlns:m="http://schemas.openxmlformats.org/officeDocument/2006/math">
                    <m:oMathParaPr>
                      <m:jc m:val="left"/>
                    </m:oMathParaPr>
                    <m:oMath xmlns:m="http://schemas.openxmlformats.org/officeDocument/2006/math">
                      <m:f>
                        <m:fPr>
                          <m:ctrlPr>
                            <a:rPr lang="en-GB" sz="4000" i="1">
                              <a:solidFill>
                                <a:srgbClr val="000000"/>
                              </a:solidFill>
                              <a:latin typeface="Cambria Math" panose="02040503050406030204" pitchFamily="18" charset="0"/>
                            </a:rPr>
                          </m:ctrlPr>
                        </m:fPr>
                        <m:num>
                          <m:r>
                            <a:rPr lang="en-GB" sz="4000" i="1">
                              <a:solidFill>
                                <a:srgbClr val="000000"/>
                              </a:solidFill>
                              <a:latin typeface="Cambria Math" panose="02040503050406030204" pitchFamily="18" charset="0"/>
                            </a:rPr>
                            <m:t>1</m:t>
                          </m:r>
                        </m:num>
                        <m:den>
                          <m:r>
                            <a:rPr lang="en-GB" sz="4000" i="1">
                              <a:solidFill>
                                <a:srgbClr val="000000"/>
                              </a:solidFill>
                              <a:latin typeface="Cambria Math" panose="02040503050406030204" pitchFamily="18" charset="0"/>
                            </a:rPr>
                            <m:t>𝑢</m:t>
                          </m:r>
                        </m:den>
                      </m:f>
                      <m:r>
                        <a:rPr lang="en-GB" sz="4000" i="1">
                          <a:solidFill>
                            <a:srgbClr val="000000"/>
                          </a:solidFill>
                          <a:latin typeface="Cambria Math" panose="02040503050406030204" pitchFamily="18" charset="0"/>
                        </a:rPr>
                        <m:t>+</m:t>
                      </m:r>
                      <m:f>
                        <m:fPr>
                          <m:ctrlPr>
                            <a:rPr lang="en-GB" sz="4000" i="1">
                              <a:solidFill>
                                <a:srgbClr val="000000"/>
                              </a:solidFill>
                              <a:latin typeface="Cambria Math" panose="02040503050406030204" pitchFamily="18" charset="0"/>
                            </a:rPr>
                          </m:ctrlPr>
                        </m:fPr>
                        <m:num>
                          <m:r>
                            <a:rPr lang="en-GB" sz="4000" i="1">
                              <a:solidFill>
                                <a:srgbClr val="000000"/>
                              </a:solidFill>
                              <a:latin typeface="Cambria Math" panose="02040503050406030204" pitchFamily="18" charset="0"/>
                            </a:rPr>
                            <m:t>1</m:t>
                          </m:r>
                        </m:num>
                        <m:den>
                          <m:r>
                            <a:rPr lang="en-GB" sz="4000" i="1">
                              <a:solidFill>
                                <a:srgbClr val="000000"/>
                              </a:solidFill>
                              <a:latin typeface="Cambria Math" panose="02040503050406030204" pitchFamily="18" charset="0"/>
                            </a:rPr>
                            <m:t>𝑣</m:t>
                          </m:r>
                        </m:den>
                      </m:f>
                      <m:r>
                        <a:rPr lang="en-GB" sz="4000" i="1">
                          <a:solidFill>
                            <a:srgbClr val="000000"/>
                          </a:solidFill>
                          <a:latin typeface="Cambria Math" panose="02040503050406030204" pitchFamily="18" charset="0"/>
                        </a:rPr>
                        <m:t>=</m:t>
                      </m:r>
                      <m:f>
                        <m:fPr>
                          <m:ctrlPr>
                            <a:rPr lang="en-GB" sz="4000" i="1">
                              <a:solidFill>
                                <a:srgbClr val="000000"/>
                              </a:solidFill>
                              <a:latin typeface="Cambria Math" panose="02040503050406030204" pitchFamily="18" charset="0"/>
                            </a:rPr>
                          </m:ctrlPr>
                        </m:fPr>
                        <m:num>
                          <m:r>
                            <a:rPr lang="en-GB" sz="4000" i="1">
                              <a:solidFill>
                                <a:srgbClr val="000000"/>
                              </a:solidFill>
                              <a:latin typeface="Cambria Math" panose="02040503050406030204" pitchFamily="18" charset="0"/>
                            </a:rPr>
                            <m:t>1</m:t>
                          </m:r>
                        </m:num>
                        <m:den>
                          <m:r>
                            <a:rPr lang="en-GB" sz="4000" i="1">
                              <a:solidFill>
                                <a:srgbClr val="000000"/>
                              </a:solidFill>
                              <a:latin typeface="Cambria Math" panose="02040503050406030204" pitchFamily="18" charset="0"/>
                            </a:rPr>
                            <m:t>𝑓</m:t>
                          </m:r>
                        </m:den>
                      </m:f>
                    </m:oMath>
                  </m:oMathPara>
                </a14:m>
                <a:endParaRPr lang="en-GB" sz="4000" dirty="0"/>
              </a:p>
            </p:txBody>
          </p:sp>
        </mc:Choice>
        <mc:Fallback xmlns="">
          <p:sp>
            <p:nvSpPr>
              <p:cNvPr id="15369" name="Object 4">
                <a:extLst>
                  <a:ext uri="{FF2B5EF4-FFF2-40B4-BE49-F238E27FC236}">
                    <a16:creationId xmlns:a16="http://schemas.microsoft.com/office/drawing/2014/main" id="{19BB68F0-40F6-800C-3275-B82399F2FABA}"/>
                  </a:ext>
                </a:extLst>
              </p:cNvPr>
              <p:cNvSpPr txBox="1">
                <a:spLocks noRot="1" noChangeAspect="1" noMove="1" noResize="1" noEditPoints="1" noAdjustHandles="1" noChangeArrowheads="1" noChangeShapeType="1" noTextEdit="1"/>
              </p:cNvSpPr>
              <p:nvPr/>
            </p:nvSpPr>
            <p:spPr bwMode="auto">
              <a:xfrm>
                <a:off x="2641744" y="997313"/>
                <a:ext cx="2808311" cy="1495425"/>
              </a:xfrm>
              <a:prstGeom prst="rect">
                <a:avLst/>
              </a:prstGeom>
              <a:blipFill>
                <a:blip r:embed="rId3"/>
                <a:stretch>
                  <a:fillRect l="-2242" b="-2521"/>
                </a:stretch>
              </a:blipFill>
              <a:ln>
                <a:noFill/>
              </a:ln>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9714041C-5773-80F7-3C9D-DBEDC0C16CE5}"/>
              </a:ext>
            </a:extLst>
          </p:cNvPr>
          <p:cNvCxnSpPr>
            <a:cxnSpLocks/>
          </p:cNvCxnSpPr>
          <p:nvPr/>
        </p:nvCxnSpPr>
        <p:spPr bwMode="auto">
          <a:xfrm>
            <a:off x="1877667" y="4014272"/>
            <a:ext cx="2066561" cy="0"/>
          </a:xfrm>
          <a:prstGeom prst="straightConnector1">
            <a:avLst/>
          </a:prstGeom>
          <a:ln>
            <a:solidFill>
              <a:schemeClr val="tx1"/>
            </a:solidFill>
            <a:headEnd type="triangle" w="med" len="med"/>
            <a:tailEnd type="triangle" w="med" len="med"/>
          </a:ln>
        </p:spPr>
        <p:style>
          <a:lnRef idx="2">
            <a:schemeClr val="accent4"/>
          </a:lnRef>
          <a:fillRef idx="0">
            <a:schemeClr val="accent4"/>
          </a:fillRef>
          <a:effectRef idx="1">
            <a:schemeClr val="accent4"/>
          </a:effectRef>
          <a:fontRef idx="minor">
            <a:schemeClr val="tx1"/>
          </a:fontRef>
        </p:style>
      </p:cxnSp>
      <p:cxnSp>
        <p:nvCxnSpPr>
          <p:cNvPr id="4" name="Straight Arrow Connector 3">
            <a:extLst>
              <a:ext uri="{FF2B5EF4-FFF2-40B4-BE49-F238E27FC236}">
                <a16:creationId xmlns:a16="http://schemas.microsoft.com/office/drawing/2014/main" id="{F7976B3E-91B8-35BA-2A9E-BCE78CC85CD5}"/>
              </a:ext>
            </a:extLst>
          </p:cNvPr>
          <p:cNvCxnSpPr>
            <a:cxnSpLocks/>
          </p:cNvCxnSpPr>
          <p:nvPr/>
        </p:nvCxnSpPr>
        <p:spPr bwMode="auto">
          <a:xfrm flipV="1">
            <a:off x="4037080" y="4014272"/>
            <a:ext cx="3031690" cy="16603"/>
          </a:xfrm>
          <a:prstGeom prst="straightConnector1">
            <a:avLst/>
          </a:prstGeom>
          <a:ln>
            <a:solidFill>
              <a:schemeClr val="tx1"/>
            </a:solidFill>
            <a:headEnd type="triangle" w="med" len="med"/>
            <a:tailEnd type="triangle" w="med" len="med"/>
          </a:ln>
        </p:spPr>
        <p:style>
          <a:lnRef idx="2">
            <a:schemeClr val="accent4"/>
          </a:lnRef>
          <a:fillRef idx="0">
            <a:schemeClr val="accent4"/>
          </a:fillRef>
          <a:effectRef idx="1">
            <a:schemeClr val="accent4"/>
          </a:effectRef>
          <a:fontRef idx="minor">
            <a:schemeClr val="tx1"/>
          </a:fontRef>
        </p:style>
      </p:cxnSp>
      <p:sp>
        <p:nvSpPr>
          <p:cNvPr id="7" name="Freeform: Shape 6">
            <a:extLst>
              <a:ext uri="{FF2B5EF4-FFF2-40B4-BE49-F238E27FC236}">
                <a16:creationId xmlns:a16="http://schemas.microsoft.com/office/drawing/2014/main" id="{A205F49B-1A0A-FC81-8409-CF677225F28C}"/>
              </a:ext>
            </a:extLst>
          </p:cNvPr>
          <p:cNvSpPr/>
          <p:nvPr/>
        </p:nvSpPr>
        <p:spPr bwMode="auto">
          <a:xfrm>
            <a:off x="3870659" y="3024958"/>
            <a:ext cx="245839" cy="795663"/>
          </a:xfrm>
          <a:custGeom>
            <a:avLst/>
            <a:gdLst>
              <a:gd name="connsiteX0" fmla="*/ 191386 w 627321"/>
              <a:gd name="connsiteY0" fmla="*/ 0 h 2519916"/>
              <a:gd name="connsiteX1" fmla="*/ 627321 w 627321"/>
              <a:gd name="connsiteY1" fmla="*/ 2519916 h 2519916"/>
              <a:gd name="connsiteX2" fmla="*/ 0 w 627321"/>
              <a:gd name="connsiteY2" fmla="*/ 2509283 h 2519916"/>
              <a:gd name="connsiteX3" fmla="*/ 191386 w 627321"/>
              <a:gd name="connsiteY3" fmla="*/ 0 h 2519916"/>
              <a:gd name="connsiteX0" fmla="*/ 191386 w 191386"/>
              <a:gd name="connsiteY0" fmla="*/ 0 h 2509283"/>
              <a:gd name="connsiteX1" fmla="*/ 0 w 191386"/>
              <a:gd name="connsiteY1" fmla="*/ 2509283 h 2509283"/>
              <a:gd name="connsiteX2" fmla="*/ 191386 w 191386"/>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191386 w 282600"/>
              <a:gd name="connsiteY0" fmla="*/ 0 h 2509283"/>
              <a:gd name="connsiteX1" fmla="*/ 0 w 282600"/>
              <a:gd name="connsiteY1" fmla="*/ 2509283 h 2509283"/>
              <a:gd name="connsiteX2" fmla="*/ 191386 w 282600"/>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242724 w 272066"/>
              <a:gd name="connsiteY0" fmla="*/ 0 h 2509283"/>
              <a:gd name="connsiteX1" fmla="*/ 51338 w 272066"/>
              <a:gd name="connsiteY1" fmla="*/ 2509283 h 2509283"/>
              <a:gd name="connsiteX2" fmla="*/ 242724 w 272066"/>
              <a:gd name="connsiteY2" fmla="*/ 0 h 2509283"/>
              <a:gd name="connsiteX0" fmla="*/ 242724 w 431108"/>
              <a:gd name="connsiteY0" fmla="*/ 0 h 2509283"/>
              <a:gd name="connsiteX1" fmla="*/ 51338 w 431108"/>
              <a:gd name="connsiteY1" fmla="*/ 2509283 h 2509283"/>
              <a:gd name="connsiteX2" fmla="*/ 242724 w 431108"/>
              <a:gd name="connsiteY2" fmla="*/ 0 h 2509283"/>
              <a:gd name="connsiteX0" fmla="*/ 198091 w 442874"/>
              <a:gd name="connsiteY0" fmla="*/ 0 h 2488018"/>
              <a:gd name="connsiteX1" fmla="*/ 144928 w 442874"/>
              <a:gd name="connsiteY1" fmla="*/ 2488018 h 2488018"/>
              <a:gd name="connsiteX2" fmla="*/ 198091 w 442874"/>
              <a:gd name="connsiteY2" fmla="*/ 0 h 2488018"/>
              <a:gd name="connsiteX0" fmla="*/ 258630 w 503413"/>
              <a:gd name="connsiteY0" fmla="*/ 0 h 2488018"/>
              <a:gd name="connsiteX1" fmla="*/ 205467 w 503413"/>
              <a:gd name="connsiteY1" fmla="*/ 2488018 h 2488018"/>
              <a:gd name="connsiteX2" fmla="*/ 258630 w 503413"/>
              <a:gd name="connsiteY2" fmla="*/ 0 h 2488018"/>
              <a:gd name="connsiteX0" fmla="*/ 258630 w 434490"/>
              <a:gd name="connsiteY0" fmla="*/ 0 h 2488018"/>
              <a:gd name="connsiteX1" fmla="*/ 205467 w 434490"/>
              <a:gd name="connsiteY1" fmla="*/ 2488018 h 2488018"/>
              <a:gd name="connsiteX2" fmla="*/ 258630 w 434490"/>
              <a:gd name="connsiteY2" fmla="*/ 0 h 2488018"/>
              <a:gd name="connsiteX0" fmla="*/ 242605 w 433746"/>
              <a:gd name="connsiteY0" fmla="*/ 0 h 2668772"/>
              <a:gd name="connsiteX1" fmla="*/ 231972 w 433746"/>
              <a:gd name="connsiteY1" fmla="*/ 2668772 h 2668772"/>
              <a:gd name="connsiteX2" fmla="*/ 242605 w 433746"/>
              <a:gd name="connsiteY2" fmla="*/ 0 h 2668772"/>
              <a:gd name="connsiteX0" fmla="*/ 179477 w 370618"/>
              <a:gd name="connsiteY0" fmla="*/ 0 h 2668772"/>
              <a:gd name="connsiteX1" fmla="*/ 168844 w 370618"/>
              <a:gd name="connsiteY1" fmla="*/ 2668772 h 2668772"/>
              <a:gd name="connsiteX2" fmla="*/ 179477 w 370618"/>
              <a:gd name="connsiteY2" fmla="*/ 0 h 2668772"/>
              <a:gd name="connsiteX0" fmla="*/ 179477 w 326609"/>
              <a:gd name="connsiteY0" fmla="*/ 0 h 2668772"/>
              <a:gd name="connsiteX1" fmla="*/ 168844 w 326609"/>
              <a:gd name="connsiteY1" fmla="*/ 2668772 h 2668772"/>
              <a:gd name="connsiteX2" fmla="*/ 179477 w 326609"/>
              <a:gd name="connsiteY2" fmla="*/ 0 h 2668772"/>
              <a:gd name="connsiteX0" fmla="*/ 179477 w 322355"/>
              <a:gd name="connsiteY0" fmla="*/ 0 h 2668772"/>
              <a:gd name="connsiteX1" fmla="*/ 168844 w 322355"/>
              <a:gd name="connsiteY1" fmla="*/ 2668772 h 2668772"/>
              <a:gd name="connsiteX2" fmla="*/ 179477 w 322355"/>
              <a:gd name="connsiteY2" fmla="*/ 0 h 2668772"/>
              <a:gd name="connsiteX0" fmla="*/ 157761 w 300639"/>
              <a:gd name="connsiteY0" fmla="*/ 0 h 2668772"/>
              <a:gd name="connsiteX1" fmla="*/ 147128 w 300639"/>
              <a:gd name="connsiteY1" fmla="*/ 2668772 h 2668772"/>
              <a:gd name="connsiteX2" fmla="*/ 157761 w 300639"/>
              <a:gd name="connsiteY2" fmla="*/ 0 h 2668772"/>
              <a:gd name="connsiteX0" fmla="*/ 144523 w 302708"/>
              <a:gd name="connsiteY0" fmla="*/ 0 h 2668772"/>
              <a:gd name="connsiteX1" fmla="*/ 165788 w 302708"/>
              <a:gd name="connsiteY1" fmla="*/ 2668772 h 2668772"/>
              <a:gd name="connsiteX2" fmla="*/ 144523 w 302708"/>
              <a:gd name="connsiteY2" fmla="*/ 0 h 2668772"/>
              <a:gd name="connsiteX0" fmla="*/ 141246 w 299431"/>
              <a:gd name="connsiteY0" fmla="*/ 0 h 2668772"/>
              <a:gd name="connsiteX1" fmla="*/ 162511 w 299431"/>
              <a:gd name="connsiteY1" fmla="*/ 2668772 h 2668772"/>
              <a:gd name="connsiteX2" fmla="*/ 141246 w 299431"/>
              <a:gd name="connsiteY2" fmla="*/ 0 h 2668772"/>
              <a:gd name="connsiteX0" fmla="*/ 141246 w 295417"/>
              <a:gd name="connsiteY0" fmla="*/ 0 h 2668772"/>
              <a:gd name="connsiteX1" fmla="*/ 162511 w 295417"/>
              <a:gd name="connsiteY1" fmla="*/ 2668772 h 2668772"/>
              <a:gd name="connsiteX2" fmla="*/ 141246 w 295417"/>
              <a:gd name="connsiteY2" fmla="*/ 0 h 2668772"/>
              <a:gd name="connsiteX0" fmla="*/ 174134 w 296321"/>
              <a:gd name="connsiteY0" fmla="*/ 0 h 2690037"/>
              <a:gd name="connsiteX1" fmla="*/ 120972 w 296321"/>
              <a:gd name="connsiteY1" fmla="*/ 2690037 h 2690037"/>
              <a:gd name="connsiteX2" fmla="*/ 174134 w 296321"/>
              <a:gd name="connsiteY2" fmla="*/ 0 h 2690037"/>
              <a:gd name="connsiteX0" fmla="*/ 141244 w 295416"/>
              <a:gd name="connsiteY0" fmla="*/ 0 h 2690037"/>
              <a:gd name="connsiteX1" fmla="*/ 162510 w 295416"/>
              <a:gd name="connsiteY1" fmla="*/ 2690037 h 2690037"/>
              <a:gd name="connsiteX2" fmla="*/ 141244 w 295416"/>
              <a:gd name="connsiteY2" fmla="*/ 0 h 2690037"/>
              <a:gd name="connsiteX0" fmla="*/ 110167 w 264339"/>
              <a:gd name="connsiteY0" fmla="*/ 0 h 2690037"/>
              <a:gd name="connsiteX1" fmla="*/ 131433 w 264339"/>
              <a:gd name="connsiteY1" fmla="*/ 2690037 h 2690037"/>
              <a:gd name="connsiteX2" fmla="*/ 110167 w 264339"/>
              <a:gd name="connsiteY2" fmla="*/ 0 h 2690037"/>
              <a:gd name="connsiteX0" fmla="*/ 117454 w 271626"/>
              <a:gd name="connsiteY0" fmla="*/ 0 h 2690037"/>
              <a:gd name="connsiteX1" fmla="*/ 138720 w 271626"/>
              <a:gd name="connsiteY1" fmla="*/ 2690037 h 2690037"/>
              <a:gd name="connsiteX2" fmla="*/ 117454 w 271626"/>
              <a:gd name="connsiteY2" fmla="*/ 0 h 2690037"/>
              <a:gd name="connsiteX0" fmla="*/ 117454 w 267667"/>
              <a:gd name="connsiteY0" fmla="*/ 0 h 2690037"/>
              <a:gd name="connsiteX1" fmla="*/ 138720 w 267667"/>
              <a:gd name="connsiteY1" fmla="*/ 2690037 h 2690037"/>
              <a:gd name="connsiteX2" fmla="*/ 117454 w 267667"/>
              <a:gd name="connsiteY2" fmla="*/ 0 h 2690037"/>
            </a:gdLst>
            <a:ahLst/>
            <a:cxnLst>
              <a:cxn ang="0">
                <a:pos x="connsiteX0" y="connsiteY0"/>
              </a:cxn>
              <a:cxn ang="0">
                <a:pos x="connsiteX1" y="connsiteY1"/>
              </a:cxn>
              <a:cxn ang="0">
                <a:pos x="connsiteX2" y="connsiteY2"/>
              </a:cxn>
            </a:cxnLst>
            <a:rect l="l" t="t" r="r" b="b"/>
            <a:pathLst>
              <a:path w="267667" h="2690037">
                <a:moveTo>
                  <a:pt x="117454" y="0"/>
                </a:moveTo>
                <a:cubicBezTo>
                  <a:pt x="330105" y="698204"/>
                  <a:pt x="298207" y="2076893"/>
                  <a:pt x="138720" y="2690037"/>
                </a:cubicBezTo>
                <a:cubicBezTo>
                  <a:pt x="-31401" y="2044995"/>
                  <a:pt x="-52666" y="730102"/>
                  <a:pt x="117454" y="0"/>
                </a:cubicBezTo>
                <a:close/>
              </a:path>
            </a:pathLst>
          </a:custGeom>
          <a:solidFill>
            <a:schemeClr val="tx2">
              <a:lumMod val="10000"/>
              <a:lumOff val="9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A91CD0A-C3DA-C0E4-2CB9-619DCD6EC15B}"/>
                  </a:ext>
                </a:extLst>
              </p:cNvPr>
              <p:cNvSpPr txBox="1"/>
              <p:nvPr/>
            </p:nvSpPr>
            <p:spPr>
              <a:xfrm>
                <a:off x="2660974" y="3482067"/>
                <a:ext cx="544573" cy="738664"/>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cs typeface="Arial" panose="020B0604020202020204" pitchFamily="34" charset="0"/>
                        </a:rPr>
                        <m:t>𝑢</m:t>
                      </m:r>
                    </m:oMath>
                  </m:oMathPara>
                </a14:m>
                <a:endParaRPr lang="en-GB" sz="3200" dirty="0" err="1">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6A91CD0A-C3DA-C0E4-2CB9-619DCD6EC15B}"/>
                  </a:ext>
                </a:extLst>
              </p:cNvPr>
              <p:cNvSpPr txBox="1">
                <a:spLocks noRot="1" noChangeAspect="1" noMove="1" noResize="1" noEditPoints="1" noAdjustHandles="1" noChangeArrowheads="1" noChangeShapeType="1" noTextEdit="1"/>
              </p:cNvSpPr>
              <p:nvPr/>
            </p:nvSpPr>
            <p:spPr>
              <a:xfrm>
                <a:off x="2660974" y="3482067"/>
                <a:ext cx="544573" cy="73866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934409C-2F63-B61C-9ECA-3BE5C12B6FB1}"/>
                  </a:ext>
                </a:extLst>
              </p:cNvPr>
              <p:cNvSpPr txBox="1"/>
              <p:nvPr/>
            </p:nvSpPr>
            <p:spPr>
              <a:xfrm>
                <a:off x="5358224" y="3482067"/>
                <a:ext cx="533351" cy="738664"/>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cs typeface="Arial" panose="020B0604020202020204" pitchFamily="34" charset="0"/>
                        </a:rPr>
                        <m:t>𝑣</m:t>
                      </m:r>
                    </m:oMath>
                  </m:oMathPara>
                </a14:m>
                <a:endParaRPr lang="en-GB" sz="3200" dirty="0" err="1">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9934409C-2F63-B61C-9ECA-3BE5C12B6FB1}"/>
                  </a:ext>
                </a:extLst>
              </p:cNvPr>
              <p:cNvSpPr txBox="1">
                <a:spLocks noRot="1" noChangeAspect="1" noMove="1" noResize="1" noEditPoints="1" noAdjustHandles="1" noChangeArrowheads="1" noChangeShapeType="1" noTextEdit="1"/>
              </p:cNvSpPr>
              <p:nvPr/>
            </p:nvSpPr>
            <p:spPr>
              <a:xfrm>
                <a:off x="5358224" y="3482067"/>
                <a:ext cx="533351" cy="738664"/>
              </a:xfrm>
              <a:prstGeom prst="rect">
                <a:avLst/>
              </a:prstGeom>
              <a:blipFill>
                <a:blip r:embed="rId5"/>
                <a:stretch>
                  <a:fillRect/>
                </a:stretch>
              </a:blipFill>
            </p:spPr>
            <p:txBody>
              <a:bodyPr/>
              <a:lstStyle/>
              <a:p>
                <a:r>
                  <a:rPr lang="en-GB">
                    <a:noFill/>
                  </a:rPr>
                  <a:t> </a:t>
                </a:r>
              </a:p>
            </p:txBody>
          </p:sp>
        </mc:Fallback>
      </mc:AlternateContent>
      <p:sp>
        <p:nvSpPr>
          <p:cNvPr id="10" name="Arrow: Down 9">
            <a:extLst>
              <a:ext uri="{FF2B5EF4-FFF2-40B4-BE49-F238E27FC236}">
                <a16:creationId xmlns:a16="http://schemas.microsoft.com/office/drawing/2014/main" id="{8158C627-E8AD-CE8F-3FA9-E00ACA0615FF}"/>
              </a:ext>
            </a:extLst>
          </p:cNvPr>
          <p:cNvSpPr/>
          <p:nvPr/>
        </p:nvSpPr>
        <p:spPr>
          <a:xfrm flipV="1">
            <a:off x="1877483" y="3198368"/>
            <a:ext cx="245839" cy="383236"/>
          </a:xfrm>
          <a:prstGeom prst="downArrow">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Down 10">
            <a:extLst>
              <a:ext uri="{FF2B5EF4-FFF2-40B4-BE49-F238E27FC236}">
                <a16:creationId xmlns:a16="http://schemas.microsoft.com/office/drawing/2014/main" id="{BCC0DF56-EC95-A69A-C82E-831C4C75C513}"/>
              </a:ext>
            </a:extLst>
          </p:cNvPr>
          <p:cNvSpPr/>
          <p:nvPr/>
        </p:nvSpPr>
        <p:spPr>
          <a:xfrm>
            <a:off x="6865960" y="3101716"/>
            <a:ext cx="287682" cy="677108"/>
          </a:xfrm>
          <a:prstGeom prst="downArrow">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552840A-B43C-6CBE-ACAF-170B45CE39C6}"/>
              </a:ext>
            </a:extLst>
          </p:cNvPr>
          <p:cNvSpPr txBox="1"/>
          <p:nvPr/>
        </p:nvSpPr>
        <p:spPr>
          <a:xfrm>
            <a:off x="631178" y="3127432"/>
            <a:ext cx="1322798"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Object </a:t>
            </a:r>
          </a:p>
        </p:txBody>
      </p:sp>
      <p:sp>
        <p:nvSpPr>
          <p:cNvPr id="13" name="TextBox 12">
            <a:extLst>
              <a:ext uri="{FF2B5EF4-FFF2-40B4-BE49-F238E27FC236}">
                <a16:creationId xmlns:a16="http://schemas.microsoft.com/office/drawing/2014/main" id="{5799F41C-EB3D-FA2F-60ED-54EA82AD1997}"/>
              </a:ext>
            </a:extLst>
          </p:cNvPr>
          <p:cNvSpPr txBox="1"/>
          <p:nvPr/>
        </p:nvSpPr>
        <p:spPr>
          <a:xfrm>
            <a:off x="7153642" y="3058384"/>
            <a:ext cx="1184940"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Image</a:t>
            </a:r>
          </a:p>
        </p:txBody>
      </p:sp>
    </p:spTree>
    <p:extLst>
      <p:ext uri="{BB962C8B-B14F-4D97-AF65-F5344CB8AC3E}">
        <p14:creationId xmlns:p14="http://schemas.microsoft.com/office/powerpoint/2010/main" val="94653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P spid="15369" grpId="0" animBg="1"/>
      <p:bldP spid="7" grpId="0" animBg="1"/>
      <p:bldP spid="8" grpId="0"/>
      <p:bldP spid="9" grpId="0"/>
      <p:bldP spid="10" grpId="0" animBg="1"/>
      <p:bldP spid="11" grpId="0" animBg="1"/>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700AA29-02E8-A99A-3025-F69DE1DB10CB}"/>
              </a:ext>
            </a:extLst>
          </p:cNvPr>
          <p:cNvSpPr/>
          <p:nvPr/>
        </p:nvSpPr>
        <p:spPr>
          <a:xfrm>
            <a:off x="4638130" y="2047382"/>
            <a:ext cx="482414" cy="2271472"/>
          </a:xfrm>
          <a:custGeom>
            <a:avLst/>
            <a:gdLst>
              <a:gd name="connsiteX0" fmla="*/ 124709 w 249418"/>
              <a:gd name="connsiteY0" fmla="*/ 0 h 1980320"/>
              <a:gd name="connsiteX1" fmla="*/ 165655 w 249418"/>
              <a:gd name="connsiteY1" fmla="*/ 159242 h 1980320"/>
              <a:gd name="connsiteX2" fmla="*/ 249418 w 249418"/>
              <a:gd name="connsiteY2" fmla="*/ 990160 h 1980320"/>
              <a:gd name="connsiteX3" fmla="*/ 165655 w 249418"/>
              <a:gd name="connsiteY3" fmla="*/ 1821078 h 1980320"/>
              <a:gd name="connsiteX4" fmla="*/ 124709 w 249418"/>
              <a:gd name="connsiteY4" fmla="*/ 1980320 h 1980320"/>
              <a:gd name="connsiteX5" fmla="*/ 83764 w 249418"/>
              <a:gd name="connsiteY5" fmla="*/ 1821078 h 1980320"/>
              <a:gd name="connsiteX6" fmla="*/ 0 w 249418"/>
              <a:gd name="connsiteY6" fmla="*/ 990160 h 1980320"/>
              <a:gd name="connsiteX7" fmla="*/ 83764 w 249418"/>
              <a:gd name="connsiteY7" fmla="*/ 159242 h 198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418" h="1980320">
                <a:moveTo>
                  <a:pt x="124709" y="0"/>
                </a:moveTo>
                <a:lnTo>
                  <a:pt x="165655" y="159242"/>
                </a:lnTo>
                <a:cubicBezTo>
                  <a:pt x="220576" y="427636"/>
                  <a:pt x="249418" y="705530"/>
                  <a:pt x="249418" y="990160"/>
                </a:cubicBezTo>
                <a:cubicBezTo>
                  <a:pt x="249418" y="1274791"/>
                  <a:pt x="220576" y="1552684"/>
                  <a:pt x="165655" y="1821078"/>
                </a:cubicBezTo>
                <a:lnTo>
                  <a:pt x="124709" y="1980320"/>
                </a:lnTo>
                <a:lnTo>
                  <a:pt x="83764" y="1821078"/>
                </a:lnTo>
                <a:cubicBezTo>
                  <a:pt x="28843" y="1552684"/>
                  <a:pt x="0" y="1274791"/>
                  <a:pt x="0" y="990160"/>
                </a:cubicBezTo>
                <a:cubicBezTo>
                  <a:pt x="0" y="705530"/>
                  <a:pt x="28843" y="427636"/>
                  <a:pt x="83764" y="159242"/>
                </a:cubicBezTo>
                <a:close/>
              </a:path>
            </a:pathLst>
          </a:custGeom>
          <a:solidFill>
            <a:schemeClr val="tx2">
              <a:lumMod val="10000"/>
              <a:lumOff val="9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GB" b="1">
              <a:solidFill>
                <a:schemeClr val="tx1"/>
              </a:solidFill>
              <a:latin typeface="Arial" charset="0"/>
            </a:endParaRPr>
          </a:p>
        </p:txBody>
      </p:sp>
      <p:sp>
        <p:nvSpPr>
          <p:cNvPr id="5122" name="Text Box 6">
            <a:extLst>
              <a:ext uri="{FF2B5EF4-FFF2-40B4-BE49-F238E27FC236}">
                <a16:creationId xmlns:a16="http://schemas.microsoft.com/office/drawing/2014/main" id="{5C725F2E-5E0D-4A9C-A619-E06F8E1C4F27}"/>
              </a:ext>
            </a:extLst>
          </p:cNvPr>
          <p:cNvSpPr txBox="1">
            <a:spLocks noChangeArrowheads="1"/>
          </p:cNvSpPr>
          <p:nvPr/>
        </p:nvSpPr>
        <p:spPr bwMode="auto">
          <a:xfrm>
            <a:off x="1761878" y="5403600"/>
            <a:ext cx="52225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GB" altLang="en-US" sz="3200" b="0" dirty="0"/>
              <a:t>Also called a Convex Lens</a:t>
            </a:r>
          </a:p>
        </p:txBody>
      </p:sp>
      <p:sp>
        <p:nvSpPr>
          <p:cNvPr id="5" name="Title 4">
            <a:extLst>
              <a:ext uri="{FF2B5EF4-FFF2-40B4-BE49-F238E27FC236}">
                <a16:creationId xmlns:a16="http://schemas.microsoft.com/office/drawing/2014/main" id="{7DD9533F-22B0-DEB8-F6EF-74A588D373B6}"/>
              </a:ext>
            </a:extLst>
          </p:cNvPr>
          <p:cNvSpPr>
            <a:spLocks noGrp="1"/>
          </p:cNvSpPr>
          <p:nvPr>
            <p:ph type="title"/>
          </p:nvPr>
        </p:nvSpPr>
        <p:spPr>
          <a:xfrm>
            <a:off x="241300" y="155246"/>
            <a:ext cx="8724900" cy="590931"/>
          </a:xfrm>
        </p:spPr>
        <p:txBody>
          <a:bodyPr/>
          <a:lstStyle/>
          <a:p>
            <a:r>
              <a:rPr lang="en-GB" altLang="en-US" dirty="0"/>
              <a:t>What is a converging lens?</a:t>
            </a:r>
            <a:endParaRPr lang="en-GB" dirty="0"/>
          </a:p>
        </p:txBody>
      </p:sp>
      <p:sp>
        <p:nvSpPr>
          <p:cNvPr id="2" name="Slide Number Placeholder 1">
            <a:extLst>
              <a:ext uri="{FF2B5EF4-FFF2-40B4-BE49-F238E27FC236}">
                <a16:creationId xmlns:a16="http://schemas.microsoft.com/office/drawing/2014/main" id="{00A2A289-4E5C-93E5-7986-AAC008B10452}"/>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3</a:t>
            </a:fld>
            <a:endParaRPr lang="en-GB" altLang="en-US"/>
          </a:p>
        </p:txBody>
      </p:sp>
      <p:cxnSp>
        <p:nvCxnSpPr>
          <p:cNvPr id="3" name="Straight Connector 2">
            <a:extLst>
              <a:ext uri="{FF2B5EF4-FFF2-40B4-BE49-F238E27FC236}">
                <a16:creationId xmlns:a16="http://schemas.microsoft.com/office/drawing/2014/main" id="{F35E3A2C-6DB0-72D8-18B1-D832E351629E}"/>
              </a:ext>
            </a:extLst>
          </p:cNvPr>
          <p:cNvCxnSpPr/>
          <p:nvPr/>
        </p:nvCxnSpPr>
        <p:spPr bwMode="auto">
          <a:xfrm>
            <a:off x="767172" y="3324514"/>
            <a:ext cx="7609656"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a:extLst>
              <a:ext uri="{FF2B5EF4-FFF2-40B4-BE49-F238E27FC236}">
                <a16:creationId xmlns:a16="http://schemas.microsoft.com/office/drawing/2014/main" id="{9F35A64B-68C2-432B-9A44-217D474CA84C}"/>
              </a:ext>
            </a:extLst>
          </p:cNvPr>
          <p:cNvSpPr txBox="1"/>
          <p:nvPr/>
        </p:nvSpPr>
        <p:spPr>
          <a:xfrm>
            <a:off x="6875097" y="2736802"/>
            <a:ext cx="864339" cy="369332"/>
          </a:xfrm>
          <a:prstGeom prst="rect">
            <a:avLst/>
          </a:prstGeom>
          <a:noFill/>
        </p:spPr>
        <p:txBody>
          <a:bodyPr wrap="none" rtlCol="0">
            <a:spAutoFit/>
          </a:bodyPr>
          <a:lstStyle/>
          <a:p>
            <a:r>
              <a:rPr lang="en-IE"/>
              <a:t>Focus</a:t>
            </a:r>
          </a:p>
        </p:txBody>
      </p:sp>
      <p:sp>
        <p:nvSpPr>
          <p:cNvPr id="8" name="Oval 7">
            <a:extLst>
              <a:ext uri="{FF2B5EF4-FFF2-40B4-BE49-F238E27FC236}">
                <a16:creationId xmlns:a16="http://schemas.microsoft.com/office/drawing/2014/main" id="{D85CCBE5-2E8C-3EDA-50D9-A3341A9810B3}"/>
              </a:ext>
            </a:extLst>
          </p:cNvPr>
          <p:cNvSpPr/>
          <p:nvPr/>
        </p:nvSpPr>
        <p:spPr bwMode="auto">
          <a:xfrm>
            <a:off x="7001958" y="3289091"/>
            <a:ext cx="72008" cy="70844"/>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cxnSp>
        <p:nvCxnSpPr>
          <p:cNvPr id="11" name="Straight Arrow Connector 10">
            <a:extLst>
              <a:ext uri="{FF2B5EF4-FFF2-40B4-BE49-F238E27FC236}">
                <a16:creationId xmlns:a16="http://schemas.microsoft.com/office/drawing/2014/main" id="{E69D28CB-F18C-4839-E53C-46BA44CF4D3D}"/>
              </a:ext>
            </a:extLst>
          </p:cNvPr>
          <p:cNvCxnSpPr>
            <a:cxnSpLocks/>
          </p:cNvCxnSpPr>
          <p:nvPr/>
        </p:nvCxnSpPr>
        <p:spPr bwMode="auto">
          <a:xfrm>
            <a:off x="395536" y="2682348"/>
            <a:ext cx="3602816" cy="0"/>
          </a:xfrm>
          <a:prstGeom prst="straightConnector1">
            <a:avLst/>
          </a:prstGeom>
          <a:ln w="19050" cap="flat" cmpd="sng" algn="ctr">
            <a:solidFill>
              <a:schemeClr val="dk1"/>
            </a:solidFill>
            <a:prstDash val="solid"/>
            <a:round/>
            <a:headEnd type="none" w="med" len="med"/>
            <a:tailEnd type="stealth" w="lg" len="lg"/>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6AB23A95-DDF7-8696-3E38-E07723CD9117}"/>
              </a:ext>
            </a:extLst>
          </p:cNvPr>
          <p:cNvCxnSpPr>
            <a:cxnSpLocks/>
            <a:endCxn id="8" idx="2"/>
          </p:cNvCxnSpPr>
          <p:nvPr/>
        </p:nvCxnSpPr>
        <p:spPr bwMode="auto">
          <a:xfrm>
            <a:off x="4925940" y="2682348"/>
            <a:ext cx="2076018" cy="642165"/>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20C9DDA1-4E29-0FDB-323F-586F9B549852}"/>
              </a:ext>
            </a:extLst>
          </p:cNvPr>
          <p:cNvCxnSpPr>
            <a:cxnSpLocks/>
            <a:endCxn id="8" idx="2"/>
          </p:cNvCxnSpPr>
          <p:nvPr/>
        </p:nvCxnSpPr>
        <p:spPr bwMode="auto">
          <a:xfrm flipV="1">
            <a:off x="4925940" y="3324513"/>
            <a:ext cx="2076018" cy="541921"/>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6" name="TextBox 15">
            <a:extLst>
              <a:ext uri="{FF2B5EF4-FFF2-40B4-BE49-F238E27FC236}">
                <a16:creationId xmlns:a16="http://schemas.microsoft.com/office/drawing/2014/main" id="{F5DBE16D-4FE8-8D6F-1B9C-A5E5000AAFD0}"/>
              </a:ext>
            </a:extLst>
          </p:cNvPr>
          <p:cNvSpPr txBox="1"/>
          <p:nvPr/>
        </p:nvSpPr>
        <p:spPr>
          <a:xfrm>
            <a:off x="4305526" y="1417335"/>
            <a:ext cx="1124026" cy="523220"/>
          </a:xfrm>
          <a:prstGeom prst="rect">
            <a:avLst/>
          </a:prstGeom>
          <a:noFill/>
        </p:spPr>
        <p:txBody>
          <a:bodyPr wrap="none" rtlCol="0">
            <a:spAutoFit/>
          </a:bodyPr>
          <a:lstStyle/>
          <a:p>
            <a:r>
              <a:rPr lang="en-IE" sz="2800"/>
              <a:t>Lens </a:t>
            </a:r>
          </a:p>
        </p:txBody>
      </p:sp>
      <p:sp>
        <p:nvSpPr>
          <p:cNvPr id="30" name="Text Box 6">
            <a:extLst>
              <a:ext uri="{FF2B5EF4-FFF2-40B4-BE49-F238E27FC236}">
                <a16:creationId xmlns:a16="http://schemas.microsoft.com/office/drawing/2014/main" id="{6D5E1E4A-B35F-C205-03D4-2011F0E6A96E}"/>
              </a:ext>
            </a:extLst>
          </p:cNvPr>
          <p:cNvSpPr txBox="1">
            <a:spLocks noChangeArrowheads="1"/>
          </p:cNvSpPr>
          <p:nvPr/>
        </p:nvSpPr>
        <p:spPr bwMode="auto">
          <a:xfrm>
            <a:off x="162838" y="1670646"/>
            <a:ext cx="39427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GB" altLang="en-US" sz="3200" b="0" dirty="0"/>
              <a:t>parallel beam of light</a:t>
            </a:r>
          </a:p>
        </p:txBody>
      </p:sp>
      <p:cxnSp>
        <p:nvCxnSpPr>
          <p:cNvPr id="32" name="Straight Arrow Connector 31">
            <a:extLst>
              <a:ext uri="{FF2B5EF4-FFF2-40B4-BE49-F238E27FC236}">
                <a16:creationId xmlns:a16="http://schemas.microsoft.com/office/drawing/2014/main" id="{EA577471-B39D-F528-FC77-EDFE2517977C}"/>
              </a:ext>
            </a:extLst>
          </p:cNvPr>
          <p:cNvCxnSpPr/>
          <p:nvPr/>
        </p:nvCxnSpPr>
        <p:spPr bwMode="auto">
          <a:xfrm>
            <a:off x="3844153" y="2682348"/>
            <a:ext cx="1008112"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3" name="Straight Arrow Connector 32">
            <a:extLst>
              <a:ext uri="{FF2B5EF4-FFF2-40B4-BE49-F238E27FC236}">
                <a16:creationId xmlns:a16="http://schemas.microsoft.com/office/drawing/2014/main" id="{EA6C2E39-66CC-664A-C609-25D5EC85F7BC}"/>
              </a:ext>
            </a:extLst>
          </p:cNvPr>
          <p:cNvCxnSpPr>
            <a:cxnSpLocks/>
          </p:cNvCxnSpPr>
          <p:nvPr/>
        </p:nvCxnSpPr>
        <p:spPr bwMode="auto">
          <a:xfrm>
            <a:off x="395536" y="3324513"/>
            <a:ext cx="3618090" cy="0"/>
          </a:xfrm>
          <a:prstGeom prst="straightConnector1">
            <a:avLst/>
          </a:prstGeom>
          <a:ln w="19050" cap="flat" cmpd="sng" algn="ctr">
            <a:solidFill>
              <a:schemeClr val="dk1"/>
            </a:solidFill>
            <a:prstDash val="solid"/>
            <a:round/>
            <a:headEnd type="none" w="lg" len="lg"/>
            <a:tailEnd type="stealth" w="lg" len="lg"/>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6FB47FC9-13D4-33B4-D66A-F1E277524FC7}"/>
              </a:ext>
            </a:extLst>
          </p:cNvPr>
          <p:cNvCxnSpPr/>
          <p:nvPr/>
        </p:nvCxnSpPr>
        <p:spPr bwMode="auto">
          <a:xfrm>
            <a:off x="3859427" y="3324513"/>
            <a:ext cx="1008112"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5" name="Straight Arrow Connector 34">
            <a:extLst>
              <a:ext uri="{FF2B5EF4-FFF2-40B4-BE49-F238E27FC236}">
                <a16:creationId xmlns:a16="http://schemas.microsoft.com/office/drawing/2014/main" id="{02448D7B-6333-53CA-4C34-E300E256DA67}"/>
              </a:ext>
            </a:extLst>
          </p:cNvPr>
          <p:cNvCxnSpPr>
            <a:cxnSpLocks/>
          </p:cNvCxnSpPr>
          <p:nvPr/>
        </p:nvCxnSpPr>
        <p:spPr bwMode="auto">
          <a:xfrm>
            <a:off x="395536" y="3904241"/>
            <a:ext cx="3602816" cy="0"/>
          </a:xfrm>
          <a:prstGeom prst="straightConnector1">
            <a:avLst/>
          </a:prstGeom>
          <a:ln w="19050" cap="flat" cmpd="sng" algn="ctr">
            <a:solidFill>
              <a:schemeClr val="dk1"/>
            </a:solidFill>
            <a:prstDash val="solid"/>
            <a:round/>
            <a:headEnd type="none" w="med" len="med"/>
            <a:tailEnd type="stealth" w="lg" len="lg"/>
          </a:ln>
        </p:spPr>
        <p:style>
          <a:lnRef idx="0">
            <a:scrgbClr r="0" g="0" b="0"/>
          </a:lnRef>
          <a:fillRef idx="0">
            <a:scrgbClr r="0" g="0" b="0"/>
          </a:fillRef>
          <a:effectRef idx="0">
            <a:scrgbClr r="0" g="0" b="0"/>
          </a:effectRef>
          <a:fontRef idx="minor">
            <a:schemeClr val="tx1"/>
          </a:fontRef>
        </p:style>
      </p:cxnSp>
      <p:cxnSp>
        <p:nvCxnSpPr>
          <p:cNvPr id="36" name="Straight Arrow Connector 35">
            <a:extLst>
              <a:ext uri="{FF2B5EF4-FFF2-40B4-BE49-F238E27FC236}">
                <a16:creationId xmlns:a16="http://schemas.microsoft.com/office/drawing/2014/main" id="{D906D304-AF63-68C4-23EF-8C65BDB93904}"/>
              </a:ext>
            </a:extLst>
          </p:cNvPr>
          <p:cNvCxnSpPr/>
          <p:nvPr/>
        </p:nvCxnSpPr>
        <p:spPr bwMode="auto">
          <a:xfrm>
            <a:off x="3844153" y="3904241"/>
            <a:ext cx="1008112"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Straight Arrow Connector 36">
            <a:extLst>
              <a:ext uri="{FF2B5EF4-FFF2-40B4-BE49-F238E27FC236}">
                <a16:creationId xmlns:a16="http://schemas.microsoft.com/office/drawing/2014/main" id="{1B6AEC45-1152-DB11-0DB3-C12E203F4B38}"/>
              </a:ext>
            </a:extLst>
          </p:cNvPr>
          <p:cNvCxnSpPr>
            <a:cxnSpLocks/>
          </p:cNvCxnSpPr>
          <p:nvPr/>
        </p:nvCxnSpPr>
        <p:spPr bwMode="auto">
          <a:xfrm>
            <a:off x="4941214" y="3324513"/>
            <a:ext cx="1933883"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0" name="Text Box 6">
            <a:extLst>
              <a:ext uri="{FF2B5EF4-FFF2-40B4-BE49-F238E27FC236}">
                <a16:creationId xmlns:a16="http://schemas.microsoft.com/office/drawing/2014/main" id="{150F451E-2310-B4EC-30B6-2DC2A79ADD46}"/>
              </a:ext>
            </a:extLst>
          </p:cNvPr>
          <p:cNvSpPr txBox="1">
            <a:spLocks noChangeArrowheads="1"/>
          </p:cNvSpPr>
          <p:nvPr/>
        </p:nvSpPr>
        <p:spPr bwMode="auto">
          <a:xfrm rot="20506683">
            <a:off x="4765403" y="3556761"/>
            <a:ext cx="39444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GB" altLang="en-US" sz="3200" b="0" dirty="0"/>
              <a:t>converging beam. </a:t>
            </a:r>
          </a:p>
        </p:txBody>
      </p:sp>
      <p:sp>
        <p:nvSpPr>
          <p:cNvPr id="10" name="Freeform: Shape 9">
            <a:extLst>
              <a:ext uri="{FF2B5EF4-FFF2-40B4-BE49-F238E27FC236}">
                <a16:creationId xmlns:a16="http://schemas.microsoft.com/office/drawing/2014/main" id="{F42E88E6-2866-74F9-824D-9CF8A364A0FE}"/>
              </a:ext>
            </a:extLst>
          </p:cNvPr>
          <p:cNvSpPr/>
          <p:nvPr/>
        </p:nvSpPr>
        <p:spPr bwMode="auto">
          <a:xfrm rot="5400000">
            <a:off x="3797711" y="2514763"/>
            <a:ext cx="258497" cy="267668"/>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4" name="Freeform: Shape 13">
            <a:extLst>
              <a:ext uri="{FF2B5EF4-FFF2-40B4-BE49-F238E27FC236}">
                <a16:creationId xmlns:a16="http://schemas.microsoft.com/office/drawing/2014/main" id="{329209AA-FD9D-A06B-2578-4917F02ADBAC}"/>
              </a:ext>
            </a:extLst>
          </p:cNvPr>
          <p:cNvSpPr/>
          <p:nvPr/>
        </p:nvSpPr>
        <p:spPr bwMode="auto">
          <a:xfrm rot="5400000">
            <a:off x="3775318" y="3205309"/>
            <a:ext cx="258497" cy="267668"/>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5" name="Freeform: Shape 14">
            <a:extLst>
              <a:ext uri="{FF2B5EF4-FFF2-40B4-BE49-F238E27FC236}">
                <a16:creationId xmlns:a16="http://schemas.microsoft.com/office/drawing/2014/main" id="{6749C376-C38D-A6FA-C544-D3C863228CB2}"/>
              </a:ext>
            </a:extLst>
          </p:cNvPr>
          <p:cNvSpPr/>
          <p:nvPr/>
        </p:nvSpPr>
        <p:spPr bwMode="auto">
          <a:xfrm rot="5400000">
            <a:off x="3771273" y="3781372"/>
            <a:ext cx="258496" cy="267668"/>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7" name="Freeform: Shape 16">
            <a:extLst>
              <a:ext uri="{FF2B5EF4-FFF2-40B4-BE49-F238E27FC236}">
                <a16:creationId xmlns:a16="http://schemas.microsoft.com/office/drawing/2014/main" id="{8A1C8DB9-F33C-5E84-64B5-FFF843DC8A19}"/>
              </a:ext>
            </a:extLst>
          </p:cNvPr>
          <p:cNvSpPr/>
          <p:nvPr/>
        </p:nvSpPr>
        <p:spPr bwMode="auto">
          <a:xfrm rot="6498203">
            <a:off x="5686585" y="2807095"/>
            <a:ext cx="196196" cy="24590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8" name="Freeform: Shape 17">
            <a:extLst>
              <a:ext uri="{FF2B5EF4-FFF2-40B4-BE49-F238E27FC236}">
                <a16:creationId xmlns:a16="http://schemas.microsoft.com/office/drawing/2014/main" id="{3A9E9C06-F901-39CA-0D5E-88FF1C6E74E8}"/>
              </a:ext>
            </a:extLst>
          </p:cNvPr>
          <p:cNvSpPr/>
          <p:nvPr/>
        </p:nvSpPr>
        <p:spPr bwMode="auto">
          <a:xfrm rot="3869975">
            <a:off x="5576368" y="3557295"/>
            <a:ext cx="277860" cy="239128"/>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9" name="Freeform: Shape 18">
            <a:extLst>
              <a:ext uri="{FF2B5EF4-FFF2-40B4-BE49-F238E27FC236}">
                <a16:creationId xmlns:a16="http://schemas.microsoft.com/office/drawing/2014/main" id="{4DC1B069-3995-1A75-3094-39D054C9275C}"/>
              </a:ext>
            </a:extLst>
          </p:cNvPr>
          <p:cNvSpPr/>
          <p:nvPr/>
        </p:nvSpPr>
        <p:spPr bwMode="auto">
          <a:xfrm rot="5400000">
            <a:off x="5543408" y="3214056"/>
            <a:ext cx="244944" cy="236619"/>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268A7D52-AE41-2A5F-D7A9-EBAAFA8C8826}"/>
              </a:ext>
            </a:extLst>
          </p:cNvPr>
          <p:cNvSpPr txBox="1"/>
          <p:nvPr/>
        </p:nvSpPr>
        <p:spPr>
          <a:xfrm>
            <a:off x="441864" y="761974"/>
            <a:ext cx="7843237"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A lens that causes a parallel beam to converge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122" grpId="0"/>
      <p:bldP spid="6" grpId="0"/>
      <p:bldP spid="8" grpId="0" animBg="1"/>
      <p:bldP spid="16" grpId="0"/>
      <p:bldP spid="30" grpId="0"/>
      <p:bldP spid="40" grpId="0"/>
      <p:bldP spid="10" grpId="0" animBg="1"/>
      <p:bldP spid="14" grpId="0" animBg="1"/>
      <p:bldP spid="15" grpId="0" animBg="1"/>
      <p:bldP spid="17" grpId="0" animBg="1"/>
      <p:bldP spid="18" grpId="0" animBg="1"/>
      <p:bldP spid="19" grpId="0" animBg="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8E1F2ED1-4AD2-D712-4994-C0107FA81D11}"/>
              </a:ext>
            </a:extLst>
          </p:cNvPr>
          <p:cNvSpPr>
            <a:spLocks noGrp="1" noChangeArrowheads="1"/>
          </p:cNvSpPr>
          <p:nvPr>
            <p:ph type="title"/>
          </p:nvPr>
        </p:nvSpPr>
        <p:spPr>
          <a:xfrm>
            <a:off x="241300" y="155246"/>
            <a:ext cx="8724900" cy="1089529"/>
          </a:xfrm>
        </p:spPr>
        <p:txBody>
          <a:bodyPr/>
          <a:lstStyle/>
          <a:p>
            <a:pPr eaLnBrk="1" hangingPunct="1"/>
            <a:r>
              <a:rPr lang="en-IE" altLang="en-US" dirty="0"/>
              <a:t>When do you get negatives in the </a:t>
            </a:r>
            <a:r>
              <a:rPr lang="en-IE" altLang="en-US" sz="3600" b="1" dirty="0"/>
              <a:t>Lens Formula</a:t>
            </a:r>
            <a:endParaRPr lang="en-GB" altLang="en-US" sz="3600" b="1" dirty="0"/>
          </a:p>
        </p:txBody>
      </p:sp>
      <p:sp>
        <p:nvSpPr>
          <p:cNvPr id="2" name="Slide Number Placeholder 1">
            <a:extLst>
              <a:ext uri="{FF2B5EF4-FFF2-40B4-BE49-F238E27FC236}">
                <a16:creationId xmlns:a16="http://schemas.microsoft.com/office/drawing/2014/main" id="{D4561093-6196-C26A-EB92-284B13BF9EDC}"/>
              </a:ext>
            </a:extLst>
          </p:cNvPr>
          <p:cNvSpPr>
            <a:spLocks noGrp="1"/>
          </p:cNvSpPr>
          <p:nvPr>
            <p:ph type="sldNum" sz="quarter" idx="4294967295"/>
          </p:nvPr>
        </p:nvSpPr>
        <p:spPr bwMode="auto">
          <a:xfrm>
            <a:off x="70104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4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30</a:t>
            </a:fld>
            <a:endParaRPr lang="en-GB" altLang="en-US"/>
          </a:p>
        </p:txBody>
      </p:sp>
      <p:sp>
        <p:nvSpPr>
          <p:cNvPr id="15368" name="Text Box 15">
            <a:extLst>
              <a:ext uri="{FF2B5EF4-FFF2-40B4-BE49-F238E27FC236}">
                <a16:creationId xmlns:a16="http://schemas.microsoft.com/office/drawing/2014/main" id="{97DFE439-74FD-249D-6D25-5CF39856995A}"/>
              </a:ext>
            </a:extLst>
          </p:cNvPr>
          <p:cNvSpPr txBox="1">
            <a:spLocks noChangeArrowheads="1"/>
          </p:cNvSpPr>
          <p:nvPr/>
        </p:nvSpPr>
        <p:spPr bwMode="auto">
          <a:xfrm>
            <a:off x="433275" y="3272760"/>
            <a:ext cx="684139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IE" altLang="en-US" sz="3200" b="0" dirty="0"/>
              <a:t>f is positive for a converging lens</a:t>
            </a:r>
          </a:p>
          <a:p>
            <a:pPr eaLnBrk="1" hangingPunct="1"/>
            <a:r>
              <a:rPr lang="en-IE" altLang="en-US" sz="3200" dirty="0">
                <a:solidFill>
                  <a:srgbClr val="C00000"/>
                </a:solidFill>
              </a:rPr>
              <a:t>f is negative for a diverging lens</a:t>
            </a:r>
          </a:p>
        </p:txBody>
      </p:sp>
      <mc:AlternateContent xmlns:mc="http://schemas.openxmlformats.org/markup-compatibility/2006" xmlns:a14="http://schemas.microsoft.com/office/drawing/2010/main">
        <mc:Choice Requires="a14">
          <p:sp>
            <p:nvSpPr>
              <p:cNvPr id="15369" name="Object 4">
                <a:extLst>
                  <a:ext uri="{FF2B5EF4-FFF2-40B4-BE49-F238E27FC236}">
                    <a16:creationId xmlns:a16="http://schemas.microsoft.com/office/drawing/2014/main" id="{C6FAC569-3D18-5347-24AE-13D20A1CBF60}"/>
                  </a:ext>
                </a:extLst>
              </p:cNvPr>
              <p:cNvSpPr txBox="1"/>
              <p:nvPr/>
            </p:nvSpPr>
            <p:spPr bwMode="auto">
              <a:xfrm>
                <a:off x="2733184" y="1012598"/>
                <a:ext cx="2808311" cy="1495425"/>
              </a:xfrm>
              <a:prstGeom prst="rect">
                <a:avLst/>
              </a:prstGeom>
              <a:solidFill>
                <a:srgbClr val="FFFF99"/>
              </a:solidFill>
              <a:ln>
                <a:noFill/>
              </a:ln>
            </p:spPr>
            <p:txBody>
              <a:bodyPr>
                <a:normAutofit/>
              </a:bodyPr>
              <a:lstStyle/>
              <a:p>
                <a:pPr/>
                <a14:m>
                  <m:oMathPara xmlns:m="http://schemas.openxmlformats.org/officeDocument/2006/math">
                    <m:oMathParaPr>
                      <m:jc m:val="left"/>
                    </m:oMathParaPr>
                    <m:oMath xmlns:m="http://schemas.openxmlformats.org/officeDocument/2006/math">
                      <m:f>
                        <m:fPr>
                          <m:ctrlPr>
                            <a:rPr lang="en-GB" sz="4000" i="1">
                              <a:solidFill>
                                <a:srgbClr val="000000"/>
                              </a:solidFill>
                              <a:latin typeface="Cambria Math" panose="02040503050406030204" pitchFamily="18" charset="0"/>
                            </a:rPr>
                          </m:ctrlPr>
                        </m:fPr>
                        <m:num>
                          <m:r>
                            <a:rPr lang="en-GB" sz="4000" i="1">
                              <a:solidFill>
                                <a:srgbClr val="000000"/>
                              </a:solidFill>
                              <a:latin typeface="Cambria Math" panose="02040503050406030204" pitchFamily="18" charset="0"/>
                            </a:rPr>
                            <m:t>1</m:t>
                          </m:r>
                        </m:num>
                        <m:den>
                          <m:r>
                            <a:rPr lang="en-GB" sz="4000" i="1">
                              <a:solidFill>
                                <a:srgbClr val="000000"/>
                              </a:solidFill>
                              <a:latin typeface="Cambria Math" panose="02040503050406030204" pitchFamily="18" charset="0"/>
                            </a:rPr>
                            <m:t>𝑢</m:t>
                          </m:r>
                        </m:den>
                      </m:f>
                      <m:r>
                        <a:rPr lang="en-GB" sz="4000" i="1">
                          <a:solidFill>
                            <a:srgbClr val="000000"/>
                          </a:solidFill>
                          <a:latin typeface="Cambria Math" panose="02040503050406030204" pitchFamily="18" charset="0"/>
                        </a:rPr>
                        <m:t>+</m:t>
                      </m:r>
                      <m:f>
                        <m:fPr>
                          <m:ctrlPr>
                            <a:rPr lang="en-GB" sz="4000" i="1">
                              <a:solidFill>
                                <a:srgbClr val="000000"/>
                              </a:solidFill>
                              <a:latin typeface="Cambria Math" panose="02040503050406030204" pitchFamily="18" charset="0"/>
                            </a:rPr>
                          </m:ctrlPr>
                        </m:fPr>
                        <m:num>
                          <m:r>
                            <a:rPr lang="en-GB" sz="4000" i="1">
                              <a:solidFill>
                                <a:srgbClr val="000000"/>
                              </a:solidFill>
                              <a:latin typeface="Cambria Math" panose="02040503050406030204" pitchFamily="18" charset="0"/>
                            </a:rPr>
                            <m:t>1</m:t>
                          </m:r>
                        </m:num>
                        <m:den>
                          <m:r>
                            <a:rPr lang="en-GB" sz="4000" i="1">
                              <a:solidFill>
                                <a:srgbClr val="000000"/>
                              </a:solidFill>
                              <a:latin typeface="Cambria Math" panose="02040503050406030204" pitchFamily="18" charset="0"/>
                            </a:rPr>
                            <m:t>𝑣</m:t>
                          </m:r>
                        </m:den>
                      </m:f>
                      <m:r>
                        <a:rPr lang="en-GB" sz="4000" i="1">
                          <a:solidFill>
                            <a:srgbClr val="000000"/>
                          </a:solidFill>
                          <a:latin typeface="Cambria Math" panose="02040503050406030204" pitchFamily="18" charset="0"/>
                        </a:rPr>
                        <m:t>=</m:t>
                      </m:r>
                      <m:f>
                        <m:fPr>
                          <m:ctrlPr>
                            <a:rPr lang="en-GB" sz="4000" i="1">
                              <a:solidFill>
                                <a:srgbClr val="000000"/>
                              </a:solidFill>
                              <a:latin typeface="Cambria Math" panose="02040503050406030204" pitchFamily="18" charset="0"/>
                            </a:rPr>
                          </m:ctrlPr>
                        </m:fPr>
                        <m:num>
                          <m:r>
                            <a:rPr lang="en-GB" sz="4000" i="1">
                              <a:solidFill>
                                <a:srgbClr val="000000"/>
                              </a:solidFill>
                              <a:latin typeface="Cambria Math" panose="02040503050406030204" pitchFamily="18" charset="0"/>
                            </a:rPr>
                            <m:t>1</m:t>
                          </m:r>
                        </m:num>
                        <m:den>
                          <m:r>
                            <a:rPr lang="en-GB" sz="4000" i="1">
                              <a:solidFill>
                                <a:srgbClr val="000000"/>
                              </a:solidFill>
                              <a:latin typeface="Cambria Math" panose="02040503050406030204" pitchFamily="18" charset="0"/>
                            </a:rPr>
                            <m:t>𝑓</m:t>
                          </m:r>
                        </m:den>
                      </m:f>
                    </m:oMath>
                  </m:oMathPara>
                </a14:m>
                <a:endParaRPr lang="en-GB" sz="4000" dirty="0"/>
              </a:p>
            </p:txBody>
          </p:sp>
        </mc:Choice>
        <mc:Fallback xmlns="">
          <p:sp>
            <p:nvSpPr>
              <p:cNvPr id="15369" name="Object 4">
                <a:extLst>
                  <a:ext uri="{FF2B5EF4-FFF2-40B4-BE49-F238E27FC236}">
                    <a16:creationId xmlns:a16="http://schemas.microsoft.com/office/drawing/2014/main" id="{C6FAC569-3D18-5347-24AE-13D20A1CBF60}"/>
                  </a:ext>
                </a:extLst>
              </p:cNvPr>
              <p:cNvSpPr txBox="1">
                <a:spLocks noRot="1" noChangeAspect="1" noMove="1" noResize="1" noEditPoints="1" noAdjustHandles="1" noChangeArrowheads="1" noChangeShapeType="1" noTextEdit="1"/>
              </p:cNvSpPr>
              <p:nvPr/>
            </p:nvSpPr>
            <p:spPr bwMode="auto">
              <a:xfrm>
                <a:off x="2733184" y="1012598"/>
                <a:ext cx="2808311" cy="1495425"/>
              </a:xfrm>
              <a:prstGeom prst="rect">
                <a:avLst/>
              </a:prstGeom>
              <a:blipFill>
                <a:blip r:embed="rId3"/>
                <a:stretch>
                  <a:fillRect/>
                </a:stretch>
              </a:blipFill>
              <a:ln>
                <a:noFill/>
              </a:ln>
            </p:spPr>
            <p:txBody>
              <a:bodyPr/>
              <a:lstStyle/>
              <a:p>
                <a:r>
                  <a:rPr lang="en-GB">
                    <a:noFill/>
                  </a:rPr>
                  <a:t> </a:t>
                </a:r>
              </a:p>
            </p:txBody>
          </p:sp>
        </mc:Fallback>
      </mc:AlternateContent>
      <p:sp>
        <p:nvSpPr>
          <p:cNvPr id="5" name="Text Box 15">
            <a:extLst>
              <a:ext uri="{FF2B5EF4-FFF2-40B4-BE49-F238E27FC236}">
                <a16:creationId xmlns:a16="http://schemas.microsoft.com/office/drawing/2014/main" id="{863DD396-2522-743F-2404-077DA4DF594E}"/>
              </a:ext>
            </a:extLst>
          </p:cNvPr>
          <p:cNvSpPr txBox="1">
            <a:spLocks noChangeArrowheads="1"/>
          </p:cNvSpPr>
          <p:nvPr/>
        </p:nvSpPr>
        <p:spPr bwMode="auto">
          <a:xfrm>
            <a:off x="433276" y="4618843"/>
            <a:ext cx="684139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IE" altLang="en-US" sz="3200" b="0" dirty="0"/>
              <a:t>v is positive for a real image and </a:t>
            </a:r>
          </a:p>
          <a:p>
            <a:pPr eaLnBrk="1" hangingPunct="1"/>
            <a:r>
              <a:rPr lang="en-IE" altLang="en-US" sz="3200" dirty="0">
                <a:solidFill>
                  <a:srgbClr val="C00000"/>
                </a:solidFill>
              </a:rPr>
              <a:t>v is negative for a virtual image</a:t>
            </a:r>
            <a:endParaRPr lang="en-GB" altLang="en-US" sz="3200" dirty="0">
              <a:solidFill>
                <a:srgbClr val="C00000"/>
              </a:solidFill>
            </a:endParaRPr>
          </a:p>
        </p:txBody>
      </p:sp>
      <p:sp>
        <p:nvSpPr>
          <p:cNvPr id="3" name="Freeform: Shape 2">
            <a:extLst>
              <a:ext uri="{FF2B5EF4-FFF2-40B4-BE49-F238E27FC236}">
                <a16:creationId xmlns:a16="http://schemas.microsoft.com/office/drawing/2014/main" id="{8C5EC16C-0577-1164-8644-6C4F962677C5}"/>
              </a:ext>
            </a:extLst>
          </p:cNvPr>
          <p:cNvSpPr/>
          <p:nvPr/>
        </p:nvSpPr>
        <p:spPr bwMode="auto">
          <a:xfrm>
            <a:off x="8423158" y="2879943"/>
            <a:ext cx="543042" cy="2060467"/>
          </a:xfrm>
          <a:custGeom>
            <a:avLst/>
            <a:gdLst>
              <a:gd name="connsiteX0" fmla="*/ 0 w 372140"/>
              <a:gd name="connsiteY0" fmla="*/ 21265 h 2286000"/>
              <a:gd name="connsiteX1" fmla="*/ 372140 w 372140"/>
              <a:gd name="connsiteY1" fmla="*/ 0 h 2286000"/>
              <a:gd name="connsiteX2" fmla="*/ 276447 w 372140"/>
              <a:gd name="connsiteY2" fmla="*/ 1105786 h 2286000"/>
              <a:gd name="connsiteX3" fmla="*/ 372140 w 372140"/>
              <a:gd name="connsiteY3" fmla="*/ 2286000 h 2286000"/>
              <a:gd name="connsiteX4" fmla="*/ 53163 w 372140"/>
              <a:gd name="connsiteY4" fmla="*/ 2286000 h 2286000"/>
              <a:gd name="connsiteX5" fmla="*/ 170121 w 372140"/>
              <a:gd name="connsiteY5" fmla="*/ 1116419 h 2286000"/>
              <a:gd name="connsiteX6" fmla="*/ 0 w 372140"/>
              <a:gd name="connsiteY6" fmla="*/ 21265 h 2286000"/>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4251 w 355126"/>
              <a:gd name="connsiteY0" fmla="*/ 0 h 2296632"/>
              <a:gd name="connsiteX1" fmla="*/ 355126 w 355126"/>
              <a:gd name="connsiteY1" fmla="*/ 10632 h 2296632"/>
              <a:gd name="connsiteX2" fmla="*/ 259433 w 355126"/>
              <a:gd name="connsiteY2" fmla="*/ 1116418 h 2296632"/>
              <a:gd name="connsiteX3" fmla="*/ 355126 w 355126"/>
              <a:gd name="connsiteY3" fmla="*/ 2296632 h 2296632"/>
              <a:gd name="connsiteX4" fmla="*/ 36149 w 355126"/>
              <a:gd name="connsiteY4" fmla="*/ 2296632 h 2296632"/>
              <a:gd name="connsiteX5" fmla="*/ 153107 w 355126"/>
              <a:gd name="connsiteY5" fmla="*/ 1127051 h 2296632"/>
              <a:gd name="connsiteX6" fmla="*/ 4251 w 355126"/>
              <a:gd name="connsiteY6" fmla="*/ 0 h 2296632"/>
              <a:gd name="connsiteX0" fmla="*/ 5021 w 355896"/>
              <a:gd name="connsiteY0" fmla="*/ 0 h 2296632"/>
              <a:gd name="connsiteX1" fmla="*/ 355896 w 355896"/>
              <a:gd name="connsiteY1" fmla="*/ 10632 h 2296632"/>
              <a:gd name="connsiteX2" fmla="*/ 260203 w 355896"/>
              <a:gd name="connsiteY2" fmla="*/ 1116418 h 2296632"/>
              <a:gd name="connsiteX3" fmla="*/ 355896 w 355896"/>
              <a:gd name="connsiteY3" fmla="*/ 2296632 h 2296632"/>
              <a:gd name="connsiteX4" fmla="*/ 36919 w 355896"/>
              <a:gd name="connsiteY4" fmla="*/ 2296632 h 2296632"/>
              <a:gd name="connsiteX5" fmla="*/ 153877 w 355896"/>
              <a:gd name="connsiteY5" fmla="*/ 1127051 h 2296632"/>
              <a:gd name="connsiteX6" fmla="*/ 5021 w 355896"/>
              <a:gd name="connsiteY6" fmla="*/ 0 h 2296632"/>
              <a:gd name="connsiteX0" fmla="*/ 5021 w 364023"/>
              <a:gd name="connsiteY0" fmla="*/ 0 h 2296632"/>
              <a:gd name="connsiteX1" fmla="*/ 355896 w 364023"/>
              <a:gd name="connsiteY1" fmla="*/ 10632 h 2296632"/>
              <a:gd name="connsiteX2" fmla="*/ 260203 w 364023"/>
              <a:gd name="connsiteY2" fmla="*/ 1116418 h 2296632"/>
              <a:gd name="connsiteX3" fmla="*/ 355896 w 364023"/>
              <a:gd name="connsiteY3" fmla="*/ 2296632 h 2296632"/>
              <a:gd name="connsiteX4" fmla="*/ 36919 w 364023"/>
              <a:gd name="connsiteY4" fmla="*/ 2296632 h 2296632"/>
              <a:gd name="connsiteX5" fmla="*/ 153877 w 364023"/>
              <a:gd name="connsiteY5" fmla="*/ 1127051 h 2296632"/>
              <a:gd name="connsiteX6" fmla="*/ 5021 w 364023"/>
              <a:gd name="connsiteY6" fmla="*/ 0 h 2296632"/>
              <a:gd name="connsiteX0" fmla="*/ 5021 w 364023"/>
              <a:gd name="connsiteY0" fmla="*/ 0 h 2296632"/>
              <a:gd name="connsiteX1" fmla="*/ 355896 w 364023"/>
              <a:gd name="connsiteY1" fmla="*/ 10632 h 2296632"/>
              <a:gd name="connsiteX2" fmla="*/ 260203 w 364023"/>
              <a:gd name="connsiteY2" fmla="*/ 1116418 h 2296632"/>
              <a:gd name="connsiteX3" fmla="*/ 355896 w 364023"/>
              <a:gd name="connsiteY3" fmla="*/ 2296632 h 2296632"/>
              <a:gd name="connsiteX4" fmla="*/ 36919 w 364023"/>
              <a:gd name="connsiteY4" fmla="*/ 2296632 h 2296632"/>
              <a:gd name="connsiteX5" fmla="*/ 153877 w 364023"/>
              <a:gd name="connsiteY5" fmla="*/ 1127051 h 2296632"/>
              <a:gd name="connsiteX6" fmla="*/ 5021 w 364023"/>
              <a:gd name="connsiteY6" fmla="*/ 0 h 2296632"/>
              <a:gd name="connsiteX0" fmla="*/ 5021 w 362470"/>
              <a:gd name="connsiteY0" fmla="*/ 0 h 2296632"/>
              <a:gd name="connsiteX1" fmla="*/ 355896 w 362470"/>
              <a:gd name="connsiteY1" fmla="*/ 10632 h 2296632"/>
              <a:gd name="connsiteX2" fmla="*/ 260203 w 362470"/>
              <a:gd name="connsiteY2" fmla="*/ 1116418 h 2296632"/>
              <a:gd name="connsiteX3" fmla="*/ 355896 w 362470"/>
              <a:gd name="connsiteY3" fmla="*/ 2296632 h 2296632"/>
              <a:gd name="connsiteX4" fmla="*/ 36919 w 362470"/>
              <a:gd name="connsiteY4" fmla="*/ 2296632 h 2296632"/>
              <a:gd name="connsiteX5" fmla="*/ 153877 w 362470"/>
              <a:gd name="connsiteY5" fmla="*/ 1127051 h 2296632"/>
              <a:gd name="connsiteX6" fmla="*/ 5021 w 362470"/>
              <a:gd name="connsiteY6" fmla="*/ 0 h 2296632"/>
              <a:gd name="connsiteX0" fmla="*/ 0 w 357449"/>
              <a:gd name="connsiteY0" fmla="*/ 0 h 2296632"/>
              <a:gd name="connsiteX1" fmla="*/ 350875 w 357449"/>
              <a:gd name="connsiteY1" fmla="*/ 10632 h 2296632"/>
              <a:gd name="connsiteX2" fmla="*/ 255182 w 357449"/>
              <a:gd name="connsiteY2" fmla="*/ 1116418 h 2296632"/>
              <a:gd name="connsiteX3" fmla="*/ 350875 w 357449"/>
              <a:gd name="connsiteY3" fmla="*/ 2296632 h 2296632"/>
              <a:gd name="connsiteX4" fmla="*/ 31898 w 357449"/>
              <a:gd name="connsiteY4" fmla="*/ 2296632 h 2296632"/>
              <a:gd name="connsiteX5" fmla="*/ 148856 w 357449"/>
              <a:gd name="connsiteY5" fmla="*/ 1127051 h 2296632"/>
              <a:gd name="connsiteX6" fmla="*/ 0 w 357449"/>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1969 w 318977"/>
              <a:gd name="connsiteY0" fmla="*/ 6301 h 2286000"/>
              <a:gd name="connsiteX1" fmla="*/ 318977 w 318977"/>
              <a:gd name="connsiteY1" fmla="*/ 0 h 2286000"/>
              <a:gd name="connsiteX2" fmla="*/ 223284 w 318977"/>
              <a:gd name="connsiteY2" fmla="*/ 1105786 h 2286000"/>
              <a:gd name="connsiteX3" fmla="*/ 318977 w 318977"/>
              <a:gd name="connsiteY3" fmla="*/ 2286000 h 2286000"/>
              <a:gd name="connsiteX4" fmla="*/ 0 w 318977"/>
              <a:gd name="connsiteY4" fmla="*/ 2286000 h 2286000"/>
              <a:gd name="connsiteX5" fmla="*/ 116958 w 318977"/>
              <a:gd name="connsiteY5" fmla="*/ 1116419 h 2286000"/>
              <a:gd name="connsiteX6" fmla="*/ 1969 w 318977"/>
              <a:gd name="connsiteY6" fmla="*/ 6301 h 2286000"/>
              <a:gd name="connsiteX0" fmla="*/ 14669 w 318977"/>
              <a:gd name="connsiteY0" fmla="*/ 0 h 2288165"/>
              <a:gd name="connsiteX1" fmla="*/ 318977 w 318977"/>
              <a:gd name="connsiteY1" fmla="*/ 2165 h 2288165"/>
              <a:gd name="connsiteX2" fmla="*/ 223284 w 318977"/>
              <a:gd name="connsiteY2" fmla="*/ 1107951 h 2288165"/>
              <a:gd name="connsiteX3" fmla="*/ 318977 w 318977"/>
              <a:gd name="connsiteY3" fmla="*/ 2288165 h 2288165"/>
              <a:gd name="connsiteX4" fmla="*/ 0 w 318977"/>
              <a:gd name="connsiteY4" fmla="*/ 2288165 h 2288165"/>
              <a:gd name="connsiteX5" fmla="*/ 116958 w 318977"/>
              <a:gd name="connsiteY5" fmla="*/ 1118584 h 2288165"/>
              <a:gd name="connsiteX6" fmla="*/ 14669 w 318977"/>
              <a:gd name="connsiteY6" fmla="*/ 0 h 2288165"/>
              <a:gd name="connsiteX0" fmla="*/ 0 w 304308"/>
              <a:gd name="connsiteY0" fmla="*/ 0 h 2288165"/>
              <a:gd name="connsiteX1" fmla="*/ 304308 w 304308"/>
              <a:gd name="connsiteY1" fmla="*/ 2165 h 2288165"/>
              <a:gd name="connsiteX2" fmla="*/ 208615 w 304308"/>
              <a:gd name="connsiteY2" fmla="*/ 1107951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88165"/>
              <a:gd name="connsiteX1" fmla="*/ 304308 w 304308"/>
              <a:gd name="connsiteY1" fmla="*/ 2165 h 2288165"/>
              <a:gd name="connsiteX2" fmla="*/ 208615 w 304308"/>
              <a:gd name="connsiteY2" fmla="*/ 1107951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88165"/>
              <a:gd name="connsiteX1" fmla="*/ 304308 w 304308"/>
              <a:gd name="connsiteY1" fmla="*/ 2165 h 2288165"/>
              <a:gd name="connsiteX2" fmla="*/ 208615 w 304308"/>
              <a:gd name="connsiteY2" fmla="*/ 1129118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96631"/>
              <a:gd name="connsiteX1" fmla="*/ 304308 w 304308"/>
              <a:gd name="connsiteY1" fmla="*/ 2165 h 2296631"/>
              <a:gd name="connsiteX2" fmla="*/ 208615 w 304308"/>
              <a:gd name="connsiteY2" fmla="*/ 1129118 h 2296631"/>
              <a:gd name="connsiteX3" fmla="*/ 304308 w 304308"/>
              <a:gd name="connsiteY3" fmla="*/ 2288165 h 2296631"/>
              <a:gd name="connsiteX4" fmla="*/ 23431 w 304308"/>
              <a:gd name="connsiteY4" fmla="*/ 2296631 h 2296631"/>
              <a:gd name="connsiteX5" fmla="*/ 102289 w 304308"/>
              <a:gd name="connsiteY5" fmla="*/ 1118584 h 2296631"/>
              <a:gd name="connsiteX6" fmla="*/ 0 w 304308"/>
              <a:gd name="connsiteY6" fmla="*/ 0 h 2296631"/>
              <a:gd name="connsiteX0" fmla="*/ 0 w 304308"/>
              <a:gd name="connsiteY0" fmla="*/ 0 h 2301325"/>
              <a:gd name="connsiteX1" fmla="*/ 304308 w 304308"/>
              <a:gd name="connsiteY1" fmla="*/ 2165 h 2301325"/>
              <a:gd name="connsiteX2" fmla="*/ 208615 w 304308"/>
              <a:gd name="connsiteY2" fmla="*/ 1129118 h 2301325"/>
              <a:gd name="connsiteX3" fmla="*/ 304308 w 304308"/>
              <a:gd name="connsiteY3" fmla="*/ 2288165 h 2301325"/>
              <a:gd name="connsiteX4" fmla="*/ 3156 w 304308"/>
              <a:gd name="connsiteY4" fmla="*/ 2301325 h 2301325"/>
              <a:gd name="connsiteX5" fmla="*/ 102289 w 304308"/>
              <a:gd name="connsiteY5" fmla="*/ 1118584 h 2301325"/>
              <a:gd name="connsiteX6" fmla="*/ 0 w 304308"/>
              <a:gd name="connsiteY6" fmla="*/ 0 h 2301325"/>
              <a:gd name="connsiteX0" fmla="*/ 0 w 304308"/>
              <a:gd name="connsiteY0" fmla="*/ 0 h 2296631"/>
              <a:gd name="connsiteX1" fmla="*/ 304308 w 304308"/>
              <a:gd name="connsiteY1" fmla="*/ 2165 h 2296631"/>
              <a:gd name="connsiteX2" fmla="*/ 208615 w 304308"/>
              <a:gd name="connsiteY2" fmla="*/ 1129118 h 2296631"/>
              <a:gd name="connsiteX3" fmla="*/ 304308 w 304308"/>
              <a:gd name="connsiteY3" fmla="*/ 2288165 h 2296631"/>
              <a:gd name="connsiteX4" fmla="*/ 3156 w 304308"/>
              <a:gd name="connsiteY4" fmla="*/ 2296631 h 2296631"/>
              <a:gd name="connsiteX5" fmla="*/ 102289 w 304308"/>
              <a:gd name="connsiteY5" fmla="*/ 1118584 h 2296631"/>
              <a:gd name="connsiteX6" fmla="*/ 0 w 304308"/>
              <a:gd name="connsiteY6" fmla="*/ 0 h 2296631"/>
              <a:gd name="connsiteX0" fmla="*/ 0 w 304308"/>
              <a:gd name="connsiteY0" fmla="*/ 0 h 2289590"/>
              <a:gd name="connsiteX1" fmla="*/ 304308 w 304308"/>
              <a:gd name="connsiteY1" fmla="*/ 2165 h 2289590"/>
              <a:gd name="connsiteX2" fmla="*/ 208615 w 304308"/>
              <a:gd name="connsiteY2" fmla="*/ 1129118 h 2289590"/>
              <a:gd name="connsiteX3" fmla="*/ 304308 w 304308"/>
              <a:gd name="connsiteY3" fmla="*/ 2288165 h 2289590"/>
              <a:gd name="connsiteX4" fmla="*/ 920 w 304308"/>
              <a:gd name="connsiteY4" fmla="*/ 2289590 h 2289590"/>
              <a:gd name="connsiteX5" fmla="*/ 102289 w 304308"/>
              <a:gd name="connsiteY5" fmla="*/ 1118584 h 2289590"/>
              <a:gd name="connsiteX6" fmla="*/ 0 w 304308"/>
              <a:gd name="connsiteY6" fmla="*/ 0 h 2289590"/>
              <a:gd name="connsiteX0" fmla="*/ 0 w 304308"/>
              <a:gd name="connsiteY0" fmla="*/ 0 h 2289590"/>
              <a:gd name="connsiteX1" fmla="*/ 304308 w 304308"/>
              <a:gd name="connsiteY1" fmla="*/ 2165 h 2289590"/>
              <a:gd name="connsiteX2" fmla="*/ 208615 w 304308"/>
              <a:gd name="connsiteY2" fmla="*/ 1129118 h 2289590"/>
              <a:gd name="connsiteX3" fmla="*/ 302966 w 304308"/>
              <a:gd name="connsiteY3" fmla="*/ 2286404 h 2289590"/>
              <a:gd name="connsiteX4" fmla="*/ 920 w 304308"/>
              <a:gd name="connsiteY4" fmla="*/ 2289590 h 2289590"/>
              <a:gd name="connsiteX5" fmla="*/ 102289 w 304308"/>
              <a:gd name="connsiteY5" fmla="*/ 1118584 h 2289590"/>
              <a:gd name="connsiteX6" fmla="*/ 0 w 304308"/>
              <a:gd name="connsiteY6" fmla="*/ 0 h 2289590"/>
              <a:gd name="connsiteX0" fmla="*/ 0 w 304308"/>
              <a:gd name="connsiteY0" fmla="*/ 0 h 2289590"/>
              <a:gd name="connsiteX1" fmla="*/ 304308 w 304308"/>
              <a:gd name="connsiteY1" fmla="*/ 2165 h 2289590"/>
              <a:gd name="connsiteX2" fmla="*/ 208615 w 304308"/>
              <a:gd name="connsiteY2" fmla="*/ 1129118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 name="connsiteX0" fmla="*/ 0 w 304308"/>
              <a:gd name="connsiteY0" fmla="*/ 0 h 2289590"/>
              <a:gd name="connsiteX1" fmla="*/ 304308 w 304308"/>
              <a:gd name="connsiteY1" fmla="*/ 2165 h 2289590"/>
              <a:gd name="connsiteX2" fmla="*/ 202353 w 304308"/>
              <a:gd name="connsiteY2" fmla="*/ 1146721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 name="connsiteX0" fmla="*/ 0 w 304308"/>
              <a:gd name="connsiteY0" fmla="*/ 0 h 2289590"/>
              <a:gd name="connsiteX1" fmla="*/ 304308 w 304308"/>
              <a:gd name="connsiteY1" fmla="*/ 2165 h 2289590"/>
              <a:gd name="connsiteX2" fmla="*/ 201906 w 304308"/>
              <a:gd name="connsiteY2" fmla="*/ 1136159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308" h="2289590">
                <a:moveTo>
                  <a:pt x="0" y="0"/>
                </a:moveTo>
                <a:lnTo>
                  <a:pt x="304308" y="2165"/>
                </a:lnTo>
                <a:cubicBezTo>
                  <a:pt x="251145" y="220132"/>
                  <a:pt x="202130" y="755453"/>
                  <a:pt x="201906" y="1136159"/>
                </a:cubicBezTo>
                <a:cubicBezTo>
                  <a:pt x="201682" y="1516865"/>
                  <a:pt x="276385" y="2100334"/>
                  <a:pt x="302966" y="2286404"/>
                </a:cubicBezTo>
                <a:lnTo>
                  <a:pt x="920" y="2289590"/>
                </a:lnTo>
                <a:cubicBezTo>
                  <a:pt x="50243" y="2039528"/>
                  <a:pt x="102889" y="1523066"/>
                  <a:pt x="102736" y="1141468"/>
                </a:cubicBezTo>
                <a:cubicBezTo>
                  <a:pt x="102583" y="759870"/>
                  <a:pt x="62023" y="186070"/>
                  <a:pt x="0" y="0"/>
                </a:cubicBezTo>
                <a:close/>
              </a:path>
            </a:pathLst>
          </a:custGeom>
          <a:solidFill>
            <a:srgbClr val="FF0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
        <p:nvSpPr>
          <p:cNvPr id="4" name="Freeform: Shape 3">
            <a:extLst>
              <a:ext uri="{FF2B5EF4-FFF2-40B4-BE49-F238E27FC236}">
                <a16:creationId xmlns:a16="http://schemas.microsoft.com/office/drawing/2014/main" id="{E93999A9-2660-B862-54F7-35F2B0981583}"/>
              </a:ext>
            </a:extLst>
          </p:cNvPr>
          <p:cNvSpPr/>
          <p:nvPr/>
        </p:nvSpPr>
        <p:spPr>
          <a:xfrm>
            <a:off x="7305870" y="2885980"/>
            <a:ext cx="543042" cy="2054430"/>
          </a:xfrm>
          <a:custGeom>
            <a:avLst/>
            <a:gdLst>
              <a:gd name="connsiteX0" fmla="*/ 124709 w 249418"/>
              <a:gd name="connsiteY0" fmla="*/ 0 h 1980320"/>
              <a:gd name="connsiteX1" fmla="*/ 165655 w 249418"/>
              <a:gd name="connsiteY1" fmla="*/ 159242 h 1980320"/>
              <a:gd name="connsiteX2" fmla="*/ 249418 w 249418"/>
              <a:gd name="connsiteY2" fmla="*/ 990160 h 1980320"/>
              <a:gd name="connsiteX3" fmla="*/ 165655 w 249418"/>
              <a:gd name="connsiteY3" fmla="*/ 1821078 h 1980320"/>
              <a:gd name="connsiteX4" fmla="*/ 124709 w 249418"/>
              <a:gd name="connsiteY4" fmla="*/ 1980320 h 1980320"/>
              <a:gd name="connsiteX5" fmla="*/ 83764 w 249418"/>
              <a:gd name="connsiteY5" fmla="*/ 1821078 h 1980320"/>
              <a:gd name="connsiteX6" fmla="*/ 0 w 249418"/>
              <a:gd name="connsiteY6" fmla="*/ 990160 h 1980320"/>
              <a:gd name="connsiteX7" fmla="*/ 83764 w 249418"/>
              <a:gd name="connsiteY7" fmla="*/ 159242 h 198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418" h="1980320">
                <a:moveTo>
                  <a:pt x="124709" y="0"/>
                </a:moveTo>
                <a:lnTo>
                  <a:pt x="165655" y="159242"/>
                </a:lnTo>
                <a:cubicBezTo>
                  <a:pt x="220576" y="427636"/>
                  <a:pt x="249418" y="705530"/>
                  <a:pt x="249418" y="990160"/>
                </a:cubicBezTo>
                <a:cubicBezTo>
                  <a:pt x="249418" y="1274791"/>
                  <a:pt x="220576" y="1552684"/>
                  <a:pt x="165655" y="1821078"/>
                </a:cubicBezTo>
                <a:lnTo>
                  <a:pt x="124709" y="1980320"/>
                </a:lnTo>
                <a:lnTo>
                  <a:pt x="83764" y="1821078"/>
                </a:lnTo>
                <a:cubicBezTo>
                  <a:pt x="28843" y="1552684"/>
                  <a:pt x="0" y="1274791"/>
                  <a:pt x="0" y="990160"/>
                </a:cubicBezTo>
                <a:cubicBezTo>
                  <a:pt x="0" y="705530"/>
                  <a:pt x="28843" y="427636"/>
                  <a:pt x="83764" y="159242"/>
                </a:cubicBezTo>
                <a:close/>
              </a:path>
            </a:pathLst>
          </a:custGeom>
          <a:solidFill>
            <a:schemeClr val="tx2">
              <a:lumMod val="10000"/>
              <a:lumOff val="9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GB" b="1">
              <a:solidFill>
                <a:schemeClr val="tx1"/>
              </a:solidFill>
              <a:latin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23F02-2B1F-E475-3D3A-90FEFE04960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ECEE79D-9FAD-C0A0-4FA0-F789900AAEB9}"/>
              </a:ext>
            </a:extLst>
          </p:cNvPr>
          <p:cNvSpPr>
            <a:spLocks noGrp="1"/>
          </p:cNvSpPr>
          <p:nvPr>
            <p:ph type="title"/>
          </p:nvPr>
        </p:nvSpPr>
        <p:spPr/>
        <p:txBody>
          <a:bodyPr>
            <a:normAutofit fontScale="90000"/>
          </a:bodyPr>
          <a:lstStyle/>
          <a:p>
            <a:r>
              <a:rPr lang="en-GB" dirty="0"/>
              <a:t>Example</a:t>
            </a: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C67E9EA1-0C38-6560-15ED-ABCFCF1DFBEB}"/>
                  </a:ext>
                </a:extLst>
              </p:cNvPr>
              <p:cNvSpPr>
                <a:spLocks noGrp="1"/>
              </p:cNvSpPr>
              <p:nvPr>
                <p:ph type="body" sz="quarter" idx="10"/>
              </p:nvPr>
            </p:nvSpPr>
            <p:spPr>
              <a:xfrm>
                <a:off x="122292" y="461664"/>
                <a:ext cx="8899415" cy="867930"/>
              </a:xfrm>
            </p:spPr>
            <p:txBody>
              <a:bodyPr/>
              <a:lstStyle/>
              <a:p>
                <a:r>
                  <a:rPr lang="en-GB" dirty="0"/>
                  <a:t>An object is 30 cm from a converging lens with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=10 </m:t>
                    </m:r>
                    <m:r>
                      <a:rPr lang="en-GB" b="0" i="1" smtClean="0">
                        <a:latin typeface="Cambria Math" panose="02040503050406030204" pitchFamily="18" charset="0"/>
                      </a:rPr>
                      <m:t>𝑐𝑚</m:t>
                    </m:r>
                  </m:oMath>
                </a14:m>
                <a:r>
                  <a:rPr lang="en-GB" dirty="0"/>
                  <a:t> find the position of the image. Is it real or virtual?</a:t>
                </a:r>
              </a:p>
            </p:txBody>
          </p:sp>
        </mc:Choice>
        <mc:Fallback xmlns="">
          <p:sp>
            <p:nvSpPr>
              <p:cNvPr id="6" name="Text Placeholder 5">
                <a:extLst>
                  <a:ext uri="{FF2B5EF4-FFF2-40B4-BE49-F238E27FC236}">
                    <a16:creationId xmlns:a16="http://schemas.microsoft.com/office/drawing/2014/main" id="{C67E9EA1-0C38-6560-15ED-ABCFCF1DFBEB}"/>
                  </a:ext>
                </a:extLst>
              </p:cNvPr>
              <p:cNvSpPr>
                <a:spLocks noGrp="1" noRot="1" noChangeAspect="1" noMove="1" noResize="1" noEditPoints="1" noAdjustHandles="1" noChangeArrowheads="1" noChangeShapeType="1" noTextEdit="1"/>
              </p:cNvSpPr>
              <p:nvPr>
                <p:ph type="body" sz="quarter" idx="10"/>
              </p:nvPr>
            </p:nvSpPr>
            <p:spPr>
              <a:xfrm>
                <a:off x="122292" y="461664"/>
                <a:ext cx="8899415" cy="867930"/>
              </a:xfrm>
              <a:blipFill>
                <a:blip r:embed="rId2"/>
                <a:stretch>
                  <a:fillRect l="-1370" t="-12676" r="-1027" b="-19014"/>
                </a:stretch>
              </a:blipFill>
            </p:spPr>
            <p:txBody>
              <a:bodyPr/>
              <a:lstStyle/>
              <a:p>
                <a:r>
                  <a:rPr lang="en-GB">
                    <a:noFill/>
                  </a:rPr>
                  <a:t> </a:t>
                </a:r>
              </a:p>
            </p:txBody>
          </p:sp>
        </mc:Fallback>
      </mc:AlternateContent>
      <p:sp>
        <p:nvSpPr>
          <p:cNvPr id="2" name="Slide Number Placeholder 1">
            <a:extLst>
              <a:ext uri="{FF2B5EF4-FFF2-40B4-BE49-F238E27FC236}">
                <a16:creationId xmlns:a16="http://schemas.microsoft.com/office/drawing/2014/main" id="{7F294745-0DA1-B1ED-05D0-C810640D72EA}"/>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31</a:t>
            </a:fld>
            <a:endParaRPr lang="en-GB" alt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28EEEE2-D841-79AF-3BB6-BAF5F9EFE4BA}"/>
                  </a:ext>
                </a:extLst>
              </p:cNvPr>
              <p:cNvSpPr txBox="1"/>
              <p:nvPr/>
            </p:nvSpPr>
            <p:spPr>
              <a:xfrm>
                <a:off x="2123728" y="1560940"/>
                <a:ext cx="1808187" cy="9773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𝑢</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𝑣</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𝑓</m:t>
                          </m:r>
                        </m:den>
                      </m:f>
                    </m:oMath>
                  </m:oMathPara>
                </a14:m>
                <a:endParaRPr lang="en-GB" sz="2800" b="0" i="1"/>
              </a:p>
            </p:txBody>
          </p:sp>
        </mc:Choice>
        <mc:Fallback xmlns="">
          <p:sp>
            <p:nvSpPr>
              <p:cNvPr id="7" name="TextBox 6">
                <a:extLst>
                  <a:ext uri="{FF2B5EF4-FFF2-40B4-BE49-F238E27FC236}">
                    <a16:creationId xmlns:a16="http://schemas.microsoft.com/office/drawing/2014/main" id="{D28EEEE2-D841-79AF-3BB6-BAF5F9EFE4BA}"/>
                  </a:ext>
                </a:extLst>
              </p:cNvPr>
              <p:cNvSpPr txBox="1">
                <a:spLocks noRot="1" noChangeAspect="1" noMove="1" noResize="1" noEditPoints="1" noAdjustHandles="1" noChangeArrowheads="1" noChangeShapeType="1" noTextEdit="1"/>
              </p:cNvSpPr>
              <p:nvPr/>
            </p:nvSpPr>
            <p:spPr>
              <a:xfrm>
                <a:off x="2123728" y="1560940"/>
                <a:ext cx="1808187" cy="97731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74077BA-4016-3C52-D521-44EB06C4C831}"/>
                  </a:ext>
                </a:extLst>
              </p:cNvPr>
              <p:cNvSpPr txBox="1"/>
              <p:nvPr/>
            </p:nvSpPr>
            <p:spPr>
              <a:xfrm>
                <a:off x="2123728" y="2563540"/>
                <a:ext cx="2590453" cy="9019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30</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𝑣</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10</m:t>
                          </m:r>
                        </m:den>
                      </m:f>
                    </m:oMath>
                  </m:oMathPara>
                </a14:m>
                <a:endParaRPr lang="en-GB" sz="2800" b="0" i="1" dirty="0"/>
              </a:p>
            </p:txBody>
          </p:sp>
        </mc:Choice>
        <mc:Fallback xmlns="">
          <p:sp>
            <p:nvSpPr>
              <p:cNvPr id="8" name="TextBox 7">
                <a:extLst>
                  <a:ext uri="{FF2B5EF4-FFF2-40B4-BE49-F238E27FC236}">
                    <a16:creationId xmlns:a16="http://schemas.microsoft.com/office/drawing/2014/main" id="{474077BA-4016-3C52-D521-44EB06C4C831}"/>
                  </a:ext>
                </a:extLst>
              </p:cNvPr>
              <p:cNvSpPr txBox="1">
                <a:spLocks noRot="1" noChangeAspect="1" noMove="1" noResize="1" noEditPoints="1" noAdjustHandles="1" noChangeArrowheads="1" noChangeShapeType="1" noTextEdit="1"/>
              </p:cNvSpPr>
              <p:nvPr/>
            </p:nvSpPr>
            <p:spPr>
              <a:xfrm>
                <a:off x="2123728" y="2563540"/>
                <a:ext cx="2590453" cy="90197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5216636-A85B-20C5-537F-604930140E1F}"/>
                  </a:ext>
                </a:extLst>
              </p:cNvPr>
              <p:cNvSpPr txBox="1"/>
              <p:nvPr/>
            </p:nvSpPr>
            <p:spPr>
              <a:xfrm>
                <a:off x="2116543" y="3577751"/>
                <a:ext cx="2590453" cy="9019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𝑣</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10</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30</m:t>
                          </m:r>
                        </m:den>
                      </m:f>
                    </m:oMath>
                  </m:oMathPara>
                </a14:m>
                <a:endParaRPr lang="en-GB" sz="2800" b="0" i="1" dirty="0"/>
              </a:p>
            </p:txBody>
          </p:sp>
        </mc:Choice>
        <mc:Fallback xmlns="">
          <p:sp>
            <p:nvSpPr>
              <p:cNvPr id="9" name="TextBox 8">
                <a:extLst>
                  <a:ext uri="{FF2B5EF4-FFF2-40B4-BE49-F238E27FC236}">
                    <a16:creationId xmlns:a16="http://schemas.microsoft.com/office/drawing/2014/main" id="{55216636-A85B-20C5-537F-604930140E1F}"/>
                  </a:ext>
                </a:extLst>
              </p:cNvPr>
              <p:cNvSpPr txBox="1">
                <a:spLocks noRot="1" noChangeAspect="1" noMove="1" noResize="1" noEditPoints="1" noAdjustHandles="1" noChangeArrowheads="1" noChangeShapeType="1" noTextEdit="1"/>
              </p:cNvSpPr>
              <p:nvPr/>
            </p:nvSpPr>
            <p:spPr>
              <a:xfrm>
                <a:off x="2116543" y="3577751"/>
                <a:ext cx="2590453" cy="901978"/>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33923A9-1AC5-D574-95D9-A99EE6C3F56C}"/>
                  </a:ext>
                </a:extLst>
              </p:cNvPr>
              <p:cNvSpPr txBox="1"/>
              <p:nvPr/>
            </p:nvSpPr>
            <p:spPr>
              <a:xfrm>
                <a:off x="2113684" y="4638756"/>
                <a:ext cx="3057697" cy="9019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𝑣</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3−1</m:t>
                          </m:r>
                        </m:num>
                        <m:den>
                          <m:r>
                            <a:rPr lang="en-GB" sz="2800" b="0" i="1" smtClean="0">
                              <a:latin typeface="Cambria Math" panose="02040503050406030204" pitchFamily="18" charset="0"/>
                            </a:rPr>
                            <m:t>30</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15</m:t>
                          </m:r>
                        </m:den>
                      </m:f>
                    </m:oMath>
                  </m:oMathPara>
                </a14:m>
                <a:endParaRPr lang="en-GB" sz="2800" b="0" i="1" dirty="0"/>
              </a:p>
            </p:txBody>
          </p:sp>
        </mc:Choice>
        <mc:Fallback xmlns="">
          <p:sp>
            <p:nvSpPr>
              <p:cNvPr id="10" name="TextBox 9">
                <a:extLst>
                  <a:ext uri="{FF2B5EF4-FFF2-40B4-BE49-F238E27FC236}">
                    <a16:creationId xmlns:a16="http://schemas.microsoft.com/office/drawing/2014/main" id="{A33923A9-1AC5-D574-95D9-A99EE6C3F56C}"/>
                  </a:ext>
                </a:extLst>
              </p:cNvPr>
              <p:cNvSpPr txBox="1">
                <a:spLocks noRot="1" noChangeAspect="1" noMove="1" noResize="1" noEditPoints="1" noAdjustHandles="1" noChangeArrowheads="1" noChangeShapeType="1" noTextEdit="1"/>
              </p:cNvSpPr>
              <p:nvPr/>
            </p:nvSpPr>
            <p:spPr>
              <a:xfrm>
                <a:off x="2113684" y="4638756"/>
                <a:ext cx="3057697" cy="901978"/>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F77A76F-454F-0DC6-AEE0-89539ADFD58D}"/>
                  </a:ext>
                </a:extLst>
              </p:cNvPr>
              <p:cNvSpPr txBox="1"/>
              <p:nvPr/>
            </p:nvSpPr>
            <p:spPr>
              <a:xfrm>
                <a:off x="2123728" y="5699761"/>
                <a:ext cx="231685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m:t>
                      </m:r>
                      <m:r>
                        <a:rPr lang="en-GB" sz="2800" b="0" i="1" smtClean="0">
                          <a:latin typeface="Cambria Math" panose="02040503050406030204" pitchFamily="18" charset="0"/>
                        </a:rPr>
                        <m:t>𝑣</m:t>
                      </m:r>
                      <m:r>
                        <a:rPr lang="en-GB" sz="2800" b="0" i="1" smtClean="0">
                          <a:latin typeface="Cambria Math" panose="02040503050406030204" pitchFamily="18" charset="0"/>
                        </a:rPr>
                        <m:t>=15 </m:t>
                      </m:r>
                      <m:r>
                        <a:rPr lang="en-GB" sz="2800" b="0" i="1" smtClean="0">
                          <a:latin typeface="Cambria Math" panose="02040503050406030204" pitchFamily="18" charset="0"/>
                        </a:rPr>
                        <m:t>𝑐𝑚</m:t>
                      </m:r>
                    </m:oMath>
                  </m:oMathPara>
                </a14:m>
                <a:endParaRPr lang="en-GB" sz="2800" b="0" i="1" dirty="0"/>
              </a:p>
            </p:txBody>
          </p:sp>
        </mc:Choice>
        <mc:Fallback xmlns="">
          <p:sp>
            <p:nvSpPr>
              <p:cNvPr id="11" name="TextBox 10">
                <a:extLst>
                  <a:ext uri="{FF2B5EF4-FFF2-40B4-BE49-F238E27FC236}">
                    <a16:creationId xmlns:a16="http://schemas.microsoft.com/office/drawing/2014/main" id="{3F77A76F-454F-0DC6-AEE0-89539ADFD58D}"/>
                  </a:ext>
                </a:extLst>
              </p:cNvPr>
              <p:cNvSpPr txBox="1">
                <a:spLocks noRot="1" noChangeAspect="1" noMove="1" noResize="1" noEditPoints="1" noAdjustHandles="1" noChangeArrowheads="1" noChangeShapeType="1" noTextEdit="1"/>
              </p:cNvSpPr>
              <p:nvPr/>
            </p:nvSpPr>
            <p:spPr>
              <a:xfrm>
                <a:off x="2123728" y="5699761"/>
                <a:ext cx="2316853" cy="523220"/>
              </a:xfrm>
              <a:prstGeom prst="rect">
                <a:avLst/>
              </a:prstGeom>
              <a:blipFill>
                <a:blip r:embed="rId7"/>
                <a:stretch>
                  <a:fillRect/>
                </a:stretch>
              </a:blipFill>
            </p:spPr>
            <p:txBody>
              <a:bodyPr/>
              <a:lstStyle/>
              <a:p>
                <a:r>
                  <a:rPr lang="en-GB">
                    <a:noFill/>
                  </a:rPr>
                  <a:t> </a:t>
                </a:r>
              </a:p>
            </p:txBody>
          </p:sp>
        </mc:Fallback>
      </mc:AlternateContent>
      <p:sp>
        <p:nvSpPr>
          <p:cNvPr id="12" name="TextBox 11">
            <a:extLst>
              <a:ext uri="{FF2B5EF4-FFF2-40B4-BE49-F238E27FC236}">
                <a16:creationId xmlns:a16="http://schemas.microsoft.com/office/drawing/2014/main" id="{98108719-5FC2-5B45-B5DA-A14826B22224}"/>
              </a:ext>
            </a:extLst>
          </p:cNvPr>
          <p:cNvSpPr txBox="1"/>
          <p:nvPr/>
        </p:nvSpPr>
        <p:spPr>
          <a:xfrm>
            <a:off x="5164760" y="2563540"/>
            <a:ext cx="3256469" cy="954107"/>
          </a:xfrm>
          <a:prstGeom prst="rect">
            <a:avLst/>
          </a:prstGeom>
          <a:noFill/>
        </p:spPr>
        <p:txBody>
          <a:bodyPr wrap="square" rtlCol="0">
            <a:spAutoFit/>
          </a:bodyPr>
          <a:lstStyle/>
          <a:p>
            <a:r>
              <a:rPr lang="en-GB" sz="2800" b="0" dirty="0"/>
              <a:t>converging lens means f is positive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226CC1F-8137-05F2-8B53-C5E5121D9CC7}"/>
                  </a:ext>
                </a:extLst>
              </p:cNvPr>
              <p:cNvSpPr txBox="1"/>
              <p:nvPr/>
            </p:nvSpPr>
            <p:spPr>
              <a:xfrm>
                <a:off x="6057988" y="5245229"/>
                <a:ext cx="2808312" cy="9541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𝑣</m:t>
                      </m:r>
                      <m:r>
                        <a:rPr lang="en-GB" sz="2800" b="0" i="1" dirty="0" smtClean="0">
                          <a:latin typeface="Cambria Math" panose="02040503050406030204" pitchFamily="18" charset="0"/>
                        </a:rPr>
                        <m:t> </m:t>
                      </m:r>
                      <m:r>
                        <a:rPr lang="en-GB" sz="2800" b="0" i="1" dirty="0" smtClean="0">
                          <a:latin typeface="Cambria Math" panose="02040503050406030204" pitchFamily="18" charset="0"/>
                        </a:rPr>
                        <m:t>𝑖𝑠</m:t>
                      </m:r>
                      <m:r>
                        <a:rPr lang="en-GB" sz="2800" b="0" i="1" dirty="0" smtClean="0">
                          <a:latin typeface="Cambria Math" panose="02040503050406030204" pitchFamily="18" charset="0"/>
                        </a:rPr>
                        <m:t> </m:t>
                      </m:r>
                      <m:r>
                        <a:rPr lang="en-GB" sz="2800" b="0" i="1" dirty="0" smtClean="0">
                          <a:latin typeface="Cambria Math" panose="02040503050406030204" pitchFamily="18" charset="0"/>
                        </a:rPr>
                        <m:t>𝑝𝑜𝑠𝑖𝑡𝑖𝑣𝑒</m:t>
                      </m:r>
                    </m:oMath>
                  </m:oMathPara>
                </a14:m>
                <a:endParaRPr lang="en-GB" sz="2800" b="0" dirty="0"/>
              </a:p>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m:t>
                      </m:r>
                      <m:r>
                        <a:rPr lang="en-GB" sz="2800" b="0" i="1" smtClean="0">
                          <a:latin typeface="Cambria Math" panose="02040503050406030204" pitchFamily="18" charset="0"/>
                        </a:rPr>
                        <m:t>𝑖𝑚𝑎𝑔𝑒</m:t>
                      </m:r>
                      <m:r>
                        <a:rPr lang="en-GB" sz="2800" b="0" i="1" smtClean="0">
                          <a:latin typeface="Cambria Math" panose="02040503050406030204" pitchFamily="18" charset="0"/>
                        </a:rPr>
                        <m:t> </m:t>
                      </m:r>
                      <m:r>
                        <a:rPr lang="en-GB" sz="2800" b="0" i="1" smtClean="0">
                          <a:latin typeface="Cambria Math" panose="02040503050406030204" pitchFamily="18" charset="0"/>
                        </a:rPr>
                        <m:t>𝑖𝑠</m:t>
                      </m:r>
                      <m:r>
                        <a:rPr lang="en-GB" sz="2800" b="0" i="1" smtClean="0">
                          <a:latin typeface="Cambria Math" panose="02040503050406030204" pitchFamily="18" charset="0"/>
                        </a:rPr>
                        <m:t> </m:t>
                      </m:r>
                      <m:r>
                        <a:rPr lang="en-GB" sz="2800" b="0" i="1" smtClean="0">
                          <a:latin typeface="Cambria Math" panose="02040503050406030204" pitchFamily="18" charset="0"/>
                        </a:rPr>
                        <m:t>𝑟𝑒𝑎𝑙</m:t>
                      </m:r>
                    </m:oMath>
                  </m:oMathPara>
                </a14:m>
                <a:endParaRPr lang="en-GB" sz="2800" b="0" dirty="0"/>
              </a:p>
            </p:txBody>
          </p:sp>
        </mc:Choice>
        <mc:Fallback xmlns="">
          <p:sp>
            <p:nvSpPr>
              <p:cNvPr id="13" name="TextBox 12">
                <a:extLst>
                  <a:ext uri="{FF2B5EF4-FFF2-40B4-BE49-F238E27FC236}">
                    <a16:creationId xmlns:a16="http://schemas.microsoft.com/office/drawing/2014/main" id="{E226CC1F-8137-05F2-8B53-C5E5121D9CC7}"/>
                  </a:ext>
                </a:extLst>
              </p:cNvPr>
              <p:cNvSpPr txBox="1">
                <a:spLocks noRot="1" noChangeAspect="1" noMove="1" noResize="1" noEditPoints="1" noAdjustHandles="1" noChangeArrowheads="1" noChangeShapeType="1" noTextEdit="1"/>
              </p:cNvSpPr>
              <p:nvPr/>
            </p:nvSpPr>
            <p:spPr>
              <a:xfrm>
                <a:off x="6057988" y="5245229"/>
                <a:ext cx="2808312" cy="954107"/>
              </a:xfrm>
              <a:prstGeom prst="rect">
                <a:avLst/>
              </a:prstGeom>
              <a:blipFill>
                <a:blip r:embed="rId8"/>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4815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31A162-80FA-8324-0AE8-C30E75D7A011}"/>
              </a:ext>
            </a:extLst>
          </p:cNvPr>
          <p:cNvSpPr>
            <a:spLocks noGrp="1"/>
          </p:cNvSpPr>
          <p:nvPr>
            <p:ph type="title"/>
          </p:nvPr>
        </p:nvSpPr>
        <p:spPr/>
        <p:txBody>
          <a:bodyPr>
            <a:normAutofit fontScale="90000"/>
          </a:bodyPr>
          <a:lstStyle/>
          <a:p>
            <a:r>
              <a:rPr lang="en-GB" dirty="0"/>
              <a:t>Example</a:t>
            </a:r>
          </a:p>
        </p:txBody>
      </p:sp>
      <p:sp>
        <p:nvSpPr>
          <p:cNvPr id="5" name="Text Placeholder 4">
            <a:extLst>
              <a:ext uri="{FF2B5EF4-FFF2-40B4-BE49-F238E27FC236}">
                <a16:creationId xmlns:a16="http://schemas.microsoft.com/office/drawing/2014/main" id="{EA6B5DC0-E6B7-4B2C-5703-591263AC78D6}"/>
              </a:ext>
            </a:extLst>
          </p:cNvPr>
          <p:cNvSpPr>
            <a:spLocks noGrp="1"/>
          </p:cNvSpPr>
          <p:nvPr>
            <p:ph type="body" sz="quarter" idx="10"/>
          </p:nvPr>
        </p:nvSpPr>
        <p:spPr>
          <a:xfrm>
            <a:off x="122292" y="461664"/>
            <a:ext cx="9021708" cy="1643527"/>
          </a:xfrm>
        </p:spPr>
        <p:txBody>
          <a:bodyPr/>
          <a:lstStyle/>
          <a:p>
            <a:r>
              <a:rPr lang="en-GB" dirty="0"/>
              <a:t>Magnifying glasses are converging lenses. In normal use the object is closer to the lens than its Focus. If a lens has a focal length of 10 cm and an object is placed 5 cm from the lens. Will the image be real or virtual? </a:t>
            </a:r>
          </a:p>
        </p:txBody>
      </p:sp>
      <p:sp>
        <p:nvSpPr>
          <p:cNvPr id="2" name="Slide Number Placeholder 1">
            <a:extLst>
              <a:ext uri="{FF2B5EF4-FFF2-40B4-BE49-F238E27FC236}">
                <a16:creationId xmlns:a16="http://schemas.microsoft.com/office/drawing/2014/main" id="{33AA8B28-28C7-FB4B-1186-C612DF4A29EA}"/>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32</a:t>
            </a:fld>
            <a:endParaRPr lang="en-GB" alt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F20C6A0-FFB3-F32E-B8EC-93E3DAAAACB1}"/>
                  </a:ext>
                </a:extLst>
              </p:cNvPr>
              <p:cNvSpPr txBox="1"/>
              <p:nvPr/>
            </p:nvSpPr>
            <p:spPr>
              <a:xfrm>
                <a:off x="242522" y="2201294"/>
                <a:ext cx="1808187" cy="9773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𝑢</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𝑣</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𝑓</m:t>
                          </m:r>
                        </m:den>
                      </m:f>
                    </m:oMath>
                  </m:oMathPara>
                </a14:m>
                <a:endParaRPr lang="en-GB" sz="2800" b="0" i="1" dirty="0"/>
              </a:p>
            </p:txBody>
          </p:sp>
        </mc:Choice>
        <mc:Fallback xmlns="">
          <p:sp>
            <p:nvSpPr>
              <p:cNvPr id="8" name="TextBox 7">
                <a:extLst>
                  <a:ext uri="{FF2B5EF4-FFF2-40B4-BE49-F238E27FC236}">
                    <a16:creationId xmlns:a16="http://schemas.microsoft.com/office/drawing/2014/main" id="{0F20C6A0-FFB3-F32E-B8EC-93E3DAAAACB1}"/>
                  </a:ext>
                </a:extLst>
              </p:cNvPr>
              <p:cNvSpPr txBox="1">
                <a:spLocks noRot="1" noChangeAspect="1" noMove="1" noResize="1" noEditPoints="1" noAdjustHandles="1" noChangeArrowheads="1" noChangeShapeType="1" noTextEdit="1"/>
              </p:cNvSpPr>
              <p:nvPr/>
            </p:nvSpPr>
            <p:spPr>
              <a:xfrm>
                <a:off x="242522" y="2201294"/>
                <a:ext cx="1808187" cy="977319"/>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B0467C2-1A5C-0D70-3472-F4A35946E343}"/>
                  </a:ext>
                </a:extLst>
              </p:cNvPr>
              <p:cNvSpPr txBox="1"/>
              <p:nvPr/>
            </p:nvSpPr>
            <p:spPr>
              <a:xfrm>
                <a:off x="242522" y="3203894"/>
                <a:ext cx="2391680" cy="9019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5</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𝑣</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10</m:t>
                          </m:r>
                        </m:den>
                      </m:f>
                    </m:oMath>
                  </m:oMathPara>
                </a14:m>
                <a:endParaRPr lang="en-GB" sz="2800" b="0" i="1" dirty="0"/>
              </a:p>
            </p:txBody>
          </p:sp>
        </mc:Choice>
        <mc:Fallback xmlns="">
          <p:sp>
            <p:nvSpPr>
              <p:cNvPr id="9" name="TextBox 8">
                <a:extLst>
                  <a:ext uri="{FF2B5EF4-FFF2-40B4-BE49-F238E27FC236}">
                    <a16:creationId xmlns:a16="http://schemas.microsoft.com/office/drawing/2014/main" id="{5B0467C2-1A5C-0D70-3472-F4A35946E343}"/>
                  </a:ext>
                </a:extLst>
              </p:cNvPr>
              <p:cNvSpPr txBox="1">
                <a:spLocks noRot="1" noChangeAspect="1" noMove="1" noResize="1" noEditPoints="1" noAdjustHandles="1" noChangeArrowheads="1" noChangeShapeType="1" noTextEdit="1"/>
              </p:cNvSpPr>
              <p:nvPr/>
            </p:nvSpPr>
            <p:spPr>
              <a:xfrm>
                <a:off x="242522" y="3203894"/>
                <a:ext cx="2391680" cy="901978"/>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6388A7C-9D5D-EA14-F1E8-D7B82280EDD7}"/>
                  </a:ext>
                </a:extLst>
              </p:cNvPr>
              <p:cNvSpPr txBox="1"/>
              <p:nvPr/>
            </p:nvSpPr>
            <p:spPr>
              <a:xfrm>
                <a:off x="235337" y="4218105"/>
                <a:ext cx="2391680" cy="9019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𝑣</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10</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5</m:t>
                          </m:r>
                        </m:den>
                      </m:f>
                    </m:oMath>
                  </m:oMathPara>
                </a14:m>
                <a:endParaRPr lang="en-GB" sz="2800" b="0" i="1" dirty="0"/>
              </a:p>
            </p:txBody>
          </p:sp>
        </mc:Choice>
        <mc:Fallback xmlns="">
          <p:sp>
            <p:nvSpPr>
              <p:cNvPr id="10" name="TextBox 9">
                <a:extLst>
                  <a:ext uri="{FF2B5EF4-FFF2-40B4-BE49-F238E27FC236}">
                    <a16:creationId xmlns:a16="http://schemas.microsoft.com/office/drawing/2014/main" id="{66388A7C-9D5D-EA14-F1E8-D7B82280EDD7}"/>
                  </a:ext>
                </a:extLst>
              </p:cNvPr>
              <p:cNvSpPr txBox="1">
                <a:spLocks noRot="1" noChangeAspect="1" noMove="1" noResize="1" noEditPoints="1" noAdjustHandles="1" noChangeArrowheads="1" noChangeShapeType="1" noTextEdit="1"/>
              </p:cNvSpPr>
              <p:nvPr/>
            </p:nvSpPr>
            <p:spPr>
              <a:xfrm>
                <a:off x="235337" y="4218105"/>
                <a:ext cx="2391680" cy="90197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E88231B-2237-A19C-00CE-E52CAC1AFBA8}"/>
                  </a:ext>
                </a:extLst>
              </p:cNvPr>
              <p:cNvSpPr txBox="1"/>
              <p:nvPr/>
            </p:nvSpPr>
            <p:spPr>
              <a:xfrm>
                <a:off x="242522" y="5232316"/>
                <a:ext cx="3385222" cy="9019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𝑣</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1−2</m:t>
                          </m:r>
                        </m:num>
                        <m:den>
                          <m:r>
                            <a:rPr lang="en-GB" sz="2800" b="0" i="1" smtClean="0">
                              <a:latin typeface="Cambria Math" panose="02040503050406030204" pitchFamily="18" charset="0"/>
                            </a:rPr>
                            <m:t>10</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10</m:t>
                          </m:r>
                        </m:den>
                      </m:f>
                    </m:oMath>
                  </m:oMathPara>
                </a14:m>
                <a:endParaRPr lang="en-GB" sz="2800" b="0" i="1" dirty="0"/>
              </a:p>
            </p:txBody>
          </p:sp>
        </mc:Choice>
        <mc:Fallback xmlns="">
          <p:sp>
            <p:nvSpPr>
              <p:cNvPr id="11" name="TextBox 10">
                <a:extLst>
                  <a:ext uri="{FF2B5EF4-FFF2-40B4-BE49-F238E27FC236}">
                    <a16:creationId xmlns:a16="http://schemas.microsoft.com/office/drawing/2014/main" id="{EE88231B-2237-A19C-00CE-E52CAC1AFBA8}"/>
                  </a:ext>
                </a:extLst>
              </p:cNvPr>
              <p:cNvSpPr txBox="1">
                <a:spLocks noRot="1" noChangeAspect="1" noMove="1" noResize="1" noEditPoints="1" noAdjustHandles="1" noChangeArrowheads="1" noChangeShapeType="1" noTextEdit="1"/>
              </p:cNvSpPr>
              <p:nvPr/>
            </p:nvSpPr>
            <p:spPr>
              <a:xfrm>
                <a:off x="242522" y="5232316"/>
                <a:ext cx="3385222" cy="901978"/>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446D48A-A82D-D4D7-59E3-9CFD21B6A0E3}"/>
                  </a:ext>
                </a:extLst>
              </p:cNvPr>
              <p:cNvSpPr txBox="1"/>
              <p:nvPr/>
            </p:nvSpPr>
            <p:spPr>
              <a:xfrm>
                <a:off x="395536" y="6288379"/>
                <a:ext cx="258455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m:t>
                      </m:r>
                      <m:r>
                        <a:rPr lang="en-GB" sz="2800" b="0" i="1" smtClean="0">
                          <a:latin typeface="Cambria Math" panose="02040503050406030204" pitchFamily="18" charset="0"/>
                        </a:rPr>
                        <m:t>𝑣</m:t>
                      </m:r>
                      <m:r>
                        <a:rPr lang="en-GB" sz="2800" b="0" i="1" smtClean="0">
                          <a:latin typeface="Cambria Math" panose="02040503050406030204" pitchFamily="18" charset="0"/>
                        </a:rPr>
                        <m:t>=−10 </m:t>
                      </m:r>
                      <m:r>
                        <a:rPr lang="en-GB" sz="2800" b="0" i="1" smtClean="0">
                          <a:latin typeface="Cambria Math" panose="02040503050406030204" pitchFamily="18" charset="0"/>
                        </a:rPr>
                        <m:t>𝑐𝑚</m:t>
                      </m:r>
                    </m:oMath>
                  </m:oMathPara>
                </a14:m>
                <a:endParaRPr lang="en-GB" sz="2800" b="0" i="1" dirty="0"/>
              </a:p>
            </p:txBody>
          </p:sp>
        </mc:Choice>
        <mc:Fallback xmlns="">
          <p:sp>
            <p:nvSpPr>
              <p:cNvPr id="12" name="TextBox 11">
                <a:extLst>
                  <a:ext uri="{FF2B5EF4-FFF2-40B4-BE49-F238E27FC236}">
                    <a16:creationId xmlns:a16="http://schemas.microsoft.com/office/drawing/2014/main" id="{E446D48A-A82D-D4D7-59E3-9CFD21B6A0E3}"/>
                  </a:ext>
                </a:extLst>
              </p:cNvPr>
              <p:cNvSpPr txBox="1">
                <a:spLocks noRot="1" noChangeAspect="1" noMove="1" noResize="1" noEditPoints="1" noAdjustHandles="1" noChangeArrowheads="1" noChangeShapeType="1" noTextEdit="1"/>
              </p:cNvSpPr>
              <p:nvPr/>
            </p:nvSpPr>
            <p:spPr>
              <a:xfrm>
                <a:off x="395536" y="6288379"/>
                <a:ext cx="2584554" cy="52322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657A68C-E83B-8C62-9A2E-46E755CF8C22}"/>
                  </a:ext>
                </a:extLst>
              </p:cNvPr>
              <p:cNvSpPr txBox="1"/>
              <p:nvPr/>
            </p:nvSpPr>
            <p:spPr>
              <a:xfrm>
                <a:off x="4460834" y="2339527"/>
                <a:ext cx="2808312" cy="13849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𝑣</m:t>
                      </m:r>
                      <m:r>
                        <a:rPr lang="en-GB" sz="2800" b="0" i="1" dirty="0" smtClean="0">
                          <a:latin typeface="Cambria Math" panose="02040503050406030204" pitchFamily="18" charset="0"/>
                        </a:rPr>
                        <m:t> </m:t>
                      </m:r>
                      <m:r>
                        <a:rPr lang="en-GB" sz="2800" b="0" i="1" dirty="0" smtClean="0">
                          <a:latin typeface="Cambria Math" panose="02040503050406030204" pitchFamily="18" charset="0"/>
                        </a:rPr>
                        <m:t>𝑖𝑠</m:t>
                      </m:r>
                      <m:r>
                        <a:rPr lang="en-GB" sz="2800" b="0" i="1" dirty="0" smtClean="0">
                          <a:latin typeface="Cambria Math" panose="02040503050406030204" pitchFamily="18" charset="0"/>
                        </a:rPr>
                        <m:t> </m:t>
                      </m:r>
                      <m:r>
                        <a:rPr lang="en-GB" sz="2800" b="0" i="1" dirty="0" smtClean="0">
                          <a:latin typeface="Cambria Math" panose="02040503050406030204" pitchFamily="18" charset="0"/>
                        </a:rPr>
                        <m:t>𝑛𝑒𝑔𝑎𝑡𝑖𝑣𝑒</m:t>
                      </m:r>
                    </m:oMath>
                  </m:oMathPara>
                </a14:m>
                <a:endParaRPr lang="en-GB" sz="2800" b="0" dirty="0"/>
              </a:p>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m:t>
                      </m:r>
                      <m:r>
                        <a:rPr lang="en-GB" sz="2800" b="0" i="1" smtClean="0">
                          <a:latin typeface="Cambria Math" panose="02040503050406030204" pitchFamily="18" charset="0"/>
                        </a:rPr>
                        <m:t>𝑖𝑚𝑎𝑔𝑒</m:t>
                      </m:r>
                      <m:r>
                        <a:rPr lang="en-GB" sz="2800" b="0" i="1" smtClean="0">
                          <a:latin typeface="Cambria Math" panose="02040503050406030204" pitchFamily="18" charset="0"/>
                        </a:rPr>
                        <m:t> </m:t>
                      </m:r>
                      <m:r>
                        <a:rPr lang="en-GB" sz="2800" b="0" i="1" smtClean="0">
                          <a:latin typeface="Cambria Math" panose="02040503050406030204" pitchFamily="18" charset="0"/>
                        </a:rPr>
                        <m:t>𝑖𝑠</m:t>
                      </m:r>
                      <m:r>
                        <a:rPr lang="en-GB" sz="2800" b="0" i="1" smtClean="0">
                          <a:latin typeface="Cambria Math" panose="02040503050406030204" pitchFamily="18" charset="0"/>
                        </a:rPr>
                        <m:t> </m:t>
                      </m:r>
                      <m:r>
                        <a:rPr lang="en-GB" sz="2800" b="0" i="1" smtClean="0">
                          <a:latin typeface="Cambria Math" panose="02040503050406030204" pitchFamily="18" charset="0"/>
                        </a:rPr>
                        <m:t>𝑣𝑖𝑟𝑡𝑢𝑎𝑙</m:t>
                      </m:r>
                    </m:oMath>
                  </m:oMathPara>
                </a14:m>
                <a:endParaRPr lang="en-GB" sz="2800" b="0" dirty="0"/>
              </a:p>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𝑠𝑎𝑚𝑒</m:t>
                      </m:r>
                      <m:r>
                        <a:rPr lang="en-GB" sz="2800" b="0" i="1" smtClean="0">
                          <a:latin typeface="Cambria Math" panose="02040503050406030204" pitchFamily="18" charset="0"/>
                        </a:rPr>
                        <m:t> </m:t>
                      </m:r>
                      <m:r>
                        <a:rPr lang="en-GB" sz="2800" b="0" i="1" smtClean="0">
                          <a:latin typeface="Cambria Math" panose="02040503050406030204" pitchFamily="18" charset="0"/>
                        </a:rPr>
                        <m:t>𝑠𝑖𝑑𝑒</m:t>
                      </m:r>
                      <m:r>
                        <a:rPr lang="en-GB" sz="2800" b="0" i="1" smtClean="0">
                          <a:latin typeface="Cambria Math" panose="02040503050406030204" pitchFamily="18" charset="0"/>
                        </a:rPr>
                        <m:t> </m:t>
                      </m:r>
                      <m:r>
                        <a:rPr lang="en-GB" sz="2800" b="0" i="1" smtClean="0">
                          <a:latin typeface="Cambria Math" panose="02040503050406030204" pitchFamily="18" charset="0"/>
                        </a:rPr>
                        <m:t>𝑜𝑓</m:t>
                      </m:r>
                      <m:r>
                        <a:rPr lang="en-GB" sz="2800" b="0" i="1" smtClean="0">
                          <a:latin typeface="Cambria Math" panose="02040503050406030204" pitchFamily="18" charset="0"/>
                        </a:rPr>
                        <m:t> </m:t>
                      </m:r>
                      <m:r>
                        <a:rPr lang="en-GB" sz="2800" b="0" i="1" smtClean="0">
                          <a:latin typeface="Cambria Math" panose="02040503050406030204" pitchFamily="18" charset="0"/>
                        </a:rPr>
                        <m:t>𝑙𝑒𝑛𝑠</m:t>
                      </m:r>
                      <m:r>
                        <a:rPr lang="en-GB" sz="2800" b="0" i="1" smtClean="0">
                          <a:latin typeface="Cambria Math" panose="02040503050406030204" pitchFamily="18" charset="0"/>
                        </a:rPr>
                        <m:t> </m:t>
                      </m:r>
                      <m:r>
                        <a:rPr lang="en-GB" sz="2800" b="0" i="1" smtClean="0">
                          <a:latin typeface="Cambria Math" panose="02040503050406030204" pitchFamily="18" charset="0"/>
                        </a:rPr>
                        <m:t>𝑎𝑠</m:t>
                      </m:r>
                      <m:r>
                        <a:rPr lang="en-GB" sz="2800" b="0" i="1" smtClean="0">
                          <a:latin typeface="Cambria Math" panose="02040503050406030204" pitchFamily="18" charset="0"/>
                        </a:rPr>
                        <m:t> </m:t>
                      </m:r>
                      <m:r>
                        <a:rPr lang="en-GB" sz="2800" b="0" i="1" smtClean="0">
                          <a:latin typeface="Cambria Math" panose="02040503050406030204" pitchFamily="18" charset="0"/>
                        </a:rPr>
                        <m:t>𝑜𝑏𝑗𝑒𝑐𝑡</m:t>
                      </m:r>
                    </m:oMath>
                  </m:oMathPara>
                </a14:m>
                <a:endParaRPr lang="en-GB" sz="2800" b="0" dirty="0"/>
              </a:p>
            </p:txBody>
          </p:sp>
        </mc:Choice>
        <mc:Fallback xmlns="">
          <p:sp>
            <p:nvSpPr>
              <p:cNvPr id="13" name="TextBox 12">
                <a:extLst>
                  <a:ext uri="{FF2B5EF4-FFF2-40B4-BE49-F238E27FC236}">
                    <a16:creationId xmlns:a16="http://schemas.microsoft.com/office/drawing/2014/main" id="{D657A68C-E83B-8C62-9A2E-46E755CF8C22}"/>
                  </a:ext>
                </a:extLst>
              </p:cNvPr>
              <p:cNvSpPr txBox="1">
                <a:spLocks noRot="1" noChangeAspect="1" noMove="1" noResize="1" noEditPoints="1" noAdjustHandles="1" noChangeArrowheads="1" noChangeShapeType="1" noTextEdit="1"/>
              </p:cNvSpPr>
              <p:nvPr/>
            </p:nvSpPr>
            <p:spPr>
              <a:xfrm>
                <a:off x="4460834" y="2339527"/>
                <a:ext cx="2808312" cy="1384995"/>
              </a:xfrm>
              <a:prstGeom prst="rect">
                <a:avLst/>
              </a:prstGeom>
              <a:blipFill>
                <a:blip r:embed="rId7"/>
                <a:stretch>
                  <a:fillRect r="-56957"/>
                </a:stretch>
              </a:blipFill>
            </p:spPr>
            <p:txBody>
              <a:bodyPr/>
              <a:lstStyle/>
              <a:p>
                <a:r>
                  <a:rPr lang="en-GB">
                    <a:noFill/>
                  </a:rPr>
                  <a:t> </a:t>
                </a:r>
              </a:p>
            </p:txBody>
          </p:sp>
        </mc:Fallback>
      </mc:AlternateContent>
      <p:cxnSp>
        <p:nvCxnSpPr>
          <p:cNvPr id="15" name="Straight Connector 14">
            <a:extLst>
              <a:ext uri="{FF2B5EF4-FFF2-40B4-BE49-F238E27FC236}">
                <a16:creationId xmlns:a16="http://schemas.microsoft.com/office/drawing/2014/main" id="{989A0595-C801-FE1A-5401-31C2D020486D}"/>
              </a:ext>
            </a:extLst>
          </p:cNvPr>
          <p:cNvCxnSpPr>
            <a:cxnSpLocks/>
          </p:cNvCxnSpPr>
          <p:nvPr/>
        </p:nvCxnSpPr>
        <p:spPr bwMode="auto">
          <a:xfrm>
            <a:off x="3995936" y="2420888"/>
            <a:ext cx="4251" cy="4437112"/>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4301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E8F0A0-23FC-5034-F551-76C120EF9971}"/>
              </a:ext>
            </a:extLst>
          </p:cNvPr>
          <p:cNvSpPr>
            <a:spLocks noGrp="1"/>
          </p:cNvSpPr>
          <p:nvPr>
            <p:ph type="title"/>
          </p:nvPr>
        </p:nvSpPr>
        <p:spPr/>
        <p:txBody>
          <a:bodyPr>
            <a:normAutofit fontScale="90000"/>
          </a:bodyPr>
          <a:lstStyle/>
          <a:p>
            <a:r>
              <a:rPr lang="en-GB" dirty="0"/>
              <a:t>Exercise</a:t>
            </a:r>
          </a:p>
        </p:txBody>
      </p:sp>
      <p:sp>
        <p:nvSpPr>
          <p:cNvPr id="5" name="Text Placeholder 4">
            <a:extLst>
              <a:ext uri="{FF2B5EF4-FFF2-40B4-BE49-F238E27FC236}">
                <a16:creationId xmlns:a16="http://schemas.microsoft.com/office/drawing/2014/main" id="{56A318F2-763E-9A27-F5B7-9FD254955C2C}"/>
              </a:ext>
            </a:extLst>
          </p:cNvPr>
          <p:cNvSpPr>
            <a:spLocks noGrp="1"/>
          </p:cNvSpPr>
          <p:nvPr>
            <p:ph type="body" sz="quarter" idx="10"/>
          </p:nvPr>
        </p:nvSpPr>
        <p:spPr>
          <a:xfrm>
            <a:off x="122292" y="461664"/>
            <a:ext cx="8899415" cy="1900007"/>
          </a:xfrm>
        </p:spPr>
        <p:txBody>
          <a:bodyPr/>
          <a:lstStyle/>
          <a:p>
            <a:r>
              <a:rPr lang="en-GB" dirty="0"/>
              <a:t>A converging lens has a focal length of 20 cm. An object is placed 30 cm from the lens, </a:t>
            </a:r>
          </a:p>
          <a:p>
            <a:pPr marL="571500" indent="-571500">
              <a:buAutoNum type="romanLcParenBoth"/>
            </a:pPr>
            <a:r>
              <a:rPr lang="en-GB" dirty="0"/>
              <a:t>calculate how far the image will be from the lens.</a:t>
            </a:r>
          </a:p>
          <a:p>
            <a:pPr marL="571500" indent="-571500">
              <a:buAutoNum type="romanLcParenBoth"/>
            </a:pPr>
            <a:r>
              <a:rPr lang="en-GB" dirty="0"/>
              <a:t>Is the image real or virtual.</a:t>
            </a:r>
          </a:p>
        </p:txBody>
      </p:sp>
      <p:sp>
        <p:nvSpPr>
          <p:cNvPr id="2" name="Slide Number Placeholder 1">
            <a:extLst>
              <a:ext uri="{FF2B5EF4-FFF2-40B4-BE49-F238E27FC236}">
                <a16:creationId xmlns:a16="http://schemas.microsoft.com/office/drawing/2014/main" id="{5B03617A-A385-BEDA-22E8-86535CAB32E6}"/>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33</a:t>
            </a:fld>
            <a:endParaRPr lang="en-GB" altLang="en-US"/>
          </a:p>
        </p:txBody>
      </p:sp>
      <p:sp>
        <p:nvSpPr>
          <p:cNvPr id="3" name="TextBox 2">
            <a:extLst>
              <a:ext uri="{FF2B5EF4-FFF2-40B4-BE49-F238E27FC236}">
                <a16:creationId xmlns:a16="http://schemas.microsoft.com/office/drawing/2014/main" id="{53EC55AB-4477-823C-7123-D2232E9CFF55}"/>
              </a:ext>
            </a:extLst>
          </p:cNvPr>
          <p:cNvSpPr txBox="1"/>
          <p:nvPr/>
        </p:nvSpPr>
        <p:spPr>
          <a:xfrm>
            <a:off x="7265096" y="5837129"/>
            <a:ext cx="813043" cy="369332"/>
          </a:xfrm>
          <a:prstGeom prst="rect">
            <a:avLst/>
          </a:prstGeom>
          <a:noFill/>
        </p:spPr>
        <p:txBody>
          <a:bodyPr wrap="none" rtlCol="0">
            <a:spAutoFit/>
          </a:bodyPr>
          <a:lstStyle/>
          <a:p>
            <a:pPr algn="l">
              <a:spcAft>
                <a:spcPts val="1200"/>
              </a:spcAft>
            </a:pPr>
            <a:r>
              <a:rPr lang="en-GB" dirty="0">
                <a:latin typeface="Arial" panose="020B0604020202020204" pitchFamily="34" charset="0"/>
                <a:cs typeface="Arial" panose="020B0604020202020204" pitchFamily="34" charset="0"/>
              </a:rPr>
              <a:t>60 cm</a:t>
            </a:r>
          </a:p>
        </p:txBody>
      </p:sp>
      <p:sp>
        <p:nvSpPr>
          <p:cNvPr id="6" name="TextBox 5">
            <a:extLst>
              <a:ext uri="{FF2B5EF4-FFF2-40B4-BE49-F238E27FC236}">
                <a16:creationId xmlns:a16="http://schemas.microsoft.com/office/drawing/2014/main" id="{246EB7F7-DDFB-FD00-5281-107F6B240274}"/>
              </a:ext>
            </a:extLst>
          </p:cNvPr>
          <p:cNvSpPr txBox="1"/>
          <p:nvPr/>
        </p:nvSpPr>
        <p:spPr>
          <a:xfrm>
            <a:off x="7264157" y="6211670"/>
            <a:ext cx="1351652" cy="369332"/>
          </a:xfrm>
          <a:prstGeom prst="rect">
            <a:avLst/>
          </a:prstGeom>
          <a:noFill/>
        </p:spPr>
        <p:txBody>
          <a:bodyPr wrap="none" rtlCol="0">
            <a:spAutoFit/>
          </a:bodyPr>
          <a:lstStyle/>
          <a:p>
            <a:pPr algn="l">
              <a:spcAft>
                <a:spcPts val="1200"/>
              </a:spcAft>
            </a:pPr>
            <a:r>
              <a:rPr lang="en-GB" dirty="0">
                <a:latin typeface="Arial" panose="020B0604020202020204" pitchFamily="34" charset="0"/>
                <a:cs typeface="Arial" panose="020B0604020202020204" pitchFamily="34" charset="0"/>
              </a:rPr>
              <a:t>Real image</a:t>
            </a:r>
          </a:p>
        </p:txBody>
      </p:sp>
    </p:spTree>
    <p:extLst>
      <p:ext uri="{BB962C8B-B14F-4D97-AF65-F5344CB8AC3E}">
        <p14:creationId xmlns:p14="http://schemas.microsoft.com/office/powerpoint/2010/main" val="21675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FC163-A2B6-6550-AF90-C662EF9107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1928C35-EB7F-512A-FD58-92C036C59FC1}"/>
              </a:ext>
            </a:extLst>
          </p:cNvPr>
          <p:cNvSpPr>
            <a:spLocks noGrp="1"/>
          </p:cNvSpPr>
          <p:nvPr>
            <p:ph type="title"/>
          </p:nvPr>
        </p:nvSpPr>
        <p:spPr/>
        <p:txBody>
          <a:bodyPr>
            <a:normAutofit fontScale="90000"/>
          </a:bodyPr>
          <a:lstStyle/>
          <a:p>
            <a:r>
              <a:rPr lang="en-GB" dirty="0"/>
              <a:t>Exercise</a:t>
            </a:r>
          </a:p>
        </p:txBody>
      </p:sp>
      <p:sp>
        <p:nvSpPr>
          <p:cNvPr id="5" name="Text Placeholder 4">
            <a:extLst>
              <a:ext uri="{FF2B5EF4-FFF2-40B4-BE49-F238E27FC236}">
                <a16:creationId xmlns:a16="http://schemas.microsoft.com/office/drawing/2014/main" id="{1A72E0D4-1D56-2D31-BD93-D82EEF53D6C3}"/>
              </a:ext>
            </a:extLst>
          </p:cNvPr>
          <p:cNvSpPr>
            <a:spLocks noGrp="1"/>
          </p:cNvSpPr>
          <p:nvPr>
            <p:ph type="body" sz="quarter" idx="10"/>
          </p:nvPr>
        </p:nvSpPr>
        <p:spPr>
          <a:xfrm>
            <a:off x="122292" y="461664"/>
            <a:ext cx="8899415" cy="1900007"/>
          </a:xfrm>
        </p:spPr>
        <p:txBody>
          <a:bodyPr/>
          <a:lstStyle/>
          <a:p>
            <a:r>
              <a:rPr lang="en-GB" dirty="0"/>
              <a:t>A converging lens has a focal length of 20 cm. An object is placed 15 cm from the lens, </a:t>
            </a:r>
          </a:p>
          <a:p>
            <a:pPr marL="571500" indent="-571500">
              <a:buAutoNum type="romanLcParenBoth"/>
            </a:pPr>
            <a:r>
              <a:rPr lang="en-GB" dirty="0"/>
              <a:t>calculate how far the image will be from the lens.</a:t>
            </a:r>
          </a:p>
          <a:p>
            <a:pPr marL="571500" indent="-571500">
              <a:buAutoNum type="romanLcParenBoth"/>
            </a:pPr>
            <a:r>
              <a:rPr lang="en-GB" dirty="0"/>
              <a:t>Is the image real or virtual.</a:t>
            </a:r>
          </a:p>
        </p:txBody>
      </p:sp>
      <p:sp>
        <p:nvSpPr>
          <p:cNvPr id="2" name="Slide Number Placeholder 1">
            <a:extLst>
              <a:ext uri="{FF2B5EF4-FFF2-40B4-BE49-F238E27FC236}">
                <a16:creationId xmlns:a16="http://schemas.microsoft.com/office/drawing/2014/main" id="{9C3349A4-8A62-DB28-3A8E-35BD6E9D1D6D}"/>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34</a:t>
            </a:fld>
            <a:endParaRPr lang="en-GB" altLang="en-US"/>
          </a:p>
        </p:txBody>
      </p:sp>
      <p:sp>
        <p:nvSpPr>
          <p:cNvPr id="3" name="TextBox 2">
            <a:extLst>
              <a:ext uri="{FF2B5EF4-FFF2-40B4-BE49-F238E27FC236}">
                <a16:creationId xmlns:a16="http://schemas.microsoft.com/office/drawing/2014/main" id="{D0EC4D6C-D6F8-C165-10B1-1F194454CE02}"/>
              </a:ext>
            </a:extLst>
          </p:cNvPr>
          <p:cNvSpPr txBox="1"/>
          <p:nvPr/>
        </p:nvSpPr>
        <p:spPr>
          <a:xfrm>
            <a:off x="7265096" y="5837129"/>
            <a:ext cx="889987" cy="369332"/>
          </a:xfrm>
          <a:prstGeom prst="rect">
            <a:avLst/>
          </a:prstGeom>
          <a:noFill/>
        </p:spPr>
        <p:txBody>
          <a:bodyPr wrap="none" rtlCol="0">
            <a:spAutoFit/>
          </a:bodyPr>
          <a:lstStyle/>
          <a:p>
            <a:pPr algn="l">
              <a:spcAft>
                <a:spcPts val="1200"/>
              </a:spcAft>
            </a:pPr>
            <a:r>
              <a:rPr lang="en-GB" dirty="0">
                <a:latin typeface="Arial" panose="020B0604020202020204" pitchFamily="34" charset="0"/>
                <a:cs typeface="Arial" panose="020B0604020202020204" pitchFamily="34" charset="0"/>
              </a:rPr>
              <a:t>-60 cm</a:t>
            </a:r>
          </a:p>
        </p:txBody>
      </p:sp>
      <p:sp>
        <p:nvSpPr>
          <p:cNvPr id="6" name="TextBox 5">
            <a:extLst>
              <a:ext uri="{FF2B5EF4-FFF2-40B4-BE49-F238E27FC236}">
                <a16:creationId xmlns:a16="http://schemas.microsoft.com/office/drawing/2014/main" id="{5201DEF0-D9AB-B7DA-4859-3524A133E36E}"/>
              </a:ext>
            </a:extLst>
          </p:cNvPr>
          <p:cNvSpPr txBox="1"/>
          <p:nvPr/>
        </p:nvSpPr>
        <p:spPr>
          <a:xfrm>
            <a:off x="7264157" y="6211670"/>
            <a:ext cx="1527021" cy="369332"/>
          </a:xfrm>
          <a:prstGeom prst="rect">
            <a:avLst/>
          </a:prstGeom>
          <a:noFill/>
        </p:spPr>
        <p:txBody>
          <a:bodyPr wrap="none" rtlCol="0">
            <a:spAutoFit/>
          </a:bodyPr>
          <a:lstStyle/>
          <a:p>
            <a:pPr algn="l">
              <a:spcAft>
                <a:spcPts val="1200"/>
              </a:spcAft>
            </a:pPr>
            <a:r>
              <a:rPr lang="en-GB" dirty="0">
                <a:latin typeface="Arial" panose="020B0604020202020204" pitchFamily="34" charset="0"/>
                <a:cs typeface="Arial" panose="020B0604020202020204" pitchFamily="34" charset="0"/>
              </a:rPr>
              <a:t>Virtual image</a:t>
            </a:r>
          </a:p>
        </p:txBody>
      </p:sp>
    </p:spTree>
    <p:extLst>
      <p:ext uri="{BB962C8B-B14F-4D97-AF65-F5344CB8AC3E}">
        <p14:creationId xmlns:p14="http://schemas.microsoft.com/office/powerpoint/2010/main" val="11696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2D5C8-D007-68DD-4555-83EDD962E3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0ED1B5-4568-AB5A-AB16-8AF5CF329801}"/>
              </a:ext>
            </a:extLst>
          </p:cNvPr>
          <p:cNvSpPr>
            <a:spLocks noGrp="1"/>
          </p:cNvSpPr>
          <p:nvPr>
            <p:ph type="title"/>
          </p:nvPr>
        </p:nvSpPr>
        <p:spPr/>
        <p:txBody>
          <a:bodyPr>
            <a:normAutofit fontScale="90000"/>
          </a:bodyPr>
          <a:lstStyle/>
          <a:p>
            <a:r>
              <a:rPr lang="en-GB" dirty="0"/>
              <a:t>Exercise</a:t>
            </a:r>
          </a:p>
        </p:txBody>
      </p:sp>
      <p:sp>
        <p:nvSpPr>
          <p:cNvPr id="5" name="Text Placeholder 4">
            <a:extLst>
              <a:ext uri="{FF2B5EF4-FFF2-40B4-BE49-F238E27FC236}">
                <a16:creationId xmlns:a16="http://schemas.microsoft.com/office/drawing/2014/main" id="{0501BDD9-FA41-62EC-DD03-5F59D00AD798}"/>
              </a:ext>
            </a:extLst>
          </p:cNvPr>
          <p:cNvSpPr>
            <a:spLocks noGrp="1"/>
          </p:cNvSpPr>
          <p:nvPr>
            <p:ph type="body" sz="quarter" idx="10"/>
          </p:nvPr>
        </p:nvSpPr>
        <p:spPr>
          <a:xfrm>
            <a:off x="122292" y="461664"/>
            <a:ext cx="8899415" cy="2287806"/>
          </a:xfrm>
        </p:spPr>
        <p:txBody>
          <a:bodyPr/>
          <a:lstStyle/>
          <a:p>
            <a:r>
              <a:rPr lang="en-GB" dirty="0"/>
              <a:t>A converging lens has a focal length of 15 cm. An object is placed 2 m from the lens, </a:t>
            </a:r>
          </a:p>
          <a:p>
            <a:pPr marL="571500" indent="-571500">
              <a:buAutoNum type="romanLcParenBoth"/>
            </a:pPr>
            <a:r>
              <a:rPr lang="en-GB" dirty="0"/>
              <a:t>To 4 significant figures, calculate how far the image will be from the lens.</a:t>
            </a:r>
          </a:p>
          <a:p>
            <a:pPr marL="571500" indent="-571500">
              <a:buAutoNum type="romanLcParenBoth"/>
            </a:pPr>
            <a:r>
              <a:rPr lang="en-GB" dirty="0"/>
              <a:t>Is the image real or virtual.</a:t>
            </a:r>
          </a:p>
        </p:txBody>
      </p:sp>
      <p:sp>
        <p:nvSpPr>
          <p:cNvPr id="2" name="Slide Number Placeholder 1">
            <a:extLst>
              <a:ext uri="{FF2B5EF4-FFF2-40B4-BE49-F238E27FC236}">
                <a16:creationId xmlns:a16="http://schemas.microsoft.com/office/drawing/2014/main" id="{ABF92BEF-6B69-85A5-4400-C4534FBFBBC7}"/>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35</a:t>
            </a:fld>
            <a:endParaRPr lang="en-GB" altLang="en-US"/>
          </a:p>
        </p:txBody>
      </p:sp>
      <p:sp>
        <p:nvSpPr>
          <p:cNvPr id="3" name="TextBox 2">
            <a:extLst>
              <a:ext uri="{FF2B5EF4-FFF2-40B4-BE49-F238E27FC236}">
                <a16:creationId xmlns:a16="http://schemas.microsoft.com/office/drawing/2014/main" id="{7893DBAC-792F-E7B7-DAC0-223B8BA69990}"/>
              </a:ext>
            </a:extLst>
          </p:cNvPr>
          <p:cNvSpPr txBox="1"/>
          <p:nvPr/>
        </p:nvSpPr>
        <p:spPr>
          <a:xfrm>
            <a:off x="7265096" y="5837129"/>
            <a:ext cx="1133644" cy="369332"/>
          </a:xfrm>
          <a:prstGeom prst="rect">
            <a:avLst/>
          </a:prstGeom>
          <a:noFill/>
        </p:spPr>
        <p:txBody>
          <a:bodyPr wrap="none" rtlCol="0">
            <a:spAutoFit/>
          </a:bodyPr>
          <a:lstStyle/>
          <a:p>
            <a:pPr algn="l">
              <a:spcAft>
                <a:spcPts val="1200"/>
              </a:spcAft>
            </a:pPr>
            <a:r>
              <a:rPr lang="en-GB" dirty="0">
                <a:latin typeface="Arial" panose="020B0604020202020204" pitchFamily="34" charset="0"/>
                <a:cs typeface="Arial" panose="020B0604020202020204" pitchFamily="34" charset="0"/>
              </a:rPr>
              <a:t>16.22 cm</a:t>
            </a:r>
          </a:p>
        </p:txBody>
      </p:sp>
      <p:sp>
        <p:nvSpPr>
          <p:cNvPr id="6" name="TextBox 5">
            <a:extLst>
              <a:ext uri="{FF2B5EF4-FFF2-40B4-BE49-F238E27FC236}">
                <a16:creationId xmlns:a16="http://schemas.microsoft.com/office/drawing/2014/main" id="{0BF533F1-7CCC-6937-9EB0-C4077A08EF3A}"/>
              </a:ext>
            </a:extLst>
          </p:cNvPr>
          <p:cNvSpPr txBox="1"/>
          <p:nvPr/>
        </p:nvSpPr>
        <p:spPr>
          <a:xfrm>
            <a:off x="7264157" y="6211670"/>
            <a:ext cx="1351652" cy="369332"/>
          </a:xfrm>
          <a:prstGeom prst="rect">
            <a:avLst/>
          </a:prstGeom>
          <a:noFill/>
        </p:spPr>
        <p:txBody>
          <a:bodyPr wrap="none" rtlCol="0">
            <a:spAutoFit/>
          </a:bodyPr>
          <a:lstStyle/>
          <a:p>
            <a:pPr algn="l">
              <a:spcAft>
                <a:spcPts val="1200"/>
              </a:spcAft>
            </a:pPr>
            <a:r>
              <a:rPr lang="en-GB" dirty="0">
                <a:latin typeface="Arial" panose="020B0604020202020204" pitchFamily="34" charset="0"/>
                <a:cs typeface="Arial" panose="020B0604020202020204" pitchFamily="34" charset="0"/>
              </a:rPr>
              <a:t>Real image</a:t>
            </a:r>
          </a:p>
        </p:txBody>
      </p:sp>
    </p:spTree>
    <p:extLst>
      <p:ext uri="{BB962C8B-B14F-4D97-AF65-F5344CB8AC3E}">
        <p14:creationId xmlns:p14="http://schemas.microsoft.com/office/powerpoint/2010/main" val="130824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19BA5-ADAF-0E58-B92D-793CE7F6A5F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397C192-951D-D43F-6B9B-4FD0874952D2}"/>
              </a:ext>
            </a:extLst>
          </p:cNvPr>
          <p:cNvSpPr>
            <a:spLocks noGrp="1"/>
          </p:cNvSpPr>
          <p:nvPr>
            <p:ph type="title"/>
          </p:nvPr>
        </p:nvSpPr>
        <p:spPr/>
        <p:txBody>
          <a:bodyPr>
            <a:normAutofit fontScale="90000"/>
          </a:bodyPr>
          <a:lstStyle/>
          <a:p>
            <a:r>
              <a:rPr lang="en-GB" dirty="0"/>
              <a:t>Exercise</a:t>
            </a:r>
          </a:p>
        </p:txBody>
      </p:sp>
      <p:sp>
        <p:nvSpPr>
          <p:cNvPr id="5" name="Text Placeholder 4">
            <a:extLst>
              <a:ext uri="{FF2B5EF4-FFF2-40B4-BE49-F238E27FC236}">
                <a16:creationId xmlns:a16="http://schemas.microsoft.com/office/drawing/2014/main" id="{1E186301-2374-90DC-0D45-3D3B34FC8C59}"/>
              </a:ext>
            </a:extLst>
          </p:cNvPr>
          <p:cNvSpPr>
            <a:spLocks noGrp="1"/>
          </p:cNvSpPr>
          <p:nvPr>
            <p:ph type="body" sz="quarter" idx="10"/>
          </p:nvPr>
        </p:nvSpPr>
        <p:spPr>
          <a:xfrm>
            <a:off x="122292" y="461664"/>
            <a:ext cx="8899415" cy="2416046"/>
          </a:xfrm>
        </p:spPr>
        <p:txBody>
          <a:bodyPr/>
          <a:lstStyle/>
          <a:p>
            <a:r>
              <a:rPr lang="en-GB" dirty="0"/>
              <a:t>A converging lens has a focal length of 20 cm. </a:t>
            </a:r>
          </a:p>
          <a:p>
            <a:pPr marL="571500" indent="-571500">
              <a:buAutoNum type="romanLcParenBoth"/>
            </a:pPr>
            <a:r>
              <a:rPr lang="en-GB" dirty="0"/>
              <a:t>How far from the lens will an image of the sun be formed.</a:t>
            </a:r>
          </a:p>
          <a:p>
            <a:pPr marL="571500" indent="-571500">
              <a:buAutoNum type="romanLcParenBoth"/>
            </a:pPr>
            <a:r>
              <a:rPr lang="en-GB" dirty="0"/>
              <a:t>Justify your answer</a:t>
            </a:r>
          </a:p>
          <a:p>
            <a:pPr marL="571500" indent="-571500">
              <a:buAutoNum type="romanLcParenBoth"/>
            </a:pPr>
            <a:r>
              <a:rPr lang="en-GB" dirty="0"/>
              <a:t>Will this image be real or virtual?</a:t>
            </a:r>
          </a:p>
        </p:txBody>
      </p:sp>
      <p:sp>
        <p:nvSpPr>
          <p:cNvPr id="2" name="Slide Number Placeholder 1">
            <a:extLst>
              <a:ext uri="{FF2B5EF4-FFF2-40B4-BE49-F238E27FC236}">
                <a16:creationId xmlns:a16="http://schemas.microsoft.com/office/drawing/2014/main" id="{E0495F11-38A8-020D-8E83-4CCECAFE0DF5}"/>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36</a:t>
            </a:fld>
            <a:endParaRPr lang="en-GB" altLang="en-US"/>
          </a:p>
        </p:txBody>
      </p:sp>
      <p:sp>
        <p:nvSpPr>
          <p:cNvPr id="3" name="TextBox 2">
            <a:extLst>
              <a:ext uri="{FF2B5EF4-FFF2-40B4-BE49-F238E27FC236}">
                <a16:creationId xmlns:a16="http://schemas.microsoft.com/office/drawing/2014/main" id="{F1794395-FEC4-0353-0FEA-1B0F95DDCE63}"/>
              </a:ext>
            </a:extLst>
          </p:cNvPr>
          <p:cNvSpPr txBox="1"/>
          <p:nvPr/>
        </p:nvSpPr>
        <p:spPr>
          <a:xfrm>
            <a:off x="6730411" y="4255666"/>
            <a:ext cx="813043" cy="369332"/>
          </a:xfrm>
          <a:prstGeom prst="rect">
            <a:avLst/>
          </a:prstGeom>
          <a:noFill/>
        </p:spPr>
        <p:txBody>
          <a:bodyPr wrap="none" rtlCol="0">
            <a:spAutoFit/>
          </a:bodyPr>
          <a:lstStyle/>
          <a:p>
            <a:pPr algn="l">
              <a:spcAft>
                <a:spcPts val="1200"/>
              </a:spcAft>
            </a:pPr>
            <a:r>
              <a:rPr lang="en-GB" dirty="0">
                <a:latin typeface="Arial" panose="020B0604020202020204" pitchFamily="34" charset="0"/>
                <a:cs typeface="Arial" panose="020B0604020202020204" pitchFamily="34" charset="0"/>
              </a:rPr>
              <a:t>20 cm</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9D280E-205D-82B4-15A5-E7AF6CB25515}"/>
                  </a:ext>
                </a:extLst>
              </p:cNvPr>
              <p:cNvSpPr txBox="1"/>
              <p:nvPr/>
            </p:nvSpPr>
            <p:spPr>
              <a:xfrm>
                <a:off x="6730411" y="4611232"/>
                <a:ext cx="2413589" cy="1785104"/>
              </a:xfrm>
              <a:prstGeom prst="rect">
                <a:avLst/>
              </a:prstGeom>
              <a:noFill/>
            </p:spPr>
            <p:txBody>
              <a:bodyPr wrap="square" rtlCol="0">
                <a:spAutoFit/>
              </a:bodyPr>
              <a:lstStyle/>
              <a:p>
                <a:pPr algn="l">
                  <a:spcAft>
                    <a:spcPts val="1200"/>
                  </a:spcAft>
                </a:pPr>
                <a:r>
                  <a:rPr lang="en-GB" dirty="0">
                    <a:latin typeface="Arial" panose="020B0604020202020204" pitchFamily="34" charset="0"/>
                    <a:cs typeface="Arial" panose="020B0604020202020204" pitchFamily="34" charset="0"/>
                  </a:rPr>
                  <a:t>Use </a:t>
                </a:r>
                <a14:m>
                  <m:oMath xmlns:m="http://schemas.openxmlformats.org/officeDocument/2006/math">
                    <m:r>
                      <a:rPr lang="en-GB" b="0" i="1" smtClean="0">
                        <a:latin typeface="Cambria Math" panose="02040503050406030204" pitchFamily="18" charset="0"/>
                        <a:cs typeface="Arial" panose="020B0604020202020204" pitchFamily="34" charset="0"/>
                      </a:rPr>
                      <m:t>𝑢</m:t>
                    </m:r>
                    <m:r>
                      <a:rPr lang="en-GB" b="0" i="1" smtClean="0">
                        <a:latin typeface="Cambria Math" panose="02040503050406030204" pitchFamily="18" charset="0"/>
                        <a:cs typeface="Arial" panose="020B0604020202020204" pitchFamily="34" charset="0"/>
                      </a:rPr>
                      <m:t>=∞</m:t>
                    </m:r>
                  </m:oMath>
                </a14:m>
                <a:endParaRPr lang="en-GB" dirty="0">
                  <a:latin typeface="Arial" panose="020B0604020202020204" pitchFamily="34" charset="0"/>
                  <a:cs typeface="Arial" panose="020B0604020202020204" pitchFamily="34" charset="0"/>
                </a:endParaRPr>
              </a:p>
              <a:p>
                <a:pPr algn="l">
                  <a:spcAft>
                    <a:spcPts val="1200"/>
                  </a:spcAft>
                </a:pPr>
                <a:r>
                  <a:rPr lang="en-GB" dirty="0">
                    <a:latin typeface="Arial" panose="020B0604020202020204" pitchFamily="34" charset="0"/>
                    <a:cs typeface="Arial" panose="020B0604020202020204" pitchFamily="34" charset="0"/>
                  </a:rPr>
                  <a:t>OR</a:t>
                </a:r>
              </a:p>
              <a:p>
                <a:pPr algn="l">
                  <a:spcAft>
                    <a:spcPts val="1200"/>
                  </a:spcAft>
                </a:pPr>
                <a:r>
                  <a:rPr lang="en-GB" dirty="0">
                    <a:latin typeface="Arial" panose="020B0604020202020204" pitchFamily="34" charset="0"/>
                    <a:cs typeface="Arial" panose="020B0604020202020204" pitchFamily="34" charset="0"/>
                  </a:rPr>
                  <a:t>“parallel beams converge at the focus”</a:t>
                </a:r>
              </a:p>
            </p:txBody>
          </p:sp>
        </mc:Choice>
        <mc:Fallback xmlns="">
          <p:sp>
            <p:nvSpPr>
              <p:cNvPr id="6" name="TextBox 5">
                <a:extLst>
                  <a:ext uri="{FF2B5EF4-FFF2-40B4-BE49-F238E27FC236}">
                    <a16:creationId xmlns:a16="http://schemas.microsoft.com/office/drawing/2014/main" id="{779D280E-205D-82B4-15A5-E7AF6CB25515}"/>
                  </a:ext>
                </a:extLst>
              </p:cNvPr>
              <p:cNvSpPr txBox="1">
                <a:spLocks noRot="1" noChangeAspect="1" noMove="1" noResize="1" noEditPoints="1" noAdjustHandles="1" noChangeArrowheads="1" noChangeShapeType="1" noTextEdit="1"/>
              </p:cNvSpPr>
              <p:nvPr/>
            </p:nvSpPr>
            <p:spPr>
              <a:xfrm>
                <a:off x="6730411" y="4611232"/>
                <a:ext cx="2413589" cy="1785104"/>
              </a:xfrm>
              <a:prstGeom prst="rect">
                <a:avLst/>
              </a:prstGeom>
              <a:blipFill>
                <a:blip r:embed="rId2"/>
                <a:stretch>
                  <a:fillRect l="-2020" t="-1706" b="-4437"/>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4E9F6E52-9A36-1906-609F-BCF6EA3A8E75}"/>
              </a:ext>
            </a:extLst>
          </p:cNvPr>
          <p:cNvSpPr txBox="1"/>
          <p:nvPr/>
        </p:nvSpPr>
        <p:spPr>
          <a:xfrm>
            <a:off x="6730411" y="6488668"/>
            <a:ext cx="1351652" cy="369332"/>
          </a:xfrm>
          <a:prstGeom prst="rect">
            <a:avLst/>
          </a:prstGeom>
          <a:noFill/>
        </p:spPr>
        <p:txBody>
          <a:bodyPr wrap="none" rtlCol="0">
            <a:spAutoFit/>
          </a:bodyPr>
          <a:lstStyle/>
          <a:p>
            <a:pPr algn="l">
              <a:spcAft>
                <a:spcPts val="1200"/>
              </a:spcAft>
            </a:pPr>
            <a:r>
              <a:rPr lang="en-GB" dirty="0">
                <a:latin typeface="Arial" panose="020B0604020202020204" pitchFamily="34" charset="0"/>
                <a:cs typeface="Arial" panose="020B0604020202020204" pitchFamily="34" charset="0"/>
              </a:rPr>
              <a:t>Real image</a:t>
            </a:r>
          </a:p>
        </p:txBody>
      </p:sp>
      <p:sp>
        <p:nvSpPr>
          <p:cNvPr id="8" name="Sun 7">
            <a:extLst>
              <a:ext uri="{FF2B5EF4-FFF2-40B4-BE49-F238E27FC236}">
                <a16:creationId xmlns:a16="http://schemas.microsoft.com/office/drawing/2014/main" id="{4192B824-8410-CA75-6AD9-D88EB290706A}"/>
              </a:ext>
            </a:extLst>
          </p:cNvPr>
          <p:cNvSpPr/>
          <p:nvPr/>
        </p:nvSpPr>
        <p:spPr>
          <a:xfrm>
            <a:off x="6882708" y="2970042"/>
            <a:ext cx="911414" cy="911414"/>
          </a:xfrm>
          <a:prstGeom prst="sun">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677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3CE83-D9EB-FC18-27B4-DBD25E7CD644}"/>
              </a:ext>
            </a:extLst>
          </p:cNvPr>
          <p:cNvSpPr>
            <a:spLocks noGrp="1"/>
          </p:cNvSpPr>
          <p:nvPr>
            <p:ph type="title"/>
          </p:nvPr>
        </p:nvSpPr>
        <p:spPr/>
        <p:txBody>
          <a:bodyPr>
            <a:normAutofit fontScale="90000"/>
          </a:bodyPr>
          <a:lstStyle/>
          <a:p>
            <a:r>
              <a:rPr lang="en-GB" dirty="0"/>
              <a:t>Exercise</a:t>
            </a:r>
          </a:p>
        </p:txBody>
      </p:sp>
      <p:sp>
        <p:nvSpPr>
          <p:cNvPr id="4" name="Text Placeholder 3">
            <a:extLst>
              <a:ext uri="{FF2B5EF4-FFF2-40B4-BE49-F238E27FC236}">
                <a16:creationId xmlns:a16="http://schemas.microsoft.com/office/drawing/2014/main" id="{CC0D9F6A-1543-1373-6980-FB9EF5412744}"/>
              </a:ext>
            </a:extLst>
          </p:cNvPr>
          <p:cNvSpPr>
            <a:spLocks noGrp="1"/>
          </p:cNvSpPr>
          <p:nvPr>
            <p:ph type="body" sz="quarter" idx="10"/>
          </p:nvPr>
        </p:nvSpPr>
        <p:spPr>
          <a:xfrm>
            <a:off x="122292" y="461664"/>
            <a:ext cx="8899415" cy="1255728"/>
          </a:xfrm>
          <a:solidFill>
            <a:schemeClr val="accent5">
              <a:lumMod val="20000"/>
              <a:lumOff val="80000"/>
            </a:schemeClr>
          </a:solidFill>
        </p:spPr>
        <p:txBody>
          <a:bodyPr/>
          <a:lstStyle/>
          <a:p>
            <a:r>
              <a:rPr lang="en-GB" dirty="0"/>
              <a:t>A projector lens forms an image on a screen 3 meters from the lens. The focal length of the lens is 8 cm. How far is the internal LCD (</a:t>
            </a:r>
            <a:r>
              <a:rPr lang="en-GB" dirty="0" err="1"/>
              <a:t>ie</a:t>
            </a:r>
            <a:r>
              <a:rPr lang="en-GB" dirty="0"/>
              <a:t> the object) from the lens.</a:t>
            </a:r>
          </a:p>
        </p:txBody>
      </p:sp>
      <p:sp>
        <p:nvSpPr>
          <p:cNvPr id="3" name="TextBox 2">
            <a:extLst>
              <a:ext uri="{FF2B5EF4-FFF2-40B4-BE49-F238E27FC236}">
                <a16:creationId xmlns:a16="http://schemas.microsoft.com/office/drawing/2014/main" id="{BE5B2E5D-F5B5-7713-5E17-0EBA854C0A82}"/>
              </a:ext>
            </a:extLst>
          </p:cNvPr>
          <p:cNvSpPr txBox="1"/>
          <p:nvPr/>
        </p:nvSpPr>
        <p:spPr>
          <a:xfrm>
            <a:off x="7590773" y="6211670"/>
            <a:ext cx="1005403" cy="369332"/>
          </a:xfrm>
          <a:prstGeom prst="rect">
            <a:avLst/>
          </a:prstGeom>
          <a:noFill/>
        </p:spPr>
        <p:txBody>
          <a:bodyPr wrap="none" rtlCol="0">
            <a:spAutoFit/>
          </a:bodyPr>
          <a:lstStyle/>
          <a:p>
            <a:pPr algn="l">
              <a:spcAft>
                <a:spcPts val="1200"/>
              </a:spcAft>
            </a:pPr>
            <a:r>
              <a:rPr lang="en-GB" dirty="0">
                <a:latin typeface="Arial" panose="020B0604020202020204" pitchFamily="34" charset="0"/>
                <a:cs typeface="Arial" panose="020B0604020202020204" pitchFamily="34" charset="0"/>
              </a:rPr>
              <a:t>8.22 cm</a:t>
            </a:r>
          </a:p>
        </p:txBody>
      </p:sp>
      <p:sp>
        <p:nvSpPr>
          <p:cNvPr id="5" name="Rectangle: Rounded Corners 4">
            <a:extLst>
              <a:ext uri="{FF2B5EF4-FFF2-40B4-BE49-F238E27FC236}">
                <a16:creationId xmlns:a16="http://schemas.microsoft.com/office/drawing/2014/main" id="{116E5F8F-4BC3-DB2B-A8B1-E72592325F4D}"/>
              </a:ext>
            </a:extLst>
          </p:cNvPr>
          <p:cNvSpPr/>
          <p:nvPr/>
        </p:nvSpPr>
        <p:spPr>
          <a:xfrm>
            <a:off x="6576033" y="2080619"/>
            <a:ext cx="850900" cy="586497"/>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28AB1D64-9381-6993-BC74-EFDC8C1B9307}"/>
              </a:ext>
            </a:extLst>
          </p:cNvPr>
          <p:cNvSpPr/>
          <p:nvPr/>
        </p:nvSpPr>
        <p:spPr>
          <a:xfrm>
            <a:off x="7434871" y="2240958"/>
            <a:ext cx="93662" cy="315241"/>
          </a:xfrm>
          <a:custGeom>
            <a:avLst/>
            <a:gdLst>
              <a:gd name="connsiteX0" fmla="*/ 1587 w 93662"/>
              <a:gd name="connsiteY0" fmla="*/ 60325 h 341312"/>
              <a:gd name="connsiteX1" fmla="*/ 93662 w 93662"/>
              <a:gd name="connsiteY1" fmla="*/ 0 h 341312"/>
              <a:gd name="connsiteX2" fmla="*/ 93662 w 93662"/>
              <a:gd name="connsiteY2" fmla="*/ 341312 h 341312"/>
              <a:gd name="connsiteX3" fmla="*/ 0 w 93662"/>
              <a:gd name="connsiteY3" fmla="*/ 274637 h 341312"/>
            </a:gdLst>
            <a:ahLst/>
            <a:cxnLst>
              <a:cxn ang="0">
                <a:pos x="connsiteX0" y="connsiteY0"/>
              </a:cxn>
              <a:cxn ang="0">
                <a:pos x="connsiteX1" y="connsiteY1"/>
              </a:cxn>
              <a:cxn ang="0">
                <a:pos x="connsiteX2" y="connsiteY2"/>
              </a:cxn>
              <a:cxn ang="0">
                <a:pos x="connsiteX3" y="connsiteY3"/>
              </a:cxn>
            </a:cxnLst>
            <a:rect l="l" t="t" r="r" b="b"/>
            <a:pathLst>
              <a:path w="93662" h="341312">
                <a:moveTo>
                  <a:pt x="1587" y="60325"/>
                </a:moveTo>
                <a:lnTo>
                  <a:pt x="93662" y="0"/>
                </a:lnTo>
                <a:lnTo>
                  <a:pt x="93662" y="341312"/>
                </a:lnTo>
                <a:lnTo>
                  <a:pt x="0" y="274637"/>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2E2DEC43-FA4D-9972-37DA-6396EADB5249}"/>
              </a:ext>
            </a:extLst>
          </p:cNvPr>
          <p:cNvCxnSpPr>
            <a:cxnSpLocks/>
          </p:cNvCxnSpPr>
          <p:nvPr/>
        </p:nvCxnSpPr>
        <p:spPr>
          <a:xfrm flipV="1">
            <a:off x="7536471" y="1924181"/>
            <a:ext cx="1331383" cy="405096"/>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162EB65-8FC6-2E35-DA0B-09642D3DB2EE}"/>
              </a:ext>
            </a:extLst>
          </p:cNvPr>
          <p:cNvCxnSpPr>
            <a:cxnSpLocks/>
          </p:cNvCxnSpPr>
          <p:nvPr/>
        </p:nvCxnSpPr>
        <p:spPr>
          <a:xfrm>
            <a:off x="7536471" y="2477672"/>
            <a:ext cx="1331383" cy="38399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930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834FA-F204-A300-0E12-1F9298E9A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109891-007B-B31B-D2EE-012A0F51C41E}"/>
              </a:ext>
            </a:extLst>
          </p:cNvPr>
          <p:cNvSpPr>
            <a:spLocks noGrp="1"/>
          </p:cNvSpPr>
          <p:nvPr>
            <p:ph type="title"/>
          </p:nvPr>
        </p:nvSpPr>
        <p:spPr/>
        <p:txBody>
          <a:bodyPr>
            <a:normAutofit fontScale="90000"/>
          </a:bodyPr>
          <a:lstStyle/>
          <a:p>
            <a:r>
              <a:rPr lang="en-GB" dirty="0"/>
              <a:t>Exercise</a:t>
            </a:r>
          </a:p>
        </p:txBody>
      </p:sp>
      <p:sp>
        <p:nvSpPr>
          <p:cNvPr id="4" name="Text Placeholder 3">
            <a:extLst>
              <a:ext uri="{FF2B5EF4-FFF2-40B4-BE49-F238E27FC236}">
                <a16:creationId xmlns:a16="http://schemas.microsoft.com/office/drawing/2014/main" id="{7173739C-0B43-31EF-A855-7F2498A7C111}"/>
              </a:ext>
            </a:extLst>
          </p:cNvPr>
          <p:cNvSpPr>
            <a:spLocks noGrp="1"/>
          </p:cNvSpPr>
          <p:nvPr>
            <p:ph type="body" sz="quarter" idx="10"/>
          </p:nvPr>
        </p:nvSpPr>
        <p:spPr>
          <a:xfrm>
            <a:off x="122292" y="461664"/>
            <a:ext cx="8899415" cy="1771767"/>
          </a:xfrm>
          <a:solidFill>
            <a:schemeClr val="accent5">
              <a:lumMod val="20000"/>
              <a:lumOff val="80000"/>
            </a:schemeClr>
          </a:solidFill>
        </p:spPr>
        <p:txBody>
          <a:bodyPr/>
          <a:lstStyle/>
          <a:p>
            <a:r>
              <a:rPr lang="en-GB" dirty="0"/>
              <a:t>A phone camera lens is 4.4 mm from the sensor. If an object 3 m from the camera is perfectly in focus, what is the focal length of the lens? </a:t>
            </a:r>
          </a:p>
          <a:p>
            <a:r>
              <a:rPr lang="en-GB" dirty="0"/>
              <a:t>Answer to 4 significant figures.</a:t>
            </a:r>
          </a:p>
        </p:txBody>
      </p:sp>
      <p:sp>
        <p:nvSpPr>
          <p:cNvPr id="3" name="TextBox 2">
            <a:extLst>
              <a:ext uri="{FF2B5EF4-FFF2-40B4-BE49-F238E27FC236}">
                <a16:creationId xmlns:a16="http://schemas.microsoft.com/office/drawing/2014/main" id="{DB3D91A5-9AC1-69F8-1E74-B7AB7A0A8870}"/>
              </a:ext>
            </a:extLst>
          </p:cNvPr>
          <p:cNvSpPr txBox="1"/>
          <p:nvPr/>
        </p:nvSpPr>
        <p:spPr>
          <a:xfrm>
            <a:off x="7615825" y="6211670"/>
            <a:ext cx="1210588" cy="369332"/>
          </a:xfrm>
          <a:prstGeom prst="rect">
            <a:avLst/>
          </a:prstGeom>
          <a:noFill/>
        </p:spPr>
        <p:txBody>
          <a:bodyPr wrap="none" rtlCol="0">
            <a:spAutoFit/>
          </a:bodyPr>
          <a:lstStyle/>
          <a:p>
            <a:pPr algn="l">
              <a:spcAft>
                <a:spcPts val="1200"/>
              </a:spcAft>
            </a:pPr>
            <a:r>
              <a:rPr lang="en-GB" dirty="0">
                <a:latin typeface="Arial" panose="020B0604020202020204" pitchFamily="34" charset="0"/>
                <a:cs typeface="Arial" panose="020B0604020202020204" pitchFamily="34" charset="0"/>
              </a:rPr>
              <a:t>4.394 mm</a:t>
            </a:r>
          </a:p>
        </p:txBody>
      </p:sp>
      <p:sp>
        <p:nvSpPr>
          <p:cNvPr id="35" name="Rectangle: Rounded Corners 34">
            <a:extLst>
              <a:ext uri="{FF2B5EF4-FFF2-40B4-BE49-F238E27FC236}">
                <a16:creationId xmlns:a16="http://schemas.microsoft.com/office/drawing/2014/main" id="{F336BDB0-6B69-C207-29A2-A91D4A5D3C65}"/>
              </a:ext>
            </a:extLst>
          </p:cNvPr>
          <p:cNvSpPr/>
          <p:nvPr/>
        </p:nvSpPr>
        <p:spPr>
          <a:xfrm>
            <a:off x="7615826" y="2297340"/>
            <a:ext cx="230838" cy="1771767"/>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Shape 35">
            <a:extLst>
              <a:ext uri="{FF2B5EF4-FFF2-40B4-BE49-F238E27FC236}">
                <a16:creationId xmlns:a16="http://schemas.microsoft.com/office/drawing/2014/main" id="{7468422A-4D69-D7E8-97A9-3D958721329B}"/>
              </a:ext>
            </a:extLst>
          </p:cNvPr>
          <p:cNvSpPr/>
          <p:nvPr/>
        </p:nvSpPr>
        <p:spPr bwMode="auto">
          <a:xfrm>
            <a:off x="7500406" y="2393617"/>
            <a:ext cx="230837" cy="463598"/>
          </a:xfrm>
          <a:custGeom>
            <a:avLst/>
            <a:gdLst>
              <a:gd name="connsiteX0" fmla="*/ 191386 w 627321"/>
              <a:gd name="connsiteY0" fmla="*/ 0 h 2519916"/>
              <a:gd name="connsiteX1" fmla="*/ 627321 w 627321"/>
              <a:gd name="connsiteY1" fmla="*/ 2519916 h 2519916"/>
              <a:gd name="connsiteX2" fmla="*/ 0 w 627321"/>
              <a:gd name="connsiteY2" fmla="*/ 2509283 h 2519916"/>
              <a:gd name="connsiteX3" fmla="*/ 191386 w 627321"/>
              <a:gd name="connsiteY3" fmla="*/ 0 h 2519916"/>
              <a:gd name="connsiteX0" fmla="*/ 191386 w 191386"/>
              <a:gd name="connsiteY0" fmla="*/ 0 h 2509283"/>
              <a:gd name="connsiteX1" fmla="*/ 0 w 191386"/>
              <a:gd name="connsiteY1" fmla="*/ 2509283 h 2509283"/>
              <a:gd name="connsiteX2" fmla="*/ 191386 w 191386"/>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191386 w 282600"/>
              <a:gd name="connsiteY0" fmla="*/ 0 h 2509283"/>
              <a:gd name="connsiteX1" fmla="*/ 0 w 282600"/>
              <a:gd name="connsiteY1" fmla="*/ 2509283 h 2509283"/>
              <a:gd name="connsiteX2" fmla="*/ 191386 w 282600"/>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242724 w 272066"/>
              <a:gd name="connsiteY0" fmla="*/ 0 h 2509283"/>
              <a:gd name="connsiteX1" fmla="*/ 51338 w 272066"/>
              <a:gd name="connsiteY1" fmla="*/ 2509283 h 2509283"/>
              <a:gd name="connsiteX2" fmla="*/ 242724 w 272066"/>
              <a:gd name="connsiteY2" fmla="*/ 0 h 2509283"/>
              <a:gd name="connsiteX0" fmla="*/ 242724 w 431108"/>
              <a:gd name="connsiteY0" fmla="*/ 0 h 2509283"/>
              <a:gd name="connsiteX1" fmla="*/ 51338 w 431108"/>
              <a:gd name="connsiteY1" fmla="*/ 2509283 h 2509283"/>
              <a:gd name="connsiteX2" fmla="*/ 242724 w 431108"/>
              <a:gd name="connsiteY2" fmla="*/ 0 h 2509283"/>
              <a:gd name="connsiteX0" fmla="*/ 198091 w 442874"/>
              <a:gd name="connsiteY0" fmla="*/ 0 h 2488018"/>
              <a:gd name="connsiteX1" fmla="*/ 144928 w 442874"/>
              <a:gd name="connsiteY1" fmla="*/ 2488018 h 2488018"/>
              <a:gd name="connsiteX2" fmla="*/ 198091 w 442874"/>
              <a:gd name="connsiteY2" fmla="*/ 0 h 2488018"/>
              <a:gd name="connsiteX0" fmla="*/ 258630 w 503413"/>
              <a:gd name="connsiteY0" fmla="*/ 0 h 2488018"/>
              <a:gd name="connsiteX1" fmla="*/ 205467 w 503413"/>
              <a:gd name="connsiteY1" fmla="*/ 2488018 h 2488018"/>
              <a:gd name="connsiteX2" fmla="*/ 258630 w 503413"/>
              <a:gd name="connsiteY2" fmla="*/ 0 h 2488018"/>
              <a:gd name="connsiteX0" fmla="*/ 258630 w 434490"/>
              <a:gd name="connsiteY0" fmla="*/ 0 h 2488018"/>
              <a:gd name="connsiteX1" fmla="*/ 205467 w 434490"/>
              <a:gd name="connsiteY1" fmla="*/ 2488018 h 2488018"/>
              <a:gd name="connsiteX2" fmla="*/ 258630 w 434490"/>
              <a:gd name="connsiteY2" fmla="*/ 0 h 2488018"/>
              <a:gd name="connsiteX0" fmla="*/ 242605 w 433746"/>
              <a:gd name="connsiteY0" fmla="*/ 0 h 2668772"/>
              <a:gd name="connsiteX1" fmla="*/ 231972 w 433746"/>
              <a:gd name="connsiteY1" fmla="*/ 2668772 h 2668772"/>
              <a:gd name="connsiteX2" fmla="*/ 242605 w 433746"/>
              <a:gd name="connsiteY2" fmla="*/ 0 h 2668772"/>
              <a:gd name="connsiteX0" fmla="*/ 179477 w 370618"/>
              <a:gd name="connsiteY0" fmla="*/ 0 h 2668772"/>
              <a:gd name="connsiteX1" fmla="*/ 168844 w 370618"/>
              <a:gd name="connsiteY1" fmla="*/ 2668772 h 2668772"/>
              <a:gd name="connsiteX2" fmla="*/ 179477 w 370618"/>
              <a:gd name="connsiteY2" fmla="*/ 0 h 2668772"/>
              <a:gd name="connsiteX0" fmla="*/ 179477 w 326609"/>
              <a:gd name="connsiteY0" fmla="*/ 0 h 2668772"/>
              <a:gd name="connsiteX1" fmla="*/ 168844 w 326609"/>
              <a:gd name="connsiteY1" fmla="*/ 2668772 h 2668772"/>
              <a:gd name="connsiteX2" fmla="*/ 179477 w 326609"/>
              <a:gd name="connsiteY2" fmla="*/ 0 h 2668772"/>
              <a:gd name="connsiteX0" fmla="*/ 179477 w 322355"/>
              <a:gd name="connsiteY0" fmla="*/ 0 h 2668772"/>
              <a:gd name="connsiteX1" fmla="*/ 168844 w 322355"/>
              <a:gd name="connsiteY1" fmla="*/ 2668772 h 2668772"/>
              <a:gd name="connsiteX2" fmla="*/ 179477 w 322355"/>
              <a:gd name="connsiteY2" fmla="*/ 0 h 2668772"/>
              <a:gd name="connsiteX0" fmla="*/ 157761 w 300639"/>
              <a:gd name="connsiteY0" fmla="*/ 0 h 2668772"/>
              <a:gd name="connsiteX1" fmla="*/ 147128 w 300639"/>
              <a:gd name="connsiteY1" fmla="*/ 2668772 h 2668772"/>
              <a:gd name="connsiteX2" fmla="*/ 157761 w 300639"/>
              <a:gd name="connsiteY2" fmla="*/ 0 h 2668772"/>
              <a:gd name="connsiteX0" fmla="*/ 144523 w 302708"/>
              <a:gd name="connsiteY0" fmla="*/ 0 h 2668772"/>
              <a:gd name="connsiteX1" fmla="*/ 165788 w 302708"/>
              <a:gd name="connsiteY1" fmla="*/ 2668772 h 2668772"/>
              <a:gd name="connsiteX2" fmla="*/ 144523 w 302708"/>
              <a:gd name="connsiteY2" fmla="*/ 0 h 2668772"/>
              <a:gd name="connsiteX0" fmla="*/ 141246 w 299431"/>
              <a:gd name="connsiteY0" fmla="*/ 0 h 2668772"/>
              <a:gd name="connsiteX1" fmla="*/ 162511 w 299431"/>
              <a:gd name="connsiteY1" fmla="*/ 2668772 h 2668772"/>
              <a:gd name="connsiteX2" fmla="*/ 141246 w 299431"/>
              <a:gd name="connsiteY2" fmla="*/ 0 h 2668772"/>
              <a:gd name="connsiteX0" fmla="*/ 141246 w 295417"/>
              <a:gd name="connsiteY0" fmla="*/ 0 h 2668772"/>
              <a:gd name="connsiteX1" fmla="*/ 162511 w 295417"/>
              <a:gd name="connsiteY1" fmla="*/ 2668772 h 2668772"/>
              <a:gd name="connsiteX2" fmla="*/ 141246 w 295417"/>
              <a:gd name="connsiteY2" fmla="*/ 0 h 2668772"/>
              <a:gd name="connsiteX0" fmla="*/ 174134 w 296321"/>
              <a:gd name="connsiteY0" fmla="*/ 0 h 2690037"/>
              <a:gd name="connsiteX1" fmla="*/ 120972 w 296321"/>
              <a:gd name="connsiteY1" fmla="*/ 2690037 h 2690037"/>
              <a:gd name="connsiteX2" fmla="*/ 174134 w 296321"/>
              <a:gd name="connsiteY2" fmla="*/ 0 h 2690037"/>
              <a:gd name="connsiteX0" fmla="*/ 141244 w 295416"/>
              <a:gd name="connsiteY0" fmla="*/ 0 h 2690037"/>
              <a:gd name="connsiteX1" fmla="*/ 162510 w 295416"/>
              <a:gd name="connsiteY1" fmla="*/ 2690037 h 2690037"/>
              <a:gd name="connsiteX2" fmla="*/ 141244 w 295416"/>
              <a:gd name="connsiteY2" fmla="*/ 0 h 2690037"/>
              <a:gd name="connsiteX0" fmla="*/ 110167 w 264339"/>
              <a:gd name="connsiteY0" fmla="*/ 0 h 2690037"/>
              <a:gd name="connsiteX1" fmla="*/ 131433 w 264339"/>
              <a:gd name="connsiteY1" fmla="*/ 2690037 h 2690037"/>
              <a:gd name="connsiteX2" fmla="*/ 110167 w 264339"/>
              <a:gd name="connsiteY2" fmla="*/ 0 h 2690037"/>
              <a:gd name="connsiteX0" fmla="*/ 117454 w 271626"/>
              <a:gd name="connsiteY0" fmla="*/ 0 h 2690037"/>
              <a:gd name="connsiteX1" fmla="*/ 138720 w 271626"/>
              <a:gd name="connsiteY1" fmla="*/ 2690037 h 2690037"/>
              <a:gd name="connsiteX2" fmla="*/ 117454 w 271626"/>
              <a:gd name="connsiteY2" fmla="*/ 0 h 2690037"/>
              <a:gd name="connsiteX0" fmla="*/ 117454 w 267667"/>
              <a:gd name="connsiteY0" fmla="*/ 0 h 2690037"/>
              <a:gd name="connsiteX1" fmla="*/ 138720 w 267667"/>
              <a:gd name="connsiteY1" fmla="*/ 2690037 h 2690037"/>
              <a:gd name="connsiteX2" fmla="*/ 117454 w 267667"/>
              <a:gd name="connsiteY2" fmla="*/ 0 h 2690037"/>
            </a:gdLst>
            <a:ahLst/>
            <a:cxnLst>
              <a:cxn ang="0">
                <a:pos x="connsiteX0" y="connsiteY0"/>
              </a:cxn>
              <a:cxn ang="0">
                <a:pos x="connsiteX1" y="connsiteY1"/>
              </a:cxn>
              <a:cxn ang="0">
                <a:pos x="connsiteX2" y="connsiteY2"/>
              </a:cxn>
            </a:cxnLst>
            <a:rect l="l" t="t" r="r" b="b"/>
            <a:pathLst>
              <a:path w="267667" h="2690037">
                <a:moveTo>
                  <a:pt x="117454" y="0"/>
                </a:moveTo>
                <a:cubicBezTo>
                  <a:pt x="330105" y="698204"/>
                  <a:pt x="298207" y="2076893"/>
                  <a:pt x="138720" y="2690037"/>
                </a:cubicBezTo>
                <a:cubicBezTo>
                  <a:pt x="-31401" y="2044995"/>
                  <a:pt x="-52666" y="730102"/>
                  <a:pt x="117454" y="0"/>
                </a:cubicBezTo>
                <a:close/>
              </a:path>
            </a:pathLst>
          </a:custGeom>
          <a:solidFill>
            <a:schemeClr val="tx2">
              <a:lumMod val="10000"/>
              <a:lumOff val="9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70432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7EAE0-55E8-E702-0B23-C378C14F621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C56F902-D2CD-6D01-B79C-F7DD539F554C}"/>
                  </a:ext>
                </a:extLst>
              </p:cNvPr>
              <p:cNvSpPr>
                <a:spLocks noGrp="1"/>
              </p:cNvSpPr>
              <p:nvPr>
                <p:ph type="title"/>
              </p:nvPr>
            </p:nvSpPr>
            <p:spPr>
              <a:xfrm>
                <a:off x="254000" y="197771"/>
                <a:ext cx="8712200" cy="1077218"/>
              </a:xfrm>
            </p:spPr>
            <p:txBody>
              <a:bodyPr/>
              <a:lstStyle/>
              <a:p>
                <a:r>
                  <a:rPr lang="en-IE" sz="3600" dirty="0"/>
                  <a:t>Experiment to Verify </a:t>
                </a:r>
                <a14:m>
                  <m:oMath xmlns:m="http://schemas.openxmlformats.org/officeDocument/2006/math">
                    <m:f>
                      <m:fPr>
                        <m:ctrlPr>
                          <a:rPr lang="en-GB" sz="4400" b="1" i="1" smtClean="0">
                            <a:latin typeface="Cambria Math" panose="02040503050406030204" pitchFamily="18" charset="0"/>
                          </a:rPr>
                        </m:ctrlPr>
                      </m:fPr>
                      <m:num>
                        <m:r>
                          <a:rPr lang="en-GB" sz="4400" b="1" i="1" smtClean="0">
                            <a:latin typeface="Cambria Math" panose="02040503050406030204" pitchFamily="18" charset="0"/>
                          </a:rPr>
                          <m:t>𝟏</m:t>
                        </m:r>
                      </m:num>
                      <m:den>
                        <m:r>
                          <a:rPr lang="en-GB" sz="4400" b="1" i="1" smtClean="0">
                            <a:latin typeface="Cambria Math" panose="02040503050406030204" pitchFamily="18" charset="0"/>
                          </a:rPr>
                          <m:t>𝒇</m:t>
                        </m:r>
                      </m:den>
                    </m:f>
                    <m:r>
                      <a:rPr lang="en-GB" sz="4400" b="1" i="1" smtClean="0">
                        <a:latin typeface="Cambria Math" panose="02040503050406030204" pitchFamily="18" charset="0"/>
                      </a:rPr>
                      <m:t>=</m:t>
                    </m:r>
                    <m:f>
                      <m:fPr>
                        <m:ctrlPr>
                          <a:rPr lang="en-GB" sz="4400" b="1" i="1" smtClean="0">
                            <a:latin typeface="Cambria Math" panose="02040503050406030204" pitchFamily="18" charset="0"/>
                          </a:rPr>
                        </m:ctrlPr>
                      </m:fPr>
                      <m:num>
                        <m:r>
                          <a:rPr lang="en-GB" sz="4400" b="1" i="1" smtClean="0">
                            <a:latin typeface="Cambria Math" panose="02040503050406030204" pitchFamily="18" charset="0"/>
                          </a:rPr>
                          <m:t>𝟏</m:t>
                        </m:r>
                      </m:num>
                      <m:den>
                        <m:r>
                          <a:rPr lang="en-GB" sz="4400" b="1" i="1" smtClean="0">
                            <a:latin typeface="Cambria Math" panose="02040503050406030204" pitchFamily="18" charset="0"/>
                          </a:rPr>
                          <m:t>𝒖</m:t>
                        </m:r>
                      </m:den>
                    </m:f>
                    <m:r>
                      <a:rPr lang="en-GB" sz="4400" b="1" i="1" smtClean="0">
                        <a:latin typeface="Cambria Math" panose="02040503050406030204" pitchFamily="18" charset="0"/>
                      </a:rPr>
                      <m:t>+</m:t>
                    </m:r>
                    <m:f>
                      <m:fPr>
                        <m:ctrlPr>
                          <a:rPr lang="en-GB" sz="4400" b="1" i="1" smtClean="0">
                            <a:latin typeface="Cambria Math" panose="02040503050406030204" pitchFamily="18" charset="0"/>
                          </a:rPr>
                        </m:ctrlPr>
                      </m:fPr>
                      <m:num>
                        <m:r>
                          <a:rPr lang="en-GB" sz="4400" b="1" i="1" smtClean="0">
                            <a:latin typeface="Cambria Math" panose="02040503050406030204" pitchFamily="18" charset="0"/>
                          </a:rPr>
                          <m:t>𝟏</m:t>
                        </m:r>
                      </m:num>
                      <m:den>
                        <m:r>
                          <a:rPr lang="en-GB" sz="4400" b="1" i="1" smtClean="0">
                            <a:latin typeface="Cambria Math" panose="02040503050406030204" pitchFamily="18" charset="0"/>
                          </a:rPr>
                          <m:t>𝒗</m:t>
                        </m:r>
                      </m:den>
                    </m:f>
                  </m:oMath>
                </a14:m>
                <a:endParaRPr lang="en-IE" sz="3600" dirty="0"/>
              </a:p>
            </p:txBody>
          </p:sp>
        </mc:Choice>
        <mc:Fallback xmlns="">
          <p:sp>
            <p:nvSpPr>
              <p:cNvPr id="2" name="Title 1">
                <a:extLst>
                  <a:ext uri="{FF2B5EF4-FFF2-40B4-BE49-F238E27FC236}">
                    <a16:creationId xmlns:a16="http://schemas.microsoft.com/office/drawing/2014/main" id="{CC56F902-D2CD-6D01-B79C-F7DD539F554C}"/>
                  </a:ext>
                </a:extLst>
              </p:cNvPr>
              <p:cNvSpPr>
                <a:spLocks noGrp="1" noRot="1" noChangeAspect="1" noMove="1" noResize="1" noEditPoints="1" noAdjustHandles="1" noChangeArrowheads="1" noChangeShapeType="1" noTextEdit="1"/>
              </p:cNvSpPr>
              <p:nvPr>
                <p:ph type="title"/>
              </p:nvPr>
            </p:nvSpPr>
            <p:spPr>
              <a:xfrm>
                <a:off x="254000" y="197771"/>
                <a:ext cx="8712200" cy="1077218"/>
              </a:xfrm>
              <a:blipFill>
                <a:blip r:embed="rId2"/>
                <a:stretch>
                  <a:fillRect l="-2169"/>
                </a:stretch>
              </a:blipFill>
            </p:spPr>
            <p:txBody>
              <a:bodyPr/>
              <a:lstStyle/>
              <a:p>
                <a:r>
                  <a:rPr lang="en-GB">
                    <a:noFill/>
                  </a:rPr>
                  <a:t> </a:t>
                </a:r>
              </a:p>
            </p:txBody>
          </p:sp>
        </mc:Fallback>
      </mc:AlternateContent>
      <p:sp>
        <p:nvSpPr>
          <p:cNvPr id="3" name="Slide Number Placeholder 2">
            <a:extLst>
              <a:ext uri="{FF2B5EF4-FFF2-40B4-BE49-F238E27FC236}">
                <a16:creationId xmlns:a16="http://schemas.microsoft.com/office/drawing/2014/main" id="{5A1E3D78-B329-1D29-AD58-DFB6B1DCAB49}"/>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18D7C436-56F4-46CA-A106-76B931C4B8F3}" type="slidenum">
              <a:rPr lang="en-GB" altLang="en-US" smtClean="0"/>
              <a:pPr/>
              <a:t>39</a:t>
            </a:fld>
            <a:endParaRPr lang="en-GB" alt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2481E3C-03DF-26CA-AE08-1E7C3A17A273}"/>
                  </a:ext>
                </a:extLst>
              </p:cNvPr>
              <p:cNvSpPr txBox="1"/>
              <p:nvPr/>
            </p:nvSpPr>
            <p:spPr>
              <a:xfrm>
                <a:off x="949891" y="3327587"/>
                <a:ext cx="7576134" cy="2554545"/>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In this experiment we will start with a known value for </a:t>
                </a:r>
                <a14:m>
                  <m:oMath xmlns:m="http://schemas.openxmlformats.org/officeDocument/2006/math">
                    <m:r>
                      <a:rPr lang="en-GB" sz="2800" b="0" i="1" smtClean="0">
                        <a:latin typeface="Cambria Math" panose="02040503050406030204" pitchFamily="18" charset="0"/>
                        <a:cs typeface="Arial" panose="020B0604020202020204" pitchFamily="34" charset="0"/>
                      </a:rPr>
                      <m:t>𝑓</m:t>
                    </m:r>
                  </m:oMath>
                </a14:m>
                <a:r>
                  <a:rPr lang="en-GB" sz="2800" dirty="0">
                    <a:latin typeface="Arial" panose="020B0604020202020204" pitchFamily="34" charset="0"/>
                    <a:cs typeface="Arial" panose="020B0604020202020204" pitchFamily="34" charset="0"/>
                  </a:rPr>
                  <a:t> </a:t>
                </a:r>
              </a:p>
              <a:p>
                <a:pPr algn="l">
                  <a:spcAft>
                    <a:spcPts val="1200"/>
                  </a:spcAft>
                </a:pPr>
                <a:r>
                  <a:rPr lang="en-GB" sz="2800" dirty="0">
                    <a:latin typeface="Arial" panose="020B0604020202020204" pitchFamily="34" charset="0"/>
                    <a:cs typeface="Arial" panose="020B0604020202020204" pitchFamily="34" charset="0"/>
                  </a:rPr>
                  <a:t>If its not known, use the “distant object method” to get it.</a:t>
                </a:r>
              </a:p>
              <a:p>
                <a:pPr algn="l">
                  <a:spcAft>
                    <a:spcPts val="1200"/>
                  </a:spcAft>
                </a:pPr>
                <a:r>
                  <a:rPr lang="en-GB" sz="2800" dirty="0">
                    <a:latin typeface="Arial" panose="020B0604020202020204" pitchFamily="34" charset="0"/>
                    <a:cs typeface="Arial" panose="020B0604020202020204" pitchFamily="34" charset="0"/>
                  </a:rPr>
                  <a:t>At the end we will calculate percentage error</a:t>
                </a:r>
              </a:p>
            </p:txBody>
          </p:sp>
        </mc:Choice>
        <mc:Fallback xmlns="">
          <p:sp>
            <p:nvSpPr>
              <p:cNvPr id="6" name="TextBox 5">
                <a:extLst>
                  <a:ext uri="{FF2B5EF4-FFF2-40B4-BE49-F238E27FC236}">
                    <a16:creationId xmlns:a16="http://schemas.microsoft.com/office/drawing/2014/main" id="{62481E3C-03DF-26CA-AE08-1E7C3A17A273}"/>
                  </a:ext>
                </a:extLst>
              </p:cNvPr>
              <p:cNvSpPr txBox="1">
                <a:spLocks noRot="1" noChangeAspect="1" noMove="1" noResize="1" noEditPoints="1" noAdjustHandles="1" noChangeArrowheads="1" noChangeShapeType="1" noTextEdit="1"/>
              </p:cNvSpPr>
              <p:nvPr/>
            </p:nvSpPr>
            <p:spPr>
              <a:xfrm>
                <a:off x="949891" y="3327587"/>
                <a:ext cx="7576134" cy="2554545"/>
              </a:xfrm>
              <a:prstGeom prst="rect">
                <a:avLst/>
              </a:prstGeom>
              <a:blipFill>
                <a:blip r:embed="rId3"/>
                <a:stretch>
                  <a:fillRect l="-1689" t="-2625" b="-5728"/>
                </a:stretch>
              </a:blipFill>
            </p:spPr>
            <p:txBody>
              <a:bodyPr/>
              <a:lstStyle/>
              <a:p>
                <a:r>
                  <a:rPr lang="en-GB">
                    <a:noFill/>
                  </a:rPr>
                  <a:t> </a:t>
                </a:r>
              </a:p>
            </p:txBody>
          </p:sp>
        </mc:Fallback>
      </mc:AlternateContent>
      <p:cxnSp>
        <p:nvCxnSpPr>
          <p:cNvPr id="8" name="Straight Arrow Connector 7">
            <a:extLst>
              <a:ext uri="{FF2B5EF4-FFF2-40B4-BE49-F238E27FC236}">
                <a16:creationId xmlns:a16="http://schemas.microsoft.com/office/drawing/2014/main" id="{8746B58F-0C17-4066-77EC-DD8FB70C97FA}"/>
              </a:ext>
            </a:extLst>
          </p:cNvPr>
          <p:cNvCxnSpPr>
            <a:cxnSpLocks/>
          </p:cNvCxnSpPr>
          <p:nvPr/>
        </p:nvCxnSpPr>
        <p:spPr bwMode="auto">
          <a:xfrm>
            <a:off x="2065110" y="2524578"/>
            <a:ext cx="2066561" cy="0"/>
          </a:xfrm>
          <a:prstGeom prst="straightConnector1">
            <a:avLst/>
          </a:prstGeom>
          <a:ln>
            <a:solidFill>
              <a:schemeClr val="tx1"/>
            </a:solidFill>
            <a:headEnd type="triangle" w="med" len="med"/>
            <a:tailEnd type="triangle" w="med" len="med"/>
          </a:ln>
        </p:spPr>
        <p:style>
          <a:lnRef idx="2">
            <a:schemeClr val="accent4"/>
          </a:lnRef>
          <a:fillRef idx="0">
            <a:schemeClr val="accent4"/>
          </a:fillRef>
          <a:effectRef idx="1">
            <a:schemeClr val="accent4"/>
          </a:effectRef>
          <a:fontRef idx="minor">
            <a:schemeClr val="tx1"/>
          </a:fontRef>
        </p:style>
      </p:cxnSp>
      <p:cxnSp>
        <p:nvCxnSpPr>
          <p:cNvPr id="14" name="Straight Arrow Connector 13">
            <a:extLst>
              <a:ext uri="{FF2B5EF4-FFF2-40B4-BE49-F238E27FC236}">
                <a16:creationId xmlns:a16="http://schemas.microsoft.com/office/drawing/2014/main" id="{2F13459B-E55F-7EDF-8199-42A588D2690D}"/>
              </a:ext>
            </a:extLst>
          </p:cNvPr>
          <p:cNvCxnSpPr>
            <a:cxnSpLocks/>
          </p:cNvCxnSpPr>
          <p:nvPr/>
        </p:nvCxnSpPr>
        <p:spPr bwMode="auto">
          <a:xfrm flipV="1">
            <a:off x="4224523" y="2524578"/>
            <a:ext cx="3031690" cy="16603"/>
          </a:xfrm>
          <a:prstGeom prst="straightConnector1">
            <a:avLst/>
          </a:prstGeom>
          <a:ln>
            <a:solidFill>
              <a:schemeClr val="tx1"/>
            </a:solidFill>
            <a:headEnd type="triangle" w="med" len="med"/>
            <a:tailEnd type="triangle" w="med" len="med"/>
          </a:ln>
        </p:spPr>
        <p:style>
          <a:lnRef idx="2">
            <a:schemeClr val="accent4"/>
          </a:lnRef>
          <a:fillRef idx="0">
            <a:schemeClr val="accent4"/>
          </a:fillRef>
          <a:effectRef idx="1">
            <a:schemeClr val="accent4"/>
          </a:effectRef>
          <a:fontRef idx="minor">
            <a:schemeClr val="tx1"/>
          </a:fontRef>
        </p:style>
      </p:cxnSp>
      <p:sp>
        <p:nvSpPr>
          <p:cNvPr id="19" name="Freeform: Shape 18">
            <a:extLst>
              <a:ext uri="{FF2B5EF4-FFF2-40B4-BE49-F238E27FC236}">
                <a16:creationId xmlns:a16="http://schemas.microsoft.com/office/drawing/2014/main" id="{5B8BD533-58E2-2FA4-B7B6-C97127972EDE}"/>
              </a:ext>
            </a:extLst>
          </p:cNvPr>
          <p:cNvSpPr/>
          <p:nvPr/>
        </p:nvSpPr>
        <p:spPr bwMode="auto">
          <a:xfrm>
            <a:off x="4058102" y="1535264"/>
            <a:ext cx="245839" cy="795663"/>
          </a:xfrm>
          <a:custGeom>
            <a:avLst/>
            <a:gdLst>
              <a:gd name="connsiteX0" fmla="*/ 191386 w 627321"/>
              <a:gd name="connsiteY0" fmla="*/ 0 h 2519916"/>
              <a:gd name="connsiteX1" fmla="*/ 627321 w 627321"/>
              <a:gd name="connsiteY1" fmla="*/ 2519916 h 2519916"/>
              <a:gd name="connsiteX2" fmla="*/ 0 w 627321"/>
              <a:gd name="connsiteY2" fmla="*/ 2509283 h 2519916"/>
              <a:gd name="connsiteX3" fmla="*/ 191386 w 627321"/>
              <a:gd name="connsiteY3" fmla="*/ 0 h 2519916"/>
              <a:gd name="connsiteX0" fmla="*/ 191386 w 191386"/>
              <a:gd name="connsiteY0" fmla="*/ 0 h 2509283"/>
              <a:gd name="connsiteX1" fmla="*/ 0 w 191386"/>
              <a:gd name="connsiteY1" fmla="*/ 2509283 h 2509283"/>
              <a:gd name="connsiteX2" fmla="*/ 191386 w 191386"/>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191386 w 282600"/>
              <a:gd name="connsiteY0" fmla="*/ 0 h 2509283"/>
              <a:gd name="connsiteX1" fmla="*/ 0 w 282600"/>
              <a:gd name="connsiteY1" fmla="*/ 2509283 h 2509283"/>
              <a:gd name="connsiteX2" fmla="*/ 191386 w 282600"/>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242724 w 272066"/>
              <a:gd name="connsiteY0" fmla="*/ 0 h 2509283"/>
              <a:gd name="connsiteX1" fmla="*/ 51338 w 272066"/>
              <a:gd name="connsiteY1" fmla="*/ 2509283 h 2509283"/>
              <a:gd name="connsiteX2" fmla="*/ 242724 w 272066"/>
              <a:gd name="connsiteY2" fmla="*/ 0 h 2509283"/>
              <a:gd name="connsiteX0" fmla="*/ 242724 w 431108"/>
              <a:gd name="connsiteY0" fmla="*/ 0 h 2509283"/>
              <a:gd name="connsiteX1" fmla="*/ 51338 w 431108"/>
              <a:gd name="connsiteY1" fmla="*/ 2509283 h 2509283"/>
              <a:gd name="connsiteX2" fmla="*/ 242724 w 431108"/>
              <a:gd name="connsiteY2" fmla="*/ 0 h 2509283"/>
              <a:gd name="connsiteX0" fmla="*/ 198091 w 442874"/>
              <a:gd name="connsiteY0" fmla="*/ 0 h 2488018"/>
              <a:gd name="connsiteX1" fmla="*/ 144928 w 442874"/>
              <a:gd name="connsiteY1" fmla="*/ 2488018 h 2488018"/>
              <a:gd name="connsiteX2" fmla="*/ 198091 w 442874"/>
              <a:gd name="connsiteY2" fmla="*/ 0 h 2488018"/>
              <a:gd name="connsiteX0" fmla="*/ 258630 w 503413"/>
              <a:gd name="connsiteY0" fmla="*/ 0 h 2488018"/>
              <a:gd name="connsiteX1" fmla="*/ 205467 w 503413"/>
              <a:gd name="connsiteY1" fmla="*/ 2488018 h 2488018"/>
              <a:gd name="connsiteX2" fmla="*/ 258630 w 503413"/>
              <a:gd name="connsiteY2" fmla="*/ 0 h 2488018"/>
              <a:gd name="connsiteX0" fmla="*/ 258630 w 434490"/>
              <a:gd name="connsiteY0" fmla="*/ 0 h 2488018"/>
              <a:gd name="connsiteX1" fmla="*/ 205467 w 434490"/>
              <a:gd name="connsiteY1" fmla="*/ 2488018 h 2488018"/>
              <a:gd name="connsiteX2" fmla="*/ 258630 w 434490"/>
              <a:gd name="connsiteY2" fmla="*/ 0 h 2488018"/>
              <a:gd name="connsiteX0" fmla="*/ 242605 w 433746"/>
              <a:gd name="connsiteY0" fmla="*/ 0 h 2668772"/>
              <a:gd name="connsiteX1" fmla="*/ 231972 w 433746"/>
              <a:gd name="connsiteY1" fmla="*/ 2668772 h 2668772"/>
              <a:gd name="connsiteX2" fmla="*/ 242605 w 433746"/>
              <a:gd name="connsiteY2" fmla="*/ 0 h 2668772"/>
              <a:gd name="connsiteX0" fmla="*/ 179477 w 370618"/>
              <a:gd name="connsiteY0" fmla="*/ 0 h 2668772"/>
              <a:gd name="connsiteX1" fmla="*/ 168844 w 370618"/>
              <a:gd name="connsiteY1" fmla="*/ 2668772 h 2668772"/>
              <a:gd name="connsiteX2" fmla="*/ 179477 w 370618"/>
              <a:gd name="connsiteY2" fmla="*/ 0 h 2668772"/>
              <a:gd name="connsiteX0" fmla="*/ 179477 w 326609"/>
              <a:gd name="connsiteY0" fmla="*/ 0 h 2668772"/>
              <a:gd name="connsiteX1" fmla="*/ 168844 w 326609"/>
              <a:gd name="connsiteY1" fmla="*/ 2668772 h 2668772"/>
              <a:gd name="connsiteX2" fmla="*/ 179477 w 326609"/>
              <a:gd name="connsiteY2" fmla="*/ 0 h 2668772"/>
              <a:gd name="connsiteX0" fmla="*/ 179477 w 322355"/>
              <a:gd name="connsiteY0" fmla="*/ 0 h 2668772"/>
              <a:gd name="connsiteX1" fmla="*/ 168844 w 322355"/>
              <a:gd name="connsiteY1" fmla="*/ 2668772 h 2668772"/>
              <a:gd name="connsiteX2" fmla="*/ 179477 w 322355"/>
              <a:gd name="connsiteY2" fmla="*/ 0 h 2668772"/>
              <a:gd name="connsiteX0" fmla="*/ 157761 w 300639"/>
              <a:gd name="connsiteY0" fmla="*/ 0 h 2668772"/>
              <a:gd name="connsiteX1" fmla="*/ 147128 w 300639"/>
              <a:gd name="connsiteY1" fmla="*/ 2668772 h 2668772"/>
              <a:gd name="connsiteX2" fmla="*/ 157761 w 300639"/>
              <a:gd name="connsiteY2" fmla="*/ 0 h 2668772"/>
              <a:gd name="connsiteX0" fmla="*/ 144523 w 302708"/>
              <a:gd name="connsiteY0" fmla="*/ 0 h 2668772"/>
              <a:gd name="connsiteX1" fmla="*/ 165788 w 302708"/>
              <a:gd name="connsiteY1" fmla="*/ 2668772 h 2668772"/>
              <a:gd name="connsiteX2" fmla="*/ 144523 w 302708"/>
              <a:gd name="connsiteY2" fmla="*/ 0 h 2668772"/>
              <a:gd name="connsiteX0" fmla="*/ 141246 w 299431"/>
              <a:gd name="connsiteY0" fmla="*/ 0 h 2668772"/>
              <a:gd name="connsiteX1" fmla="*/ 162511 w 299431"/>
              <a:gd name="connsiteY1" fmla="*/ 2668772 h 2668772"/>
              <a:gd name="connsiteX2" fmla="*/ 141246 w 299431"/>
              <a:gd name="connsiteY2" fmla="*/ 0 h 2668772"/>
              <a:gd name="connsiteX0" fmla="*/ 141246 w 295417"/>
              <a:gd name="connsiteY0" fmla="*/ 0 h 2668772"/>
              <a:gd name="connsiteX1" fmla="*/ 162511 w 295417"/>
              <a:gd name="connsiteY1" fmla="*/ 2668772 h 2668772"/>
              <a:gd name="connsiteX2" fmla="*/ 141246 w 295417"/>
              <a:gd name="connsiteY2" fmla="*/ 0 h 2668772"/>
              <a:gd name="connsiteX0" fmla="*/ 174134 w 296321"/>
              <a:gd name="connsiteY0" fmla="*/ 0 h 2690037"/>
              <a:gd name="connsiteX1" fmla="*/ 120972 w 296321"/>
              <a:gd name="connsiteY1" fmla="*/ 2690037 h 2690037"/>
              <a:gd name="connsiteX2" fmla="*/ 174134 w 296321"/>
              <a:gd name="connsiteY2" fmla="*/ 0 h 2690037"/>
              <a:gd name="connsiteX0" fmla="*/ 141244 w 295416"/>
              <a:gd name="connsiteY0" fmla="*/ 0 h 2690037"/>
              <a:gd name="connsiteX1" fmla="*/ 162510 w 295416"/>
              <a:gd name="connsiteY1" fmla="*/ 2690037 h 2690037"/>
              <a:gd name="connsiteX2" fmla="*/ 141244 w 295416"/>
              <a:gd name="connsiteY2" fmla="*/ 0 h 2690037"/>
              <a:gd name="connsiteX0" fmla="*/ 110167 w 264339"/>
              <a:gd name="connsiteY0" fmla="*/ 0 h 2690037"/>
              <a:gd name="connsiteX1" fmla="*/ 131433 w 264339"/>
              <a:gd name="connsiteY1" fmla="*/ 2690037 h 2690037"/>
              <a:gd name="connsiteX2" fmla="*/ 110167 w 264339"/>
              <a:gd name="connsiteY2" fmla="*/ 0 h 2690037"/>
              <a:gd name="connsiteX0" fmla="*/ 117454 w 271626"/>
              <a:gd name="connsiteY0" fmla="*/ 0 h 2690037"/>
              <a:gd name="connsiteX1" fmla="*/ 138720 w 271626"/>
              <a:gd name="connsiteY1" fmla="*/ 2690037 h 2690037"/>
              <a:gd name="connsiteX2" fmla="*/ 117454 w 271626"/>
              <a:gd name="connsiteY2" fmla="*/ 0 h 2690037"/>
              <a:gd name="connsiteX0" fmla="*/ 117454 w 267667"/>
              <a:gd name="connsiteY0" fmla="*/ 0 h 2690037"/>
              <a:gd name="connsiteX1" fmla="*/ 138720 w 267667"/>
              <a:gd name="connsiteY1" fmla="*/ 2690037 h 2690037"/>
              <a:gd name="connsiteX2" fmla="*/ 117454 w 267667"/>
              <a:gd name="connsiteY2" fmla="*/ 0 h 2690037"/>
            </a:gdLst>
            <a:ahLst/>
            <a:cxnLst>
              <a:cxn ang="0">
                <a:pos x="connsiteX0" y="connsiteY0"/>
              </a:cxn>
              <a:cxn ang="0">
                <a:pos x="connsiteX1" y="connsiteY1"/>
              </a:cxn>
              <a:cxn ang="0">
                <a:pos x="connsiteX2" y="connsiteY2"/>
              </a:cxn>
            </a:cxnLst>
            <a:rect l="l" t="t" r="r" b="b"/>
            <a:pathLst>
              <a:path w="267667" h="2690037">
                <a:moveTo>
                  <a:pt x="117454" y="0"/>
                </a:moveTo>
                <a:cubicBezTo>
                  <a:pt x="330105" y="698204"/>
                  <a:pt x="298207" y="2076893"/>
                  <a:pt x="138720" y="2690037"/>
                </a:cubicBezTo>
                <a:cubicBezTo>
                  <a:pt x="-31401" y="2044995"/>
                  <a:pt x="-52666" y="730102"/>
                  <a:pt x="117454" y="0"/>
                </a:cubicBezTo>
                <a:close/>
              </a:path>
            </a:pathLst>
          </a:custGeom>
          <a:solidFill>
            <a:schemeClr val="tx2">
              <a:lumMod val="10000"/>
              <a:lumOff val="9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F31965F-D8F1-3EA5-D83C-7EF1E482F370}"/>
                  </a:ext>
                </a:extLst>
              </p:cNvPr>
              <p:cNvSpPr txBox="1"/>
              <p:nvPr/>
            </p:nvSpPr>
            <p:spPr>
              <a:xfrm>
                <a:off x="2848417" y="1992373"/>
                <a:ext cx="499945"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𝑢</m:t>
                      </m:r>
                    </m:oMath>
                  </m:oMathPara>
                </a14:m>
                <a:endParaRPr lang="en-GB" sz="2800" dirty="0" err="1">
                  <a:latin typeface="Arial" panose="020B0604020202020204" pitchFamily="34" charset="0"/>
                  <a:cs typeface="Arial" panose="020B0604020202020204" pitchFamily="34" charset="0"/>
                </a:endParaRPr>
              </a:p>
            </p:txBody>
          </p:sp>
        </mc:Choice>
        <mc:Fallback xmlns="">
          <p:sp>
            <p:nvSpPr>
              <p:cNvPr id="20" name="TextBox 19">
                <a:extLst>
                  <a:ext uri="{FF2B5EF4-FFF2-40B4-BE49-F238E27FC236}">
                    <a16:creationId xmlns:a16="http://schemas.microsoft.com/office/drawing/2014/main" id="{9F31965F-D8F1-3EA5-D83C-7EF1E482F370}"/>
                  </a:ext>
                </a:extLst>
              </p:cNvPr>
              <p:cNvSpPr txBox="1">
                <a:spLocks noRot="1" noChangeAspect="1" noMove="1" noResize="1" noEditPoints="1" noAdjustHandles="1" noChangeArrowheads="1" noChangeShapeType="1" noTextEdit="1"/>
              </p:cNvSpPr>
              <p:nvPr/>
            </p:nvSpPr>
            <p:spPr>
              <a:xfrm>
                <a:off x="2848417" y="1992373"/>
                <a:ext cx="499945" cy="67710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7183E1D-4BE4-2BCE-A7BA-60785E4A1BB1}"/>
                  </a:ext>
                </a:extLst>
              </p:cNvPr>
              <p:cNvSpPr txBox="1"/>
              <p:nvPr/>
            </p:nvSpPr>
            <p:spPr>
              <a:xfrm>
                <a:off x="5545667" y="1933095"/>
                <a:ext cx="499945"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𝑣</m:t>
                      </m:r>
                    </m:oMath>
                  </m:oMathPara>
                </a14:m>
                <a:endParaRPr lang="en-GB" sz="2800" dirty="0" err="1">
                  <a:latin typeface="Arial" panose="020B0604020202020204" pitchFamily="34" charset="0"/>
                  <a:cs typeface="Arial" panose="020B0604020202020204" pitchFamily="34" charset="0"/>
                </a:endParaRPr>
              </a:p>
            </p:txBody>
          </p:sp>
        </mc:Choice>
        <mc:Fallback xmlns="">
          <p:sp>
            <p:nvSpPr>
              <p:cNvPr id="21" name="TextBox 20">
                <a:extLst>
                  <a:ext uri="{FF2B5EF4-FFF2-40B4-BE49-F238E27FC236}">
                    <a16:creationId xmlns:a16="http://schemas.microsoft.com/office/drawing/2014/main" id="{D7183E1D-4BE4-2BCE-A7BA-60785E4A1BB1}"/>
                  </a:ext>
                </a:extLst>
              </p:cNvPr>
              <p:cNvSpPr txBox="1">
                <a:spLocks noRot="1" noChangeAspect="1" noMove="1" noResize="1" noEditPoints="1" noAdjustHandles="1" noChangeArrowheads="1" noChangeShapeType="1" noTextEdit="1"/>
              </p:cNvSpPr>
              <p:nvPr/>
            </p:nvSpPr>
            <p:spPr>
              <a:xfrm>
                <a:off x="5545667" y="1933095"/>
                <a:ext cx="499945" cy="677108"/>
              </a:xfrm>
              <a:prstGeom prst="rect">
                <a:avLst/>
              </a:prstGeom>
              <a:blipFill>
                <a:blip r:embed="rId5"/>
                <a:stretch>
                  <a:fillRect/>
                </a:stretch>
              </a:blipFill>
            </p:spPr>
            <p:txBody>
              <a:bodyPr/>
              <a:lstStyle/>
              <a:p>
                <a:r>
                  <a:rPr lang="en-GB">
                    <a:noFill/>
                  </a:rPr>
                  <a:t> </a:t>
                </a:r>
              </a:p>
            </p:txBody>
          </p:sp>
        </mc:Fallback>
      </mc:AlternateContent>
      <p:sp>
        <p:nvSpPr>
          <p:cNvPr id="22" name="Arrow: Down 21">
            <a:extLst>
              <a:ext uri="{FF2B5EF4-FFF2-40B4-BE49-F238E27FC236}">
                <a16:creationId xmlns:a16="http://schemas.microsoft.com/office/drawing/2014/main" id="{F39334F1-94D3-B78D-B70B-7DB73557C3ED}"/>
              </a:ext>
            </a:extLst>
          </p:cNvPr>
          <p:cNvSpPr/>
          <p:nvPr/>
        </p:nvSpPr>
        <p:spPr>
          <a:xfrm flipV="1">
            <a:off x="2064926" y="1708674"/>
            <a:ext cx="245839" cy="383236"/>
          </a:xfrm>
          <a:prstGeom prst="downArrow">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Down 22">
            <a:extLst>
              <a:ext uri="{FF2B5EF4-FFF2-40B4-BE49-F238E27FC236}">
                <a16:creationId xmlns:a16="http://schemas.microsoft.com/office/drawing/2014/main" id="{371A7811-5B55-683D-CC73-6056AF6F939C}"/>
              </a:ext>
            </a:extLst>
          </p:cNvPr>
          <p:cNvSpPr/>
          <p:nvPr/>
        </p:nvSpPr>
        <p:spPr>
          <a:xfrm>
            <a:off x="7053403" y="1612022"/>
            <a:ext cx="287682" cy="677108"/>
          </a:xfrm>
          <a:prstGeom prst="downArrow">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4F0C6D15-EB44-0271-C975-13F1544741A7}"/>
              </a:ext>
            </a:extLst>
          </p:cNvPr>
          <p:cNvSpPr txBox="1"/>
          <p:nvPr/>
        </p:nvSpPr>
        <p:spPr>
          <a:xfrm>
            <a:off x="818621" y="1637738"/>
            <a:ext cx="1322798"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Object </a:t>
            </a:r>
          </a:p>
        </p:txBody>
      </p:sp>
      <p:sp>
        <p:nvSpPr>
          <p:cNvPr id="25" name="TextBox 24">
            <a:extLst>
              <a:ext uri="{FF2B5EF4-FFF2-40B4-BE49-F238E27FC236}">
                <a16:creationId xmlns:a16="http://schemas.microsoft.com/office/drawing/2014/main" id="{166A5CF2-FE96-256F-1459-EB981F97DBF2}"/>
              </a:ext>
            </a:extLst>
          </p:cNvPr>
          <p:cNvSpPr txBox="1"/>
          <p:nvPr/>
        </p:nvSpPr>
        <p:spPr>
          <a:xfrm>
            <a:off x="7341085" y="1568690"/>
            <a:ext cx="1184940"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Image</a:t>
            </a:r>
          </a:p>
        </p:txBody>
      </p:sp>
    </p:spTree>
    <p:extLst>
      <p:ext uri="{BB962C8B-B14F-4D97-AF65-F5344CB8AC3E}">
        <p14:creationId xmlns:p14="http://schemas.microsoft.com/office/powerpoint/2010/main" val="2662748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5CA86E72-A3F2-4936-9DEB-4BDDBE47541D}"/>
              </a:ext>
            </a:extLst>
          </p:cNvPr>
          <p:cNvSpPr>
            <a:spLocks noGrp="1"/>
          </p:cNvSpPr>
          <p:nvPr>
            <p:ph type="title"/>
          </p:nvPr>
        </p:nvSpPr>
        <p:spPr/>
        <p:txBody>
          <a:bodyPr/>
          <a:lstStyle/>
          <a:p>
            <a:pPr>
              <a:spcBef>
                <a:spcPct val="50000"/>
              </a:spcBef>
            </a:pPr>
            <a:r>
              <a:rPr lang="en-GB" altLang="en-US" dirty="0"/>
              <a:t>What is a Diverging Lens</a:t>
            </a:r>
            <a:endParaRPr lang="en-GB" altLang="en-US" b="0" dirty="0"/>
          </a:p>
        </p:txBody>
      </p:sp>
      <p:sp>
        <p:nvSpPr>
          <p:cNvPr id="2" name="Slide Number Placeholder 1">
            <a:extLst>
              <a:ext uri="{FF2B5EF4-FFF2-40B4-BE49-F238E27FC236}">
                <a16:creationId xmlns:a16="http://schemas.microsoft.com/office/drawing/2014/main" id="{A84E4956-B51F-E0F1-491D-715A7E54CEB8}"/>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4</a:t>
            </a:fld>
            <a:endParaRPr lang="en-GB" altLang="en-US"/>
          </a:p>
        </p:txBody>
      </p:sp>
      <p:cxnSp>
        <p:nvCxnSpPr>
          <p:cNvPr id="6" name="Straight Connector 5">
            <a:extLst>
              <a:ext uri="{FF2B5EF4-FFF2-40B4-BE49-F238E27FC236}">
                <a16:creationId xmlns:a16="http://schemas.microsoft.com/office/drawing/2014/main" id="{C41D4832-BE10-7858-60CC-08BB251A9E27}"/>
              </a:ext>
            </a:extLst>
          </p:cNvPr>
          <p:cNvCxnSpPr>
            <a:cxnSpLocks/>
          </p:cNvCxnSpPr>
          <p:nvPr/>
        </p:nvCxnSpPr>
        <p:spPr bwMode="auto">
          <a:xfrm flipV="1">
            <a:off x="1405360" y="3710705"/>
            <a:ext cx="7560840" cy="613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 name="Freeform: Shape 2">
            <a:extLst>
              <a:ext uri="{FF2B5EF4-FFF2-40B4-BE49-F238E27FC236}">
                <a16:creationId xmlns:a16="http://schemas.microsoft.com/office/drawing/2014/main" id="{26DE06CF-BF8E-7796-CA47-734EA8F7C444}"/>
              </a:ext>
            </a:extLst>
          </p:cNvPr>
          <p:cNvSpPr/>
          <p:nvPr/>
        </p:nvSpPr>
        <p:spPr bwMode="auto">
          <a:xfrm>
            <a:off x="5010214" y="2564530"/>
            <a:ext cx="304308" cy="2296631"/>
          </a:xfrm>
          <a:custGeom>
            <a:avLst/>
            <a:gdLst>
              <a:gd name="connsiteX0" fmla="*/ 0 w 372140"/>
              <a:gd name="connsiteY0" fmla="*/ 21265 h 2286000"/>
              <a:gd name="connsiteX1" fmla="*/ 372140 w 372140"/>
              <a:gd name="connsiteY1" fmla="*/ 0 h 2286000"/>
              <a:gd name="connsiteX2" fmla="*/ 276447 w 372140"/>
              <a:gd name="connsiteY2" fmla="*/ 1105786 h 2286000"/>
              <a:gd name="connsiteX3" fmla="*/ 372140 w 372140"/>
              <a:gd name="connsiteY3" fmla="*/ 2286000 h 2286000"/>
              <a:gd name="connsiteX4" fmla="*/ 53163 w 372140"/>
              <a:gd name="connsiteY4" fmla="*/ 2286000 h 2286000"/>
              <a:gd name="connsiteX5" fmla="*/ 170121 w 372140"/>
              <a:gd name="connsiteY5" fmla="*/ 1116419 h 2286000"/>
              <a:gd name="connsiteX6" fmla="*/ 0 w 372140"/>
              <a:gd name="connsiteY6" fmla="*/ 21265 h 2286000"/>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4251 w 355126"/>
              <a:gd name="connsiteY0" fmla="*/ 0 h 2296632"/>
              <a:gd name="connsiteX1" fmla="*/ 355126 w 355126"/>
              <a:gd name="connsiteY1" fmla="*/ 10632 h 2296632"/>
              <a:gd name="connsiteX2" fmla="*/ 259433 w 355126"/>
              <a:gd name="connsiteY2" fmla="*/ 1116418 h 2296632"/>
              <a:gd name="connsiteX3" fmla="*/ 355126 w 355126"/>
              <a:gd name="connsiteY3" fmla="*/ 2296632 h 2296632"/>
              <a:gd name="connsiteX4" fmla="*/ 36149 w 355126"/>
              <a:gd name="connsiteY4" fmla="*/ 2296632 h 2296632"/>
              <a:gd name="connsiteX5" fmla="*/ 153107 w 355126"/>
              <a:gd name="connsiteY5" fmla="*/ 1127051 h 2296632"/>
              <a:gd name="connsiteX6" fmla="*/ 4251 w 355126"/>
              <a:gd name="connsiteY6" fmla="*/ 0 h 2296632"/>
              <a:gd name="connsiteX0" fmla="*/ 5021 w 355896"/>
              <a:gd name="connsiteY0" fmla="*/ 0 h 2296632"/>
              <a:gd name="connsiteX1" fmla="*/ 355896 w 355896"/>
              <a:gd name="connsiteY1" fmla="*/ 10632 h 2296632"/>
              <a:gd name="connsiteX2" fmla="*/ 260203 w 355896"/>
              <a:gd name="connsiteY2" fmla="*/ 1116418 h 2296632"/>
              <a:gd name="connsiteX3" fmla="*/ 355896 w 355896"/>
              <a:gd name="connsiteY3" fmla="*/ 2296632 h 2296632"/>
              <a:gd name="connsiteX4" fmla="*/ 36919 w 355896"/>
              <a:gd name="connsiteY4" fmla="*/ 2296632 h 2296632"/>
              <a:gd name="connsiteX5" fmla="*/ 153877 w 355896"/>
              <a:gd name="connsiteY5" fmla="*/ 1127051 h 2296632"/>
              <a:gd name="connsiteX6" fmla="*/ 5021 w 355896"/>
              <a:gd name="connsiteY6" fmla="*/ 0 h 2296632"/>
              <a:gd name="connsiteX0" fmla="*/ 5021 w 364023"/>
              <a:gd name="connsiteY0" fmla="*/ 0 h 2296632"/>
              <a:gd name="connsiteX1" fmla="*/ 355896 w 364023"/>
              <a:gd name="connsiteY1" fmla="*/ 10632 h 2296632"/>
              <a:gd name="connsiteX2" fmla="*/ 260203 w 364023"/>
              <a:gd name="connsiteY2" fmla="*/ 1116418 h 2296632"/>
              <a:gd name="connsiteX3" fmla="*/ 355896 w 364023"/>
              <a:gd name="connsiteY3" fmla="*/ 2296632 h 2296632"/>
              <a:gd name="connsiteX4" fmla="*/ 36919 w 364023"/>
              <a:gd name="connsiteY4" fmla="*/ 2296632 h 2296632"/>
              <a:gd name="connsiteX5" fmla="*/ 153877 w 364023"/>
              <a:gd name="connsiteY5" fmla="*/ 1127051 h 2296632"/>
              <a:gd name="connsiteX6" fmla="*/ 5021 w 364023"/>
              <a:gd name="connsiteY6" fmla="*/ 0 h 2296632"/>
              <a:gd name="connsiteX0" fmla="*/ 5021 w 364023"/>
              <a:gd name="connsiteY0" fmla="*/ 0 h 2296632"/>
              <a:gd name="connsiteX1" fmla="*/ 355896 w 364023"/>
              <a:gd name="connsiteY1" fmla="*/ 10632 h 2296632"/>
              <a:gd name="connsiteX2" fmla="*/ 260203 w 364023"/>
              <a:gd name="connsiteY2" fmla="*/ 1116418 h 2296632"/>
              <a:gd name="connsiteX3" fmla="*/ 355896 w 364023"/>
              <a:gd name="connsiteY3" fmla="*/ 2296632 h 2296632"/>
              <a:gd name="connsiteX4" fmla="*/ 36919 w 364023"/>
              <a:gd name="connsiteY4" fmla="*/ 2296632 h 2296632"/>
              <a:gd name="connsiteX5" fmla="*/ 153877 w 364023"/>
              <a:gd name="connsiteY5" fmla="*/ 1127051 h 2296632"/>
              <a:gd name="connsiteX6" fmla="*/ 5021 w 364023"/>
              <a:gd name="connsiteY6" fmla="*/ 0 h 2296632"/>
              <a:gd name="connsiteX0" fmla="*/ 5021 w 362470"/>
              <a:gd name="connsiteY0" fmla="*/ 0 h 2296632"/>
              <a:gd name="connsiteX1" fmla="*/ 355896 w 362470"/>
              <a:gd name="connsiteY1" fmla="*/ 10632 h 2296632"/>
              <a:gd name="connsiteX2" fmla="*/ 260203 w 362470"/>
              <a:gd name="connsiteY2" fmla="*/ 1116418 h 2296632"/>
              <a:gd name="connsiteX3" fmla="*/ 355896 w 362470"/>
              <a:gd name="connsiteY3" fmla="*/ 2296632 h 2296632"/>
              <a:gd name="connsiteX4" fmla="*/ 36919 w 362470"/>
              <a:gd name="connsiteY4" fmla="*/ 2296632 h 2296632"/>
              <a:gd name="connsiteX5" fmla="*/ 153877 w 362470"/>
              <a:gd name="connsiteY5" fmla="*/ 1127051 h 2296632"/>
              <a:gd name="connsiteX6" fmla="*/ 5021 w 362470"/>
              <a:gd name="connsiteY6" fmla="*/ 0 h 2296632"/>
              <a:gd name="connsiteX0" fmla="*/ 0 w 357449"/>
              <a:gd name="connsiteY0" fmla="*/ 0 h 2296632"/>
              <a:gd name="connsiteX1" fmla="*/ 350875 w 357449"/>
              <a:gd name="connsiteY1" fmla="*/ 10632 h 2296632"/>
              <a:gd name="connsiteX2" fmla="*/ 255182 w 357449"/>
              <a:gd name="connsiteY2" fmla="*/ 1116418 h 2296632"/>
              <a:gd name="connsiteX3" fmla="*/ 350875 w 357449"/>
              <a:gd name="connsiteY3" fmla="*/ 2296632 h 2296632"/>
              <a:gd name="connsiteX4" fmla="*/ 31898 w 357449"/>
              <a:gd name="connsiteY4" fmla="*/ 2296632 h 2296632"/>
              <a:gd name="connsiteX5" fmla="*/ 148856 w 357449"/>
              <a:gd name="connsiteY5" fmla="*/ 1127051 h 2296632"/>
              <a:gd name="connsiteX6" fmla="*/ 0 w 357449"/>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1969 w 318977"/>
              <a:gd name="connsiteY0" fmla="*/ 6301 h 2286000"/>
              <a:gd name="connsiteX1" fmla="*/ 318977 w 318977"/>
              <a:gd name="connsiteY1" fmla="*/ 0 h 2286000"/>
              <a:gd name="connsiteX2" fmla="*/ 223284 w 318977"/>
              <a:gd name="connsiteY2" fmla="*/ 1105786 h 2286000"/>
              <a:gd name="connsiteX3" fmla="*/ 318977 w 318977"/>
              <a:gd name="connsiteY3" fmla="*/ 2286000 h 2286000"/>
              <a:gd name="connsiteX4" fmla="*/ 0 w 318977"/>
              <a:gd name="connsiteY4" fmla="*/ 2286000 h 2286000"/>
              <a:gd name="connsiteX5" fmla="*/ 116958 w 318977"/>
              <a:gd name="connsiteY5" fmla="*/ 1116419 h 2286000"/>
              <a:gd name="connsiteX6" fmla="*/ 1969 w 318977"/>
              <a:gd name="connsiteY6" fmla="*/ 6301 h 2286000"/>
              <a:gd name="connsiteX0" fmla="*/ 14669 w 318977"/>
              <a:gd name="connsiteY0" fmla="*/ 0 h 2288165"/>
              <a:gd name="connsiteX1" fmla="*/ 318977 w 318977"/>
              <a:gd name="connsiteY1" fmla="*/ 2165 h 2288165"/>
              <a:gd name="connsiteX2" fmla="*/ 223284 w 318977"/>
              <a:gd name="connsiteY2" fmla="*/ 1107951 h 2288165"/>
              <a:gd name="connsiteX3" fmla="*/ 318977 w 318977"/>
              <a:gd name="connsiteY3" fmla="*/ 2288165 h 2288165"/>
              <a:gd name="connsiteX4" fmla="*/ 0 w 318977"/>
              <a:gd name="connsiteY4" fmla="*/ 2288165 h 2288165"/>
              <a:gd name="connsiteX5" fmla="*/ 116958 w 318977"/>
              <a:gd name="connsiteY5" fmla="*/ 1118584 h 2288165"/>
              <a:gd name="connsiteX6" fmla="*/ 14669 w 318977"/>
              <a:gd name="connsiteY6" fmla="*/ 0 h 2288165"/>
              <a:gd name="connsiteX0" fmla="*/ 0 w 304308"/>
              <a:gd name="connsiteY0" fmla="*/ 0 h 2288165"/>
              <a:gd name="connsiteX1" fmla="*/ 304308 w 304308"/>
              <a:gd name="connsiteY1" fmla="*/ 2165 h 2288165"/>
              <a:gd name="connsiteX2" fmla="*/ 208615 w 304308"/>
              <a:gd name="connsiteY2" fmla="*/ 1107951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88165"/>
              <a:gd name="connsiteX1" fmla="*/ 304308 w 304308"/>
              <a:gd name="connsiteY1" fmla="*/ 2165 h 2288165"/>
              <a:gd name="connsiteX2" fmla="*/ 208615 w 304308"/>
              <a:gd name="connsiteY2" fmla="*/ 1107951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88165"/>
              <a:gd name="connsiteX1" fmla="*/ 304308 w 304308"/>
              <a:gd name="connsiteY1" fmla="*/ 2165 h 2288165"/>
              <a:gd name="connsiteX2" fmla="*/ 208615 w 304308"/>
              <a:gd name="connsiteY2" fmla="*/ 1129118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96631"/>
              <a:gd name="connsiteX1" fmla="*/ 304308 w 304308"/>
              <a:gd name="connsiteY1" fmla="*/ 2165 h 2296631"/>
              <a:gd name="connsiteX2" fmla="*/ 208615 w 304308"/>
              <a:gd name="connsiteY2" fmla="*/ 1129118 h 2296631"/>
              <a:gd name="connsiteX3" fmla="*/ 304308 w 304308"/>
              <a:gd name="connsiteY3" fmla="*/ 2288165 h 2296631"/>
              <a:gd name="connsiteX4" fmla="*/ 23431 w 304308"/>
              <a:gd name="connsiteY4" fmla="*/ 2296631 h 2296631"/>
              <a:gd name="connsiteX5" fmla="*/ 102289 w 304308"/>
              <a:gd name="connsiteY5" fmla="*/ 1118584 h 2296631"/>
              <a:gd name="connsiteX6" fmla="*/ 0 w 304308"/>
              <a:gd name="connsiteY6" fmla="*/ 0 h 229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308" h="2296631">
                <a:moveTo>
                  <a:pt x="0" y="0"/>
                </a:moveTo>
                <a:lnTo>
                  <a:pt x="304308" y="2165"/>
                </a:lnTo>
                <a:cubicBezTo>
                  <a:pt x="251145" y="220132"/>
                  <a:pt x="202217" y="778046"/>
                  <a:pt x="208615" y="1129118"/>
                </a:cubicBezTo>
                <a:cubicBezTo>
                  <a:pt x="215013" y="1480190"/>
                  <a:pt x="277727" y="2102095"/>
                  <a:pt x="304308" y="2288165"/>
                </a:cubicBezTo>
                <a:lnTo>
                  <a:pt x="23431" y="2296631"/>
                </a:lnTo>
                <a:cubicBezTo>
                  <a:pt x="72754" y="2046569"/>
                  <a:pt x="106194" y="1501356"/>
                  <a:pt x="102289" y="1118584"/>
                </a:cubicBezTo>
                <a:cubicBezTo>
                  <a:pt x="98384" y="735812"/>
                  <a:pt x="62023" y="186070"/>
                  <a:pt x="0" y="0"/>
                </a:cubicBezTo>
                <a:close/>
              </a:path>
            </a:pathLst>
          </a:custGeom>
          <a:solidFill>
            <a:schemeClr val="tx2">
              <a:lumMod val="10000"/>
              <a:lumOff val="9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cxnSp>
        <p:nvCxnSpPr>
          <p:cNvPr id="9" name="Straight Arrow Connector 8">
            <a:extLst>
              <a:ext uri="{FF2B5EF4-FFF2-40B4-BE49-F238E27FC236}">
                <a16:creationId xmlns:a16="http://schemas.microsoft.com/office/drawing/2014/main" id="{39A6AFC1-9D18-808C-904A-7B02F2F1D5E8}"/>
              </a:ext>
            </a:extLst>
          </p:cNvPr>
          <p:cNvCxnSpPr>
            <a:cxnSpLocks/>
          </p:cNvCxnSpPr>
          <p:nvPr/>
        </p:nvCxnSpPr>
        <p:spPr bwMode="auto">
          <a:xfrm>
            <a:off x="1489960" y="3062784"/>
            <a:ext cx="2826633"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A24D29B7-8E20-5103-966F-108B13278D2F}"/>
              </a:ext>
            </a:extLst>
          </p:cNvPr>
          <p:cNvCxnSpPr/>
          <p:nvPr/>
        </p:nvCxnSpPr>
        <p:spPr bwMode="auto">
          <a:xfrm>
            <a:off x="4162394" y="3062784"/>
            <a:ext cx="1008112"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5567D349-10B0-F367-8EBB-58C757C44543}"/>
              </a:ext>
            </a:extLst>
          </p:cNvPr>
          <p:cNvCxnSpPr>
            <a:cxnSpLocks/>
          </p:cNvCxnSpPr>
          <p:nvPr/>
        </p:nvCxnSpPr>
        <p:spPr bwMode="auto">
          <a:xfrm flipV="1">
            <a:off x="1595512" y="3704949"/>
            <a:ext cx="2736355" cy="13625"/>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9FA7D42F-E158-8C99-0C03-D7119A243FDB}"/>
              </a:ext>
            </a:extLst>
          </p:cNvPr>
          <p:cNvCxnSpPr/>
          <p:nvPr/>
        </p:nvCxnSpPr>
        <p:spPr bwMode="auto">
          <a:xfrm>
            <a:off x="4177668" y="3704949"/>
            <a:ext cx="1008112"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03D9F279-D7B6-7AAB-07AF-0FD22AC418AC}"/>
              </a:ext>
            </a:extLst>
          </p:cNvPr>
          <p:cNvCxnSpPr>
            <a:cxnSpLocks/>
          </p:cNvCxnSpPr>
          <p:nvPr/>
        </p:nvCxnSpPr>
        <p:spPr bwMode="auto">
          <a:xfrm>
            <a:off x="1705984" y="4284677"/>
            <a:ext cx="2610609"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Straight Arrow Connector 13">
            <a:extLst>
              <a:ext uri="{FF2B5EF4-FFF2-40B4-BE49-F238E27FC236}">
                <a16:creationId xmlns:a16="http://schemas.microsoft.com/office/drawing/2014/main" id="{F054E07E-3487-542D-2A82-E479D798774D}"/>
              </a:ext>
            </a:extLst>
          </p:cNvPr>
          <p:cNvCxnSpPr/>
          <p:nvPr/>
        </p:nvCxnSpPr>
        <p:spPr bwMode="auto">
          <a:xfrm>
            <a:off x="4162394" y="4284677"/>
            <a:ext cx="1008112"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6AE7BFBE-18FF-79FC-9202-A02E09F62ACB}"/>
              </a:ext>
            </a:extLst>
          </p:cNvPr>
          <p:cNvCxnSpPr>
            <a:cxnSpLocks/>
          </p:cNvCxnSpPr>
          <p:nvPr/>
        </p:nvCxnSpPr>
        <p:spPr bwMode="auto">
          <a:xfrm flipV="1">
            <a:off x="5185780" y="2231040"/>
            <a:ext cx="2961082" cy="831744"/>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Straight Arrow Connector 15">
            <a:extLst>
              <a:ext uri="{FF2B5EF4-FFF2-40B4-BE49-F238E27FC236}">
                <a16:creationId xmlns:a16="http://schemas.microsoft.com/office/drawing/2014/main" id="{DD83D474-F71F-C1E9-3382-5CBC1433504F}"/>
              </a:ext>
            </a:extLst>
          </p:cNvPr>
          <p:cNvCxnSpPr>
            <a:cxnSpLocks/>
          </p:cNvCxnSpPr>
          <p:nvPr/>
        </p:nvCxnSpPr>
        <p:spPr bwMode="auto">
          <a:xfrm>
            <a:off x="5170506" y="3715525"/>
            <a:ext cx="2976356" cy="6099"/>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9AE0BB30-9588-5D9E-4A7A-17577F14BF0B}"/>
              </a:ext>
            </a:extLst>
          </p:cNvPr>
          <p:cNvCxnSpPr>
            <a:cxnSpLocks/>
          </p:cNvCxnSpPr>
          <p:nvPr/>
        </p:nvCxnSpPr>
        <p:spPr bwMode="auto">
          <a:xfrm>
            <a:off x="5157892" y="4284677"/>
            <a:ext cx="3092682" cy="793859"/>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7" name="TextBox 26">
            <a:extLst>
              <a:ext uri="{FF2B5EF4-FFF2-40B4-BE49-F238E27FC236}">
                <a16:creationId xmlns:a16="http://schemas.microsoft.com/office/drawing/2014/main" id="{9E7845C4-5398-6DCD-2FD5-FC5821BED961}"/>
              </a:ext>
            </a:extLst>
          </p:cNvPr>
          <p:cNvSpPr txBox="1"/>
          <p:nvPr/>
        </p:nvSpPr>
        <p:spPr>
          <a:xfrm>
            <a:off x="1595512" y="3237529"/>
            <a:ext cx="1130436" cy="461665"/>
          </a:xfrm>
          <a:prstGeom prst="rect">
            <a:avLst/>
          </a:prstGeom>
          <a:noFill/>
        </p:spPr>
        <p:txBody>
          <a:bodyPr wrap="square" rtlCol="0">
            <a:spAutoFit/>
          </a:bodyPr>
          <a:lstStyle/>
          <a:p>
            <a:r>
              <a:rPr lang="en-IE" sz="2400"/>
              <a:t>Focus</a:t>
            </a:r>
          </a:p>
        </p:txBody>
      </p:sp>
      <p:sp>
        <p:nvSpPr>
          <p:cNvPr id="28" name="TextBox 27">
            <a:extLst>
              <a:ext uri="{FF2B5EF4-FFF2-40B4-BE49-F238E27FC236}">
                <a16:creationId xmlns:a16="http://schemas.microsoft.com/office/drawing/2014/main" id="{C55DC045-5A83-FD30-E355-0C29F039455B}"/>
              </a:ext>
            </a:extLst>
          </p:cNvPr>
          <p:cNvSpPr txBox="1"/>
          <p:nvPr/>
        </p:nvSpPr>
        <p:spPr>
          <a:xfrm>
            <a:off x="4595879" y="2013057"/>
            <a:ext cx="1124026" cy="523220"/>
          </a:xfrm>
          <a:prstGeom prst="rect">
            <a:avLst/>
          </a:prstGeom>
          <a:noFill/>
        </p:spPr>
        <p:txBody>
          <a:bodyPr wrap="none" rtlCol="0">
            <a:spAutoFit/>
          </a:bodyPr>
          <a:lstStyle/>
          <a:p>
            <a:r>
              <a:rPr lang="en-IE" sz="2800"/>
              <a:t>Lens </a:t>
            </a:r>
          </a:p>
        </p:txBody>
      </p:sp>
      <p:sp>
        <p:nvSpPr>
          <p:cNvPr id="29" name="Text Box 6">
            <a:extLst>
              <a:ext uri="{FF2B5EF4-FFF2-40B4-BE49-F238E27FC236}">
                <a16:creationId xmlns:a16="http://schemas.microsoft.com/office/drawing/2014/main" id="{BD294574-2463-A349-E504-301797DCCE1F}"/>
              </a:ext>
            </a:extLst>
          </p:cNvPr>
          <p:cNvSpPr txBox="1">
            <a:spLocks noChangeArrowheads="1"/>
          </p:cNvSpPr>
          <p:nvPr/>
        </p:nvSpPr>
        <p:spPr bwMode="auto">
          <a:xfrm>
            <a:off x="344993" y="2071404"/>
            <a:ext cx="41643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GB" altLang="en-US" sz="3200" b="0" dirty="0"/>
              <a:t>parallel beam of light</a:t>
            </a:r>
          </a:p>
        </p:txBody>
      </p:sp>
      <p:sp>
        <p:nvSpPr>
          <p:cNvPr id="30" name="Text Box 6">
            <a:extLst>
              <a:ext uri="{FF2B5EF4-FFF2-40B4-BE49-F238E27FC236}">
                <a16:creationId xmlns:a16="http://schemas.microsoft.com/office/drawing/2014/main" id="{81FB465A-5E6E-3485-4E1B-24F5200A8909}"/>
              </a:ext>
            </a:extLst>
          </p:cNvPr>
          <p:cNvSpPr txBox="1">
            <a:spLocks noChangeArrowheads="1"/>
          </p:cNvSpPr>
          <p:nvPr/>
        </p:nvSpPr>
        <p:spPr bwMode="auto">
          <a:xfrm rot="20506683">
            <a:off x="5692478" y="1852956"/>
            <a:ext cx="3127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GB" altLang="en-US" sz="2800" b="0"/>
              <a:t>diverging beam. </a:t>
            </a:r>
          </a:p>
        </p:txBody>
      </p:sp>
      <p:sp>
        <p:nvSpPr>
          <p:cNvPr id="4" name="Freeform: Shape 3">
            <a:extLst>
              <a:ext uri="{FF2B5EF4-FFF2-40B4-BE49-F238E27FC236}">
                <a16:creationId xmlns:a16="http://schemas.microsoft.com/office/drawing/2014/main" id="{B75987C7-5D13-59BB-F935-0E9753EACE6B}"/>
              </a:ext>
            </a:extLst>
          </p:cNvPr>
          <p:cNvSpPr/>
          <p:nvPr/>
        </p:nvSpPr>
        <p:spPr bwMode="auto">
          <a:xfrm rot="5400000">
            <a:off x="4079085" y="2921058"/>
            <a:ext cx="258497" cy="267668"/>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5" name="Freeform: Shape 4">
            <a:extLst>
              <a:ext uri="{FF2B5EF4-FFF2-40B4-BE49-F238E27FC236}">
                <a16:creationId xmlns:a16="http://schemas.microsoft.com/office/drawing/2014/main" id="{94F6D70D-FB35-335D-7F63-E1733A0FA869}"/>
              </a:ext>
            </a:extLst>
          </p:cNvPr>
          <p:cNvSpPr/>
          <p:nvPr/>
        </p:nvSpPr>
        <p:spPr bwMode="auto">
          <a:xfrm rot="5400000">
            <a:off x="4121944" y="3559082"/>
            <a:ext cx="258497" cy="267668"/>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7" name="Freeform: Shape 6">
            <a:extLst>
              <a:ext uri="{FF2B5EF4-FFF2-40B4-BE49-F238E27FC236}">
                <a16:creationId xmlns:a16="http://schemas.microsoft.com/office/drawing/2014/main" id="{06C9669A-F2FB-D5CE-5FCC-3B84BF41345A}"/>
              </a:ext>
            </a:extLst>
          </p:cNvPr>
          <p:cNvSpPr/>
          <p:nvPr/>
        </p:nvSpPr>
        <p:spPr bwMode="auto">
          <a:xfrm rot="5400000">
            <a:off x="4057573" y="4121798"/>
            <a:ext cx="258497" cy="267668"/>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8" name="Freeform: Shape 7">
            <a:extLst>
              <a:ext uri="{FF2B5EF4-FFF2-40B4-BE49-F238E27FC236}">
                <a16:creationId xmlns:a16="http://schemas.microsoft.com/office/drawing/2014/main" id="{1AA16049-FE37-E326-5D1A-24FBE7E992BE}"/>
              </a:ext>
            </a:extLst>
          </p:cNvPr>
          <p:cNvSpPr/>
          <p:nvPr/>
        </p:nvSpPr>
        <p:spPr bwMode="auto">
          <a:xfrm rot="3982826">
            <a:off x="6698239" y="2483062"/>
            <a:ext cx="258497" cy="267668"/>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8" name="Freeform: Shape 17">
            <a:extLst>
              <a:ext uri="{FF2B5EF4-FFF2-40B4-BE49-F238E27FC236}">
                <a16:creationId xmlns:a16="http://schemas.microsoft.com/office/drawing/2014/main" id="{B255D23C-F29C-7CBE-1246-32FE32024BFF}"/>
              </a:ext>
            </a:extLst>
          </p:cNvPr>
          <p:cNvSpPr/>
          <p:nvPr/>
        </p:nvSpPr>
        <p:spPr bwMode="auto">
          <a:xfrm rot="5400000">
            <a:off x="6833053" y="3584711"/>
            <a:ext cx="258497" cy="267668"/>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9" name="Freeform: Shape 18">
            <a:extLst>
              <a:ext uri="{FF2B5EF4-FFF2-40B4-BE49-F238E27FC236}">
                <a16:creationId xmlns:a16="http://schemas.microsoft.com/office/drawing/2014/main" id="{9166AA19-FC96-F1E4-2EB0-56A871F5F71A}"/>
              </a:ext>
            </a:extLst>
          </p:cNvPr>
          <p:cNvSpPr/>
          <p:nvPr/>
        </p:nvSpPr>
        <p:spPr bwMode="auto">
          <a:xfrm rot="6382956">
            <a:off x="6719016" y="4581589"/>
            <a:ext cx="258497" cy="267668"/>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0" name="Text Box 6">
            <a:extLst>
              <a:ext uri="{FF2B5EF4-FFF2-40B4-BE49-F238E27FC236}">
                <a16:creationId xmlns:a16="http://schemas.microsoft.com/office/drawing/2014/main" id="{0E047823-F80F-8D6D-472C-8680CE30FE13}"/>
              </a:ext>
            </a:extLst>
          </p:cNvPr>
          <p:cNvSpPr txBox="1">
            <a:spLocks noChangeArrowheads="1"/>
          </p:cNvSpPr>
          <p:nvPr/>
        </p:nvSpPr>
        <p:spPr bwMode="auto">
          <a:xfrm>
            <a:off x="2311193" y="5641589"/>
            <a:ext cx="5693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GB" altLang="en-US" sz="3200" b="0" dirty="0"/>
              <a:t>Also called a Concave lens</a:t>
            </a:r>
          </a:p>
        </p:txBody>
      </p:sp>
      <p:sp>
        <p:nvSpPr>
          <p:cNvPr id="21" name="TextBox 20">
            <a:extLst>
              <a:ext uri="{FF2B5EF4-FFF2-40B4-BE49-F238E27FC236}">
                <a16:creationId xmlns:a16="http://schemas.microsoft.com/office/drawing/2014/main" id="{56E82BE6-5F08-CC7E-F3D1-9A64EF2191CD}"/>
              </a:ext>
            </a:extLst>
          </p:cNvPr>
          <p:cNvSpPr txBox="1"/>
          <p:nvPr/>
        </p:nvSpPr>
        <p:spPr>
          <a:xfrm>
            <a:off x="441864" y="761974"/>
            <a:ext cx="7343100"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A lens that causes a parallel beam to diverge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p:bldP spid="28" grpId="0"/>
      <p:bldP spid="29" grpId="0"/>
      <p:bldP spid="30" grpId="0"/>
      <p:bldP spid="4" grpId="0" animBg="1"/>
      <p:bldP spid="5" grpId="0" animBg="1"/>
      <p:bldP spid="7" grpId="0" animBg="1"/>
      <p:bldP spid="8" grpId="0" animBg="1"/>
      <p:bldP spid="18" grpId="0" animBg="1"/>
      <p:bldP spid="19" grpId="0" animBg="1"/>
      <p:bldP spid="20" grpId="0"/>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E1869D6-0C57-E74F-B1C4-5FC1C059DA7C}"/>
                  </a:ext>
                </a:extLst>
              </p:cNvPr>
              <p:cNvSpPr>
                <a:spLocks noGrp="1"/>
              </p:cNvSpPr>
              <p:nvPr>
                <p:ph type="title"/>
              </p:nvPr>
            </p:nvSpPr>
            <p:spPr>
              <a:xfrm>
                <a:off x="254000" y="197771"/>
                <a:ext cx="8712200" cy="590931"/>
              </a:xfrm>
            </p:spPr>
            <p:txBody>
              <a:bodyPr/>
              <a:lstStyle/>
              <a:p>
                <a:r>
                  <a:rPr lang="en-IE" sz="3600" dirty="0"/>
                  <a:t>find </a:t>
                </a:r>
                <a14:m>
                  <m:oMath xmlns:m="http://schemas.openxmlformats.org/officeDocument/2006/math">
                    <m:r>
                      <a:rPr lang="en-GB" sz="3600" b="1" i="1" smtClean="0">
                        <a:latin typeface="Cambria Math" panose="02040503050406030204" pitchFamily="18" charset="0"/>
                      </a:rPr>
                      <m:t>𝒇</m:t>
                    </m:r>
                  </m:oMath>
                </a14:m>
                <a:r>
                  <a:rPr lang="en-IE" sz="3600" dirty="0"/>
                  <a:t> using a distant object</a:t>
                </a:r>
              </a:p>
            </p:txBody>
          </p:sp>
        </mc:Choice>
        <mc:Fallback xmlns="">
          <p:sp>
            <p:nvSpPr>
              <p:cNvPr id="2" name="Title 1">
                <a:extLst>
                  <a:ext uri="{FF2B5EF4-FFF2-40B4-BE49-F238E27FC236}">
                    <a16:creationId xmlns:a16="http://schemas.microsoft.com/office/drawing/2014/main" id="{5E1869D6-0C57-E74F-B1C4-5FC1C059DA7C}"/>
                  </a:ext>
                </a:extLst>
              </p:cNvPr>
              <p:cNvSpPr>
                <a:spLocks noGrp="1" noRot="1" noChangeAspect="1" noMove="1" noResize="1" noEditPoints="1" noAdjustHandles="1" noChangeArrowheads="1" noChangeShapeType="1" noTextEdit="1"/>
              </p:cNvSpPr>
              <p:nvPr>
                <p:ph type="title"/>
              </p:nvPr>
            </p:nvSpPr>
            <p:spPr>
              <a:xfrm>
                <a:off x="254000" y="197771"/>
                <a:ext cx="8712200" cy="590931"/>
              </a:xfrm>
              <a:blipFill>
                <a:blip r:embed="rId2"/>
                <a:stretch>
                  <a:fillRect l="-2169" t="-24742" b="-38144"/>
                </a:stretch>
              </a:blipFill>
            </p:spPr>
            <p:txBody>
              <a:bodyPr/>
              <a:lstStyle/>
              <a:p>
                <a:r>
                  <a:rPr lang="en-GB">
                    <a:noFill/>
                  </a:rPr>
                  <a:t> </a:t>
                </a:r>
              </a:p>
            </p:txBody>
          </p:sp>
        </mc:Fallback>
      </mc:AlternateContent>
      <p:sp>
        <p:nvSpPr>
          <p:cNvPr id="3" name="Slide Number Placeholder 2">
            <a:extLst>
              <a:ext uri="{FF2B5EF4-FFF2-40B4-BE49-F238E27FC236}">
                <a16:creationId xmlns:a16="http://schemas.microsoft.com/office/drawing/2014/main" id="{8293F09D-5CF5-F329-8152-73AB8F0CD099}"/>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18D7C436-56F4-46CA-A106-76B931C4B8F3}" type="slidenum">
              <a:rPr lang="en-GB" altLang="en-US" smtClean="0"/>
              <a:pPr/>
              <a:t>40</a:t>
            </a:fld>
            <a:endParaRPr lang="en-GB" altLang="en-US"/>
          </a:p>
        </p:txBody>
      </p:sp>
      <p:sp>
        <p:nvSpPr>
          <p:cNvPr id="4" name="Freeform: Shape 3">
            <a:extLst>
              <a:ext uri="{FF2B5EF4-FFF2-40B4-BE49-F238E27FC236}">
                <a16:creationId xmlns:a16="http://schemas.microsoft.com/office/drawing/2014/main" id="{144BC554-A29C-AFF5-4812-1285FE932965}"/>
              </a:ext>
            </a:extLst>
          </p:cNvPr>
          <p:cNvSpPr/>
          <p:nvPr/>
        </p:nvSpPr>
        <p:spPr bwMode="auto">
          <a:xfrm>
            <a:off x="7765814" y="1579209"/>
            <a:ext cx="553202" cy="2658140"/>
          </a:xfrm>
          <a:custGeom>
            <a:avLst/>
            <a:gdLst>
              <a:gd name="connsiteX0" fmla="*/ 0 w 542260"/>
              <a:gd name="connsiteY0" fmla="*/ 329609 h 2668772"/>
              <a:gd name="connsiteX1" fmla="*/ 542260 w 542260"/>
              <a:gd name="connsiteY1" fmla="*/ 0 h 2668772"/>
              <a:gd name="connsiteX2" fmla="*/ 499730 w 542260"/>
              <a:gd name="connsiteY2" fmla="*/ 2668772 h 2668772"/>
              <a:gd name="connsiteX3" fmla="*/ 31898 w 542260"/>
              <a:gd name="connsiteY3" fmla="*/ 2371061 h 2668772"/>
              <a:gd name="connsiteX4" fmla="*/ 0 w 542260"/>
              <a:gd name="connsiteY4" fmla="*/ 329609 h 2668772"/>
              <a:gd name="connsiteX0" fmla="*/ 310 w 542570"/>
              <a:gd name="connsiteY0" fmla="*/ 329609 h 2668772"/>
              <a:gd name="connsiteX1" fmla="*/ 542570 w 542570"/>
              <a:gd name="connsiteY1" fmla="*/ 0 h 2668772"/>
              <a:gd name="connsiteX2" fmla="*/ 500040 w 542570"/>
              <a:gd name="connsiteY2" fmla="*/ 2668772 h 2668772"/>
              <a:gd name="connsiteX3" fmla="*/ 311 w 542570"/>
              <a:gd name="connsiteY3" fmla="*/ 2371061 h 2668772"/>
              <a:gd name="connsiteX4" fmla="*/ 310 w 542570"/>
              <a:gd name="connsiteY4" fmla="*/ 329609 h 2668772"/>
              <a:gd name="connsiteX0" fmla="*/ 310 w 627630"/>
              <a:gd name="connsiteY0" fmla="*/ 329609 h 2658140"/>
              <a:gd name="connsiteX1" fmla="*/ 542570 w 627630"/>
              <a:gd name="connsiteY1" fmla="*/ 0 h 2658140"/>
              <a:gd name="connsiteX2" fmla="*/ 627630 w 627630"/>
              <a:gd name="connsiteY2" fmla="*/ 2658140 h 2658140"/>
              <a:gd name="connsiteX3" fmla="*/ 311 w 627630"/>
              <a:gd name="connsiteY3" fmla="*/ 2371061 h 2658140"/>
              <a:gd name="connsiteX4" fmla="*/ 310 w 627630"/>
              <a:gd name="connsiteY4" fmla="*/ 329609 h 2658140"/>
              <a:gd name="connsiteX0" fmla="*/ 310 w 553202"/>
              <a:gd name="connsiteY0" fmla="*/ 329609 h 2658140"/>
              <a:gd name="connsiteX1" fmla="*/ 542570 w 553202"/>
              <a:gd name="connsiteY1" fmla="*/ 0 h 2658140"/>
              <a:gd name="connsiteX2" fmla="*/ 553202 w 553202"/>
              <a:gd name="connsiteY2" fmla="*/ 2658140 h 2658140"/>
              <a:gd name="connsiteX3" fmla="*/ 311 w 553202"/>
              <a:gd name="connsiteY3" fmla="*/ 2371061 h 2658140"/>
              <a:gd name="connsiteX4" fmla="*/ 310 w 553202"/>
              <a:gd name="connsiteY4" fmla="*/ 329609 h 2658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02" h="2658140">
                <a:moveTo>
                  <a:pt x="310" y="329609"/>
                </a:moveTo>
                <a:lnTo>
                  <a:pt x="542570" y="0"/>
                </a:lnTo>
                <a:lnTo>
                  <a:pt x="553202" y="2658140"/>
                </a:lnTo>
                <a:cubicBezTo>
                  <a:pt x="397258" y="2558903"/>
                  <a:pt x="156255" y="2470298"/>
                  <a:pt x="311" y="2371061"/>
                </a:cubicBezTo>
                <a:cubicBezTo>
                  <a:pt x="-3233" y="1676400"/>
                  <a:pt x="25119" y="981740"/>
                  <a:pt x="310" y="329609"/>
                </a:cubicBezTo>
                <a:close/>
              </a:path>
            </a:pathLst>
          </a:cu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8D86EAF-F975-892D-E8EF-A1A36860CD56}"/>
                  </a:ext>
                </a:extLst>
              </p:cNvPr>
              <p:cNvSpPr txBox="1"/>
              <p:nvPr/>
            </p:nvSpPr>
            <p:spPr>
              <a:xfrm>
                <a:off x="6661695" y="3633851"/>
                <a:ext cx="49013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𝑓</m:t>
                      </m:r>
                    </m:oMath>
                  </m:oMathPara>
                </a14:m>
                <a:endParaRPr lang="en-IE" sz="2800" b="0" dirty="0"/>
              </a:p>
            </p:txBody>
          </p:sp>
        </mc:Choice>
        <mc:Fallback xmlns="">
          <p:sp>
            <p:nvSpPr>
              <p:cNvPr id="7" name="TextBox 6">
                <a:extLst>
                  <a:ext uri="{FF2B5EF4-FFF2-40B4-BE49-F238E27FC236}">
                    <a16:creationId xmlns:a16="http://schemas.microsoft.com/office/drawing/2014/main" id="{A8D86EAF-F975-892D-E8EF-A1A36860CD56}"/>
                  </a:ext>
                </a:extLst>
              </p:cNvPr>
              <p:cNvSpPr txBox="1">
                <a:spLocks noRot="1" noChangeAspect="1" noMove="1" noResize="1" noEditPoints="1" noAdjustHandles="1" noChangeArrowheads="1" noChangeShapeType="1" noTextEdit="1"/>
              </p:cNvSpPr>
              <p:nvPr/>
            </p:nvSpPr>
            <p:spPr>
              <a:xfrm>
                <a:off x="6661695" y="3633851"/>
                <a:ext cx="490134" cy="523220"/>
              </a:xfrm>
              <a:prstGeom prst="rect">
                <a:avLst/>
              </a:prstGeom>
              <a:blipFill>
                <a:blip r:embed="rId3"/>
                <a:stretch>
                  <a:fillRect/>
                </a:stretch>
              </a:blipFill>
            </p:spPr>
            <p:txBody>
              <a:bodyPr/>
              <a:lstStyle/>
              <a:p>
                <a:r>
                  <a:rPr lang="en-GB">
                    <a:noFill/>
                  </a:rPr>
                  <a:t> </a:t>
                </a:r>
              </a:p>
            </p:txBody>
          </p:sp>
        </mc:Fallback>
      </mc:AlternateContent>
      <p:cxnSp>
        <p:nvCxnSpPr>
          <p:cNvPr id="9" name="Straight Arrow Connector 8">
            <a:extLst>
              <a:ext uri="{FF2B5EF4-FFF2-40B4-BE49-F238E27FC236}">
                <a16:creationId xmlns:a16="http://schemas.microsoft.com/office/drawing/2014/main" id="{E2206F3C-663E-207F-8B32-66A296946B87}"/>
              </a:ext>
            </a:extLst>
          </p:cNvPr>
          <p:cNvCxnSpPr>
            <a:cxnSpLocks/>
          </p:cNvCxnSpPr>
          <p:nvPr/>
        </p:nvCxnSpPr>
        <p:spPr bwMode="auto">
          <a:xfrm>
            <a:off x="5976500" y="4237349"/>
            <a:ext cx="2308585" cy="0"/>
          </a:xfrm>
          <a:prstGeom prst="straightConnector1">
            <a:avLst/>
          </a:prstGeom>
          <a:ln>
            <a:solidFill>
              <a:schemeClr val="tx1"/>
            </a:solidFill>
            <a:headEnd type="triangle" w="med" len="med"/>
            <a:tailEnd type="triangle" w="med" len="med"/>
          </a:ln>
        </p:spPr>
        <p:style>
          <a:lnRef idx="2">
            <a:schemeClr val="accent4"/>
          </a:lnRef>
          <a:fillRef idx="0">
            <a:schemeClr val="accent4"/>
          </a:fillRef>
          <a:effectRef idx="1">
            <a:schemeClr val="accent4"/>
          </a:effectRef>
          <a:fontRef idx="minor">
            <a:schemeClr val="tx1"/>
          </a:fontRef>
        </p:style>
      </p:cxnSp>
      <p:sp>
        <p:nvSpPr>
          <p:cNvPr id="10" name="TextBox 9">
            <a:extLst>
              <a:ext uri="{FF2B5EF4-FFF2-40B4-BE49-F238E27FC236}">
                <a16:creationId xmlns:a16="http://schemas.microsoft.com/office/drawing/2014/main" id="{E57A17E5-44B2-F98C-9AB6-CBCFE8D3611A}"/>
              </a:ext>
            </a:extLst>
          </p:cNvPr>
          <p:cNvSpPr txBox="1"/>
          <p:nvPr/>
        </p:nvSpPr>
        <p:spPr>
          <a:xfrm>
            <a:off x="7666036" y="936576"/>
            <a:ext cx="1388765" cy="523220"/>
          </a:xfrm>
          <a:prstGeom prst="rect">
            <a:avLst/>
          </a:prstGeom>
          <a:noFill/>
        </p:spPr>
        <p:txBody>
          <a:bodyPr wrap="square" rtlCol="0">
            <a:spAutoFit/>
          </a:bodyPr>
          <a:lstStyle/>
          <a:p>
            <a:r>
              <a:rPr lang="en-IE" sz="2800" b="0" dirty="0"/>
              <a:t>Screen</a:t>
            </a:r>
          </a:p>
        </p:txBody>
      </p:sp>
      <p:sp>
        <p:nvSpPr>
          <p:cNvPr id="11" name="TextBox 10">
            <a:extLst>
              <a:ext uri="{FF2B5EF4-FFF2-40B4-BE49-F238E27FC236}">
                <a16:creationId xmlns:a16="http://schemas.microsoft.com/office/drawing/2014/main" id="{FD82FCC1-9039-788E-8F45-044CFA62A1C4}"/>
              </a:ext>
            </a:extLst>
          </p:cNvPr>
          <p:cNvSpPr txBox="1"/>
          <p:nvPr/>
        </p:nvSpPr>
        <p:spPr>
          <a:xfrm>
            <a:off x="5141414" y="940120"/>
            <a:ext cx="2449288" cy="523220"/>
          </a:xfrm>
          <a:prstGeom prst="rect">
            <a:avLst/>
          </a:prstGeom>
          <a:noFill/>
        </p:spPr>
        <p:txBody>
          <a:bodyPr wrap="square" rtlCol="0">
            <a:spAutoFit/>
          </a:bodyPr>
          <a:lstStyle/>
          <a:p>
            <a:r>
              <a:rPr lang="en-IE" sz="2800" b="0" dirty="0"/>
              <a:t>Image of Tree</a:t>
            </a:r>
          </a:p>
        </p:txBody>
      </p:sp>
      <p:cxnSp>
        <p:nvCxnSpPr>
          <p:cNvPr id="12" name="Straight Arrow Connector 11">
            <a:extLst>
              <a:ext uri="{FF2B5EF4-FFF2-40B4-BE49-F238E27FC236}">
                <a16:creationId xmlns:a16="http://schemas.microsoft.com/office/drawing/2014/main" id="{3824F670-76B7-406D-5EE2-EC1BDC85175E}"/>
              </a:ext>
            </a:extLst>
          </p:cNvPr>
          <p:cNvCxnSpPr>
            <a:cxnSpLocks/>
          </p:cNvCxnSpPr>
          <p:nvPr/>
        </p:nvCxnSpPr>
        <p:spPr bwMode="auto">
          <a:xfrm>
            <a:off x="6957155" y="1592609"/>
            <a:ext cx="912796" cy="923316"/>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a:extLst>
              <a:ext uri="{FF2B5EF4-FFF2-40B4-BE49-F238E27FC236}">
                <a16:creationId xmlns:a16="http://schemas.microsoft.com/office/drawing/2014/main" id="{676A6819-DFC0-7DA4-7293-0E67EB5D7D3D}"/>
              </a:ext>
            </a:extLst>
          </p:cNvPr>
          <p:cNvSpPr txBox="1"/>
          <p:nvPr/>
        </p:nvSpPr>
        <p:spPr>
          <a:xfrm>
            <a:off x="4259752" y="1519251"/>
            <a:ext cx="2326688" cy="523220"/>
          </a:xfrm>
          <a:prstGeom prst="rect">
            <a:avLst/>
          </a:prstGeom>
          <a:noFill/>
        </p:spPr>
        <p:txBody>
          <a:bodyPr wrap="square" rtlCol="0">
            <a:spAutoFit/>
          </a:bodyPr>
          <a:lstStyle/>
          <a:p>
            <a:r>
              <a:rPr lang="en-IE" sz="2800" b="0" dirty="0"/>
              <a:t>Convex Lens</a:t>
            </a:r>
          </a:p>
        </p:txBody>
      </p:sp>
      <p:sp>
        <p:nvSpPr>
          <p:cNvPr id="29" name="Rectangle 28">
            <a:extLst>
              <a:ext uri="{FF2B5EF4-FFF2-40B4-BE49-F238E27FC236}">
                <a16:creationId xmlns:a16="http://schemas.microsoft.com/office/drawing/2014/main" id="{2913879C-987E-B97A-7CB6-8002A9967C12}"/>
              </a:ext>
            </a:extLst>
          </p:cNvPr>
          <p:cNvSpPr/>
          <p:nvPr/>
        </p:nvSpPr>
        <p:spPr bwMode="auto">
          <a:xfrm>
            <a:off x="5765800" y="4921125"/>
            <a:ext cx="3037102" cy="114542"/>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
        <p:nvSpPr>
          <p:cNvPr id="30" name="TextBox 29">
            <a:extLst>
              <a:ext uri="{FF2B5EF4-FFF2-40B4-BE49-F238E27FC236}">
                <a16:creationId xmlns:a16="http://schemas.microsoft.com/office/drawing/2014/main" id="{1E4553E8-B36F-7860-47CC-21557AB985D0}"/>
              </a:ext>
            </a:extLst>
          </p:cNvPr>
          <p:cNvSpPr txBox="1"/>
          <p:nvPr/>
        </p:nvSpPr>
        <p:spPr>
          <a:xfrm>
            <a:off x="6366058" y="5051704"/>
            <a:ext cx="2133600" cy="461665"/>
          </a:xfrm>
          <a:prstGeom prst="rect">
            <a:avLst/>
          </a:prstGeom>
          <a:noFill/>
        </p:spPr>
        <p:txBody>
          <a:bodyPr wrap="square" rtlCol="0">
            <a:spAutoFit/>
          </a:bodyPr>
          <a:lstStyle/>
          <a:p>
            <a:r>
              <a:rPr lang="en-IE" sz="2400" b="0" dirty="0"/>
              <a:t>Meter stick</a:t>
            </a:r>
          </a:p>
        </p:txBody>
      </p:sp>
      <p:cxnSp>
        <p:nvCxnSpPr>
          <p:cNvPr id="31" name="Straight Arrow Connector 30">
            <a:extLst>
              <a:ext uri="{FF2B5EF4-FFF2-40B4-BE49-F238E27FC236}">
                <a16:creationId xmlns:a16="http://schemas.microsoft.com/office/drawing/2014/main" id="{F24384D5-5630-02FC-62F0-E16F22A00A49}"/>
              </a:ext>
            </a:extLst>
          </p:cNvPr>
          <p:cNvCxnSpPr>
            <a:cxnSpLocks/>
          </p:cNvCxnSpPr>
          <p:nvPr/>
        </p:nvCxnSpPr>
        <p:spPr bwMode="auto">
          <a:xfrm>
            <a:off x="7927411" y="1463340"/>
            <a:ext cx="77648" cy="54096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Freeform: Shape 31">
            <a:extLst>
              <a:ext uri="{FF2B5EF4-FFF2-40B4-BE49-F238E27FC236}">
                <a16:creationId xmlns:a16="http://schemas.microsoft.com/office/drawing/2014/main" id="{4A43F4D6-02C7-0FC4-1B86-BF410F019393}"/>
              </a:ext>
            </a:extLst>
          </p:cNvPr>
          <p:cNvSpPr/>
          <p:nvPr/>
        </p:nvSpPr>
        <p:spPr bwMode="auto">
          <a:xfrm>
            <a:off x="5765800" y="2107573"/>
            <a:ext cx="210700" cy="1854678"/>
          </a:xfrm>
          <a:custGeom>
            <a:avLst/>
            <a:gdLst>
              <a:gd name="connsiteX0" fmla="*/ 191386 w 627321"/>
              <a:gd name="connsiteY0" fmla="*/ 0 h 2519916"/>
              <a:gd name="connsiteX1" fmla="*/ 627321 w 627321"/>
              <a:gd name="connsiteY1" fmla="*/ 2519916 h 2519916"/>
              <a:gd name="connsiteX2" fmla="*/ 0 w 627321"/>
              <a:gd name="connsiteY2" fmla="*/ 2509283 h 2519916"/>
              <a:gd name="connsiteX3" fmla="*/ 191386 w 627321"/>
              <a:gd name="connsiteY3" fmla="*/ 0 h 2519916"/>
              <a:gd name="connsiteX0" fmla="*/ 191386 w 191386"/>
              <a:gd name="connsiteY0" fmla="*/ 0 h 2509283"/>
              <a:gd name="connsiteX1" fmla="*/ 0 w 191386"/>
              <a:gd name="connsiteY1" fmla="*/ 2509283 h 2509283"/>
              <a:gd name="connsiteX2" fmla="*/ 191386 w 191386"/>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191386 w 282600"/>
              <a:gd name="connsiteY0" fmla="*/ 0 h 2509283"/>
              <a:gd name="connsiteX1" fmla="*/ 0 w 282600"/>
              <a:gd name="connsiteY1" fmla="*/ 2509283 h 2509283"/>
              <a:gd name="connsiteX2" fmla="*/ 191386 w 282600"/>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242724 w 272066"/>
              <a:gd name="connsiteY0" fmla="*/ 0 h 2509283"/>
              <a:gd name="connsiteX1" fmla="*/ 51338 w 272066"/>
              <a:gd name="connsiteY1" fmla="*/ 2509283 h 2509283"/>
              <a:gd name="connsiteX2" fmla="*/ 242724 w 272066"/>
              <a:gd name="connsiteY2" fmla="*/ 0 h 2509283"/>
              <a:gd name="connsiteX0" fmla="*/ 242724 w 431108"/>
              <a:gd name="connsiteY0" fmla="*/ 0 h 2509283"/>
              <a:gd name="connsiteX1" fmla="*/ 51338 w 431108"/>
              <a:gd name="connsiteY1" fmla="*/ 2509283 h 2509283"/>
              <a:gd name="connsiteX2" fmla="*/ 242724 w 431108"/>
              <a:gd name="connsiteY2" fmla="*/ 0 h 2509283"/>
              <a:gd name="connsiteX0" fmla="*/ 198091 w 442874"/>
              <a:gd name="connsiteY0" fmla="*/ 0 h 2488018"/>
              <a:gd name="connsiteX1" fmla="*/ 144928 w 442874"/>
              <a:gd name="connsiteY1" fmla="*/ 2488018 h 2488018"/>
              <a:gd name="connsiteX2" fmla="*/ 198091 w 442874"/>
              <a:gd name="connsiteY2" fmla="*/ 0 h 2488018"/>
              <a:gd name="connsiteX0" fmla="*/ 258630 w 503413"/>
              <a:gd name="connsiteY0" fmla="*/ 0 h 2488018"/>
              <a:gd name="connsiteX1" fmla="*/ 205467 w 503413"/>
              <a:gd name="connsiteY1" fmla="*/ 2488018 h 2488018"/>
              <a:gd name="connsiteX2" fmla="*/ 258630 w 503413"/>
              <a:gd name="connsiteY2" fmla="*/ 0 h 2488018"/>
              <a:gd name="connsiteX0" fmla="*/ 258630 w 434490"/>
              <a:gd name="connsiteY0" fmla="*/ 0 h 2488018"/>
              <a:gd name="connsiteX1" fmla="*/ 205467 w 434490"/>
              <a:gd name="connsiteY1" fmla="*/ 2488018 h 2488018"/>
              <a:gd name="connsiteX2" fmla="*/ 258630 w 434490"/>
              <a:gd name="connsiteY2" fmla="*/ 0 h 2488018"/>
              <a:gd name="connsiteX0" fmla="*/ 242605 w 433746"/>
              <a:gd name="connsiteY0" fmla="*/ 0 h 2668772"/>
              <a:gd name="connsiteX1" fmla="*/ 231972 w 433746"/>
              <a:gd name="connsiteY1" fmla="*/ 2668772 h 2668772"/>
              <a:gd name="connsiteX2" fmla="*/ 242605 w 433746"/>
              <a:gd name="connsiteY2" fmla="*/ 0 h 2668772"/>
              <a:gd name="connsiteX0" fmla="*/ 179477 w 370618"/>
              <a:gd name="connsiteY0" fmla="*/ 0 h 2668772"/>
              <a:gd name="connsiteX1" fmla="*/ 168844 w 370618"/>
              <a:gd name="connsiteY1" fmla="*/ 2668772 h 2668772"/>
              <a:gd name="connsiteX2" fmla="*/ 179477 w 370618"/>
              <a:gd name="connsiteY2" fmla="*/ 0 h 2668772"/>
              <a:gd name="connsiteX0" fmla="*/ 179477 w 326609"/>
              <a:gd name="connsiteY0" fmla="*/ 0 h 2668772"/>
              <a:gd name="connsiteX1" fmla="*/ 168844 w 326609"/>
              <a:gd name="connsiteY1" fmla="*/ 2668772 h 2668772"/>
              <a:gd name="connsiteX2" fmla="*/ 179477 w 326609"/>
              <a:gd name="connsiteY2" fmla="*/ 0 h 2668772"/>
              <a:gd name="connsiteX0" fmla="*/ 179477 w 322355"/>
              <a:gd name="connsiteY0" fmla="*/ 0 h 2668772"/>
              <a:gd name="connsiteX1" fmla="*/ 168844 w 322355"/>
              <a:gd name="connsiteY1" fmla="*/ 2668772 h 2668772"/>
              <a:gd name="connsiteX2" fmla="*/ 179477 w 322355"/>
              <a:gd name="connsiteY2" fmla="*/ 0 h 2668772"/>
              <a:gd name="connsiteX0" fmla="*/ 157761 w 300639"/>
              <a:gd name="connsiteY0" fmla="*/ 0 h 2668772"/>
              <a:gd name="connsiteX1" fmla="*/ 147128 w 300639"/>
              <a:gd name="connsiteY1" fmla="*/ 2668772 h 2668772"/>
              <a:gd name="connsiteX2" fmla="*/ 157761 w 300639"/>
              <a:gd name="connsiteY2" fmla="*/ 0 h 2668772"/>
              <a:gd name="connsiteX0" fmla="*/ 144523 w 302708"/>
              <a:gd name="connsiteY0" fmla="*/ 0 h 2668772"/>
              <a:gd name="connsiteX1" fmla="*/ 165788 w 302708"/>
              <a:gd name="connsiteY1" fmla="*/ 2668772 h 2668772"/>
              <a:gd name="connsiteX2" fmla="*/ 144523 w 302708"/>
              <a:gd name="connsiteY2" fmla="*/ 0 h 2668772"/>
              <a:gd name="connsiteX0" fmla="*/ 141246 w 299431"/>
              <a:gd name="connsiteY0" fmla="*/ 0 h 2668772"/>
              <a:gd name="connsiteX1" fmla="*/ 162511 w 299431"/>
              <a:gd name="connsiteY1" fmla="*/ 2668772 h 2668772"/>
              <a:gd name="connsiteX2" fmla="*/ 141246 w 299431"/>
              <a:gd name="connsiteY2" fmla="*/ 0 h 2668772"/>
              <a:gd name="connsiteX0" fmla="*/ 141246 w 295417"/>
              <a:gd name="connsiteY0" fmla="*/ 0 h 2668772"/>
              <a:gd name="connsiteX1" fmla="*/ 162511 w 295417"/>
              <a:gd name="connsiteY1" fmla="*/ 2668772 h 2668772"/>
              <a:gd name="connsiteX2" fmla="*/ 141246 w 295417"/>
              <a:gd name="connsiteY2" fmla="*/ 0 h 2668772"/>
              <a:gd name="connsiteX0" fmla="*/ 174134 w 296321"/>
              <a:gd name="connsiteY0" fmla="*/ 0 h 2690037"/>
              <a:gd name="connsiteX1" fmla="*/ 120972 w 296321"/>
              <a:gd name="connsiteY1" fmla="*/ 2690037 h 2690037"/>
              <a:gd name="connsiteX2" fmla="*/ 174134 w 296321"/>
              <a:gd name="connsiteY2" fmla="*/ 0 h 2690037"/>
              <a:gd name="connsiteX0" fmla="*/ 141244 w 295416"/>
              <a:gd name="connsiteY0" fmla="*/ 0 h 2690037"/>
              <a:gd name="connsiteX1" fmla="*/ 162510 w 295416"/>
              <a:gd name="connsiteY1" fmla="*/ 2690037 h 2690037"/>
              <a:gd name="connsiteX2" fmla="*/ 141244 w 295416"/>
              <a:gd name="connsiteY2" fmla="*/ 0 h 2690037"/>
              <a:gd name="connsiteX0" fmla="*/ 110167 w 264339"/>
              <a:gd name="connsiteY0" fmla="*/ 0 h 2690037"/>
              <a:gd name="connsiteX1" fmla="*/ 131433 w 264339"/>
              <a:gd name="connsiteY1" fmla="*/ 2690037 h 2690037"/>
              <a:gd name="connsiteX2" fmla="*/ 110167 w 264339"/>
              <a:gd name="connsiteY2" fmla="*/ 0 h 2690037"/>
              <a:gd name="connsiteX0" fmla="*/ 117454 w 271626"/>
              <a:gd name="connsiteY0" fmla="*/ 0 h 2690037"/>
              <a:gd name="connsiteX1" fmla="*/ 138720 w 271626"/>
              <a:gd name="connsiteY1" fmla="*/ 2690037 h 2690037"/>
              <a:gd name="connsiteX2" fmla="*/ 117454 w 271626"/>
              <a:gd name="connsiteY2" fmla="*/ 0 h 2690037"/>
              <a:gd name="connsiteX0" fmla="*/ 117454 w 267667"/>
              <a:gd name="connsiteY0" fmla="*/ 0 h 2690037"/>
              <a:gd name="connsiteX1" fmla="*/ 138720 w 267667"/>
              <a:gd name="connsiteY1" fmla="*/ 2690037 h 2690037"/>
              <a:gd name="connsiteX2" fmla="*/ 117454 w 267667"/>
              <a:gd name="connsiteY2" fmla="*/ 0 h 2690037"/>
            </a:gdLst>
            <a:ahLst/>
            <a:cxnLst>
              <a:cxn ang="0">
                <a:pos x="connsiteX0" y="connsiteY0"/>
              </a:cxn>
              <a:cxn ang="0">
                <a:pos x="connsiteX1" y="connsiteY1"/>
              </a:cxn>
              <a:cxn ang="0">
                <a:pos x="connsiteX2" y="connsiteY2"/>
              </a:cxn>
            </a:cxnLst>
            <a:rect l="l" t="t" r="r" b="b"/>
            <a:pathLst>
              <a:path w="267667" h="2690037">
                <a:moveTo>
                  <a:pt x="117454" y="0"/>
                </a:moveTo>
                <a:cubicBezTo>
                  <a:pt x="330105" y="698204"/>
                  <a:pt x="298207" y="2076893"/>
                  <a:pt x="138720" y="2690037"/>
                </a:cubicBezTo>
                <a:cubicBezTo>
                  <a:pt x="-31401" y="2044995"/>
                  <a:pt x="-52666" y="730102"/>
                  <a:pt x="117454" y="0"/>
                </a:cubicBezTo>
                <a:close/>
              </a:path>
            </a:pathLst>
          </a:custGeom>
          <a:solidFill>
            <a:schemeClr val="tx2">
              <a:lumMod val="10000"/>
              <a:lumOff val="9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grpSp>
        <p:nvGrpSpPr>
          <p:cNvPr id="34" name="Group 33">
            <a:extLst>
              <a:ext uri="{FF2B5EF4-FFF2-40B4-BE49-F238E27FC236}">
                <a16:creationId xmlns:a16="http://schemas.microsoft.com/office/drawing/2014/main" id="{7214BFF0-994F-8C9C-B7A0-07E45A90627A}"/>
              </a:ext>
            </a:extLst>
          </p:cNvPr>
          <p:cNvGrpSpPr/>
          <p:nvPr/>
        </p:nvGrpSpPr>
        <p:grpSpPr>
          <a:xfrm>
            <a:off x="464717" y="2083461"/>
            <a:ext cx="914120" cy="1356208"/>
            <a:chOff x="337717" y="3190740"/>
            <a:chExt cx="914120" cy="1356208"/>
          </a:xfrm>
        </p:grpSpPr>
        <p:sp>
          <p:nvSpPr>
            <p:cNvPr id="5" name="Freeform: Shape 4">
              <a:extLst>
                <a:ext uri="{FF2B5EF4-FFF2-40B4-BE49-F238E27FC236}">
                  <a16:creationId xmlns:a16="http://schemas.microsoft.com/office/drawing/2014/main" id="{B654D614-C35D-3E63-5CEC-52E469B9CE2F}"/>
                </a:ext>
              </a:extLst>
            </p:cNvPr>
            <p:cNvSpPr/>
            <p:nvPr/>
          </p:nvSpPr>
          <p:spPr>
            <a:xfrm>
              <a:off x="688932" y="4146115"/>
              <a:ext cx="250520" cy="400833"/>
            </a:xfrm>
            <a:custGeom>
              <a:avLst/>
              <a:gdLst>
                <a:gd name="connsiteX0" fmla="*/ 0 w 250520"/>
                <a:gd name="connsiteY0" fmla="*/ 388307 h 400833"/>
                <a:gd name="connsiteX1" fmla="*/ 50104 w 250520"/>
                <a:gd name="connsiteY1" fmla="*/ 200417 h 400833"/>
                <a:gd name="connsiteX2" fmla="*/ 50104 w 250520"/>
                <a:gd name="connsiteY2" fmla="*/ 0 h 400833"/>
                <a:gd name="connsiteX3" fmla="*/ 212942 w 250520"/>
                <a:gd name="connsiteY3" fmla="*/ 0 h 400833"/>
                <a:gd name="connsiteX4" fmla="*/ 187890 w 250520"/>
                <a:gd name="connsiteY4" fmla="*/ 212943 h 400833"/>
                <a:gd name="connsiteX5" fmla="*/ 250520 w 250520"/>
                <a:gd name="connsiteY5" fmla="*/ 400833 h 40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520" h="400833">
                  <a:moveTo>
                    <a:pt x="0" y="388307"/>
                  </a:moveTo>
                  <a:lnTo>
                    <a:pt x="50104" y="200417"/>
                  </a:lnTo>
                  <a:lnTo>
                    <a:pt x="50104" y="0"/>
                  </a:lnTo>
                  <a:lnTo>
                    <a:pt x="212942" y="0"/>
                  </a:lnTo>
                  <a:lnTo>
                    <a:pt x="187890" y="212943"/>
                  </a:lnTo>
                  <a:lnTo>
                    <a:pt x="250520" y="400833"/>
                  </a:lnTo>
                </a:path>
              </a:pathLst>
            </a:custGeom>
            <a:solidFill>
              <a:srgbClr val="716C4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AE785FAD-868C-A94C-1A14-42EA987DE412}"/>
                </a:ext>
              </a:extLst>
            </p:cNvPr>
            <p:cNvSpPr/>
            <p:nvPr/>
          </p:nvSpPr>
          <p:spPr>
            <a:xfrm>
              <a:off x="337717" y="3190740"/>
              <a:ext cx="914120" cy="1030530"/>
            </a:xfrm>
            <a:custGeom>
              <a:avLst/>
              <a:gdLst>
                <a:gd name="connsiteX0" fmla="*/ 375781 w 989556"/>
                <a:gd name="connsiteY0" fmla="*/ 1014608 h 1014608"/>
                <a:gd name="connsiteX1" fmla="*/ 62630 w 989556"/>
                <a:gd name="connsiteY1" fmla="*/ 889348 h 1014608"/>
                <a:gd name="connsiteX2" fmla="*/ 125260 w 989556"/>
                <a:gd name="connsiteY2" fmla="*/ 814192 h 1014608"/>
                <a:gd name="connsiteX3" fmla="*/ 0 w 989556"/>
                <a:gd name="connsiteY3" fmla="*/ 739036 h 1014608"/>
                <a:gd name="connsiteX4" fmla="*/ 112734 w 989556"/>
                <a:gd name="connsiteY4" fmla="*/ 638827 h 1014608"/>
                <a:gd name="connsiteX5" fmla="*/ 12526 w 989556"/>
                <a:gd name="connsiteY5" fmla="*/ 513567 h 1014608"/>
                <a:gd name="connsiteX6" fmla="*/ 100208 w 989556"/>
                <a:gd name="connsiteY6" fmla="*/ 400833 h 1014608"/>
                <a:gd name="connsiteX7" fmla="*/ 112734 w 989556"/>
                <a:gd name="connsiteY7" fmla="*/ 250521 h 1014608"/>
                <a:gd name="connsiteX8" fmla="*/ 212942 w 989556"/>
                <a:gd name="connsiteY8" fmla="*/ 275573 h 1014608"/>
                <a:gd name="connsiteX9" fmla="*/ 363255 w 989556"/>
                <a:gd name="connsiteY9" fmla="*/ 125260 h 1014608"/>
                <a:gd name="connsiteX10" fmla="*/ 438411 w 989556"/>
                <a:gd name="connsiteY10" fmla="*/ 263047 h 1014608"/>
                <a:gd name="connsiteX11" fmla="*/ 501041 w 989556"/>
                <a:gd name="connsiteY11" fmla="*/ 0 h 1014608"/>
                <a:gd name="connsiteX12" fmla="*/ 588723 w 989556"/>
                <a:gd name="connsiteY12" fmla="*/ 0 h 1014608"/>
                <a:gd name="connsiteX13" fmla="*/ 488515 w 989556"/>
                <a:gd name="connsiteY13" fmla="*/ 225469 h 1014608"/>
                <a:gd name="connsiteX14" fmla="*/ 563671 w 989556"/>
                <a:gd name="connsiteY14" fmla="*/ 225469 h 1014608"/>
                <a:gd name="connsiteX15" fmla="*/ 576197 w 989556"/>
                <a:gd name="connsiteY15" fmla="*/ 87682 h 1014608"/>
                <a:gd name="connsiteX16" fmla="*/ 601249 w 989556"/>
                <a:gd name="connsiteY16" fmla="*/ 212942 h 1014608"/>
                <a:gd name="connsiteX17" fmla="*/ 601249 w 989556"/>
                <a:gd name="connsiteY17" fmla="*/ 212942 h 1014608"/>
                <a:gd name="connsiteX18" fmla="*/ 713983 w 989556"/>
                <a:gd name="connsiteY18" fmla="*/ 175364 h 1014608"/>
                <a:gd name="connsiteX19" fmla="*/ 739035 w 989556"/>
                <a:gd name="connsiteY19" fmla="*/ 300625 h 1014608"/>
                <a:gd name="connsiteX20" fmla="*/ 814192 w 989556"/>
                <a:gd name="connsiteY20" fmla="*/ 300625 h 1014608"/>
                <a:gd name="connsiteX21" fmla="*/ 726509 w 989556"/>
                <a:gd name="connsiteY21" fmla="*/ 363255 h 1014608"/>
                <a:gd name="connsiteX22" fmla="*/ 989556 w 989556"/>
                <a:gd name="connsiteY22" fmla="*/ 350729 h 1014608"/>
                <a:gd name="connsiteX23" fmla="*/ 839244 w 989556"/>
                <a:gd name="connsiteY23" fmla="*/ 513567 h 1014608"/>
                <a:gd name="connsiteX24" fmla="*/ 839244 w 989556"/>
                <a:gd name="connsiteY24" fmla="*/ 513567 h 1014608"/>
                <a:gd name="connsiteX25" fmla="*/ 826718 w 989556"/>
                <a:gd name="connsiteY25" fmla="*/ 588723 h 1014608"/>
                <a:gd name="connsiteX26" fmla="*/ 839244 w 989556"/>
                <a:gd name="connsiteY26" fmla="*/ 701458 h 1014608"/>
                <a:gd name="connsiteX27" fmla="*/ 676405 w 989556"/>
                <a:gd name="connsiteY27" fmla="*/ 626301 h 1014608"/>
                <a:gd name="connsiteX28" fmla="*/ 789139 w 989556"/>
                <a:gd name="connsiteY28" fmla="*/ 789140 h 1014608"/>
                <a:gd name="connsiteX29" fmla="*/ 688931 w 989556"/>
                <a:gd name="connsiteY29" fmla="*/ 814192 h 1014608"/>
                <a:gd name="connsiteX30" fmla="*/ 801665 w 989556"/>
                <a:gd name="connsiteY30" fmla="*/ 914400 h 1014608"/>
                <a:gd name="connsiteX31" fmla="*/ 726509 w 989556"/>
                <a:gd name="connsiteY31" fmla="*/ 989556 h 1014608"/>
                <a:gd name="connsiteX32" fmla="*/ 613775 w 989556"/>
                <a:gd name="connsiteY32" fmla="*/ 977030 h 1014608"/>
                <a:gd name="connsiteX33" fmla="*/ 463463 w 989556"/>
                <a:gd name="connsiteY33" fmla="*/ 977030 h 1014608"/>
                <a:gd name="connsiteX34" fmla="*/ 375781 w 989556"/>
                <a:gd name="connsiteY34" fmla="*/ 1014608 h 1014608"/>
                <a:gd name="connsiteX0" fmla="*/ 375781 w 989556"/>
                <a:gd name="connsiteY0" fmla="*/ 1014608 h 1014608"/>
                <a:gd name="connsiteX1" fmla="*/ 62630 w 989556"/>
                <a:gd name="connsiteY1" fmla="*/ 889348 h 1014608"/>
                <a:gd name="connsiteX2" fmla="*/ 125260 w 989556"/>
                <a:gd name="connsiteY2" fmla="*/ 814192 h 1014608"/>
                <a:gd name="connsiteX3" fmla="*/ 0 w 989556"/>
                <a:gd name="connsiteY3" fmla="*/ 739036 h 1014608"/>
                <a:gd name="connsiteX4" fmla="*/ 112734 w 989556"/>
                <a:gd name="connsiteY4" fmla="*/ 638827 h 1014608"/>
                <a:gd name="connsiteX5" fmla="*/ 12526 w 989556"/>
                <a:gd name="connsiteY5" fmla="*/ 513567 h 1014608"/>
                <a:gd name="connsiteX6" fmla="*/ 100208 w 989556"/>
                <a:gd name="connsiteY6" fmla="*/ 400833 h 1014608"/>
                <a:gd name="connsiteX7" fmla="*/ 112734 w 989556"/>
                <a:gd name="connsiteY7" fmla="*/ 250521 h 1014608"/>
                <a:gd name="connsiteX8" fmla="*/ 212942 w 989556"/>
                <a:gd name="connsiteY8" fmla="*/ 275573 h 1014608"/>
                <a:gd name="connsiteX9" fmla="*/ 363255 w 989556"/>
                <a:gd name="connsiteY9" fmla="*/ 125260 h 1014608"/>
                <a:gd name="connsiteX10" fmla="*/ 438411 w 989556"/>
                <a:gd name="connsiteY10" fmla="*/ 263047 h 1014608"/>
                <a:gd name="connsiteX11" fmla="*/ 501041 w 989556"/>
                <a:gd name="connsiteY11" fmla="*/ 0 h 1014608"/>
                <a:gd name="connsiteX12" fmla="*/ 588723 w 989556"/>
                <a:gd name="connsiteY12" fmla="*/ 0 h 1014608"/>
                <a:gd name="connsiteX13" fmla="*/ 488515 w 989556"/>
                <a:gd name="connsiteY13" fmla="*/ 225469 h 1014608"/>
                <a:gd name="connsiteX14" fmla="*/ 563671 w 989556"/>
                <a:gd name="connsiteY14" fmla="*/ 225469 h 1014608"/>
                <a:gd name="connsiteX15" fmla="*/ 576197 w 989556"/>
                <a:gd name="connsiteY15" fmla="*/ 87682 h 1014608"/>
                <a:gd name="connsiteX16" fmla="*/ 601249 w 989556"/>
                <a:gd name="connsiteY16" fmla="*/ 212942 h 1014608"/>
                <a:gd name="connsiteX17" fmla="*/ 601249 w 989556"/>
                <a:gd name="connsiteY17" fmla="*/ 212942 h 1014608"/>
                <a:gd name="connsiteX18" fmla="*/ 713983 w 989556"/>
                <a:gd name="connsiteY18" fmla="*/ 175364 h 1014608"/>
                <a:gd name="connsiteX19" fmla="*/ 739035 w 989556"/>
                <a:gd name="connsiteY19" fmla="*/ 300625 h 1014608"/>
                <a:gd name="connsiteX20" fmla="*/ 814192 w 989556"/>
                <a:gd name="connsiteY20" fmla="*/ 300625 h 1014608"/>
                <a:gd name="connsiteX21" fmla="*/ 726509 w 989556"/>
                <a:gd name="connsiteY21" fmla="*/ 363255 h 1014608"/>
                <a:gd name="connsiteX22" fmla="*/ 989556 w 989556"/>
                <a:gd name="connsiteY22" fmla="*/ 350729 h 1014608"/>
                <a:gd name="connsiteX23" fmla="*/ 839244 w 989556"/>
                <a:gd name="connsiteY23" fmla="*/ 513567 h 1014608"/>
                <a:gd name="connsiteX24" fmla="*/ 839244 w 989556"/>
                <a:gd name="connsiteY24" fmla="*/ 513567 h 1014608"/>
                <a:gd name="connsiteX25" fmla="*/ 826718 w 989556"/>
                <a:gd name="connsiteY25" fmla="*/ 588723 h 1014608"/>
                <a:gd name="connsiteX26" fmla="*/ 839244 w 989556"/>
                <a:gd name="connsiteY26" fmla="*/ 701458 h 1014608"/>
                <a:gd name="connsiteX27" fmla="*/ 676405 w 989556"/>
                <a:gd name="connsiteY27" fmla="*/ 626301 h 1014608"/>
                <a:gd name="connsiteX28" fmla="*/ 789139 w 989556"/>
                <a:gd name="connsiteY28" fmla="*/ 789140 h 1014608"/>
                <a:gd name="connsiteX29" fmla="*/ 688931 w 989556"/>
                <a:gd name="connsiteY29" fmla="*/ 814192 h 1014608"/>
                <a:gd name="connsiteX30" fmla="*/ 801665 w 989556"/>
                <a:gd name="connsiteY30" fmla="*/ 914400 h 1014608"/>
                <a:gd name="connsiteX31" fmla="*/ 726509 w 989556"/>
                <a:gd name="connsiteY31" fmla="*/ 989556 h 1014608"/>
                <a:gd name="connsiteX32" fmla="*/ 613775 w 989556"/>
                <a:gd name="connsiteY32" fmla="*/ 977030 h 1014608"/>
                <a:gd name="connsiteX33" fmla="*/ 463463 w 989556"/>
                <a:gd name="connsiteY33" fmla="*/ 977030 h 1014608"/>
                <a:gd name="connsiteX34" fmla="*/ 375781 w 989556"/>
                <a:gd name="connsiteY34" fmla="*/ 1014608 h 1014608"/>
                <a:gd name="connsiteX0" fmla="*/ 375781 w 989556"/>
                <a:gd name="connsiteY0" fmla="*/ 1014608 h 1014608"/>
                <a:gd name="connsiteX1" fmla="*/ 62630 w 989556"/>
                <a:gd name="connsiteY1" fmla="*/ 889348 h 1014608"/>
                <a:gd name="connsiteX2" fmla="*/ 125260 w 989556"/>
                <a:gd name="connsiteY2" fmla="*/ 814192 h 1014608"/>
                <a:gd name="connsiteX3" fmla="*/ 0 w 989556"/>
                <a:gd name="connsiteY3" fmla="*/ 739036 h 1014608"/>
                <a:gd name="connsiteX4" fmla="*/ 112734 w 989556"/>
                <a:gd name="connsiteY4" fmla="*/ 638827 h 1014608"/>
                <a:gd name="connsiteX5" fmla="*/ 12526 w 989556"/>
                <a:gd name="connsiteY5" fmla="*/ 513567 h 1014608"/>
                <a:gd name="connsiteX6" fmla="*/ 100208 w 989556"/>
                <a:gd name="connsiteY6" fmla="*/ 400833 h 1014608"/>
                <a:gd name="connsiteX7" fmla="*/ 112734 w 989556"/>
                <a:gd name="connsiteY7" fmla="*/ 250521 h 1014608"/>
                <a:gd name="connsiteX8" fmla="*/ 212942 w 989556"/>
                <a:gd name="connsiteY8" fmla="*/ 275573 h 1014608"/>
                <a:gd name="connsiteX9" fmla="*/ 363255 w 989556"/>
                <a:gd name="connsiteY9" fmla="*/ 125260 h 1014608"/>
                <a:gd name="connsiteX10" fmla="*/ 438411 w 989556"/>
                <a:gd name="connsiteY10" fmla="*/ 263047 h 1014608"/>
                <a:gd name="connsiteX11" fmla="*/ 501041 w 989556"/>
                <a:gd name="connsiteY11" fmla="*/ 0 h 1014608"/>
                <a:gd name="connsiteX12" fmla="*/ 588723 w 989556"/>
                <a:gd name="connsiteY12" fmla="*/ 0 h 1014608"/>
                <a:gd name="connsiteX13" fmla="*/ 488515 w 989556"/>
                <a:gd name="connsiteY13" fmla="*/ 225469 h 1014608"/>
                <a:gd name="connsiteX14" fmla="*/ 563671 w 989556"/>
                <a:gd name="connsiteY14" fmla="*/ 225469 h 1014608"/>
                <a:gd name="connsiteX15" fmla="*/ 576197 w 989556"/>
                <a:gd name="connsiteY15" fmla="*/ 87682 h 1014608"/>
                <a:gd name="connsiteX16" fmla="*/ 601249 w 989556"/>
                <a:gd name="connsiteY16" fmla="*/ 212942 h 1014608"/>
                <a:gd name="connsiteX17" fmla="*/ 601249 w 989556"/>
                <a:gd name="connsiteY17" fmla="*/ 212942 h 1014608"/>
                <a:gd name="connsiteX18" fmla="*/ 713983 w 989556"/>
                <a:gd name="connsiteY18" fmla="*/ 175364 h 1014608"/>
                <a:gd name="connsiteX19" fmla="*/ 739035 w 989556"/>
                <a:gd name="connsiteY19" fmla="*/ 300625 h 1014608"/>
                <a:gd name="connsiteX20" fmla="*/ 814192 w 989556"/>
                <a:gd name="connsiteY20" fmla="*/ 300625 h 1014608"/>
                <a:gd name="connsiteX21" fmla="*/ 726509 w 989556"/>
                <a:gd name="connsiteY21" fmla="*/ 363255 h 1014608"/>
                <a:gd name="connsiteX22" fmla="*/ 989556 w 989556"/>
                <a:gd name="connsiteY22" fmla="*/ 350729 h 1014608"/>
                <a:gd name="connsiteX23" fmla="*/ 839244 w 989556"/>
                <a:gd name="connsiteY23" fmla="*/ 513567 h 1014608"/>
                <a:gd name="connsiteX24" fmla="*/ 839244 w 989556"/>
                <a:gd name="connsiteY24" fmla="*/ 513567 h 1014608"/>
                <a:gd name="connsiteX25" fmla="*/ 826718 w 989556"/>
                <a:gd name="connsiteY25" fmla="*/ 588723 h 1014608"/>
                <a:gd name="connsiteX26" fmla="*/ 839244 w 989556"/>
                <a:gd name="connsiteY26" fmla="*/ 701458 h 1014608"/>
                <a:gd name="connsiteX27" fmla="*/ 676405 w 989556"/>
                <a:gd name="connsiteY27" fmla="*/ 626301 h 1014608"/>
                <a:gd name="connsiteX28" fmla="*/ 789139 w 989556"/>
                <a:gd name="connsiteY28" fmla="*/ 789140 h 1014608"/>
                <a:gd name="connsiteX29" fmla="*/ 688931 w 989556"/>
                <a:gd name="connsiteY29" fmla="*/ 814192 h 1014608"/>
                <a:gd name="connsiteX30" fmla="*/ 801665 w 989556"/>
                <a:gd name="connsiteY30" fmla="*/ 914400 h 1014608"/>
                <a:gd name="connsiteX31" fmla="*/ 726509 w 989556"/>
                <a:gd name="connsiteY31" fmla="*/ 989556 h 1014608"/>
                <a:gd name="connsiteX32" fmla="*/ 613775 w 989556"/>
                <a:gd name="connsiteY32" fmla="*/ 977030 h 1014608"/>
                <a:gd name="connsiteX33" fmla="*/ 463463 w 989556"/>
                <a:gd name="connsiteY33" fmla="*/ 977030 h 1014608"/>
                <a:gd name="connsiteX34" fmla="*/ 375781 w 989556"/>
                <a:gd name="connsiteY34" fmla="*/ 1014608 h 1014608"/>
                <a:gd name="connsiteX0" fmla="*/ 375781 w 989556"/>
                <a:gd name="connsiteY0" fmla="*/ 1014608 h 1014608"/>
                <a:gd name="connsiteX1" fmla="*/ 62630 w 989556"/>
                <a:gd name="connsiteY1" fmla="*/ 889348 h 1014608"/>
                <a:gd name="connsiteX2" fmla="*/ 125260 w 989556"/>
                <a:gd name="connsiteY2" fmla="*/ 814192 h 1014608"/>
                <a:gd name="connsiteX3" fmla="*/ 0 w 989556"/>
                <a:gd name="connsiteY3" fmla="*/ 739036 h 1014608"/>
                <a:gd name="connsiteX4" fmla="*/ 112734 w 989556"/>
                <a:gd name="connsiteY4" fmla="*/ 638827 h 1014608"/>
                <a:gd name="connsiteX5" fmla="*/ 12526 w 989556"/>
                <a:gd name="connsiteY5" fmla="*/ 513567 h 1014608"/>
                <a:gd name="connsiteX6" fmla="*/ 100208 w 989556"/>
                <a:gd name="connsiteY6" fmla="*/ 400833 h 1014608"/>
                <a:gd name="connsiteX7" fmla="*/ 112734 w 989556"/>
                <a:gd name="connsiteY7" fmla="*/ 250521 h 1014608"/>
                <a:gd name="connsiteX8" fmla="*/ 212942 w 989556"/>
                <a:gd name="connsiteY8" fmla="*/ 275573 h 1014608"/>
                <a:gd name="connsiteX9" fmla="*/ 363255 w 989556"/>
                <a:gd name="connsiteY9" fmla="*/ 125260 h 1014608"/>
                <a:gd name="connsiteX10" fmla="*/ 438411 w 989556"/>
                <a:gd name="connsiteY10" fmla="*/ 263047 h 1014608"/>
                <a:gd name="connsiteX11" fmla="*/ 501041 w 989556"/>
                <a:gd name="connsiteY11" fmla="*/ 0 h 1014608"/>
                <a:gd name="connsiteX12" fmla="*/ 588723 w 989556"/>
                <a:gd name="connsiteY12" fmla="*/ 0 h 1014608"/>
                <a:gd name="connsiteX13" fmla="*/ 488515 w 989556"/>
                <a:gd name="connsiteY13" fmla="*/ 225469 h 1014608"/>
                <a:gd name="connsiteX14" fmla="*/ 563671 w 989556"/>
                <a:gd name="connsiteY14" fmla="*/ 225469 h 1014608"/>
                <a:gd name="connsiteX15" fmla="*/ 576197 w 989556"/>
                <a:gd name="connsiteY15" fmla="*/ 87682 h 1014608"/>
                <a:gd name="connsiteX16" fmla="*/ 601249 w 989556"/>
                <a:gd name="connsiteY16" fmla="*/ 212942 h 1014608"/>
                <a:gd name="connsiteX17" fmla="*/ 601249 w 989556"/>
                <a:gd name="connsiteY17" fmla="*/ 212942 h 1014608"/>
                <a:gd name="connsiteX18" fmla="*/ 713983 w 989556"/>
                <a:gd name="connsiteY18" fmla="*/ 175364 h 1014608"/>
                <a:gd name="connsiteX19" fmla="*/ 739035 w 989556"/>
                <a:gd name="connsiteY19" fmla="*/ 300625 h 1014608"/>
                <a:gd name="connsiteX20" fmla="*/ 814192 w 989556"/>
                <a:gd name="connsiteY20" fmla="*/ 300625 h 1014608"/>
                <a:gd name="connsiteX21" fmla="*/ 726509 w 989556"/>
                <a:gd name="connsiteY21" fmla="*/ 363255 h 1014608"/>
                <a:gd name="connsiteX22" fmla="*/ 989556 w 989556"/>
                <a:gd name="connsiteY22" fmla="*/ 350729 h 1014608"/>
                <a:gd name="connsiteX23" fmla="*/ 839244 w 989556"/>
                <a:gd name="connsiteY23" fmla="*/ 513567 h 1014608"/>
                <a:gd name="connsiteX24" fmla="*/ 839244 w 989556"/>
                <a:gd name="connsiteY24" fmla="*/ 513567 h 1014608"/>
                <a:gd name="connsiteX25" fmla="*/ 826718 w 989556"/>
                <a:gd name="connsiteY25" fmla="*/ 588723 h 1014608"/>
                <a:gd name="connsiteX26" fmla="*/ 839244 w 989556"/>
                <a:gd name="connsiteY26" fmla="*/ 701458 h 1014608"/>
                <a:gd name="connsiteX27" fmla="*/ 676405 w 989556"/>
                <a:gd name="connsiteY27" fmla="*/ 626301 h 1014608"/>
                <a:gd name="connsiteX28" fmla="*/ 789139 w 989556"/>
                <a:gd name="connsiteY28" fmla="*/ 789140 h 1014608"/>
                <a:gd name="connsiteX29" fmla="*/ 688931 w 989556"/>
                <a:gd name="connsiteY29" fmla="*/ 814192 h 1014608"/>
                <a:gd name="connsiteX30" fmla="*/ 801665 w 989556"/>
                <a:gd name="connsiteY30" fmla="*/ 914400 h 1014608"/>
                <a:gd name="connsiteX31" fmla="*/ 726509 w 989556"/>
                <a:gd name="connsiteY31" fmla="*/ 989556 h 1014608"/>
                <a:gd name="connsiteX32" fmla="*/ 613775 w 989556"/>
                <a:gd name="connsiteY32" fmla="*/ 977030 h 1014608"/>
                <a:gd name="connsiteX33" fmla="*/ 463463 w 989556"/>
                <a:gd name="connsiteY33" fmla="*/ 977030 h 1014608"/>
                <a:gd name="connsiteX34" fmla="*/ 375781 w 989556"/>
                <a:gd name="connsiteY34" fmla="*/ 1014608 h 1014608"/>
                <a:gd name="connsiteX0" fmla="*/ 376267 w 990042"/>
                <a:gd name="connsiteY0" fmla="*/ 1014608 h 1014608"/>
                <a:gd name="connsiteX1" fmla="*/ 63116 w 990042"/>
                <a:gd name="connsiteY1" fmla="*/ 889348 h 1014608"/>
                <a:gd name="connsiteX2" fmla="*/ 125746 w 990042"/>
                <a:gd name="connsiteY2" fmla="*/ 814192 h 1014608"/>
                <a:gd name="connsiteX3" fmla="*/ 486 w 990042"/>
                <a:gd name="connsiteY3" fmla="*/ 739036 h 1014608"/>
                <a:gd name="connsiteX4" fmla="*/ 113220 w 990042"/>
                <a:gd name="connsiteY4" fmla="*/ 638827 h 1014608"/>
                <a:gd name="connsiteX5" fmla="*/ 13012 w 990042"/>
                <a:gd name="connsiteY5" fmla="*/ 513567 h 1014608"/>
                <a:gd name="connsiteX6" fmla="*/ 100694 w 990042"/>
                <a:gd name="connsiteY6" fmla="*/ 400833 h 1014608"/>
                <a:gd name="connsiteX7" fmla="*/ 113220 w 990042"/>
                <a:gd name="connsiteY7" fmla="*/ 250521 h 1014608"/>
                <a:gd name="connsiteX8" fmla="*/ 213428 w 990042"/>
                <a:gd name="connsiteY8" fmla="*/ 275573 h 1014608"/>
                <a:gd name="connsiteX9" fmla="*/ 363741 w 990042"/>
                <a:gd name="connsiteY9" fmla="*/ 125260 h 1014608"/>
                <a:gd name="connsiteX10" fmla="*/ 438897 w 990042"/>
                <a:gd name="connsiteY10" fmla="*/ 263047 h 1014608"/>
                <a:gd name="connsiteX11" fmla="*/ 501527 w 990042"/>
                <a:gd name="connsiteY11" fmla="*/ 0 h 1014608"/>
                <a:gd name="connsiteX12" fmla="*/ 589209 w 990042"/>
                <a:gd name="connsiteY12" fmla="*/ 0 h 1014608"/>
                <a:gd name="connsiteX13" fmla="*/ 489001 w 990042"/>
                <a:gd name="connsiteY13" fmla="*/ 225469 h 1014608"/>
                <a:gd name="connsiteX14" fmla="*/ 564157 w 990042"/>
                <a:gd name="connsiteY14" fmla="*/ 225469 h 1014608"/>
                <a:gd name="connsiteX15" fmla="*/ 576683 w 990042"/>
                <a:gd name="connsiteY15" fmla="*/ 87682 h 1014608"/>
                <a:gd name="connsiteX16" fmla="*/ 601735 w 990042"/>
                <a:gd name="connsiteY16" fmla="*/ 212942 h 1014608"/>
                <a:gd name="connsiteX17" fmla="*/ 601735 w 990042"/>
                <a:gd name="connsiteY17" fmla="*/ 212942 h 1014608"/>
                <a:gd name="connsiteX18" fmla="*/ 714469 w 990042"/>
                <a:gd name="connsiteY18" fmla="*/ 175364 h 1014608"/>
                <a:gd name="connsiteX19" fmla="*/ 739521 w 990042"/>
                <a:gd name="connsiteY19" fmla="*/ 300625 h 1014608"/>
                <a:gd name="connsiteX20" fmla="*/ 814678 w 990042"/>
                <a:gd name="connsiteY20" fmla="*/ 300625 h 1014608"/>
                <a:gd name="connsiteX21" fmla="*/ 726995 w 990042"/>
                <a:gd name="connsiteY21" fmla="*/ 363255 h 1014608"/>
                <a:gd name="connsiteX22" fmla="*/ 990042 w 990042"/>
                <a:gd name="connsiteY22" fmla="*/ 350729 h 1014608"/>
                <a:gd name="connsiteX23" fmla="*/ 839730 w 990042"/>
                <a:gd name="connsiteY23" fmla="*/ 513567 h 1014608"/>
                <a:gd name="connsiteX24" fmla="*/ 839730 w 990042"/>
                <a:gd name="connsiteY24" fmla="*/ 513567 h 1014608"/>
                <a:gd name="connsiteX25" fmla="*/ 827204 w 990042"/>
                <a:gd name="connsiteY25" fmla="*/ 588723 h 1014608"/>
                <a:gd name="connsiteX26" fmla="*/ 839730 w 990042"/>
                <a:gd name="connsiteY26" fmla="*/ 701458 h 1014608"/>
                <a:gd name="connsiteX27" fmla="*/ 676891 w 990042"/>
                <a:gd name="connsiteY27" fmla="*/ 626301 h 1014608"/>
                <a:gd name="connsiteX28" fmla="*/ 789625 w 990042"/>
                <a:gd name="connsiteY28" fmla="*/ 789140 h 1014608"/>
                <a:gd name="connsiteX29" fmla="*/ 689417 w 990042"/>
                <a:gd name="connsiteY29" fmla="*/ 814192 h 1014608"/>
                <a:gd name="connsiteX30" fmla="*/ 802151 w 990042"/>
                <a:gd name="connsiteY30" fmla="*/ 914400 h 1014608"/>
                <a:gd name="connsiteX31" fmla="*/ 726995 w 990042"/>
                <a:gd name="connsiteY31" fmla="*/ 989556 h 1014608"/>
                <a:gd name="connsiteX32" fmla="*/ 614261 w 990042"/>
                <a:gd name="connsiteY32" fmla="*/ 977030 h 1014608"/>
                <a:gd name="connsiteX33" fmla="*/ 463949 w 990042"/>
                <a:gd name="connsiteY33" fmla="*/ 977030 h 1014608"/>
                <a:gd name="connsiteX34" fmla="*/ 376267 w 990042"/>
                <a:gd name="connsiteY34" fmla="*/ 1014608 h 1014608"/>
                <a:gd name="connsiteX0" fmla="*/ 376267 w 990042"/>
                <a:gd name="connsiteY0" fmla="*/ 1014608 h 1014608"/>
                <a:gd name="connsiteX1" fmla="*/ 63116 w 990042"/>
                <a:gd name="connsiteY1" fmla="*/ 889348 h 1014608"/>
                <a:gd name="connsiteX2" fmla="*/ 125746 w 990042"/>
                <a:gd name="connsiteY2" fmla="*/ 814192 h 1014608"/>
                <a:gd name="connsiteX3" fmla="*/ 486 w 990042"/>
                <a:gd name="connsiteY3" fmla="*/ 739036 h 1014608"/>
                <a:gd name="connsiteX4" fmla="*/ 113220 w 990042"/>
                <a:gd name="connsiteY4" fmla="*/ 638827 h 1014608"/>
                <a:gd name="connsiteX5" fmla="*/ 13012 w 990042"/>
                <a:gd name="connsiteY5" fmla="*/ 513567 h 1014608"/>
                <a:gd name="connsiteX6" fmla="*/ 100694 w 990042"/>
                <a:gd name="connsiteY6" fmla="*/ 400833 h 1014608"/>
                <a:gd name="connsiteX7" fmla="*/ 113220 w 990042"/>
                <a:gd name="connsiteY7" fmla="*/ 250521 h 1014608"/>
                <a:gd name="connsiteX8" fmla="*/ 213428 w 990042"/>
                <a:gd name="connsiteY8" fmla="*/ 275573 h 1014608"/>
                <a:gd name="connsiteX9" fmla="*/ 363741 w 990042"/>
                <a:gd name="connsiteY9" fmla="*/ 125260 h 1014608"/>
                <a:gd name="connsiteX10" fmla="*/ 438897 w 990042"/>
                <a:gd name="connsiteY10" fmla="*/ 263047 h 1014608"/>
                <a:gd name="connsiteX11" fmla="*/ 501527 w 990042"/>
                <a:gd name="connsiteY11" fmla="*/ 0 h 1014608"/>
                <a:gd name="connsiteX12" fmla="*/ 589209 w 990042"/>
                <a:gd name="connsiteY12" fmla="*/ 0 h 1014608"/>
                <a:gd name="connsiteX13" fmla="*/ 489001 w 990042"/>
                <a:gd name="connsiteY13" fmla="*/ 225469 h 1014608"/>
                <a:gd name="connsiteX14" fmla="*/ 564157 w 990042"/>
                <a:gd name="connsiteY14" fmla="*/ 225469 h 1014608"/>
                <a:gd name="connsiteX15" fmla="*/ 576683 w 990042"/>
                <a:gd name="connsiteY15" fmla="*/ 87682 h 1014608"/>
                <a:gd name="connsiteX16" fmla="*/ 601735 w 990042"/>
                <a:gd name="connsiteY16" fmla="*/ 212942 h 1014608"/>
                <a:gd name="connsiteX17" fmla="*/ 601735 w 990042"/>
                <a:gd name="connsiteY17" fmla="*/ 212942 h 1014608"/>
                <a:gd name="connsiteX18" fmla="*/ 714469 w 990042"/>
                <a:gd name="connsiteY18" fmla="*/ 175364 h 1014608"/>
                <a:gd name="connsiteX19" fmla="*/ 739521 w 990042"/>
                <a:gd name="connsiteY19" fmla="*/ 300625 h 1014608"/>
                <a:gd name="connsiteX20" fmla="*/ 814678 w 990042"/>
                <a:gd name="connsiteY20" fmla="*/ 300625 h 1014608"/>
                <a:gd name="connsiteX21" fmla="*/ 726995 w 990042"/>
                <a:gd name="connsiteY21" fmla="*/ 363255 h 1014608"/>
                <a:gd name="connsiteX22" fmla="*/ 990042 w 990042"/>
                <a:gd name="connsiteY22" fmla="*/ 350729 h 1014608"/>
                <a:gd name="connsiteX23" fmla="*/ 839730 w 990042"/>
                <a:gd name="connsiteY23" fmla="*/ 513567 h 1014608"/>
                <a:gd name="connsiteX24" fmla="*/ 839730 w 990042"/>
                <a:gd name="connsiteY24" fmla="*/ 513567 h 1014608"/>
                <a:gd name="connsiteX25" fmla="*/ 827204 w 990042"/>
                <a:gd name="connsiteY25" fmla="*/ 588723 h 1014608"/>
                <a:gd name="connsiteX26" fmla="*/ 839730 w 990042"/>
                <a:gd name="connsiteY26" fmla="*/ 701458 h 1014608"/>
                <a:gd name="connsiteX27" fmla="*/ 676891 w 990042"/>
                <a:gd name="connsiteY27" fmla="*/ 626301 h 1014608"/>
                <a:gd name="connsiteX28" fmla="*/ 789625 w 990042"/>
                <a:gd name="connsiteY28" fmla="*/ 789140 h 1014608"/>
                <a:gd name="connsiteX29" fmla="*/ 689417 w 990042"/>
                <a:gd name="connsiteY29" fmla="*/ 814192 h 1014608"/>
                <a:gd name="connsiteX30" fmla="*/ 802151 w 990042"/>
                <a:gd name="connsiteY30" fmla="*/ 914400 h 1014608"/>
                <a:gd name="connsiteX31" fmla="*/ 726995 w 990042"/>
                <a:gd name="connsiteY31" fmla="*/ 989556 h 1014608"/>
                <a:gd name="connsiteX32" fmla="*/ 614261 w 990042"/>
                <a:gd name="connsiteY32" fmla="*/ 977030 h 1014608"/>
                <a:gd name="connsiteX33" fmla="*/ 463949 w 990042"/>
                <a:gd name="connsiteY33" fmla="*/ 977030 h 1014608"/>
                <a:gd name="connsiteX34" fmla="*/ 376267 w 990042"/>
                <a:gd name="connsiteY34" fmla="*/ 1014608 h 1014608"/>
                <a:gd name="connsiteX0" fmla="*/ 376267 w 990042"/>
                <a:gd name="connsiteY0" fmla="*/ 1014608 h 1014608"/>
                <a:gd name="connsiteX1" fmla="*/ 63116 w 990042"/>
                <a:gd name="connsiteY1" fmla="*/ 889348 h 1014608"/>
                <a:gd name="connsiteX2" fmla="*/ 125746 w 990042"/>
                <a:gd name="connsiteY2" fmla="*/ 814192 h 1014608"/>
                <a:gd name="connsiteX3" fmla="*/ 486 w 990042"/>
                <a:gd name="connsiteY3" fmla="*/ 739036 h 1014608"/>
                <a:gd name="connsiteX4" fmla="*/ 113220 w 990042"/>
                <a:gd name="connsiteY4" fmla="*/ 638827 h 1014608"/>
                <a:gd name="connsiteX5" fmla="*/ 13012 w 990042"/>
                <a:gd name="connsiteY5" fmla="*/ 513567 h 1014608"/>
                <a:gd name="connsiteX6" fmla="*/ 100694 w 990042"/>
                <a:gd name="connsiteY6" fmla="*/ 400833 h 1014608"/>
                <a:gd name="connsiteX7" fmla="*/ 113220 w 990042"/>
                <a:gd name="connsiteY7" fmla="*/ 250521 h 1014608"/>
                <a:gd name="connsiteX8" fmla="*/ 213428 w 990042"/>
                <a:gd name="connsiteY8" fmla="*/ 275573 h 1014608"/>
                <a:gd name="connsiteX9" fmla="*/ 363741 w 990042"/>
                <a:gd name="connsiteY9" fmla="*/ 125260 h 1014608"/>
                <a:gd name="connsiteX10" fmla="*/ 438897 w 990042"/>
                <a:gd name="connsiteY10" fmla="*/ 263047 h 1014608"/>
                <a:gd name="connsiteX11" fmla="*/ 501527 w 990042"/>
                <a:gd name="connsiteY11" fmla="*/ 0 h 1014608"/>
                <a:gd name="connsiteX12" fmla="*/ 589209 w 990042"/>
                <a:gd name="connsiteY12" fmla="*/ 0 h 1014608"/>
                <a:gd name="connsiteX13" fmla="*/ 489001 w 990042"/>
                <a:gd name="connsiteY13" fmla="*/ 225469 h 1014608"/>
                <a:gd name="connsiteX14" fmla="*/ 564157 w 990042"/>
                <a:gd name="connsiteY14" fmla="*/ 225469 h 1014608"/>
                <a:gd name="connsiteX15" fmla="*/ 576683 w 990042"/>
                <a:gd name="connsiteY15" fmla="*/ 87682 h 1014608"/>
                <a:gd name="connsiteX16" fmla="*/ 601735 w 990042"/>
                <a:gd name="connsiteY16" fmla="*/ 212942 h 1014608"/>
                <a:gd name="connsiteX17" fmla="*/ 601735 w 990042"/>
                <a:gd name="connsiteY17" fmla="*/ 212942 h 1014608"/>
                <a:gd name="connsiteX18" fmla="*/ 714469 w 990042"/>
                <a:gd name="connsiteY18" fmla="*/ 175364 h 1014608"/>
                <a:gd name="connsiteX19" fmla="*/ 739521 w 990042"/>
                <a:gd name="connsiteY19" fmla="*/ 300625 h 1014608"/>
                <a:gd name="connsiteX20" fmla="*/ 814678 w 990042"/>
                <a:gd name="connsiteY20" fmla="*/ 300625 h 1014608"/>
                <a:gd name="connsiteX21" fmla="*/ 726995 w 990042"/>
                <a:gd name="connsiteY21" fmla="*/ 363255 h 1014608"/>
                <a:gd name="connsiteX22" fmla="*/ 990042 w 990042"/>
                <a:gd name="connsiteY22" fmla="*/ 350729 h 1014608"/>
                <a:gd name="connsiteX23" fmla="*/ 839730 w 990042"/>
                <a:gd name="connsiteY23" fmla="*/ 513567 h 1014608"/>
                <a:gd name="connsiteX24" fmla="*/ 839730 w 990042"/>
                <a:gd name="connsiteY24" fmla="*/ 513567 h 1014608"/>
                <a:gd name="connsiteX25" fmla="*/ 827204 w 990042"/>
                <a:gd name="connsiteY25" fmla="*/ 588723 h 1014608"/>
                <a:gd name="connsiteX26" fmla="*/ 839730 w 990042"/>
                <a:gd name="connsiteY26" fmla="*/ 701458 h 1014608"/>
                <a:gd name="connsiteX27" fmla="*/ 676891 w 990042"/>
                <a:gd name="connsiteY27" fmla="*/ 626301 h 1014608"/>
                <a:gd name="connsiteX28" fmla="*/ 789625 w 990042"/>
                <a:gd name="connsiteY28" fmla="*/ 789140 h 1014608"/>
                <a:gd name="connsiteX29" fmla="*/ 689417 w 990042"/>
                <a:gd name="connsiteY29" fmla="*/ 814192 h 1014608"/>
                <a:gd name="connsiteX30" fmla="*/ 802151 w 990042"/>
                <a:gd name="connsiteY30" fmla="*/ 914400 h 1014608"/>
                <a:gd name="connsiteX31" fmla="*/ 726995 w 990042"/>
                <a:gd name="connsiteY31" fmla="*/ 989556 h 1014608"/>
                <a:gd name="connsiteX32" fmla="*/ 614261 w 990042"/>
                <a:gd name="connsiteY32" fmla="*/ 977030 h 1014608"/>
                <a:gd name="connsiteX33" fmla="*/ 463949 w 990042"/>
                <a:gd name="connsiteY33" fmla="*/ 977030 h 1014608"/>
                <a:gd name="connsiteX34" fmla="*/ 376267 w 990042"/>
                <a:gd name="connsiteY34" fmla="*/ 1014608 h 1014608"/>
                <a:gd name="connsiteX0" fmla="*/ 376267 w 990042"/>
                <a:gd name="connsiteY0" fmla="*/ 1014608 h 1014608"/>
                <a:gd name="connsiteX1" fmla="*/ 63116 w 990042"/>
                <a:gd name="connsiteY1" fmla="*/ 889348 h 1014608"/>
                <a:gd name="connsiteX2" fmla="*/ 125746 w 990042"/>
                <a:gd name="connsiteY2" fmla="*/ 814192 h 1014608"/>
                <a:gd name="connsiteX3" fmla="*/ 486 w 990042"/>
                <a:gd name="connsiteY3" fmla="*/ 739036 h 1014608"/>
                <a:gd name="connsiteX4" fmla="*/ 113220 w 990042"/>
                <a:gd name="connsiteY4" fmla="*/ 638827 h 1014608"/>
                <a:gd name="connsiteX5" fmla="*/ 13012 w 990042"/>
                <a:gd name="connsiteY5" fmla="*/ 513567 h 1014608"/>
                <a:gd name="connsiteX6" fmla="*/ 100694 w 990042"/>
                <a:gd name="connsiteY6" fmla="*/ 400833 h 1014608"/>
                <a:gd name="connsiteX7" fmla="*/ 113220 w 990042"/>
                <a:gd name="connsiteY7" fmla="*/ 250521 h 1014608"/>
                <a:gd name="connsiteX8" fmla="*/ 213428 w 990042"/>
                <a:gd name="connsiteY8" fmla="*/ 275573 h 1014608"/>
                <a:gd name="connsiteX9" fmla="*/ 363741 w 990042"/>
                <a:gd name="connsiteY9" fmla="*/ 125260 h 1014608"/>
                <a:gd name="connsiteX10" fmla="*/ 438897 w 990042"/>
                <a:gd name="connsiteY10" fmla="*/ 263047 h 1014608"/>
                <a:gd name="connsiteX11" fmla="*/ 501527 w 990042"/>
                <a:gd name="connsiteY11" fmla="*/ 0 h 1014608"/>
                <a:gd name="connsiteX12" fmla="*/ 589209 w 990042"/>
                <a:gd name="connsiteY12" fmla="*/ 0 h 1014608"/>
                <a:gd name="connsiteX13" fmla="*/ 489001 w 990042"/>
                <a:gd name="connsiteY13" fmla="*/ 225469 h 1014608"/>
                <a:gd name="connsiteX14" fmla="*/ 564157 w 990042"/>
                <a:gd name="connsiteY14" fmla="*/ 225469 h 1014608"/>
                <a:gd name="connsiteX15" fmla="*/ 576683 w 990042"/>
                <a:gd name="connsiteY15" fmla="*/ 87682 h 1014608"/>
                <a:gd name="connsiteX16" fmla="*/ 601735 w 990042"/>
                <a:gd name="connsiteY16" fmla="*/ 212942 h 1014608"/>
                <a:gd name="connsiteX17" fmla="*/ 601735 w 990042"/>
                <a:gd name="connsiteY17" fmla="*/ 212942 h 1014608"/>
                <a:gd name="connsiteX18" fmla="*/ 714469 w 990042"/>
                <a:gd name="connsiteY18" fmla="*/ 175364 h 1014608"/>
                <a:gd name="connsiteX19" fmla="*/ 739521 w 990042"/>
                <a:gd name="connsiteY19" fmla="*/ 300625 h 1014608"/>
                <a:gd name="connsiteX20" fmla="*/ 814678 w 990042"/>
                <a:gd name="connsiteY20" fmla="*/ 300625 h 1014608"/>
                <a:gd name="connsiteX21" fmla="*/ 726995 w 990042"/>
                <a:gd name="connsiteY21" fmla="*/ 363255 h 1014608"/>
                <a:gd name="connsiteX22" fmla="*/ 990042 w 990042"/>
                <a:gd name="connsiteY22" fmla="*/ 350729 h 1014608"/>
                <a:gd name="connsiteX23" fmla="*/ 839730 w 990042"/>
                <a:gd name="connsiteY23" fmla="*/ 513567 h 1014608"/>
                <a:gd name="connsiteX24" fmla="*/ 839730 w 990042"/>
                <a:gd name="connsiteY24" fmla="*/ 513567 h 1014608"/>
                <a:gd name="connsiteX25" fmla="*/ 827204 w 990042"/>
                <a:gd name="connsiteY25" fmla="*/ 588723 h 1014608"/>
                <a:gd name="connsiteX26" fmla="*/ 839730 w 990042"/>
                <a:gd name="connsiteY26" fmla="*/ 701458 h 1014608"/>
                <a:gd name="connsiteX27" fmla="*/ 676891 w 990042"/>
                <a:gd name="connsiteY27" fmla="*/ 626301 h 1014608"/>
                <a:gd name="connsiteX28" fmla="*/ 789625 w 990042"/>
                <a:gd name="connsiteY28" fmla="*/ 789140 h 1014608"/>
                <a:gd name="connsiteX29" fmla="*/ 689417 w 990042"/>
                <a:gd name="connsiteY29" fmla="*/ 814192 h 1014608"/>
                <a:gd name="connsiteX30" fmla="*/ 802151 w 990042"/>
                <a:gd name="connsiteY30" fmla="*/ 914400 h 1014608"/>
                <a:gd name="connsiteX31" fmla="*/ 726995 w 990042"/>
                <a:gd name="connsiteY31" fmla="*/ 989556 h 1014608"/>
                <a:gd name="connsiteX32" fmla="*/ 614261 w 990042"/>
                <a:gd name="connsiteY32" fmla="*/ 977030 h 1014608"/>
                <a:gd name="connsiteX33" fmla="*/ 463949 w 990042"/>
                <a:gd name="connsiteY33" fmla="*/ 977030 h 1014608"/>
                <a:gd name="connsiteX34" fmla="*/ 376267 w 990042"/>
                <a:gd name="connsiteY34" fmla="*/ 1014608 h 1014608"/>
                <a:gd name="connsiteX0" fmla="*/ 376267 w 990042"/>
                <a:gd name="connsiteY0" fmla="*/ 1014608 h 1014608"/>
                <a:gd name="connsiteX1" fmla="*/ 63116 w 990042"/>
                <a:gd name="connsiteY1" fmla="*/ 889348 h 1014608"/>
                <a:gd name="connsiteX2" fmla="*/ 125746 w 990042"/>
                <a:gd name="connsiteY2" fmla="*/ 814192 h 1014608"/>
                <a:gd name="connsiteX3" fmla="*/ 486 w 990042"/>
                <a:gd name="connsiteY3" fmla="*/ 739036 h 1014608"/>
                <a:gd name="connsiteX4" fmla="*/ 113220 w 990042"/>
                <a:gd name="connsiteY4" fmla="*/ 638827 h 1014608"/>
                <a:gd name="connsiteX5" fmla="*/ 13012 w 990042"/>
                <a:gd name="connsiteY5" fmla="*/ 513567 h 1014608"/>
                <a:gd name="connsiteX6" fmla="*/ 100694 w 990042"/>
                <a:gd name="connsiteY6" fmla="*/ 400833 h 1014608"/>
                <a:gd name="connsiteX7" fmla="*/ 113220 w 990042"/>
                <a:gd name="connsiteY7" fmla="*/ 250521 h 1014608"/>
                <a:gd name="connsiteX8" fmla="*/ 213428 w 990042"/>
                <a:gd name="connsiteY8" fmla="*/ 275573 h 1014608"/>
                <a:gd name="connsiteX9" fmla="*/ 363741 w 990042"/>
                <a:gd name="connsiteY9" fmla="*/ 125260 h 1014608"/>
                <a:gd name="connsiteX10" fmla="*/ 438897 w 990042"/>
                <a:gd name="connsiteY10" fmla="*/ 263047 h 1014608"/>
                <a:gd name="connsiteX11" fmla="*/ 501527 w 990042"/>
                <a:gd name="connsiteY11" fmla="*/ 0 h 1014608"/>
                <a:gd name="connsiteX12" fmla="*/ 589209 w 990042"/>
                <a:gd name="connsiteY12" fmla="*/ 0 h 1014608"/>
                <a:gd name="connsiteX13" fmla="*/ 489001 w 990042"/>
                <a:gd name="connsiteY13" fmla="*/ 225469 h 1014608"/>
                <a:gd name="connsiteX14" fmla="*/ 564157 w 990042"/>
                <a:gd name="connsiteY14" fmla="*/ 225469 h 1014608"/>
                <a:gd name="connsiteX15" fmla="*/ 576683 w 990042"/>
                <a:gd name="connsiteY15" fmla="*/ 87682 h 1014608"/>
                <a:gd name="connsiteX16" fmla="*/ 601735 w 990042"/>
                <a:gd name="connsiteY16" fmla="*/ 212942 h 1014608"/>
                <a:gd name="connsiteX17" fmla="*/ 601735 w 990042"/>
                <a:gd name="connsiteY17" fmla="*/ 212942 h 1014608"/>
                <a:gd name="connsiteX18" fmla="*/ 714469 w 990042"/>
                <a:gd name="connsiteY18" fmla="*/ 175364 h 1014608"/>
                <a:gd name="connsiteX19" fmla="*/ 739521 w 990042"/>
                <a:gd name="connsiteY19" fmla="*/ 300625 h 1014608"/>
                <a:gd name="connsiteX20" fmla="*/ 814678 w 990042"/>
                <a:gd name="connsiteY20" fmla="*/ 300625 h 1014608"/>
                <a:gd name="connsiteX21" fmla="*/ 726995 w 990042"/>
                <a:gd name="connsiteY21" fmla="*/ 363255 h 1014608"/>
                <a:gd name="connsiteX22" fmla="*/ 990042 w 990042"/>
                <a:gd name="connsiteY22" fmla="*/ 350729 h 1014608"/>
                <a:gd name="connsiteX23" fmla="*/ 839730 w 990042"/>
                <a:gd name="connsiteY23" fmla="*/ 513567 h 1014608"/>
                <a:gd name="connsiteX24" fmla="*/ 839730 w 990042"/>
                <a:gd name="connsiteY24" fmla="*/ 513567 h 1014608"/>
                <a:gd name="connsiteX25" fmla="*/ 827204 w 990042"/>
                <a:gd name="connsiteY25" fmla="*/ 588723 h 1014608"/>
                <a:gd name="connsiteX26" fmla="*/ 839730 w 990042"/>
                <a:gd name="connsiteY26" fmla="*/ 701458 h 1014608"/>
                <a:gd name="connsiteX27" fmla="*/ 676891 w 990042"/>
                <a:gd name="connsiteY27" fmla="*/ 626301 h 1014608"/>
                <a:gd name="connsiteX28" fmla="*/ 789625 w 990042"/>
                <a:gd name="connsiteY28" fmla="*/ 789140 h 1014608"/>
                <a:gd name="connsiteX29" fmla="*/ 689417 w 990042"/>
                <a:gd name="connsiteY29" fmla="*/ 814192 h 1014608"/>
                <a:gd name="connsiteX30" fmla="*/ 802151 w 990042"/>
                <a:gd name="connsiteY30" fmla="*/ 914400 h 1014608"/>
                <a:gd name="connsiteX31" fmla="*/ 726995 w 990042"/>
                <a:gd name="connsiteY31" fmla="*/ 989556 h 1014608"/>
                <a:gd name="connsiteX32" fmla="*/ 614261 w 990042"/>
                <a:gd name="connsiteY32" fmla="*/ 977030 h 1014608"/>
                <a:gd name="connsiteX33" fmla="*/ 463949 w 990042"/>
                <a:gd name="connsiteY33" fmla="*/ 977030 h 1014608"/>
                <a:gd name="connsiteX34" fmla="*/ 376267 w 990042"/>
                <a:gd name="connsiteY34" fmla="*/ 1014608 h 1014608"/>
                <a:gd name="connsiteX0" fmla="*/ 376267 w 990042"/>
                <a:gd name="connsiteY0" fmla="*/ 1014608 h 1014608"/>
                <a:gd name="connsiteX1" fmla="*/ 63116 w 990042"/>
                <a:gd name="connsiteY1" fmla="*/ 889348 h 1014608"/>
                <a:gd name="connsiteX2" fmla="*/ 125746 w 990042"/>
                <a:gd name="connsiteY2" fmla="*/ 814192 h 1014608"/>
                <a:gd name="connsiteX3" fmla="*/ 486 w 990042"/>
                <a:gd name="connsiteY3" fmla="*/ 739036 h 1014608"/>
                <a:gd name="connsiteX4" fmla="*/ 113220 w 990042"/>
                <a:gd name="connsiteY4" fmla="*/ 638827 h 1014608"/>
                <a:gd name="connsiteX5" fmla="*/ 13012 w 990042"/>
                <a:gd name="connsiteY5" fmla="*/ 513567 h 1014608"/>
                <a:gd name="connsiteX6" fmla="*/ 100694 w 990042"/>
                <a:gd name="connsiteY6" fmla="*/ 400833 h 1014608"/>
                <a:gd name="connsiteX7" fmla="*/ 113220 w 990042"/>
                <a:gd name="connsiteY7" fmla="*/ 250521 h 1014608"/>
                <a:gd name="connsiteX8" fmla="*/ 213428 w 990042"/>
                <a:gd name="connsiteY8" fmla="*/ 275573 h 1014608"/>
                <a:gd name="connsiteX9" fmla="*/ 363741 w 990042"/>
                <a:gd name="connsiteY9" fmla="*/ 125260 h 1014608"/>
                <a:gd name="connsiteX10" fmla="*/ 438897 w 990042"/>
                <a:gd name="connsiteY10" fmla="*/ 263047 h 1014608"/>
                <a:gd name="connsiteX11" fmla="*/ 501527 w 990042"/>
                <a:gd name="connsiteY11" fmla="*/ 0 h 1014608"/>
                <a:gd name="connsiteX12" fmla="*/ 589209 w 990042"/>
                <a:gd name="connsiteY12" fmla="*/ 0 h 1014608"/>
                <a:gd name="connsiteX13" fmla="*/ 489001 w 990042"/>
                <a:gd name="connsiteY13" fmla="*/ 225469 h 1014608"/>
                <a:gd name="connsiteX14" fmla="*/ 564157 w 990042"/>
                <a:gd name="connsiteY14" fmla="*/ 225469 h 1014608"/>
                <a:gd name="connsiteX15" fmla="*/ 576683 w 990042"/>
                <a:gd name="connsiteY15" fmla="*/ 87682 h 1014608"/>
                <a:gd name="connsiteX16" fmla="*/ 601735 w 990042"/>
                <a:gd name="connsiteY16" fmla="*/ 212942 h 1014608"/>
                <a:gd name="connsiteX17" fmla="*/ 601735 w 990042"/>
                <a:gd name="connsiteY17" fmla="*/ 212942 h 1014608"/>
                <a:gd name="connsiteX18" fmla="*/ 714469 w 990042"/>
                <a:gd name="connsiteY18" fmla="*/ 175364 h 1014608"/>
                <a:gd name="connsiteX19" fmla="*/ 739521 w 990042"/>
                <a:gd name="connsiteY19" fmla="*/ 300625 h 1014608"/>
                <a:gd name="connsiteX20" fmla="*/ 814678 w 990042"/>
                <a:gd name="connsiteY20" fmla="*/ 300625 h 1014608"/>
                <a:gd name="connsiteX21" fmla="*/ 726995 w 990042"/>
                <a:gd name="connsiteY21" fmla="*/ 363255 h 1014608"/>
                <a:gd name="connsiteX22" fmla="*/ 990042 w 990042"/>
                <a:gd name="connsiteY22" fmla="*/ 350729 h 1014608"/>
                <a:gd name="connsiteX23" fmla="*/ 839730 w 990042"/>
                <a:gd name="connsiteY23" fmla="*/ 513567 h 1014608"/>
                <a:gd name="connsiteX24" fmla="*/ 839730 w 990042"/>
                <a:gd name="connsiteY24" fmla="*/ 513567 h 1014608"/>
                <a:gd name="connsiteX25" fmla="*/ 827204 w 990042"/>
                <a:gd name="connsiteY25" fmla="*/ 588723 h 1014608"/>
                <a:gd name="connsiteX26" fmla="*/ 839730 w 990042"/>
                <a:gd name="connsiteY26" fmla="*/ 701458 h 1014608"/>
                <a:gd name="connsiteX27" fmla="*/ 738275 w 990042"/>
                <a:gd name="connsiteY27" fmla="*/ 674984 h 1014608"/>
                <a:gd name="connsiteX28" fmla="*/ 789625 w 990042"/>
                <a:gd name="connsiteY28" fmla="*/ 789140 h 1014608"/>
                <a:gd name="connsiteX29" fmla="*/ 689417 w 990042"/>
                <a:gd name="connsiteY29" fmla="*/ 814192 h 1014608"/>
                <a:gd name="connsiteX30" fmla="*/ 802151 w 990042"/>
                <a:gd name="connsiteY30" fmla="*/ 914400 h 1014608"/>
                <a:gd name="connsiteX31" fmla="*/ 726995 w 990042"/>
                <a:gd name="connsiteY31" fmla="*/ 989556 h 1014608"/>
                <a:gd name="connsiteX32" fmla="*/ 614261 w 990042"/>
                <a:gd name="connsiteY32" fmla="*/ 977030 h 1014608"/>
                <a:gd name="connsiteX33" fmla="*/ 463949 w 990042"/>
                <a:gd name="connsiteY33" fmla="*/ 977030 h 1014608"/>
                <a:gd name="connsiteX34" fmla="*/ 376267 w 990042"/>
                <a:gd name="connsiteY34" fmla="*/ 1014608 h 1014608"/>
                <a:gd name="connsiteX0" fmla="*/ 376267 w 990042"/>
                <a:gd name="connsiteY0" fmla="*/ 1014608 h 1014608"/>
                <a:gd name="connsiteX1" fmla="*/ 63116 w 990042"/>
                <a:gd name="connsiteY1" fmla="*/ 889348 h 1014608"/>
                <a:gd name="connsiteX2" fmla="*/ 125746 w 990042"/>
                <a:gd name="connsiteY2" fmla="*/ 814192 h 1014608"/>
                <a:gd name="connsiteX3" fmla="*/ 486 w 990042"/>
                <a:gd name="connsiteY3" fmla="*/ 739036 h 1014608"/>
                <a:gd name="connsiteX4" fmla="*/ 113220 w 990042"/>
                <a:gd name="connsiteY4" fmla="*/ 638827 h 1014608"/>
                <a:gd name="connsiteX5" fmla="*/ 13012 w 990042"/>
                <a:gd name="connsiteY5" fmla="*/ 513567 h 1014608"/>
                <a:gd name="connsiteX6" fmla="*/ 100694 w 990042"/>
                <a:gd name="connsiteY6" fmla="*/ 400833 h 1014608"/>
                <a:gd name="connsiteX7" fmla="*/ 113220 w 990042"/>
                <a:gd name="connsiteY7" fmla="*/ 250521 h 1014608"/>
                <a:gd name="connsiteX8" fmla="*/ 213428 w 990042"/>
                <a:gd name="connsiteY8" fmla="*/ 275573 h 1014608"/>
                <a:gd name="connsiteX9" fmla="*/ 363741 w 990042"/>
                <a:gd name="connsiteY9" fmla="*/ 125260 h 1014608"/>
                <a:gd name="connsiteX10" fmla="*/ 438897 w 990042"/>
                <a:gd name="connsiteY10" fmla="*/ 263047 h 1014608"/>
                <a:gd name="connsiteX11" fmla="*/ 501527 w 990042"/>
                <a:gd name="connsiteY11" fmla="*/ 0 h 1014608"/>
                <a:gd name="connsiteX12" fmla="*/ 589209 w 990042"/>
                <a:gd name="connsiteY12" fmla="*/ 0 h 1014608"/>
                <a:gd name="connsiteX13" fmla="*/ 489001 w 990042"/>
                <a:gd name="connsiteY13" fmla="*/ 225469 h 1014608"/>
                <a:gd name="connsiteX14" fmla="*/ 564157 w 990042"/>
                <a:gd name="connsiteY14" fmla="*/ 225469 h 1014608"/>
                <a:gd name="connsiteX15" fmla="*/ 576683 w 990042"/>
                <a:gd name="connsiteY15" fmla="*/ 87682 h 1014608"/>
                <a:gd name="connsiteX16" fmla="*/ 601735 w 990042"/>
                <a:gd name="connsiteY16" fmla="*/ 212942 h 1014608"/>
                <a:gd name="connsiteX17" fmla="*/ 601735 w 990042"/>
                <a:gd name="connsiteY17" fmla="*/ 212942 h 1014608"/>
                <a:gd name="connsiteX18" fmla="*/ 714469 w 990042"/>
                <a:gd name="connsiteY18" fmla="*/ 175364 h 1014608"/>
                <a:gd name="connsiteX19" fmla="*/ 739521 w 990042"/>
                <a:gd name="connsiteY19" fmla="*/ 300625 h 1014608"/>
                <a:gd name="connsiteX20" fmla="*/ 814678 w 990042"/>
                <a:gd name="connsiteY20" fmla="*/ 300625 h 1014608"/>
                <a:gd name="connsiteX21" fmla="*/ 726995 w 990042"/>
                <a:gd name="connsiteY21" fmla="*/ 363255 h 1014608"/>
                <a:gd name="connsiteX22" fmla="*/ 990042 w 990042"/>
                <a:gd name="connsiteY22" fmla="*/ 350729 h 1014608"/>
                <a:gd name="connsiteX23" fmla="*/ 839730 w 990042"/>
                <a:gd name="connsiteY23" fmla="*/ 513567 h 1014608"/>
                <a:gd name="connsiteX24" fmla="*/ 839730 w 990042"/>
                <a:gd name="connsiteY24" fmla="*/ 513567 h 1014608"/>
                <a:gd name="connsiteX25" fmla="*/ 839730 w 990042"/>
                <a:gd name="connsiteY25" fmla="*/ 701458 h 1014608"/>
                <a:gd name="connsiteX26" fmla="*/ 738275 w 990042"/>
                <a:gd name="connsiteY26" fmla="*/ 674984 h 1014608"/>
                <a:gd name="connsiteX27" fmla="*/ 789625 w 990042"/>
                <a:gd name="connsiteY27" fmla="*/ 789140 h 1014608"/>
                <a:gd name="connsiteX28" fmla="*/ 689417 w 990042"/>
                <a:gd name="connsiteY28" fmla="*/ 814192 h 1014608"/>
                <a:gd name="connsiteX29" fmla="*/ 802151 w 990042"/>
                <a:gd name="connsiteY29" fmla="*/ 914400 h 1014608"/>
                <a:gd name="connsiteX30" fmla="*/ 726995 w 990042"/>
                <a:gd name="connsiteY30" fmla="*/ 989556 h 1014608"/>
                <a:gd name="connsiteX31" fmla="*/ 614261 w 990042"/>
                <a:gd name="connsiteY31" fmla="*/ 977030 h 1014608"/>
                <a:gd name="connsiteX32" fmla="*/ 463949 w 990042"/>
                <a:gd name="connsiteY32" fmla="*/ 977030 h 1014608"/>
                <a:gd name="connsiteX33" fmla="*/ 376267 w 990042"/>
                <a:gd name="connsiteY33" fmla="*/ 1014608 h 1014608"/>
                <a:gd name="connsiteX0" fmla="*/ 376267 w 995089"/>
                <a:gd name="connsiteY0" fmla="*/ 1014608 h 1014608"/>
                <a:gd name="connsiteX1" fmla="*/ 63116 w 995089"/>
                <a:gd name="connsiteY1" fmla="*/ 889348 h 1014608"/>
                <a:gd name="connsiteX2" fmla="*/ 125746 w 995089"/>
                <a:gd name="connsiteY2" fmla="*/ 814192 h 1014608"/>
                <a:gd name="connsiteX3" fmla="*/ 486 w 995089"/>
                <a:gd name="connsiteY3" fmla="*/ 739036 h 1014608"/>
                <a:gd name="connsiteX4" fmla="*/ 113220 w 995089"/>
                <a:gd name="connsiteY4" fmla="*/ 638827 h 1014608"/>
                <a:gd name="connsiteX5" fmla="*/ 13012 w 995089"/>
                <a:gd name="connsiteY5" fmla="*/ 513567 h 1014608"/>
                <a:gd name="connsiteX6" fmla="*/ 100694 w 995089"/>
                <a:gd name="connsiteY6" fmla="*/ 400833 h 1014608"/>
                <a:gd name="connsiteX7" fmla="*/ 113220 w 995089"/>
                <a:gd name="connsiteY7" fmla="*/ 250521 h 1014608"/>
                <a:gd name="connsiteX8" fmla="*/ 213428 w 995089"/>
                <a:gd name="connsiteY8" fmla="*/ 275573 h 1014608"/>
                <a:gd name="connsiteX9" fmla="*/ 363741 w 995089"/>
                <a:gd name="connsiteY9" fmla="*/ 125260 h 1014608"/>
                <a:gd name="connsiteX10" fmla="*/ 438897 w 995089"/>
                <a:gd name="connsiteY10" fmla="*/ 263047 h 1014608"/>
                <a:gd name="connsiteX11" fmla="*/ 501527 w 995089"/>
                <a:gd name="connsiteY11" fmla="*/ 0 h 1014608"/>
                <a:gd name="connsiteX12" fmla="*/ 589209 w 995089"/>
                <a:gd name="connsiteY12" fmla="*/ 0 h 1014608"/>
                <a:gd name="connsiteX13" fmla="*/ 489001 w 995089"/>
                <a:gd name="connsiteY13" fmla="*/ 225469 h 1014608"/>
                <a:gd name="connsiteX14" fmla="*/ 564157 w 995089"/>
                <a:gd name="connsiteY14" fmla="*/ 225469 h 1014608"/>
                <a:gd name="connsiteX15" fmla="*/ 576683 w 995089"/>
                <a:gd name="connsiteY15" fmla="*/ 87682 h 1014608"/>
                <a:gd name="connsiteX16" fmla="*/ 601735 w 995089"/>
                <a:gd name="connsiteY16" fmla="*/ 212942 h 1014608"/>
                <a:gd name="connsiteX17" fmla="*/ 601735 w 995089"/>
                <a:gd name="connsiteY17" fmla="*/ 212942 h 1014608"/>
                <a:gd name="connsiteX18" fmla="*/ 714469 w 995089"/>
                <a:gd name="connsiteY18" fmla="*/ 175364 h 1014608"/>
                <a:gd name="connsiteX19" fmla="*/ 739521 w 995089"/>
                <a:gd name="connsiteY19" fmla="*/ 300625 h 1014608"/>
                <a:gd name="connsiteX20" fmla="*/ 814678 w 995089"/>
                <a:gd name="connsiteY20" fmla="*/ 300625 h 1014608"/>
                <a:gd name="connsiteX21" fmla="*/ 726995 w 995089"/>
                <a:gd name="connsiteY21" fmla="*/ 363255 h 1014608"/>
                <a:gd name="connsiteX22" fmla="*/ 990042 w 995089"/>
                <a:gd name="connsiteY22" fmla="*/ 350729 h 1014608"/>
                <a:gd name="connsiteX23" fmla="*/ 839730 w 995089"/>
                <a:gd name="connsiteY23" fmla="*/ 513567 h 1014608"/>
                <a:gd name="connsiteX24" fmla="*/ 839730 w 995089"/>
                <a:gd name="connsiteY24" fmla="*/ 513567 h 1014608"/>
                <a:gd name="connsiteX25" fmla="*/ 839730 w 995089"/>
                <a:gd name="connsiteY25" fmla="*/ 701458 h 1014608"/>
                <a:gd name="connsiteX26" fmla="*/ 738275 w 995089"/>
                <a:gd name="connsiteY26" fmla="*/ 674984 h 1014608"/>
                <a:gd name="connsiteX27" fmla="*/ 789625 w 995089"/>
                <a:gd name="connsiteY27" fmla="*/ 789140 h 1014608"/>
                <a:gd name="connsiteX28" fmla="*/ 689417 w 995089"/>
                <a:gd name="connsiteY28" fmla="*/ 814192 h 1014608"/>
                <a:gd name="connsiteX29" fmla="*/ 802151 w 995089"/>
                <a:gd name="connsiteY29" fmla="*/ 914400 h 1014608"/>
                <a:gd name="connsiteX30" fmla="*/ 726995 w 995089"/>
                <a:gd name="connsiteY30" fmla="*/ 989556 h 1014608"/>
                <a:gd name="connsiteX31" fmla="*/ 614261 w 995089"/>
                <a:gd name="connsiteY31" fmla="*/ 977030 h 1014608"/>
                <a:gd name="connsiteX32" fmla="*/ 463949 w 995089"/>
                <a:gd name="connsiteY32" fmla="*/ 977030 h 1014608"/>
                <a:gd name="connsiteX33" fmla="*/ 376267 w 995089"/>
                <a:gd name="connsiteY33" fmla="*/ 1014608 h 1014608"/>
                <a:gd name="connsiteX0" fmla="*/ 376267 w 914120"/>
                <a:gd name="connsiteY0" fmla="*/ 1014608 h 1014608"/>
                <a:gd name="connsiteX1" fmla="*/ 63116 w 914120"/>
                <a:gd name="connsiteY1" fmla="*/ 889348 h 1014608"/>
                <a:gd name="connsiteX2" fmla="*/ 125746 w 914120"/>
                <a:gd name="connsiteY2" fmla="*/ 814192 h 1014608"/>
                <a:gd name="connsiteX3" fmla="*/ 486 w 914120"/>
                <a:gd name="connsiteY3" fmla="*/ 739036 h 1014608"/>
                <a:gd name="connsiteX4" fmla="*/ 113220 w 914120"/>
                <a:gd name="connsiteY4" fmla="*/ 638827 h 1014608"/>
                <a:gd name="connsiteX5" fmla="*/ 13012 w 914120"/>
                <a:gd name="connsiteY5" fmla="*/ 513567 h 1014608"/>
                <a:gd name="connsiteX6" fmla="*/ 100694 w 914120"/>
                <a:gd name="connsiteY6" fmla="*/ 400833 h 1014608"/>
                <a:gd name="connsiteX7" fmla="*/ 113220 w 914120"/>
                <a:gd name="connsiteY7" fmla="*/ 250521 h 1014608"/>
                <a:gd name="connsiteX8" fmla="*/ 213428 w 914120"/>
                <a:gd name="connsiteY8" fmla="*/ 275573 h 1014608"/>
                <a:gd name="connsiteX9" fmla="*/ 363741 w 914120"/>
                <a:gd name="connsiteY9" fmla="*/ 125260 h 1014608"/>
                <a:gd name="connsiteX10" fmla="*/ 438897 w 914120"/>
                <a:gd name="connsiteY10" fmla="*/ 263047 h 1014608"/>
                <a:gd name="connsiteX11" fmla="*/ 501527 w 914120"/>
                <a:gd name="connsiteY11" fmla="*/ 0 h 1014608"/>
                <a:gd name="connsiteX12" fmla="*/ 589209 w 914120"/>
                <a:gd name="connsiteY12" fmla="*/ 0 h 1014608"/>
                <a:gd name="connsiteX13" fmla="*/ 489001 w 914120"/>
                <a:gd name="connsiteY13" fmla="*/ 225469 h 1014608"/>
                <a:gd name="connsiteX14" fmla="*/ 564157 w 914120"/>
                <a:gd name="connsiteY14" fmla="*/ 225469 h 1014608"/>
                <a:gd name="connsiteX15" fmla="*/ 576683 w 914120"/>
                <a:gd name="connsiteY15" fmla="*/ 87682 h 1014608"/>
                <a:gd name="connsiteX16" fmla="*/ 601735 w 914120"/>
                <a:gd name="connsiteY16" fmla="*/ 212942 h 1014608"/>
                <a:gd name="connsiteX17" fmla="*/ 601735 w 914120"/>
                <a:gd name="connsiteY17" fmla="*/ 212942 h 1014608"/>
                <a:gd name="connsiteX18" fmla="*/ 714469 w 914120"/>
                <a:gd name="connsiteY18" fmla="*/ 175364 h 1014608"/>
                <a:gd name="connsiteX19" fmla="*/ 739521 w 914120"/>
                <a:gd name="connsiteY19" fmla="*/ 300625 h 1014608"/>
                <a:gd name="connsiteX20" fmla="*/ 814678 w 914120"/>
                <a:gd name="connsiteY20" fmla="*/ 300625 h 1014608"/>
                <a:gd name="connsiteX21" fmla="*/ 726995 w 914120"/>
                <a:gd name="connsiteY21" fmla="*/ 363255 h 1014608"/>
                <a:gd name="connsiteX22" fmla="*/ 903259 w 914120"/>
                <a:gd name="connsiteY22" fmla="*/ 388829 h 1014608"/>
                <a:gd name="connsiteX23" fmla="*/ 839730 w 914120"/>
                <a:gd name="connsiteY23" fmla="*/ 513567 h 1014608"/>
                <a:gd name="connsiteX24" fmla="*/ 839730 w 914120"/>
                <a:gd name="connsiteY24" fmla="*/ 513567 h 1014608"/>
                <a:gd name="connsiteX25" fmla="*/ 839730 w 914120"/>
                <a:gd name="connsiteY25" fmla="*/ 701458 h 1014608"/>
                <a:gd name="connsiteX26" fmla="*/ 738275 w 914120"/>
                <a:gd name="connsiteY26" fmla="*/ 674984 h 1014608"/>
                <a:gd name="connsiteX27" fmla="*/ 789625 w 914120"/>
                <a:gd name="connsiteY27" fmla="*/ 789140 h 1014608"/>
                <a:gd name="connsiteX28" fmla="*/ 689417 w 914120"/>
                <a:gd name="connsiteY28" fmla="*/ 814192 h 1014608"/>
                <a:gd name="connsiteX29" fmla="*/ 802151 w 914120"/>
                <a:gd name="connsiteY29" fmla="*/ 914400 h 1014608"/>
                <a:gd name="connsiteX30" fmla="*/ 726995 w 914120"/>
                <a:gd name="connsiteY30" fmla="*/ 989556 h 1014608"/>
                <a:gd name="connsiteX31" fmla="*/ 614261 w 914120"/>
                <a:gd name="connsiteY31" fmla="*/ 977030 h 1014608"/>
                <a:gd name="connsiteX32" fmla="*/ 463949 w 914120"/>
                <a:gd name="connsiteY32" fmla="*/ 977030 h 1014608"/>
                <a:gd name="connsiteX33" fmla="*/ 376267 w 914120"/>
                <a:gd name="connsiteY33" fmla="*/ 1014608 h 1014608"/>
                <a:gd name="connsiteX0" fmla="*/ 376267 w 914120"/>
                <a:gd name="connsiteY0" fmla="*/ 1014608 h 1014608"/>
                <a:gd name="connsiteX1" fmla="*/ 63116 w 914120"/>
                <a:gd name="connsiteY1" fmla="*/ 889348 h 1014608"/>
                <a:gd name="connsiteX2" fmla="*/ 125746 w 914120"/>
                <a:gd name="connsiteY2" fmla="*/ 814192 h 1014608"/>
                <a:gd name="connsiteX3" fmla="*/ 486 w 914120"/>
                <a:gd name="connsiteY3" fmla="*/ 739036 h 1014608"/>
                <a:gd name="connsiteX4" fmla="*/ 113220 w 914120"/>
                <a:gd name="connsiteY4" fmla="*/ 638827 h 1014608"/>
                <a:gd name="connsiteX5" fmla="*/ 13012 w 914120"/>
                <a:gd name="connsiteY5" fmla="*/ 513567 h 1014608"/>
                <a:gd name="connsiteX6" fmla="*/ 100694 w 914120"/>
                <a:gd name="connsiteY6" fmla="*/ 400833 h 1014608"/>
                <a:gd name="connsiteX7" fmla="*/ 113220 w 914120"/>
                <a:gd name="connsiteY7" fmla="*/ 250521 h 1014608"/>
                <a:gd name="connsiteX8" fmla="*/ 213428 w 914120"/>
                <a:gd name="connsiteY8" fmla="*/ 275573 h 1014608"/>
                <a:gd name="connsiteX9" fmla="*/ 363741 w 914120"/>
                <a:gd name="connsiteY9" fmla="*/ 125260 h 1014608"/>
                <a:gd name="connsiteX10" fmla="*/ 438897 w 914120"/>
                <a:gd name="connsiteY10" fmla="*/ 263047 h 1014608"/>
                <a:gd name="connsiteX11" fmla="*/ 501527 w 914120"/>
                <a:gd name="connsiteY11" fmla="*/ 0 h 1014608"/>
                <a:gd name="connsiteX12" fmla="*/ 589209 w 914120"/>
                <a:gd name="connsiteY12" fmla="*/ 0 h 1014608"/>
                <a:gd name="connsiteX13" fmla="*/ 489001 w 914120"/>
                <a:gd name="connsiteY13" fmla="*/ 225469 h 1014608"/>
                <a:gd name="connsiteX14" fmla="*/ 564157 w 914120"/>
                <a:gd name="connsiteY14" fmla="*/ 225469 h 1014608"/>
                <a:gd name="connsiteX15" fmla="*/ 576683 w 914120"/>
                <a:gd name="connsiteY15" fmla="*/ 87682 h 1014608"/>
                <a:gd name="connsiteX16" fmla="*/ 601735 w 914120"/>
                <a:gd name="connsiteY16" fmla="*/ 212942 h 1014608"/>
                <a:gd name="connsiteX17" fmla="*/ 601735 w 914120"/>
                <a:gd name="connsiteY17" fmla="*/ 212942 h 1014608"/>
                <a:gd name="connsiteX18" fmla="*/ 714469 w 914120"/>
                <a:gd name="connsiteY18" fmla="*/ 175364 h 1014608"/>
                <a:gd name="connsiteX19" fmla="*/ 739521 w 914120"/>
                <a:gd name="connsiteY19" fmla="*/ 300625 h 1014608"/>
                <a:gd name="connsiteX20" fmla="*/ 814678 w 914120"/>
                <a:gd name="connsiteY20" fmla="*/ 300625 h 1014608"/>
                <a:gd name="connsiteX21" fmla="*/ 726995 w 914120"/>
                <a:gd name="connsiteY21" fmla="*/ 363255 h 1014608"/>
                <a:gd name="connsiteX22" fmla="*/ 903259 w 914120"/>
                <a:gd name="connsiteY22" fmla="*/ 388829 h 1014608"/>
                <a:gd name="connsiteX23" fmla="*/ 839730 w 914120"/>
                <a:gd name="connsiteY23" fmla="*/ 513567 h 1014608"/>
                <a:gd name="connsiteX24" fmla="*/ 839730 w 914120"/>
                <a:gd name="connsiteY24" fmla="*/ 513567 h 1014608"/>
                <a:gd name="connsiteX25" fmla="*/ 913814 w 914120"/>
                <a:gd name="connsiteY25" fmla="*/ 625258 h 1014608"/>
                <a:gd name="connsiteX26" fmla="*/ 738275 w 914120"/>
                <a:gd name="connsiteY26" fmla="*/ 674984 h 1014608"/>
                <a:gd name="connsiteX27" fmla="*/ 789625 w 914120"/>
                <a:gd name="connsiteY27" fmla="*/ 789140 h 1014608"/>
                <a:gd name="connsiteX28" fmla="*/ 689417 w 914120"/>
                <a:gd name="connsiteY28" fmla="*/ 814192 h 1014608"/>
                <a:gd name="connsiteX29" fmla="*/ 802151 w 914120"/>
                <a:gd name="connsiteY29" fmla="*/ 914400 h 1014608"/>
                <a:gd name="connsiteX30" fmla="*/ 726995 w 914120"/>
                <a:gd name="connsiteY30" fmla="*/ 989556 h 1014608"/>
                <a:gd name="connsiteX31" fmla="*/ 614261 w 914120"/>
                <a:gd name="connsiteY31" fmla="*/ 977030 h 1014608"/>
                <a:gd name="connsiteX32" fmla="*/ 463949 w 914120"/>
                <a:gd name="connsiteY32" fmla="*/ 977030 h 1014608"/>
                <a:gd name="connsiteX33" fmla="*/ 376267 w 914120"/>
                <a:gd name="connsiteY33" fmla="*/ 1014608 h 1014608"/>
                <a:gd name="connsiteX0" fmla="*/ 376267 w 914120"/>
                <a:gd name="connsiteY0" fmla="*/ 1014608 h 1014608"/>
                <a:gd name="connsiteX1" fmla="*/ 63116 w 914120"/>
                <a:gd name="connsiteY1" fmla="*/ 889348 h 1014608"/>
                <a:gd name="connsiteX2" fmla="*/ 125746 w 914120"/>
                <a:gd name="connsiteY2" fmla="*/ 814192 h 1014608"/>
                <a:gd name="connsiteX3" fmla="*/ 486 w 914120"/>
                <a:gd name="connsiteY3" fmla="*/ 739036 h 1014608"/>
                <a:gd name="connsiteX4" fmla="*/ 113220 w 914120"/>
                <a:gd name="connsiteY4" fmla="*/ 638827 h 1014608"/>
                <a:gd name="connsiteX5" fmla="*/ 13012 w 914120"/>
                <a:gd name="connsiteY5" fmla="*/ 513567 h 1014608"/>
                <a:gd name="connsiteX6" fmla="*/ 100694 w 914120"/>
                <a:gd name="connsiteY6" fmla="*/ 400833 h 1014608"/>
                <a:gd name="connsiteX7" fmla="*/ 113220 w 914120"/>
                <a:gd name="connsiteY7" fmla="*/ 250521 h 1014608"/>
                <a:gd name="connsiteX8" fmla="*/ 213428 w 914120"/>
                <a:gd name="connsiteY8" fmla="*/ 275573 h 1014608"/>
                <a:gd name="connsiteX9" fmla="*/ 363741 w 914120"/>
                <a:gd name="connsiteY9" fmla="*/ 125260 h 1014608"/>
                <a:gd name="connsiteX10" fmla="*/ 438897 w 914120"/>
                <a:gd name="connsiteY10" fmla="*/ 263047 h 1014608"/>
                <a:gd name="connsiteX11" fmla="*/ 501527 w 914120"/>
                <a:gd name="connsiteY11" fmla="*/ 0 h 1014608"/>
                <a:gd name="connsiteX12" fmla="*/ 589209 w 914120"/>
                <a:gd name="connsiteY12" fmla="*/ 0 h 1014608"/>
                <a:gd name="connsiteX13" fmla="*/ 489001 w 914120"/>
                <a:gd name="connsiteY13" fmla="*/ 225469 h 1014608"/>
                <a:gd name="connsiteX14" fmla="*/ 564157 w 914120"/>
                <a:gd name="connsiteY14" fmla="*/ 225469 h 1014608"/>
                <a:gd name="connsiteX15" fmla="*/ 576683 w 914120"/>
                <a:gd name="connsiteY15" fmla="*/ 87682 h 1014608"/>
                <a:gd name="connsiteX16" fmla="*/ 601735 w 914120"/>
                <a:gd name="connsiteY16" fmla="*/ 212942 h 1014608"/>
                <a:gd name="connsiteX17" fmla="*/ 601735 w 914120"/>
                <a:gd name="connsiteY17" fmla="*/ 212942 h 1014608"/>
                <a:gd name="connsiteX18" fmla="*/ 714469 w 914120"/>
                <a:gd name="connsiteY18" fmla="*/ 175364 h 1014608"/>
                <a:gd name="connsiteX19" fmla="*/ 739521 w 914120"/>
                <a:gd name="connsiteY19" fmla="*/ 300625 h 1014608"/>
                <a:gd name="connsiteX20" fmla="*/ 814678 w 914120"/>
                <a:gd name="connsiteY20" fmla="*/ 300625 h 1014608"/>
                <a:gd name="connsiteX21" fmla="*/ 726995 w 914120"/>
                <a:gd name="connsiteY21" fmla="*/ 363255 h 1014608"/>
                <a:gd name="connsiteX22" fmla="*/ 903259 w 914120"/>
                <a:gd name="connsiteY22" fmla="*/ 388829 h 1014608"/>
                <a:gd name="connsiteX23" fmla="*/ 839730 w 914120"/>
                <a:gd name="connsiteY23" fmla="*/ 513567 h 1014608"/>
                <a:gd name="connsiteX24" fmla="*/ 803746 w 914120"/>
                <a:gd name="connsiteY24" fmla="*/ 555900 h 1014608"/>
                <a:gd name="connsiteX25" fmla="*/ 913814 w 914120"/>
                <a:gd name="connsiteY25" fmla="*/ 625258 h 1014608"/>
                <a:gd name="connsiteX26" fmla="*/ 738275 w 914120"/>
                <a:gd name="connsiteY26" fmla="*/ 674984 h 1014608"/>
                <a:gd name="connsiteX27" fmla="*/ 789625 w 914120"/>
                <a:gd name="connsiteY27" fmla="*/ 789140 h 1014608"/>
                <a:gd name="connsiteX28" fmla="*/ 689417 w 914120"/>
                <a:gd name="connsiteY28" fmla="*/ 814192 h 1014608"/>
                <a:gd name="connsiteX29" fmla="*/ 802151 w 914120"/>
                <a:gd name="connsiteY29" fmla="*/ 914400 h 1014608"/>
                <a:gd name="connsiteX30" fmla="*/ 726995 w 914120"/>
                <a:gd name="connsiteY30" fmla="*/ 989556 h 1014608"/>
                <a:gd name="connsiteX31" fmla="*/ 614261 w 914120"/>
                <a:gd name="connsiteY31" fmla="*/ 977030 h 1014608"/>
                <a:gd name="connsiteX32" fmla="*/ 463949 w 914120"/>
                <a:gd name="connsiteY32" fmla="*/ 977030 h 1014608"/>
                <a:gd name="connsiteX33" fmla="*/ 376267 w 914120"/>
                <a:gd name="connsiteY33" fmla="*/ 1014608 h 1014608"/>
                <a:gd name="connsiteX0" fmla="*/ 376267 w 914120"/>
                <a:gd name="connsiteY0" fmla="*/ 1014608 h 1014608"/>
                <a:gd name="connsiteX1" fmla="*/ 63116 w 914120"/>
                <a:gd name="connsiteY1" fmla="*/ 889348 h 1014608"/>
                <a:gd name="connsiteX2" fmla="*/ 125746 w 914120"/>
                <a:gd name="connsiteY2" fmla="*/ 814192 h 1014608"/>
                <a:gd name="connsiteX3" fmla="*/ 486 w 914120"/>
                <a:gd name="connsiteY3" fmla="*/ 739036 h 1014608"/>
                <a:gd name="connsiteX4" fmla="*/ 113220 w 914120"/>
                <a:gd name="connsiteY4" fmla="*/ 638827 h 1014608"/>
                <a:gd name="connsiteX5" fmla="*/ 13012 w 914120"/>
                <a:gd name="connsiteY5" fmla="*/ 513567 h 1014608"/>
                <a:gd name="connsiteX6" fmla="*/ 100694 w 914120"/>
                <a:gd name="connsiteY6" fmla="*/ 400833 h 1014608"/>
                <a:gd name="connsiteX7" fmla="*/ 113220 w 914120"/>
                <a:gd name="connsiteY7" fmla="*/ 250521 h 1014608"/>
                <a:gd name="connsiteX8" fmla="*/ 213428 w 914120"/>
                <a:gd name="connsiteY8" fmla="*/ 275573 h 1014608"/>
                <a:gd name="connsiteX9" fmla="*/ 363741 w 914120"/>
                <a:gd name="connsiteY9" fmla="*/ 125260 h 1014608"/>
                <a:gd name="connsiteX10" fmla="*/ 438897 w 914120"/>
                <a:gd name="connsiteY10" fmla="*/ 263047 h 1014608"/>
                <a:gd name="connsiteX11" fmla="*/ 501527 w 914120"/>
                <a:gd name="connsiteY11" fmla="*/ 0 h 1014608"/>
                <a:gd name="connsiteX12" fmla="*/ 589209 w 914120"/>
                <a:gd name="connsiteY12" fmla="*/ 0 h 1014608"/>
                <a:gd name="connsiteX13" fmla="*/ 489001 w 914120"/>
                <a:gd name="connsiteY13" fmla="*/ 225469 h 1014608"/>
                <a:gd name="connsiteX14" fmla="*/ 564157 w 914120"/>
                <a:gd name="connsiteY14" fmla="*/ 225469 h 1014608"/>
                <a:gd name="connsiteX15" fmla="*/ 576683 w 914120"/>
                <a:gd name="connsiteY15" fmla="*/ 87682 h 1014608"/>
                <a:gd name="connsiteX16" fmla="*/ 601735 w 914120"/>
                <a:gd name="connsiteY16" fmla="*/ 212942 h 1014608"/>
                <a:gd name="connsiteX17" fmla="*/ 601735 w 914120"/>
                <a:gd name="connsiteY17" fmla="*/ 212942 h 1014608"/>
                <a:gd name="connsiteX18" fmla="*/ 714469 w 914120"/>
                <a:gd name="connsiteY18" fmla="*/ 175364 h 1014608"/>
                <a:gd name="connsiteX19" fmla="*/ 739521 w 914120"/>
                <a:gd name="connsiteY19" fmla="*/ 300625 h 1014608"/>
                <a:gd name="connsiteX20" fmla="*/ 814678 w 914120"/>
                <a:gd name="connsiteY20" fmla="*/ 300625 h 1014608"/>
                <a:gd name="connsiteX21" fmla="*/ 726995 w 914120"/>
                <a:gd name="connsiteY21" fmla="*/ 363255 h 1014608"/>
                <a:gd name="connsiteX22" fmla="*/ 903259 w 914120"/>
                <a:gd name="connsiteY22" fmla="*/ 388829 h 1014608"/>
                <a:gd name="connsiteX23" fmla="*/ 839730 w 914120"/>
                <a:gd name="connsiteY23" fmla="*/ 513567 h 1014608"/>
                <a:gd name="connsiteX24" fmla="*/ 803746 w 914120"/>
                <a:gd name="connsiteY24" fmla="*/ 555900 h 1014608"/>
                <a:gd name="connsiteX25" fmla="*/ 913814 w 914120"/>
                <a:gd name="connsiteY25" fmla="*/ 625258 h 1014608"/>
                <a:gd name="connsiteX26" fmla="*/ 738275 w 914120"/>
                <a:gd name="connsiteY26" fmla="*/ 674984 h 1014608"/>
                <a:gd name="connsiteX27" fmla="*/ 789625 w 914120"/>
                <a:gd name="connsiteY27" fmla="*/ 789140 h 1014608"/>
                <a:gd name="connsiteX28" fmla="*/ 689417 w 914120"/>
                <a:gd name="connsiteY28" fmla="*/ 814192 h 1014608"/>
                <a:gd name="connsiteX29" fmla="*/ 802151 w 914120"/>
                <a:gd name="connsiteY29" fmla="*/ 914400 h 1014608"/>
                <a:gd name="connsiteX30" fmla="*/ 726995 w 914120"/>
                <a:gd name="connsiteY30" fmla="*/ 989556 h 1014608"/>
                <a:gd name="connsiteX31" fmla="*/ 614261 w 914120"/>
                <a:gd name="connsiteY31" fmla="*/ 977030 h 1014608"/>
                <a:gd name="connsiteX32" fmla="*/ 463949 w 914120"/>
                <a:gd name="connsiteY32" fmla="*/ 977030 h 1014608"/>
                <a:gd name="connsiteX33" fmla="*/ 376267 w 914120"/>
                <a:gd name="connsiteY33" fmla="*/ 1014608 h 1014608"/>
                <a:gd name="connsiteX0" fmla="*/ 376267 w 914120"/>
                <a:gd name="connsiteY0" fmla="*/ 1014608 h 1014608"/>
                <a:gd name="connsiteX1" fmla="*/ 63116 w 914120"/>
                <a:gd name="connsiteY1" fmla="*/ 889348 h 1014608"/>
                <a:gd name="connsiteX2" fmla="*/ 125746 w 914120"/>
                <a:gd name="connsiteY2" fmla="*/ 814192 h 1014608"/>
                <a:gd name="connsiteX3" fmla="*/ 486 w 914120"/>
                <a:gd name="connsiteY3" fmla="*/ 739036 h 1014608"/>
                <a:gd name="connsiteX4" fmla="*/ 113220 w 914120"/>
                <a:gd name="connsiteY4" fmla="*/ 638827 h 1014608"/>
                <a:gd name="connsiteX5" fmla="*/ 13012 w 914120"/>
                <a:gd name="connsiteY5" fmla="*/ 513567 h 1014608"/>
                <a:gd name="connsiteX6" fmla="*/ 100694 w 914120"/>
                <a:gd name="connsiteY6" fmla="*/ 400833 h 1014608"/>
                <a:gd name="connsiteX7" fmla="*/ 113220 w 914120"/>
                <a:gd name="connsiteY7" fmla="*/ 250521 h 1014608"/>
                <a:gd name="connsiteX8" fmla="*/ 213428 w 914120"/>
                <a:gd name="connsiteY8" fmla="*/ 275573 h 1014608"/>
                <a:gd name="connsiteX9" fmla="*/ 363741 w 914120"/>
                <a:gd name="connsiteY9" fmla="*/ 125260 h 1014608"/>
                <a:gd name="connsiteX10" fmla="*/ 438897 w 914120"/>
                <a:gd name="connsiteY10" fmla="*/ 263047 h 1014608"/>
                <a:gd name="connsiteX11" fmla="*/ 501527 w 914120"/>
                <a:gd name="connsiteY11" fmla="*/ 0 h 1014608"/>
                <a:gd name="connsiteX12" fmla="*/ 589209 w 914120"/>
                <a:gd name="connsiteY12" fmla="*/ 0 h 1014608"/>
                <a:gd name="connsiteX13" fmla="*/ 489001 w 914120"/>
                <a:gd name="connsiteY13" fmla="*/ 225469 h 1014608"/>
                <a:gd name="connsiteX14" fmla="*/ 564157 w 914120"/>
                <a:gd name="connsiteY14" fmla="*/ 225469 h 1014608"/>
                <a:gd name="connsiteX15" fmla="*/ 576683 w 914120"/>
                <a:gd name="connsiteY15" fmla="*/ 87682 h 1014608"/>
                <a:gd name="connsiteX16" fmla="*/ 601735 w 914120"/>
                <a:gd name="connsiteY16" fmla="*/ 212942 h 1014608"/>
                <a:gd name="connsiteX17" fmla="*/ 601735 w 914120"/>
                <a:gd name="connsiteY17" fmla="*/ 212942 h 1014608"/>
                <a:gd name="connsiteX18" fmla="*/ 714469 w 914120"/>
                <a:gd name="connsiteY18" fmla="*/ 175364 h 1014608"/>
                <a:gd name="connsiteX19" fmla="*/ 739521 w 914120"/>
                <a:gd name="connsiteY19" fmla="*/ 300625 h 1014608"/>
                <a:gd name="connsiteX20" fmla="*/ 827378 w 914120"/>
                <a:gd name="connsiteY20" fmla="*/ 287925 h 1014608"/>
                <a:gd name="connsiteX21" fmla="*/ 726995 w 914120"/>
                <a:gd name="connsiteY21" fmla="*/ 363255 h 1014608"/>
                <a:gd name="connsiteX22" fmla="*/ 903259 w 914120"/>
                <a:gd name="connsiteY22" fmla="*/ 388829 h 1014608"/>
                <a:gd name="connsiteX23" fmla="*/ 839730 w 914120"/>
                <a:gd name="connsiteY23" fmla="*/ 513567 h 1014608"/>
                <a:gd name="connsiteX24" fmla="*/ 803746 w 914120"/>
                <a:gd name="connsiteY24" fmla="*/ 555900 h 1014608"/>
                <a:gd name="connsiteX25" fmla="*/ 913814 w 914120"/>
                <a:gd name="connsiteY25" fmla="*/ 625258 h 1014608"/>
                <a:gd name="connsiteX26" fmla="*/ 738275 w 914120"/>
                <a:gd name="connsiteY26" fmla="*/ 674984 h 1014608"/>
                <a:gd name="connsiteX27" fmla="*/ 789625 w 914120"/>
                <a:gd name="connsiteY27" fmla="*/ 789140 h 1014608"/>
                <a:gd name="connsiteX28" fmla="*/ 689417 w 914120"/>
                <a:gd name="connsiteY28" fmla="*/ 814192 h 1014608"/>
                <a:gd name="connsiteX29" fmla="*/ 802151 w 914120"/>
                <a:gd name="connsiteY29" fmla="*/ 914400 h 1014608"/>
                <a:gd name="connsiteX30" fmla="*/ 726995 w 914120"/>
                <a:gd name="connsiteY30" fmla="*/ 989556 h 1014608"/>
                <a:gd name="connsiteX31" fmla="*/ 614261 w 914120"/>
                <a:gd name="connsiteY31" fmla="*/ 977030 h 1014608"/>
                <a:gd name="connsiteX32" fmla="*/ 463949 w 914120"/>
                <a:gd name="connsiteY32" fmla="*/ 977030 h 1014608"/>
                <a:gd name="connsiteX33" fmla="*/ 376267 w 914120"/>
                <a:gd name="connsiteY33" fmla="*/ 1014608 h 1014608"/>
                <a:gd name="connsiteX0" fmla="*/ 376267 w 914120"/>
                <a:gd name="connsiteY0" fmla="*/ 1014608 h 1014608"/>
                <a:gd name="connsiteX1" fmla="*/ 63116 w 914120"/>
                <a:gd name="connsiteY1" fmla="*/ 889348 h 1014608"/>
                <a:gd name="connsiteX2" fmla="*/ 125746 w 914120"/>
                <a:gd name="connsiteY2" fmla="*/ 814192 h 1014608"/>
                <a:gd name="connsiteX3" fmla="*/ 486 w 914120"/>
                <a:gd name="connsiteY3" fmla="*/ 739036 h 1014608"/>
                <a:gd name="connsiteX4" fmla="*/ 113220 w 914120"/>
                <a:gd name="connsiteY4" fmla="*/ 638827 h 1014608"/>
                <a:gd name="connsiteX5" fmla="*/ 13012 w 914120"/>
                <a:gd name="connsiteY5" fmla="*/ 513567 h 1014608"/>
                <a:gd name="connsiteX6" fmla="*/ 100694 w 914120"/>
                <a:gd name="connsiteY6" fmla="*/ 400833 h 1014608"/>
                <a:gd name="connsiteX7" fmla="*/ 113220 w 914120"/>
                <a:gd name="connsiteY7" fmla="*/ 250521 h 1014608"/>
                <a:gd name="connsiteX8" fmla="*/ 213428 w 914120"/>
                <a:gd name="connsiteY8" fmla="*/ 275573 h 1014608"/>
                <a:gd name="connsiteX9" fmla="*/ 363741 w 914120"/>
                <a:gd name="connsiteY9" fmla="*/ 125260 h 1014608"/>
                <a:gd name="connsiteX10" fmla="*/ 438897 w 914120"/>
                <a:gd name="connsiteY10" fmla="*/ 263047 h 1014608"/>
                <a:gd name="connsiteX11" fmla="*/ 501527 w 914120"/>
                <a:gd name="connsiteY11" fmla="*/ 0 h 1014608"/>
                <a:gd name="connsiteX12" fmla="*/ 589209 w 914120"/>
                <a:gd name="connsiteY12" fmla="*/ 0 h 1014608"/>
                <a:gd name="connsiteX13" fmla="*/ 489001 w 914120"/>
                <a:gd name="connsiteY13" fmla="*/ 225469 h 1014608"/>
                <a:gd name="connsiteX14" fmla="*/ 564157 w 914120"/>
                <a:gd name="connsiteY14" fmla="*/ 225469 h 1014608"/>
                <a:gd name="connsiteX15" fmla="*/ 576683 w 914120"/>
                <a:gd name="connsiteY15" fmla="*/ 87682 h 1014608"/>
                <a:gd name="connsiteX16" fmla="*/ 601735 w 914120"/>
                <a:gd name="connsiteY16" fmla="*/ 212942 h 1014608"/>
                <a:gd name="connsiteX17" fmla="*/ 601735 w 914120"/>
                <a:gd name="connsiteY17" fmla="*/ 212942 h 1014608"/>
                <a:gd name="connsiteX18" fmla="*/ 714469 w 914120"/>
                <a:gd name="connsiteY18" fmla="*/ 175364 h 1014608"/>
                <a:gd name="connsiteX19" fmla="*/ 739521 w 914120"/>
                <a:gd name="connsiteY19" fmla="*/ 300625 h 1014608"/>
                <a:gd name="connsiteX20" fmla="*/ 827378 w 914120"/>
                <a:gd name="connsiteY20" fmla="*/ 287925 h 1014608"/>
                <a:gd name="connsiteX21" fmla="*/ 726995 w 914120"/>
                <a:gd name="connsiteY21" fmla="*/ 363255 h 1014608"/>
                <a:gd name="connsiteX22" fmla="*/ 903259 w 914120"/>
                <a:gd name="connsiteY22" fmla="*/ 388829 h 1014608"/>
                <a:gd name="connsiteX23" fmla="*/ 839730 w 914120"/>
                <a:gd name="connsiteY23" fmla="*/ 513567 h 1014608"/>
                <a:gd name="connsiteX24" fmla="*/ 803746 w 914120"/>
                <a:gd name="connsiteY24" fmla="*/ 555900 h 1014608"/>
                <a:gd name="connsiteX25" fmla="*/ 913814 w 914120"/>
                <a:gd name="connsiteY25" fmla="*/ 625258 h 1014608"/>
                <a:gd name="connsiteX26" fmla="*/ 738275 w 914120"/>
                <a:gd name="connsiteY26" fmla="*/ 674984 h 1014608"/>
                <a:gd name="connsiteX27" fmla="*/ 789625 w 914120"/>
                <a:gd name="connsiteY27" fmla="*/ 789140 h 1014608"/>
                <a:gd name="connsiteX28" fmla="*/ 689417 w 914120"/>
                <a:gd name="connsiteY28" fmla="*/ 814192 h 1014608"/>
                <a:gd name="connsiteX29" fmla="*/ 802151 w 914120"/>
                <a:gd name="connsiteY29" fmla="*/ 914400 h 1014608"/>
                <a:gd name="connsiteX30" fmla="*/ 726995 w 914120"/>
                <a:gd name="connsiteY30" fmla="*/ 989556 h 1014608"/>
                <a:gd name="connsiteX31" fmla="*/ 614261 w 914120"/>
                <a:gd name="connsiteY31" fmla="*/ 977030 h 1014608"/>
                <a:gd name="connsiteX32" fmla="*/ 463949 w 914120"/>
                <a:gd name="connsiteY32" fmla="*/ 977030 h 1014608"/>
                <a:gd name="connsiteX33" fmla="*/ 376267 w 914120"/>
                <a:gd name="connsiteY33" fmla="*/ 1014608 h 1014608"/>
                <a:gd name="connsiteX0" fmla="*/ 376267 w 914120"/>
                <a:gd name="connsiteY0" fmla="*/ 1014608 h 1014608"/>
                <a:gd name="connsiteX1" fmla="*/ 63116 w 914120"/>
                <a:gd name="connsiteY1" fmla="*/ 889348 h 1014608"/>
                <a:gd name="connsiteX2" fmla="*/ 125746 w 914120"/>
                <a:gd name="connsiteY2" fmla="*/ 814192 h 1014608"/>
                <a:gd name="connsiteX3" fmla="*/ 486 w 914120"/>
                <a:gd name="connsiteY3" fmla="*/ 739036 h 1014608"/>
                <a:gd name="connsiteX4" fmla="*/ 113220 w 914120"/>
                <a:gd name="connsiteY4" fmla="*/ 638827 h 1014608"/>
                <a:gd name="connsiteX5" fmla="*/ 13012 w 914120"/>
                <a:gd name="connsiteY5" fmla="*/ 513567 h 1014608"/>
                <a:gd name="connsiteX6" fmla="*/ 100694 w 914120"/>
                <a:gd name="connsiteY6" fmla="*/ 400833 h 1014608"/>
                <a:gd name="connsiteX7" fmla="*/ 113220 w 914120"/>
                <a:gd name="connsiteY7" fmla="*/ 250521 h 1014608"/>
                <a:gd name="connsiteX8" fmla="*/ 213428 w 914120"/>
                <a:gd name="connsiteY8" fmla="*/ 275573 h 1014608"/>
                <a:gd name="connsiteX9" fmla="*/ 363741 w 914120"/>
                <a:gd name="connsiteY9" fmla="*/ 125260 h 1014608"/>
                <a:gd name="connsiteX10" fmla="*/ 438897 w 914120"/>
                <a:gd name="connsiteY10" fmla="*/ 263047 h 1014608"/>
                <a:gd name="connsiteX11" fmla="*/ 501527 w 914120"/>
                <a:gd name="connsiteY11" fmla="*/ 0 h 1014608"/>
                <a:gd name="connsiteX12" fmla="*/ 589209 w 914120"/>
                <a:gd name="connsiteY12" fmla="*/ 0 h 1014608"/>
                <a:gd name="connsiteX13" fmla="*/ 489001 w 914120"/>
                <a:gd name="connsiteY13" fmla="*/ 225469 h 1014608"/>
                <a:gd name="connsiteX14" fmla="*/ 564157 w 914120"/>
                <a:gd name="connsiteY14" fmla="*/ 225469 h 1014608"/>
                <a:gd name="connsiteX15" fmla="*/ 576683 w 914120"/>
                <a:gd name="connsiteY15" fmla="*/ 87682 h 1014608"/>
                <a:gd name="connsiteX16" fmla="*/ 601735 w 914120"/>
                <a:gd name="connsiteY16" fmla="*/ 212942 h 1014608"/>
                <a:gd name="connsiteX17" fmla="*/ 601735 w 914120"/>
                <a:gd name="connsiteY17" fmla="*/ 212942 h 1014608"/>
                <a:gd name="connsiteX18" fmla="*/ 714469 w 914120"/>
                <a:gd name="connsiteY18" fmla="*/ 175364 h 1014608"/>
                <a:gd name="connsiteX19" fmla="*/ 739521 w 914120"/>
                <a:gd name="connsiteY19" fmla="*/ 300625 h 1014608"/>
                <a:gd name="connsiteX20" fmla="*/ 827378 w 914120"/>
                <a:gd name="connsiteY20" fmla="*/ 287925 h 1014608"/>
                <a:gd name="connsiteX21" fmla="*/ 726995 w 914120"/>
                <a:gd name="connsiteY21" fmla="*/ 363255 h 1014608"/>
                <a:gd name="connsiteX22" fmla="*/ 903259 w 914120"/>
                <a:gd name="connsiteY22" fmla="*/ 388829 h 1014608"/>
                <a:gd name="connsiteX23" fmla="*/ 839730 w 914120"/>
                <a:gd name="connsiteY23" fmla="*/ 513567 h 1014608"/>
                <a:gd name="connsiteX24" fmla="*/ 803746 w 914120"/>
                <a:gd name="connsiteY24" fmla="*/ 555900 h 1014608"/>
                <a:gd name="connsiteX25" fmla="*/ 913814 w 914120"/>
                <a:gd name="connsiteY25" fmla="*/ 625258 h 1014608"/>
                <a:gd name="connsiteX26" fmla="*/ 738275 w 914120"/>
                <a:gd name="connsiteY26" fmla="*/ 674984 h 1014608"/>
                <a:gd name="connsiteX27" fmla="*/ 789625 w 914120"/>
                <a:gd name="connsiteY27" fmla="*/ 789140 h 1014608"/>
                <a:gd name="connsiteX28" fmla="*/ 689417 w 914120"/>
                <a:gd name="connsiteY28" fmla="*/ 814192 h 1014608"/>
                <a:gd name="connsiteX29" fmla="*/ 802151 w 914120"/>
                <a:gd name="connsiteY29" fmla="*/ 914400 h 1014608"/>
                <a:gd name="connsiteX30" fmla="*/ 726995 w 914120"/>
                <a:gd name="connsiteY30" fmla="*/ 989556 h 1014608"/>
                <a:gd name="connsiteX31" fmla="*/ 614261 w 914120"/>
                <a:gd name="connsiteY31" fmla="*/ 977030 h 1014608"/>
                <a:gd name="connsiteX32" fmla="*/ 463949 w 914120"/>
                <a:gd name="connsiteY32" fmla="*/ 977030 h 1014608"/>
                <a:gd name="connsiteX33" fmla="*/ 376267 w 914120"/>
                <a:gd name="connsiteY33" fmla="*/ 1014608 h 1014608"/>
                <a:gd name="connsiteX0" fmla="*/ 376267 w 914120"/>
                <a:gd name="connsiteY0" fmla="*/ 1031077 h 1031077"/>
                <a:gd name="connsiteX1" fmla="*/ 63116 w 914120"/>
                <a:gd name="connsiteY1" fmla="*/ 905817 h 1031077"/>
                <a:gd name="connsiteX2" fmla="*/ 125746 w 914120"/>
                <a:gd name="connsiteY2" fmla="*/ 830661 h 1031077"/>
                <a:gd name="connsiteX3" fmla="*/ 486 w 914120"/>
                <a:gd name="connsiteY3" fmla="*/ 755505 h 1031077"/>
                <a:gd name="connsiteX4" fmla="*/ 113220 w 914120"/>
                <a:gd name="connsiteY4" fmla="*/ 655296 h 1031077"/>
                <a:gd name="connsiteX5" fmla="*/ 13012 w 914120"/>
                <a:gd name="connsiteY5" fmla="*/ 530036 h 1031077"/>
                <a:gd name="connsiteX6" fmla="*/ 100694 w 914120"/>
                <a:gd name="connsiteY6" fmla="*/ 417302 h 1031077"/>
                <a:gd name="connsiteX7" fmla="*/ 113220 w 914120"/>
                <a:gd name="connsiteY7" fmla="*/ 266990 h 1031077"/>
                <a:gd name="connsiteX8" fmla="*/ 213428 w 914120"/>
                <a:gd name="connsiteY8" fmla="*/ 292042 h 1031077"/>
                <a:gd name="connsiteX9" fmla="*/ 363741 w 914120"/>
                <a:gd name="connsiteY9" fmla="*/ 141729 h 1031077"/>
                <a:gd name="connsiteX10" fmla="*/ 438897 w 914120"/>
                <a:gd name="connsiteY10" fmla="*/ 279516 h 1031077"/>
                <a:gd name="connsiteX11" fmla="*/ 501527 w 914120"/>
                <a:gd name="connsiteY11" fmla="*/ 16469 h 1031077"/>
                <a:gd name="connsiteX12" fmla="*/ 589209 w 914120"/>
                <a:gd name="connsiteY12" fmla="*/ 16469 h 1031077"/>
                <a:gd name="connsiteX13" fmla="*/ 489001 w 914120"/>
                <a:gd name="connsiteY13" fmla="*/ 241938 h 1031077"/>
                <a:gd name="connsiteX14" fmla="*/ 564157 w 914120"/>
                <a:gd name="connsiteY14" fmla="*/ 241938 h 1031077"/>
                <a:gd name="connsiteX15" fmla="*/ 576683 w 914120"/>
                <a:gd name="connsiteY15" fmla="*/ 104151 h 1031077"/>
                <a:gd name="connsiteX16" fmla="*/ 601735 w 914120"/>
                <a:gd name="connsiteY16" fmla="*/ 229411 h 1031077"/>
                <a:gd name="connsiteX17" fmla="*/ 601735 w 914120"/>
                <a:gd name="connsiteY17" fmla="*/ 229411 h 1031077"/>
                <a:gd name="connsiteX18" fmla="*/ 714469 w 914120"/>
                <a:gd name="connsiteY18" fmla="*/ 191833 h 1031077"/>
                <a:gd name="connsiteX19" fmla="*/ 739521 w 914120"/>
                <a:gd name="connsiteY19" fmla="*/ 317094 h 1031077"/>
                <a:gd name="connsiteX20" fmla="*/ 827378 w 914120"/>
                <a:gd name="connsiteY20" fmla="*/ 304394 h 1031077"/>
                <a:gd name="connsiteX21" fmla="*/ 726995 w 914120"/>
                <a:gd name="connsiteY21" fmla="*/ 379724 h 1031077"/>
                <a:gd name="connsiteX22" fmla="*/ 903259 w 914120"/>
                <a:gd name="connsiteY22" fmla="*/ 405298 h 1031077"/>
                <a:gd name="connsiteX23" fmla="*/ 839730 w 914120"/>
                <a:gd name="connsiteY23" fmla="*/ 530036 h 1031077"/>
                <a:gd name="connsiteX24" fmla="*/ 803746 w 914120"/>
                <a:gd name="connsiteY24" fmla="*/ 572369 h 1031077"/>
                <a:gd name="connsiteX25" fmla="*/ 913814 w 914120"/>
                <a:gd name="connsiteY25" fmla="*/ 641727 h 1031077"/>
                <a:gd name="connsiteX26" fmla="*/ 738275 w 914120"/>
                <a:gd name="connsiteY26" fmla="*/ 691453 h 1031077"/>
                <a:gd name="connsiteX27" fmla="*/ 789625 w 914120"/>
                <a:gd name="connsiteY27" fmla="*/ 805609 h 1031077"/>
                <a:gd name="connsiteX28" fmla="*/ 689417 w 914120"/>
                <a:gd name="connsiteY28" fmla="*/ 830661 h 1031077"/>
                <a:gd name="connsiteX29" fmla="*/ 802151 w 914120"/>
                <a:gd name="connsiteY29" fmla="*/ 930869 h 1031077"/>
                <a:gd name="connsiteX30" fmla="*/ 726995 w 914120"/>
                <a:gd name="connsiteY30" fmla="*/ 1006025 h 1031077"/>
                <a:gd name="connsiteX31" fmla="*/ 614261 w 914120"/>
                <a:gd name="connsiteY31" fmla="*/ 993499 h 1031077"/>
                <a:gd name="connsiteX32" fmla="*/ 463949 w 914120"/>
                <a:gd name="connsiteY32" fmla="*/ 993499 h 1031077"/>
                <a:gd name="connsiteX33" fmla="*/ 376267 w 914120"/>
                <a:gd name="connsiteY33" fmla="*/ 1031077 h 1031077"/>
                <a:gd name="connsiteX0" fmla="*/ 376267 w 914120"/>
                <a:gd name="connsiteY0" fmla="*/ 1037522 h 1037522"/>
                <a:gd name="connsiteX1" fmla="*/ 63116 w 914120"/>
                <a:gd name="connsiteY1" fmla="*/ 912262 h 1037522"/>
                <a:gd name="connsiteX2" fmla="*/ 125746 w 914120"/>
                <a:gd name="connsiteY2" fmla="*/ 837106 h 1037522"/>
                <a:gd name="connsiteX3" fmla="*/ 486 w 914120"/>
                <a:gd name="connsiteY3" fmla="*/ 761950 h 1037522"/>
                <a:gd name="connsiteX4" fmla="*/ 113220 w 914120"/>
                <a:gd name="connsiteY4" fmla="*/ 661741 h 1037522"/>
                <a:gd name="connsiteX5" fmla="*/ 13012 w 914120"/>
                <a:gd name="connsiteY5" fmla="*/ 536481 h 1037522"/>
                <a:gd name="connsiteX6" fmla="*/ 100694 w 914120"/>
                <a:gd name="connsiteY6" fmla="*/ 423747 h 1037522"/>
                <a:gd name="connsiteX7" fmla="*/ 113220 w 914120"/>
                <a:gd name="connsiteY7" fmla="*/ 273435 h 1037522"/>
                <a:gd name="connsiteX8" fmla="*/ 213428 w 914120"/>
                <a:gd name="connsiteY8" fmla="*/ 298487 h 1037522"/>
                <a:gd name="connsiteX9" fmla="*/ 363741 w 914120"/>
                <a:gd name="connsiteY9" fmla="*/ 148174 h 1037522"/>
                <a:gd name="connsiteX10" fmla="*/ 438897 w 914120"/>
                <a:gd name="connsiteY10" fmla="*/ 285961 h 1037522"/>
                <a:gd name="connsiteX11" fmla="*/ 501527 w 914120"/>
                <a:gd name="connsiteY11" fmla="*/ 22914 h 1037522"/>
                <a:gd name="connsiteX12" fmla="*/ 589209 w 914120"/>
                <a:gd name="connsiteY12" fmla="*/ 22914 h 1037522"/>
                <a:gd name="connsiteX13" fmla="*/ 489001 w 914120"/>
                <a:gd name="connsiteY13" fmla="*/ 248383 h 1037522"/>
                <a:gd name="connsiteX14" fmla="*/ 564157 w 914120"/>
                <a:gd name="connsiteY14" fmla="*/ 248383 h 1037522"/>
                <a:gd name="connsiteX15" fmla="*/ 576683 w 914120"/>
                <a:gd name="connsiteY15" fmla="*/ 110596 h 1037522"/>
                <a:gd name="connsiteX16" fmla="*/ 601735 w 914120"/>
                <a:gd name="connsiteY16" fmla="*/ 235856 h 1037522"/>
                <a:gd name="connsiteX17" fmla="*/ 601735 w 914120"/>
                <a:gd name="connsiteY17" fmla="*/ 235856 h 1037522"/>
                <a:gd name="connsiteX18" fmla="*/ 714469 w 914120"/>
                <a:gd name="connsiteY18" fmla="*/ 198278 h 1037522"/>
                <a:gd name="connsiteX19" fmla="*/ 739521 w 914120"/>
                <a:gd name="connsiteY19" fmla="*/ 323539 h 1037522"/>
                <a:gd name="connsiteX20" fmla="*/ 827378 w 914120"/>
                <a:gd name="connsiteY20" fmla="*/ 310839 h 1037522"/>
                <a:gd name="connsiteX21" fmla="*/ 726995 w 914120"/>
                <a:gd name="connsiteY21" fmla="*/ 386169 h 1037522"/>
                <a:gd name="connsiteX22" fmla="*/ 903259 w 914120"/>
                <a:gd name="connsiteY22" fmla="*/ 411743 h 1037522"/>
                <a:gd name="connsiteX23" fmla="*/ 839730 w 914120"/>
                <a:gd name="connsiteY23" fmla="*/ 536481 h 1037522"/>
                <a:gd name="connsiteX24" fmla="*/ 803746 w 914120"/>
                <a:gd name="connsiteY24" fmla="*/ 578814 h 1037522"/>
                <a:gd name="connsiteX25" fmla="*/ 913814 w 914120"/>
                <a:gd name="connsiteY25" fmla="*/ 648172 h 1037522"/>
                <a:gd name="connsiteX26" fmla="*/ 738275 w 914120"/>
                <a:gd name="connsiteY26" fmla="*/ 697898 h 1037522"/>
                <a:gd name="connsiteX27" fmla="*/ 789625 w 914120"/>
                <a:gd name="connsiteY27" fmla="*/ 812054 h 1037522"/>
                <a:gd name="connsiteX28" fmla="*/ 689417 w 914120"/>
                <a:gd name="connsiteY28" fmla="*/ 837106 h 1037522"/>
                <a:gd name="connsiteX29" fmla="*/ 802151 w 914120"/>
                <a:gd name="connsiteY29" fmla="*/ 937314 h 1037522"/>
                <a:gd name="connsiteX30" fmla="*/ 726995 w 914120"/>
                <a:gd name="connsiteY30" fmla="*/ 1012470 h 1037522"/>
                <a:gd name="connsiteX31" fmla="*/ 614261 w 914120"/>
                <a:gd name="connsiteY31" fmla="*/ 999944 h 1037522"/>
                <a:gd name="connsiteX32" fmla="*/ 463949 w 914120"/>
                <a:gd name="connsiteY32" fmla="*/ 999944 h 1037522"/>
                <a:gd name="connsiteX33" fmla="*/ 376267 w 914120"/>
                <a:gd name="connsiteY33" fmla="*/ 1037522 h 1037522"/>
                <a:gd name="connsiteX0" fmla="*/ 376267 w 914120"/>
                <a:gd name="connsiteY0" fmla="*/ 1030530 h 1030530"/>
                <a:gd name="connsiteX1" fmla="*/ 63116 w 914120"/>
                <a:gd name="connsiteY1" fmla="*/ 905270 h 1030530"/>
                <a:gd name="connsiteX2" fmla="*/ 125746 w 914120"/>
                <a:gd name="connsiteY2" fmla="*/ 830114 h 1030530"/>
                <a:gd name="connsiteX3" fmla="*/ 486 w 914120"/>
                <a:gd name="connsiteY3" fmla="*/ 754958 h 1030530"/>
                <a:gd name="connsiteX4" fmla="*/ 113220 w 914120"/>
                <a:gd name="connsiteY4" fmla="*/ 654749 h 1030530"/>
                <a:gd name="connsiteX5" fmla="*/ 13012 w 914120"/>
                <a:gd name="connsiteY5" fmla="*/ 529489 h 1030530"/>
                <a:gd name="connsiteX6" fmla="*/ 100694 w 914120"/>
                <a:gd name="connsiteY6" fmla="*/ 416755 h 1030530"/>
                <a:gd name="connsiteX7" fmla="*/ 113220 w 914120"/>
                <a:gd name="connsiteY7" fmla="*/ 266443 h 1030530"/>
                <a:gd name="connsiteX8" fmla="*/ 213428 w 914120"/>
                <a:gd name="connsiteY8" fmla="*/ 291495 h 1030530"/>
                <a:gd name="connsiteX9" fmla="*/ 363741 w 914120"/>
                <a:gd name="connsiteY9" fmla="*/ 141182 h 1030530"/>
                <a:gd name="connsiteX10" fmla="*/ 438897 w 914120"/>
                <a:gd name="connsiteY10" fmla="*/ 278969 h 1030530"/>
                <a:gd name="connsiteX11" fmla="*/ 501527 w 914120"/>
                <a:gd name="connsiteY11" fmla="*/ 15922 h 1030530"/>
                <a:gd name="connsiteX12" fmla="*/ 553226 w 914120"/>
                <a:gd name="connsiteY12" fmla="*/ 51905 h 1030530"/>
                <a:gd name="connsiteX13" fmla="*/ 489001 w 914120"/>
                <a:gd name="connsiteY13" fmla="*/ 241391 h 1030530"/>
                <a:gd name="connsiteX14" fmla="*/ 564157 w 914120"/>
                <a:gd name="connsiteY14" fmla="*/ 241391 h 1030530"/>
                <a:gd name="connsiteX15" fmla="*/ 576683 w 914120"/>
                <a:gd name="connsiteY15" fmla="*/ 103604 h 1030530"/>
                <a:gd name="connsiteX16" fmla="*/ 601735 w 914120"/>
                <a:gd name="connsiteY16" fmla="*/ 228864 h 1030530"/>
                <a:gd name="connsiteX17" fmla="*/ 601735 w 914120"/>
                <a:gd name="connsiteY17" fmla="*/ 228864 h 1030530"/>
                <a:gd name="connsiteX18" fmla="*/ 714469 w 914120"/>
                <a:gd name="connsiteY18" fmla="*/ 191286 h 1030530"/>
                <a:gd name="connsiteX19" fmla="*/ 739521 w 914120"/>
                <a:gd name="connsiteY19" fmla="*/ 316547 h 1030530"/>
                <a:gd name="connsiteX20" fmla="*/ 827378 w 914120"/>
                <a:gd name="connsiteY20" fmla="*/ 303847 h 1030530"/>
                <a:gd name="connsiteX21" fmla="*/ 726995 w 914120"/>
                <a:gd name="connsiteY21" fmla="*/ 379177 h 1030530"/>
                <a:gd name="connsiteX22" fmla="*/ 903259 w 914120"/>
                <a:gd name="connsiteY22" fmla="*/ 404751 h 1030530"/>
                <a:gd name="connsiteX23" fmla="*/ 839730 w 914120"/>
                <a:gd name="connsiteY23" fmla="*/ 529489 h 1030530"/>
                <a:gd name="connsiteX24" fmla="*/ 803746 w 914120"/>
                <a:gd name="connsiteY24" fmla="*/ 571822 h 1030530"/>
                <a:gd name="connsiteX25" fmla="*/ 913814 w 914120"/>
                <a:gd name="connsiteY25" fmla="*/ 641180 h 1030530"/>
                <a:gd name="connsiteX26" fmla="*/ 738275 w 914120"/>
                <a:gd name="connsiteY26" fmla="*/ 690906 h 1030530"/>
                <a:gd name="connsiteX27" fmla="*/ 789625 w 914120"/>
                <a:gd name="connsiteY27" fmla="*/ 805062 h 1030530"/>
                <a:gd name="connsiteX28" fmla="*/ 689417 w 914120"/>
                <a:gd name="connsiteY28" fmla="*/ 830114 h 1030530"/>
                <a:gd name="connsiteX29" fmla="*/ 802151 w 914120"/>
                <a:gd name="connsiteY29" fmla="*/ 930322 h 1030530"/>
                <a:gd name="connsiteX30" fmla="*/ 726995 w 914120"/>
                <a:gd name="connsiteY30" fmla="*/ 1005478 h 1030530"/>
                <a:gd name="connsiteX31" fmla="*/ 614261 w 914120"/>
                <a:gd name="connsiteY31" fmla="*/ 992952 h 1030530"/>
                <a:gd name="connsiteX32" fmla="*/ 463949 w 914120"/>
                <a:gd name="connsiteY32" fmla="*/ 992952 h 1030530"/>
                <a:gd name="connsiteX33" fmla="*/ 376267 w 914120"/>
                <a:gd name="connsiteY33" fmla="*/ 1030530 h 1030530"/>
                <a:gd name="connsiteX0" fmla="*/ 376267 w 914120"/>
                <a:gd name="connsiteY0" fmla="*/ 1030530 h 1030530"/>
                <a:gd name="connsiteX1" fmla="*/ 63116 w 914120"/>
                <a:gd name="connsiteY1" fmla="*/ 905270 h 1030530"/>
                <a:gd name="connsiteX2" fmla="*/ 125746 w 914120"/>
                <a:gd name="connsiteY2" fmla="*/ 830114 h 1030530"/>
                <a:gd name="connsiteX3" fmla="*/ 486 w 914120"/>
                <a:gd name="connsiteY3" fmla="*/ 754958 h 1030530"/>
                <a:gd name="connsiteX4" fmla="*/ 113220 w 914120"/>
                <a:gd name="connsiteY4" fmla="*/ 654749 h 1030530"/>
                <a:gd name="connsiteX5" fmla="*/ 13012 w 914120"/>
                <a:gd name="connsiteY5" fmla="*/ 529489 h 1030530"/>
                <a:gd name="connsiteX6" fmla="*/ 100694 w 914120"/>
                <a:gd name="connsiteY6" fmla="*/ 416755 h 1030530"/>
                <a:gd name="connsiteX7" fmla="*/ 113220 w 914120"/>
                <a:gd name="connsiteY7" fmla="*/ 266443 h 1030530"/>
                <a:gd name="connsiteX8" fmla="*/ 213428 w 914120"/>
                <a:gd name="connsiteY8" fmla="*/ 291495 h 1030530"/>
                <a:gd name="connsiteX9" fmla="*/ 363741 w 914120"/>
                <a:gd name="connsiteY9" fmla="*/ 141182 h 1030530"/>
                <a:gd name="connsiteX10" fmla="*/ 438897 w 914120"/>
                <a:gd name="connsiteY10" fmla="*/ 278969 h 1030530"/>
                <a:gd name="connsiteX11" fmla="*/ 501527 w 914120"/>
                <a:gd name="connsiteY11" fmla="*/ 15922 h 1030530"/>
                <a:gd name="connsiteX12" fmla="*/ 553226 w 914120"/>
                <a:gd name="connsiteY12" fmla="*/ 51905 h 1030530"/>
                <a:gd name="connsiteX13" fmla="*/ 489001 w 914120"/>
                <a:gd name="connsiteY13" fmla="*/ 241391 h 1030530"/>
                <a:gd name="connsiteX14" fmla="*/ 564157 w 914120"/>
                <a:gd name="connsiteY14" fmla="*/ 241391 h 1030530"/>
                <a:gd name="connsiteX15" fmla="*/ 576683 w 914120"/>
                <a:gd name="connsiteY15" fmla="*/ 103604 h 1030530"/>
                <a:gd name="connsiteX16" fmla="*/ 601735 w 914120"/>
                <a:gd name="connsiteY16" fmla="*/ 228864 h 1030530"/>
                <a:gd name="connsiteX17" fmla="*/ 601735 w 914120"/>
                <a:gd name="connsiteY17" fmla="*/ 228864 h 1030530"/>
                <a:gd name="connsiteX18" fmla="*/ 714469 w 914120"/>
                <a:gd name="connsiteY18" fmla="*/ 191286 h 1030530"/>
                <a:gd name="connsiteX19" fmla="*/ 739521 w 914120"/>
                <a:gd name="connsiteY19" fmla="*/ 316547 h 1030530"/>
                <a:gd name="connsiteX20" fmla="*/ 827378 w 914120"/>
                <a:gd name="connsiteY20" fmla="*/ 303847 h 1030530"/>
                <a:gd name="connsiteX21" fmla="*/ 726995 w 914120"/>
                <a:gd name="connsiteY21" fmla="*/ 379177 h 1030530"/>
                <a:gd name="connsiteX22" fmla="*/ 903259 w 914120"/>
                <a:gd name="connsiteY22" fmla="*/ 404751 h 1030530"/>
                <a:gd name="connsiteX23" fmla="*/ 839730 w 914120"/>
                <a:gd name="connsiteY23" fmla="*/ 529489 h 1030530"/>
                <a:gd name="connsiteX24" fmla="*/ 803746 w 914120"/>
                <a:gd name="connsiteY24" fmla="*/ 571822 h 1030530"/>
                <a:gd name="connsiteX25" fmla="*/ 913814 w 914120"/>
                <a:gd name="connsiteY25" fmla="*/ 641180 h 1030530"/>
                <a:gd name="connsiteX26" fmla="*/ 738275 w 914120"/>
                <a:gd name="connsiteY26" fmla="*/ 690906 h 1030530"/>
                <a:gd name="connsiteX27" fmla="*/ 789625 w 914120"/>
                <a:gd name="connsiteY27" fmla="*/ 805062 h 1030530"/>
                <a:gd name="connsiteX28" fmla="*/ 689417 w 914120"/>
                <a:gd name="connsiteY28" fmla="*/ 830114 h 1030530"/>
                <a:gd name="connsiteX29" fmla="*/ 802151 w 914120"/>
                <a:gd name="connsiteY29" fmla="*/ 930322 h 1030530"/>
                <a:gd name="connsiteX30" fmla="*/ 726995 w 914120"/>
                <a:gd name="connsiteY30" fmla="*/ 1005478 h 1030530"/>
                <a:gd name="connsiteX31" fmla="*/ 614261 w 914120"/>
                <a:gd name="connsiteY31" fmla="*/ 992952 h 1030530"/>
                <a:gd name="connsiteX32" fmla="*/ 463949 w 914120"/>
                <a:gd name="connsiteY32" fmla="*/ 992952 h 1030530"/>
                <a:gd name="connsiteX33" fmla="*/ 376267 w 914120"/>
                <a:gd name="connsiteY33" fmla="*/ 1030530 h 10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120" h="1030530">
                  <a:moveTo>
                    <a:pt x="376267" y="1030530"/>
                  </a:moveTo>
                  <a:cubicBezTo>
                    <a:pt x="271883" y="988777"/>
                    <a:pt x="78223" y="943022"/>
                    <a:pt x="63116" y="905270"/>
                  </a:cubicBezTo>
                  <a:cubicBezTo>
                    <a:pt x="48009" y="867518"/>
                    <a:pt x="104869" y="855166"/>
                    <a:pt x="125746" y="830114"/>
                  </a:cubicBezTo>
                  <a:cubicBezTo>
                    <a:pt x="83993" y="805062"/>
                    <a:pt x="-7459" y="828577"/>
                    <a:pt x="486" y="754958"/>
                  </a:cubicBezTo>
                  <a:cubicBezTo>
                    <a:pt x="8431" y="681339"/>
                    <a:pt x="75642" y="688152"/>
                    <a:pt x="113220" y="654749"/>
                  </a:cubicBezTo>
                  <a:cubicBezTo>
                    <a:pt x="79817" y="612996"/>
                    <a:pt x="7068" y="584001"/>
                    <a:pt x="13012" y="529489"/>
                  </a:cubicBezTo>
                  <a:cubicBezTo>
                    <a:pt x="18956" y="474977"/>
                    <a:pt x="71467" y="454333"/>
                    <a:pt x="100694" y="416755"/>
                  </a:cubicBezTo>
                  <a:cubicBezTo>
                    <a:pt x="104869" y="366651"/>
                    <a:pt x="71350" y="287725"/>
                    <a:pt x="113220" y="266443"/>
                  </a:cubicBezTo>
                  <a:cubicBezTo>
                    <a:pt x="155090" y="245161"/>
                    <a:pt x="180025" y="283144"/>
                    <a:pt x="213428" y="291495"/>
                  </a:cubicBezTo>
                  <a:cubicBezTo>
                    <a:pt x="263532" y="241391"/>
                    <a:pt x="281887" y="161653"/>
                    <a:pt x="363741" y="141182"/>
                  </a:cubicBezTo>
                  <a:cubicBezTo>
                    <a:pt x="445595" y="120711"/>
                    <a:pt x="413845" y="233040"/>
                    <a:pt x="438897" y="278969"/>
                  </a:cubicBezTo>
                  <a:cubicBezTo>
                    <a:pt x="459774" y="191287"/>
                    <a:pt x="482472" y="53766"/>
                    <a:pt x="501527" y="15922"/>
                  </a:cubicBezTo>
                  <a:cubicBezTo>
                    <a:pt x="520582" y="-21922"/>
                    <a:pt x="531596" y="14849"/>
                    <a:pt x="553226" y="51905"/>
                  </a:cubicBezTo>
                  <a:cubicBezTo>
                    <a:pt x="574856" y="88961"/>
                    <a:pt x="522404" y="166235"/>
                    <a:pt x="489001" y="241391"/>
                  </a:cubicBezTo>
                  <a:lnTo>
                    <a:pt x="564157" y="241391"/>
                  </a:lnTo>
                  <a:cubicBezTo>
                    <a:pt x="568332" y="195462"/>
                    <a:pt x="534465" y="87251"/>
                    <a:pt x="576683" y="103604"/>
                  </a:cubicBezTo>
                  <a:cubicBezTo>
                    <a:pt x="618901" y="119957"/>
                    <a:pt x="593384" y="187111"/>
                    <a:pt x="601735" y="228864"/>
                  </a:cubicBezTo>
                  <a:lnTo>
                    <a:pt x="601735" y="228864"/>
                  </a:lnTo>
                  <a:cubicBezTo>
                    <a:pt x="639313" y="216338"/>
                    <a:pt x="684951" y="153765"/>
                    <a:pt x="714469" y="191286"/>
                  </a:cubicBezTo>
                  <a:cubicBezTo>
                    <a:pt x="743987" y="228807"/>
                    <a:pt x="731170" y="274793"/>
                    <a:pt x="739521" y="316547"/>
                  </a:cubicBezTo>
                  <a:cubicBezTo>
                    <a:pt x="768807" y="312314"/>
                    <a:pt x="804442" y="282680"/>
                    <a:pt x="827378" y="303847"/>
                  </a:cubicBezTo>
                  <a:cubicBezTo>
                    <a:pt x="850314" y="325014"/>
                    <a:pt x="760456" y="354067"/>
                    <a:pt x="726995" y="379177"/>
                  </a:cubicBezTo>
                  <a:cubicBezTo>
                    <a:pt x="814677" y="375002"/>
                    <a:pt x="884128" y="319080"/>
                    <a:pt x="903259" y="404751"/>
                  </a:cubicBezTo>
                  <a:cubicBezTo>
                    <a:pt x="935705" y="550047"/>
                    <a:pt x="889834" y="475210"/>
                    <a:pt x="839730" y="529489"/>
                  </a:cubicBezTo>
                  <a:lnTo>
                    <a:pt x="803746" y="571822"/>
                  </a:lnTo>
                  <a:cubicBezTo>
                    <a:pt x="840435" y="594941"/>
                    <a:pt x="910992" y="548211"/>
                    <a:pt x="913814" y="641180"/>
                  </a:cubicBezTo>
                  <a:cubicBezTo>
                    <a:pt x="916636" y="734149"/>
                    <a:pt x="796788" y="674331"/>
                    <a:pt x="738275" y="690906"/>
                  </a:cubicBezTo>
                  <a:cubicBezTo>
                    <a:pt x="775853" y="745186"/>
                    <a:pt x="797768" y="781861"/>
                    <a:pt x="789625" y="805062"/>
                  </a:cubicBezTo>
                  <a:cubicBezTo>
                    <a:pt x="781482" y="828263"/>
                    <a:pt x="722820" y="821763"/>
                    <a:pt x="689417" y="830114"/>
                  </a:cubicBezTo>
                  <a:cubicBezTo>
                    <a:pt x="726995" y="863517"/>
                    <a:pt x="817490" y="879986"/>
                    <a:pt x="802151" y="930322"/>
                  </a:cubicBezTo>
                  <a:cubicBezTo>
                    <a:pt x="786812" y="980658"/>
                    <a:pt x="773214" y="986776"/>
                    <a:pt x="726995" y="1005478"/>
                  </a:cubicBezTo>
                  <a:cubicBezTo>
                    <a:pt x="680776" y="1024180"/>
                    <a:pt x="651839" y="997127"/>
                    <a:pt x="614261" y="992952"/>
                  </a:cubicBezTo>
                  <a:lnTo>
                    <a:pt x="463949" y="992952"/>
                  </a:lnTo>
                  <a:lnTo>
                    <a:pt x="376267" y="1030530"/>
                  </a:lnTo>
                  <a:close/>
                </a:path>
              </a:pathLst>
            </a:custGeom>
            <a:solidFill>
              <a:srgbClr val="7FB46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extBox 34">
            <a:extLst>
              <a:ext uri="{FF2B5EF4-FFF2-40B4-BE49-F238E27FC236}">
                <a16:creationId xmlns:a16="http://schemas.microsoft.com/office/drawing/2014/main" id="{C48998C8-7756-BF9B-26C0-1732130379EA}"/>
              </a:ext>
            </a:extLst>
          </p:cNvPr>
          <p:cNvSpPr txBox="1"/>
          <p:nvPr/>
        </p:nvSpPr>
        <p:spPr>
          <a:xfrm>
            <a:off x="44546" y="1426891"/>
            <a:ext cx="2363147" cy="52322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Distant object</a:t>
            </a:r>
          </a:p>
        </p:txBody>
      </p:sp>
      <p:grpSp>
        <p:nvGrpSpPr>
          <p:cNvPr id="36" name="Group 35">
            <a:extLst>
              <a:ext uri="{FF2B5EF4-FFF2-40B4-BE49-F238E27FC236}">
                <a16:creationId xmlns:a16="http://schemas.microsoft.com/office/drawing/2014/main" id="{DE754973-E33E-3475-B99B-221E27EB3607}"/>
              </a:ext>
            </a:extLst>
          </p:cNvPr>
          <p:cNvGrpSpPr/>
          <p:nvPr/>
        </p:nvGrpSpPr>
        <p:grpSpPr>
          <a:xfrm flipV="1">
            <a:off x="7899883" y="2368055"/>
            <a:ext cx="285064" cy="1067473"/>
            <a:chOff x="337717" y="3190740"/>
            <a:chExt cx="914120" cy="1356208"/>
          </a:xfrm>
        </p:grpSpPr>
        <p:sp>
          <p:nvSpPr>
            <p:cNvPr id="37" name="Freeform: Shape 36">
              <a:extLst>
                <a:ext uri="{FF2B5EF4-FFF2-40B4-BE49-F238E27FC236}">
                  <a16:creationId xmlns:a16="http://schemas.microsoft.com/office/drawing/2014/main" id="{D76BB15F-036E-AECD-1C1F-090F29AF9679}"/>
                </a:ext>
              </a:extLst>
            </p:cNvPr>
            <p:cNvSpPr/>
            <p:nvPr/>
          </p:nvSpPr>
          <p:spPr>
            <a:xfrm>
              <a:off x="688932" y="4146115"/>
              <a:ext cx="250520" cy="400833"/>
            </a:xfrm>
            <a:custGeom>
              <a:avLst/>
              <a:gdLst>
                <a:gd name="connsiteX0" fmla="*/ 0 w 250520"/>
                <a:gd name="connsiteY0" fmla="*/ 388307 h 400833"/>
                <a:gd name="connsiteX1" fmla="*/ 50104 w 250520"/>
                <a:gd name="connsiteY1" fmla="*/ 200417 h 400833"/>
                <a:gd name="connsiteX2" fmla="*/ 50104 w 250520"/>
                <a:gd name="connsiteY2" fmla="*/ 0 h 400833"/>
                <a:gd name="connsiteX3" fmla="*/ 212942 w 250520"/>
                <a:gd name="connsiteY3" fmla="*/ 0 h 400833"/>
                <a:gd name="connsiteX4" fmla="*/ 187890 w 250520"/>
                <a:gd name="connsiteY4" fmla="*/ 212943 h 400833"/>
                <a:gd name="connsiteX5" fmla="*/ 250520 w 250520"/>
                <a:gd name="connsiteY5" fmla="*/ 400833 h 40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520" h="400833">
                  <a:moveTo>
                    <a:pt x="0" y="388307"/>
                  </a:moveTo>
                  <a:lnTo>
                    <a:pt x="50104" y="200417"/>
                  </a:lnTo>
                  <a:lnTo>
                    <a:pt x="50104" y="0"/>
                  </a:lnTo>
                  <a:lnTo>
                    <a:pt x="212942" y="0"/>
                  </a:lnTo>
                  <a:lnTo>
                    <a:pt x="187890" y="212943"/>
                  </a:lnTo>
                  <a:lnTo>
                    <a:pt x="250520" y="400833"/>
                  </a:lnTo>
                </a:path>
              </a:pathLst>
            </a:custGeom>
            <a:solidFill>
              <a:srgbClr val="716C4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Shape 37">
              <a:extLst>
                <a:ext uri="{FF2B5EF4-FFF2-40B4-BE49-F238E27FC236}">
                  <a16:creationId xmlns:a16="http://schemas.microsoft.com/office/drawing/2014/main" id="{C0F2B2CD-D1EB-DD5E-D7B4-33DF0E40E56D}"/>
                </a:ext>
              </a:extLst>
            </p:cNvPr>
            <p:cNvSpPr/>
            <p:nvPr/>
          </p:nvSpPr>
          <p:spPr>
            <a:xfrm>
              <a:off x="337717" y="3190740"/>
              <a:ext cx="914120" cy="1030530"/>
            </a:xfrm>
            <a:custGeom>
              <a:avLst/>
              <a:gdLst>
                <a:gd name="connsiteX0" fmla="*/ 375781 w 989556"/>
                <a:gd name="connsiteY0" fmla="*/ 1014608 h 1014608"/>
                <a:gd name="connsiteX1" fmla="*/ 62630 w 989556"/>
                <a:gd name="connsiteY1" fmla="*/ 889348 h 1014608"/>
                <a:gd name="connsiteX2" fmla="*/ 125260 w 989556"/>
                <a:gd name="connsiteY2" fmla="*/ 814192 h 1014608"/>
                <a:gd name="connsiteX3" fmla="*/ 0 w 989556"/>
                <a:gd name="connsiteY3" fmla="*/ 739036 h 1014608"/>
                <a:gd name="connsiteX4" fmla="*/ 112734 w 989556"/>
                <a:gd name="connsiteY4" fmla="*/ 638827 h 1014608"/>
                <a:gd name="connsiteX5" fmla="*/ 12526 w 989556"/>
                <a:gd name="connsiteY5" fmla="*/ 513567 h 1014608"/>
                <a:gd name="connsiteX6" fmla="*/ 100208 w 989556"/>
                <a:gd name="connsiteY6" fmla="*/ 400833 h 1014608"/>
                <a:gd name="connsiteX7" fmla="*/ 112734 w 989556"/>
                <a:gd name="connsiteY7" fmla="*/ 250521 h 1014608"/>
                <a:gd name="connsiteX8" fmla="*/ 212942 w 989556"/>
                <a:gd name="connsiteY8" fmla="*/ 275573 h 1014608"/>
                <a:gd name="connsiteX9" fmla="*/ 363255 w 989556"/>
                <a:gd name="connsiteY9" fmla="*/ 125260 h 1014608"/>
                <a:gd name="connsiteX10" fmla="*/ 438411 w 989556"/>
                <a:gd name="connsiteY10" fmla="*/ 263047 h 1014608"/>
                <a:gd name="connsiteX11" fmla="*/ 501041 w 989556"/>
                <a:gd name="connsiteY11" fmla="*/ 0 h 1014608"/>
                <a:gd name="connsiteX12" fmla="*/ 588723 w 989556"/>
                <a:gd name="connsiteY12" fmla="*/ 0 h 1014608"/>
                <a:gd name="connsiteX13" fmla="*/ 488515 w 989556"/>
                <a:gd name="connsiteY13" fmla="*/ 225469 h 1014608"/>
                <a:gd name="connsiteX14" fmla="*/ 563671 w 989556"/>
                <a:gd name="connsiteY14" fmla="*/ 225469 h 1014608"/>
                <a:gd name="connsiteX15" fmla="*/ 576197 w 989556"/>
                <a:gd name="connsiteY15" fmla="*/ 87682 h 1014608"/>
                <a:gd name="connsiteX16" fmla="*/ 601249 w 989556"/>
                <a:gd name="connsiteY16" fmla="*/ 212942 h 1014608"/>
                <a:gd name="connsiteX17" fmla="*/ 601249 w 989556"/>
                <a:gd name="connsiteY17" fmla="*/ 212942 h 1014608"/>
                <a:gd name="connsiteX18" fmla="*/ 713983 w 989556"/>
                <a:gd name="connsiteY18" fmla="*/ 175364 h 1014608"/>
                <a:gd name="connsiteX19" fmla="*/ 739035 w 989556"/>
                <a:gd name="connsiteY19" fmla="*/ 300625 h 1014608"/>
                <a:gd name="connsiteX20" fmla="*/ 814192 w 989556"/>
                <a:gd name="connsiteY20" fmla="*/ 300625 h 1014608"/>
                <a:gd name="connsiteX21" fmla="*/ 726509 w 989556"/>
                <a:gd name="connsiteY21" fmla="*/ 363255 h 1014608"/>
                <a:gd name="connsiteX22" fmla="*/ 989556 w 989556"/>
                <a:gd name="connsiteY22" fmla="*/ 350729 h 1014608"/>
                <a:gd name="connsiteX23" fmla="*/ 839244 w 989556"/>
                <a:gd name="connsiteY23" fmla="*/ 513567 h 1014608"/>
                <a:gd name="connsiteX24" fmla="*/ 839244 w 989556"/>
                <a:gd name="connsiteY24" fmla="*/ 513567 h 1014608"/>
                <a:gd name="connsiteX25" fmla="*/ 826718 w 989556"/>
                <a:gd name="connsiteY25" fmla="*/ 588723 h 1014608"/>
                <a:gd name="connsiteX26" fmla="*/ 839244 w 989556"/>
                <a:gd name="connsiteY26" fmla="*/ 701458 h 1014608"/>
                <a:gd name="connsiteX27" fmla="*/ 676405 w 989556"/>
                <a:gd name="connsiteY27" fmla="*/ 626301 h 1014608"/>
                <a:gd name="connsiteX28" fmla="*/ 789139 w 989556"/>
                <a:gd name="connsiteY28" fmla="*/ 789140 h 1014608"/>
                <a:gd name="connsiteX29" fmla="*/ 688931 w 989556"/>
                <a:gd name="connsiteY29" fmla="*/ 814192 h 1014608"/>
                <a:gd name="connsiteX30" fmla="*/ 801665 w 989556"/>
                <a:gd name="connsiteY30" fmla="*/ 914400 h 1014608"/>
                <a:gd name="connsiteX31" fmla="*/ 726509 w 989556"/>
                <a:gd name="connsiteY31" fmla="*/ 989556 h 1014608"/>
                <a:gd name="connsiteX32" fmla="*/ 613775 w 989556"/>
                <a:gd name="connsiteY32" fmla="*/ 977030 h 1014608"/>
                <a:gd name="connsiteX33" fmla="*/ 463463 w 989556"/>
                <a:gd name="connsiteY33" fmla="*/ 977030 h 1014608"/>
                <a:gd name="connsiteX34" fmla="*/ 375781 w 989556"/>
                <a:gd name="connsiteY34" fmla="*/ 1014608 h 1014608"/>
                <a:gd name="connsiteX0" fmla="*/ 375781 w 989556"/>
                <a:gd name="connsiteY0" fmla="*/ 1014608 h 1014608"/>
                <a:gd name="connsiteX1" fmla="*/ 62630 w 989556"/>
                <a:gd name="connsiteY1" fmla="*/ 889348 h 1014608"/>
                <a:gd name="connsiteX2" fmla="*/ 125260 w 989556"/>
                <a:gd name="connsiteY2" fmla="*/ 814192 h 1014608"/>
                <a:gd name="connsiteX3" fmla="*/ 0 w 989556"/>
                <a:gd name="connsiteY3" fmla="*/ 739036 h 1014608"/>
                <a:gd name="connsiteX4" fmla="*/ 112734 w 989556"/>
                <a:gd name="connsiteY4" fmla="*/ 638827 h 1014608"/>
                <a:gd name="connsiteX5" fmla="*/ 12526 w 989556"/>
                <a:gd name="connsiteY5" fmla="*/ 513567 h 1014608"/>
                <a:gd name="connsiteX6" fmla="*/ 100208 w 989556"/>
                <a:gd name="connsiteY6" fmla="*/ 400833 h 1014608"/>
                <a:gd name="connsiteX7" fmla="*/ 112734 w 989556"/>
                <a:gd name="connsiteY7" fmla="*/ 250521 h 1014608"/>
                <a:gd name="connsiteX8" fmla="*/ 212942 w 989556"/>
                <a:gd name="connsiteY8" fmla="*/ 275573 h 1014608"/>
                <a:gd name="connsiteX9" fmla="*/ 363255 w 989556"/>
                <a:gd name="connsiteY9" fmla="*/ 125260 h 1014608"/>
                <a:gd name="connsiteX10" fmla="*/ 438411 w 989556"/>
                <a:gd name="connsiteY10" fmla="*/ 263047 h 1014608"/>
                <a:gd name="connsiteX11" fmla="*/ 501041 w 989556"/>
                <a:gd name="connsiteY11" fmla="*/ 0 h 1014608"/>
                <a:gd name="connsiteX12" fmla="*/ 588723 w 989556"/>
                <a:gd name="connsiteY12" fmla="*/ 0 h 1014608"/>
                <a:gd name="connsiteX13" fmla="*/ 488515 w 989556"/>
                <a:gd name="connsiteY13" fmla="*/ 225469 h 1014608"/>
                <a:gd name="connsiteX14" fmla="*/ 563671 w 989556"/>
                <a:gd name="connsiteY14" fmla="*/ 225469 h 1014608"/>
                <a:gd name="connsiteX15" fmla="*/ 576197 w 989556"/>
                <a:gd name="connsiteY15" fmla="*/ 87682 h 1014608"/>
                <a:gd name="connsiteX16" fmla="*/ 601249 w 989556"/>
                <a:gd name="connsiteY16" fmla="*/ 212942 h 1014608"/>
                <a:gd name="connsiteX17" fmla="*/ 601249 w 989556"/>
                <a:gd name="connsiteY17" fmla="*/ 212942 h 1014608"/>
                <a:gd name="connsiteX18" fmla="*/ 713983 w 989556"/>
                <a:gd name="connsiteY18" fmla="*/ 175364 h 1014608"/>
                <a:gd name="connsiteX19" fmla="*/ 739035 w 989556"/>
                <a:gd name="connsiteY19" fmla="*/ 300625 h 1014608"/>
                <a:gd name="connsiteX20" fmla="*/ 814192 w 989556"/>
                <a:gd name="connsiteY20" fmla="*/ 300625 h 1014608"/>
                <a:gd name="connsiteX21" fmla="*/ 726509 w 989556"/>
                <a:gd name="connsiteY21" fmla="*/ 363255 h 1014608"/>
                <a:gd name="connsiteX22" fmla="*/ 989556 w 989556"/>
                <a:gd name="connsiteY22" fmla="*/ 350729 h 1014608"/>
                <a:gd name="connsiteX23" fmla="*/ 839244 w 989556"/>
                <a:gd name="connsiteY23" fmla="*/ 513567 h 1014608"/>
                <a:gd name="connsiteX24" fmla="*/ 839244 w 989556"/>
                <a:gd name="connsiteY24" fmla="*/ 513567 h 1014608"/>
                <a:gd name="connsiteX25" fmla="*/ 826718 w 989556"/>
                <a:gd name="connsiteY25" fmla="*/ 588723 h 1014608"/>
                <a:gd name="connsiteX26" fmla="*/ 839244 w 989556"/>
                <a:gd name="connsiteY26" fmla="*/ 701458 h 1014608"/>
                <a:gd name="connsiteX27" fmla="*/ 676405 w 989556"/>
                <a:gd name="connsiteY27" fmla="*/ 626301 h 1014608"/>
                <a:gd name="connsiteX28" fmla="*/ 789139 w 989556"/>
                <a:gd name="connsiteY28" fmla="*/ 789140 h 1014608"/>
                <a:gd name="connsiteX29" fmla="*/ 688931 w 989556"/>
                <a:gd name="connsiteY29" fmla="*/ 814192 h 1014608"/>
                <a:gd name="connsiteX30" fmla="*/ 801665 w 989556"/>
                <a:gd name="connsiteY30" fmla="*/ 914400 h 1014608"/>
                <a:gd name="connsiteX31" fmla="*/ 726509 w 989556"/>
                <a:gd name="connsiteY31" fmla="*/ 989556 h 1014608"/>
                <a:gd name="connsiteX32" fmla="*/ 613775 w 989556"/>
                <a:gd name="connsiteY32" fmla="*/ 977030 h 1014608"/>
                <a:gd name="connsiteX33" fmla="*/ 463463 w 989556"/>
                <a:gd name="connsiteY33" fmla="*/ 977030 h 1014608"/>
                <a:gd name="connsiteX34" fmla="*/ 375781 w 989556"/>
                <a:gd name="connsiteY34" fmla="*/ 1014608 h 1014608"/>
                <a:gd name="connsiteX0" fmla="*/ 375781 w 989556"/>
                <a:gd name="connsiteY0" fmla="*/ 1014608 h 1014608"/>
                <a:gd name="connsiteX1" fmla="*/ 62630 w 989556"/>
                <a:gd name="connsiteY1" fmla="*/ 889348 h 1014608"/>
                <a:gd name="connsiteX2" fmla="*/ 125260 w 989556"/>
                <a:gd name="connsiteY2" fmla="*/ 814192 h 1014608"/>
                <a:gd name="connsiteX3" fmla="*/ 0 w 989556"/>
                <a:gd name="connsiteY3" fmla="*/ 739036 h 1014608"/>
                <a:gd name="connsiteX4" fmla="*/ 112734 w 989556"/>
                <a:gd name="connsiteY4" fmla="*/ 638827 h 1014608"/>
                <a:gd name="connsiteX5" fmla="*/ 12526 w 989556"/>
                <a:gd name="connsiteY5" fmla="*/ 513567 h 1014608"/>
                <a:gd name="connsiteX6" fmla="*/ 100208 w 989556"/>
                <a:gd name="connsiteY6" fmla="*/ 400833 h 1014608"/>
                <a:gd name="connsiteX7" fmla="*/ 112734 w 989556"/>
                <a:gd name="connsiteY7" fmla="*/ 250521 h 1014608"/>
                <a:gd name="connsiteX8" fmla="*/ 212942 w 989556"/>
                <a:gd name="connsiteY8" fmla="*/ 275573 h 1014608"/>
                <a:gd name="connsiteX9" fmla="*/ 363255 w 989556"/>
                <a:gd name="connsiteY9" fmla="*/ 125260 h 1014608"/>
                <a:gd name="connsiteX10" fmla="*/ 438411 w 989556"/>
                <a:gd name="connsiteY10" fmla="*/ 263047 h 1014608"/>
                <a:gd name="connsiteX11" fmla="*/ 501041 w 989556"/>
                <a:gd name="connsiteY11" fmla="*/ 0 h 1014608"/>
                <a:gd name="connsiteX12" fmla="*/ 588723 w 989556"/>
                <a:gd name="connsiteY12" fmla="*/ 0 h 1014608"/>
                <a:gd name="connsiteX13" fmla="*/ 488515 w 989556"/>
                <a:gd name="connsiteY13" fmla="*/ 225469 h 1014608"/>
                <a:gd name="connsiteX14" fmla="*/ 563671 w 989556"/>
                <a:gd name="connsiteY14" fmla="*/ 225469 h 1014608"/>
                <a:gd name="connsiteX15" fmla="*/ 576197 w 989556"/>
                <a:gd name="connsiteY15" fmla="*/ 87682 h 1014608"/>
                <a:gd name="connsiteX16" fmla="*/ 601249 w 989556"/>
                <a:gd name="connsiteY16" fmla="*/ 212942 h 1014608"/>
                <a:gd name="connsiteX17" fmla="*/ 601249 w 989556"/>
                <a:gd name="connsiteY17" fmla="*/ 212942 h 1014608"/>
                <a:gd name="connsiteX18" fmla="*/ 713983 w 989556"/>
                <a:gd name="connsiteY18" fmla="*/ 175364 h 1014608"/>
                <a:gd name="connsiteX19" fmla="*/ 739035 w 989556"/>
                <a:gd name="connsiteY19" fmla="*/ 300625 h 1014608"/>
                <a:gd name="connsiteX20" fmla="*/ 814192 w 989556"/>
                <a:gd name="connsiteY20" fmla="*/ 300625 h 1014608"/>
                <a:gd name="connsiteX21" fmla="*/ 726509 w 989556"/>
                <a:gd name="connsiteY21" fmla="*/ 363255 h 1014608"/>
                <a:gd name="connsiteX22" fmla="*/ 989556 w 989556"/>
                <a:gd name="connsiteY22" fmla="*/ 350729 h 1014608"/>
                <a:gd name="connsiteX23" fmla="*/ 839244 w 989556"/>
                <a:gd name="connsiteY23" fmla="*/ 513567 h 1014608"/>
                <a:gd name="connsiteX24" fmla="*/ 839244 w 989556"/>
                <a:gd name="connsiteY24" fmla="*/ 513567 h 1014608"/>
                <a:gd name="connsiteX25" fmla="*/ 826718 w 989556"/>
                <a:gd name="connsiteY25" fmla="*/ 588723 h 1014608"/>
                <a:gd name="connsiteX26" fmla="*/ 839244 w 989556"/>
                <a:gd name="connsiteY26" fmla="*/ 701458 h 1014608"/>
                <a:gd name="connsiteX27" fmla="*/ 676405 w 989556"/>
                <a:gd name="connsiteY27" fmla="*/ 626301 h 1014608"/>
                <a:gd name="connsiteX28" fmla="*/ 789139 w 989556"/>
                <a:gd name="connsiteY28" fmla="*/ 789140 h 1014608"/>
                <a:gd name="connsiteX29" fmla="*/ 688931 w 989556"/>
                <a:gd name="connsiteY29" fmla="*/ 814192 h 1014608"/>
                <a:gd name="connsiteX30" fmla="*/ 801665 w 989556"/>
                <a:gd name="connsiteY30" fmla="*/ 914400 h 1014608"/>
                <a:gd name="connsiteX31" fmla="*/ 726509 w 989556"/>
                <a:gd name="connsiteY31" fmla="*/ 989556 h 1014608"/>
                <a:gd name="connsiteX32" fmla="*/ 613775 w 989556"/>
                <a:gd name="connsiteY32" fmla="*/ 977030 h 1014608"/>
                <a:gd name="connsiteX33" fmla="*/ 463463 w 989556"/>
                <a:gd name="connsiteY33" fmla="*/ 977030 h 1014608"/>
                <a:gd name="connsiteX34" fmla="*/ 375781 w 989556"/>
                <a:gd name="connsiteY34" fmla="*/ 1014608 h 1014608"/>
                <a:gd name="connsiteX0" fmla="*/ 375781 w 989556"/>
                <a:gd name="connsiteY0" fmla="*/ 1014608 h 1014608"/>
                <a:gd name="connsiteX1" fmla="*/ 62630 w 989556"/>
                <a:gd name="connsiteY1" fmla="*/ 889348 h 1014608"/>
                <a:gd name="connsiteX2" fmla="*/ 125260 w 989556"/>
                <a:gd name="connsiteY2" fmla="*/ 814192 h 1014608"/>
                <a:gd name="connsiteX3" fmla="*/ 0 w 989556"/>
                <a:gd name="connsiteY3" fmla="*/ 739036 h 1014608"/>
                <a:gd name="connsiteX4" fmla="*/ 112734 w 989556"/>
                <a:gd name="connsiteY4" fmla="*/ 638827 h 1014608"/>
                <a:gd name="connsiteX5" fmla="*/ 12526 w 989556"/>
                <a:gd name="connsiteY5" fmla="*/ 513567 h 1014608"/>
                <a:gd name="connsiteX6" fmla="*/ 100208 w 989556"/>
                <a:gd name="connsiteY6" fmla="*/ 400833 h 1014608"/>
                <a:gd name="connsiteX7" fmla="*/ 112734 w 989556"/>
                <a:gd name="connsiteY7" fmla="*/ 250521 h 1014608"/>
                <a:gd name="connsiteX8" fmla="*/ 212942 w 989556"/>
                <a:gd name="connsiteY8" fmla="*/ 275573 h 1014608"/>
                <a:gd name="connsiteX9" fmla="*/ 363255 w 989556"/>
                <a:gd name="connsiteY9" fmla="*/ 125260 h 1014608"/>
                <a:gd name="connsiteX10" fmla="*/ 438411 w 989556"/>
                <a:gd name="connsiteY10" fmla="*/ 263047 h 1014608"/>
                <a:gd name="connsiteX11" fmla="*/ 501041 w 989556"/>
                <a:gd name="connsiteY11" fmla="*/ 0 h 1014608"/>
                <a:gd name="connsiteX12" fmla="*/ 588723 w 989556"/>
                <a:gd name="connsiteY12" fmla="*/ 0 h 1014608"/>
                <a:gd name="connsiteX13" fmla="*/ 488515 w 989556"/>
                <a:gd name="connsiteY13" fmla="*/ 225469 h 1014608"/>
                <a:gd name="connsiteX14" fmla="*/ 563671 w 989556"/>
                <a:gd name="connsiteY14" fmla="*/ 225469 h 1014608"/>
                <a:gd name="connsiteX15" fmla="*/ 576197 w 989556"/>
                <a:gd name="connsiteY15" fmla="*/ 87682 h 1014608"/>
                <a:gd name="connsiteX16" fmla="*/ 601249 w 989556"/>
                <a:gd name="connsiteY16" fmla="*/ 212942 h 1014608"/>
                <a:gd name="connsiteX17" fmla="*/ 601249 w 989556"/>
                <a:gd name="connsiteY17" fmla="*/ 212942 h 1014608"/>
                <a:gd name="connsiteX18" fmla="*/ 713983 w 989556"/>
                <a:gd name="connsiteY18" fmla="*/ 175364 h 1014608"/>
                <a:gd name="connsiteX19" fmla="*/ 739035 w 989556"/>
                <a:gd name="connsiteY19" fmla="*/ 300625 h 1014608"/>
                <a:gd name="connsiteX20" fmla="*/ 814192 w 989556"/>
                <a:gd name="connsiteY20" fmla="*/ 300625 h 1014608"/>
                <a:gd name="connsiteX21" fmla="*/ 726509 w 989556"/>
                <a:gd name="connsiteY21" fmla="*/ 363255 h 1014608"/>
                <a:gd name="connsiteX22" fmla="*/ 989556 w 989556"/>
                <a:gd name="connsiteY22" fmla="*/ 350729 h 1014608"/>
                <a:gd name="connsiteX23" fmla="*/ 839244 w 989556"/>
                <a:gd name="connsiteY23" fmla="*/ 513567 h 1014608"/>
                <a:gd name="connsiteX24" fmla="*/ 839244 w 989556"/>
                <a:gd name="connsiteY24" fmla="*/ 513567 h 1014608"/>
                <a:gd name="connsiteX25" fmla="*/ 826718 w 989556"/>
                <a:gd name="connsiteY25" fmla="*/ 588723 h 1014608"/>
                <a:gd name="connsiteX26" fmla="*/ 839244 w 989556"/>
                <a:gd name="connsiteY26" fmla="*/ 701458 h 1014608"/>
                <a:gd name="connsiteX27" fmla="*/ 676405 w 989556"/>
                <a:gd name="connsiteY27" fmla="*/ 626301 h 1014608"/>
                <a:gd name="connsiteX28" fmla="*/ 789139 w 989556"/>
                <a:gd name="connsiteY28" fmla="*/ 789140 h 1014608"/>
                <a:gd name="connsiteX29" fmla="*/ 688931 w 989556"/>
                <a:gd name="connsiteY29" fmla="*/ 814192 h 1014608"/>
                <a:gd name="connsiteX30" fmla="*/ 801665 w 989556"/>
                <a:gd name="connsiteY30" fmla="*/ 914400 h 1014608"/>
                <a:gd name="connsiteX31" fmla="*/ 726509 w 989556"/>
                <a:gd name="connsiteY31" fmla="*/ 989556 h 1014608"/>
                <a:gd name="connsiteX32" fmla="*/ 613775 w 989556"/>
                <a:gd name="connsiteY32" fmla="*/ 977030 h 1014608"/>
                <a:gd name="connsiteX33" fmla="*/ 463463 w 989556"/>
                <a:gd name="connsiteY33" fmla="*/ 977030 h 1014608"/>
                <a:gd name="connsiteX34" fmla="*/ 375781 w 989556"/>
                <a:gd name="connsiteY34" fmla="*/ 1014608 h 1014608"/>
                <a:gd name="connsiteX0" fmla="*/ 376267 w 990042"/>
                <a:gd name="connsiteY0" fmla="*/ 1014608 h 1014608"/>
                <a:gd name="connsiteX1" fmla="*/ 63116 w 990042"/>
                <a:gd name="connsiteY1" fmla="*/ 889348 h 1014608"/>
                <a:gd name="connsiteX2" fmla="*/ 125746 w 990042"/>
                <a:gd name="connsiteY2" fmla="*/ 814192 h 1014608"/>
                <a:gd name="connsiteX3" fmla="*/ 486 w 990042"/>
                <a:gd name="connsiteY3" fmla="*/ 739036 h 1014608"/>
                <a:gd name="connsiteX4" fmla="*/ 113220 w 990042"/>
                <a:gd name="connsiteY4" fmla="*/ 638827 h 1014608"/>
                <a:gd name="connsiteX5" fmla="*/ 13012 w 990042"/>
                <a:gd name="connsiteY5" fmla="*/ 513567 h 1014608"/>
                <a:gd name="connsiteX6" fmla="*/ 100694 w 990042"/>
                <a:gd name="connsiteY6" fmla="*/ 400833 h 1014608"/>
                <a:gd name="connsiteX7" fmla="*/ 113220 w 990042"/>
                <a:gd name="connsiteY7" fmla="*/ 250521 h 1014608"/>
                <a:gd name="connsiteX8" fmla="*/ 213428 w 990042"/>
                <a:gd name="connsiteY8" fmla="*/ 275573 h 1014608"/>
                <a:gd name="connsiteX9" fmla="*/ 363741 w 990042"/>
                <a:gd name="connsiteY9" fmla="*/ 125260 h 1014608"/>
                <a:gd name="connsiteX10" fmla="*/ 438897 w 990042"/>
                <a:gd name="connsiteY10" fmla="*/ 263047 h 1014608"/>
                <a:gd name="connsiteX11" fmla="*/ 501527 w 990042"/>
                <a:gd name="connsiteY11" fmla="*/ 0 h 1014608"/>
                <a:gd name="connsiteX12" fmla="*/ 589209 w 990042"/>
                <a:gd name="connsiteY12" fmla="*/ 0 h 1014608"/>
                <a:gd name="connsiteX13" fmla="*/ 489001 w 990042"/>
                <a:gd name="connsiteY13" fmla="*/ 225469 h 1014608"/>
                <a:gd name="connsiteX14" fmla="*/ 564157 w 990042"/>
                <a:gd name="connsiteY14" fmla="*/ 225469 h 1014608"/>
                <a:gd name="connsiteX15" fmla="*/ 576683 w 990042"/>
                <a:gd name="connsiteY15" fmla="*/ 87682 h 1014608"/>
                <a:gd name="connsiteX16" fmla="*/ 601735 w 990042"/>
                <a:gd name="connsiteY16" fmla="*/ 212942 h 1014608"/>
                <a:gd name="connsiteX17" fmla="*/ 601735 w 990042"/>
                <a:gd name="connsiteY17" fmla="*/ 212942 h 1014608"/>
                <a:gd name="connsiteX18" fmla="*/ 714469 w 990042"/>
                <a:gd name="connsiteY18" fmla="*/ 175364 h 1014608"/>
                <a:gd name="connsiteX19" fmla="*/ 739521 w 990042"/>
                <a:gd name="connsiteY19" fmla="*/ 300625 h 1014608"/>
                <a:gd name="connsiteX20" fmla="*/ 814678 w 990042"/>
                <a:gd name="connsiteY20" fmla="*/ 300625 h 1014608"/>
                <a:gd name="connsiteX21" fmla="*/ 726995 w 990042"/>
                <a:gd name="connsiteY21" fmla="*/ 363255 h 1014608"/>
                <a:gd name="connsiteX22" fmla="*/ 990042 w 990042"/>
                <a:gd name="connsiteY22" fmla="*/ 350729 h 1014608"/>
                <a:gd name="connsiteX23" fmla="*/ 839730 w 990042"/>
                <a:gd name="connsiteY23" fmla="*/ 513567 h 1014608"/>
                <a:gd name="connsiteX24" fmla="*/ 839730 w 990042"/>
                <a:gd name="connsiteY24" fmla="*/ 513567 h 1014608"/>
                <a:gd name="connsiteX25" fmla="*/ 827204 w 990042"/>
                <a:gd name="connsiteY25" fmla="*/ 588723 h 1014608"/>
                <a:gd name="connsiteX26" fmla="*/ 839730 w 990042"/>
                <a:gd name="connsiteY26" fmla="*/ 701458 h 1014608"/>
                <a:gd name="connsiteX27" fmla="*/ 676891 w 990042"/>
                <a:gd name="connsiteY27" fmla="*/ 626301 h 1014608"/>
                <a:gd name="connsiteX28" fmla="*/ 789625 w 990042"/>
                <a:gd name="connsiteY28" fmla="*/ 789140 h 1014608"/>
                <a:gd name="connsiteX29" fmla="*/ 689417 w 990042"/>
                <a:gd name="connsiteY29" fmla="*/ 814192 h 1014608"/>
                <a:gd name="connsiteX30" fmla="*/ 802151 w 990042"/>
                <a:gd name="connsiteY30" fmla="*/ 914400 h 1014608"/>
                <a:gd name="connsiteX31" fmla="*/ 726995 w 990042"/>
                <a:gd name="connsiteY31" fmla="*/ 989556 h 1014608"/>
                <a:gd name="connsiteX32" fmla="*/ 614261 w 990042"/>
                <a:gd name="connsiteY32" fmla="*/ 977030 h 1014608"/>
                <a:gd name="connsiteX33" fmla="*/ 463949 w 990042"/>
                <a:gd name="connsiteY33" fmla="*/ 977030 h 1014608"/>
                <a:gd name="connsiteX34" fmla="*/ 376267 w 990042"/>
                <a:gd name="connsiteY34" fmla="*/ 1014608 h 1014608"/>
                <a:gd name="connsiteX0" fmla="*/ 376267 w 990042"/>
                <a:gd name="connsiteY0" fmla="*/ 1014608 h 1014608"/>
                <a:gd name="connsiteX1" fmla="*/ 63116 w 990042"/>
                <a:gd name="connsiteY1" fmla="*/ 889348 h 1014608"/>
                <a:gd name="connsiteX2" fmla="*/ 125746 w 990042"/>
                <a:gd name="connsiteY2" fmla="*/ 814192 h 1014608"/>
                <a:gd name="connsiteX3" fmla="*/ 486 w 990042"/>
                <a:gd name="connsiteY3" fmla="*/ 739036 h 1014608"/>
                <a:gd name="connsiteX4" fmla="*/ 113220 w 990042"/>
                <a:gd name="connsiteY4" fmla="*/ 638827 h 1014608"/>
                <a:gd name="connsiteX5" fmla="*/ 13012 w 990042"/>
                <a:gd name="connsiteY5" fmla="*/ 513567 h 1014608"/>
                <a:gd name="connsiteX6" fmla="*/ 100694 w 990042"/>
                <a:gd name="connsiteY6" fmla="*/ 400833 h 1014608"/>
                <a:gd name="connsiteX7" fmla="*/ 113220 w 990042"/>
                <a:gd name="connsiteY7" fmla="*/ 250521 h 1014608"/>
                <a:gd name="connsiteX8" fmla="*/ 213428 w 990042"/>
                <a:gd name="connsiteY8" fmla="*/ 275573 h 1014608"/>
                <a:gd name="connsiteX9" fmla="*/ 363741 w 990042"/>
                <a:gd name="connsiteY9" fmla="*/ 125260 h 1014608"/>
                <a:gd name="connsiteX10" fmla="*/ 438897 w 990042"/>
                <a:gd name="connsiteY10" fmla="*/ 263047 h 1014608"/>
                <a:gd name="connsiteX11" fmla="*/ 501527 w 990042"/>
                <a:gd name="connsiteY11" fmla="*/ 0 h 1014608"/>
                <a:gd name="connsiteX12" fmla="*/ 589209 w 990042"/>
                <a:gd name="connsiteY12" fmla="*/ 0 h 1014608"/>
                <a:gd name="connsiteX13" fmla="*/ 489001 w 990042"/>
                <a:gd name="connsiteY13" fmla="*/ 225469 h 1014608"/>
                <a:gd name="connsiteX14" fmla="*/ 564157 w 990042"/>
                <a:gd name="connsiteY14" fmla="*/ 225469 h 1014608"/>
                <a:gd name="connsiteX15" fmla="*/ 576683 w 990042"/>
                <a:gd name="connsiteY15" fmla="*/ 87682 h 1014608"/>
                <a:gd name="connsiteX16" fmla="*/ 601735 w 990042"/>
                <a:gd name="connsiteY16" fmla="*/ 212942 h 1014608"/>
                <a:gd name="connsiteX17" fmla="*/ 601735 w 990042"/>
                <a:gd name="connsiteY17" fmla="*/ 212942 h 1014608"/>
                <a:gd name="connsiteX18" fmla="*/ 714469 w 990042"/>
                <a:gd name="connsiteY18" fmla="*/ 175364 h 1014608"/>
                <a:gd name="connsiteX19" fmla="*/ 739521 w 990042"/>
                <a:gd name="connsiteY19" fmla="*/ 300625 h 1014608"/>
                <a:gd name="connsiteX20" fmla="*/ 814678 w 990042"/>
                <a:gd name="connsiteY20" fmla="*/ 300625 h 1014608"/>
                <a:gd name="connsiteX21" fmla="*/ 726995 w 990042"/>
                <a:gd name="connsiteY21" fmla="*/ 363255 h 1014608"/>
                <a:gd name="connsiteX22" fmla="*/ 990042 w 990042"/>
                <a:gd name="connsiteY22" fmla="*/ 350729 h 1014608"/>
                <a:gd name="connsiteX23" fmla="*/ 839730 w 990042"/>
                <a:gd name="connsiteY23" fmla="*/ 513567 h 1014608"/>
                <a:gd name="connsiteX24" fmla="*/ 839730 w 990042"/>
                <a:gd name="connsiteY24" fmla="*/ 513567 h 1014608"/>
                <a:gd name="connsiteX25" fmla="*/ 827204 w 990042"/>
                <a:gd name="connsiteY25" fmla="*/ 588723 h 1014608"/>
                <a:gd name="connsiteX26" fmla="*/ 839730 w 990042"/>
                <a:gd name="connsiteY26" fmla="*/ 701458 h 1014608"/>
                <a:gd name="connsiteX27" fmla="*/ 676891 w 990042"/>
                <a:gd name="connsiteY27" fmla="*/ 626301 h 1014608"/>
                <a:gd name="connsiteX28" fmla="*/ 789625 w 990042"/>
                <a:gd name="connsiteY28" fmla="*/ 789140 h 1014608"/>
                <a:gd name="connsiteX29" fmla="*/ 689417 w 990042"/>
                <a:gd name="connsiteY29" fmla="*/ 814192 h 1014608"/>
                <a:gd name="connsiteX30" fmla="*/ 802151 w 990042"/>
                <a:gd name="connsiteY30" fmla="*/ 914400 h 1014608"/>
                <a:gd name="connsiteX31" fmla="*/ 726995 w 990042"/>
                <a:gd name="connsiteY31" fmla="*/ 989556 h 1014608"/>
                <a:gd name="connsiteX32" fmla="*/ 614261 w 990042"/>
                <a:gd name="connsiteY32" fmla="*/ 977030 h 1014608"/>
                <a:gd name="connsiteX33" fmla="*/ 463949 w 990042"/>
                <a:gd name="connsiteY33" fmla="*/ 977030 h 1014608"/>
                <a:gd name="connsiteX34" fmla="*/ 376267 w 990042"/>
                <a:gd name="connsiteY34" fmla="*/ 1014608 h 1014608"/>
                <a:gd name="connsiteX0" fmla="*/ 376267 w 990042"/>
                <a:gd name="connsiteY0" fmla="*/ 1014608 h 1014608"/>
                <a:gd name="connsiteX1" fmla="*/ 63116 w 990042"/>
                <a:gd name="connsiteY1" fmla="*/ 889348 h 1014608"/>
                <a:gd name="connsiteX2" fmla="*/ 125746 w 990042"/>
                <a:gd name="connsiteY2" fmla="*/ 814192 h 1014608"/>
                <a:gd name="connsiteX3" fmla="*/ 486 w 990042"/>
                <a:gd name="connsiteY3" fmla="*/ 739036 h 1014608"/>
                <a:gd name="connsiteX4" fmla="*/ 113220 w 990042"/>
                <a:gd name="connsiteY4" fmla="*/ 638827 h 1014608"/>
                <a:gd name="connsiteX5" fmla="*/ 13012 w 990042"/>
                <a:gd name="connsiteY5" fmla="*/ 513567 h 1014608"/>
                <a:gd name="connsiteX6" fmla="*/ 100694 w 990042"/>
                <a:gd name="connsiteY6" fmla="*/ 400833 h 1014608"/>
                <a:gd name="connsiteX7" fmla="*/ 113220 w 990042"/>
                <a:gd name="connsiteY7" fmla="*/ 250521 h 1014608"/>
                <a:gd name="connsiteX8" fmla="*/ 213428 w 990042"/>
                <a:gd name="connsiteY8" fmla="*/ 275573 h 1014608"/>
                <a:gd name="connsiteX9" fmla="*/ 363741 w 990042"/>
                <a:gd name="connsiteY9" fmla="*/ 125260 h 1014608"/>
                <a:gd name="connsiteX10" fmla="*/ 438897 w 990042"/>
                <a:gd name="connsiteY10" fmla="*/ 263047 h 1014608"/>
                <a:gd name="connsiteX11" fmla="*/ 501527 w 990042"/>
                <a:gd name="connsiteY11" fmla="*/ 0 h 1014608"/>
                <a:gd name="connsiteX12" fmla="*/ 589209 w 990042"/>
                <a:gd name="connsiteY12" fmla="*/ 0 h 1014608"/>
                <a:gd name="connsiteX13" fmla="*/ 489001 w 990042"/>
                <a:gd name="connsiteY13" fmla="*/ 225469 h 1014608"/>
                <a:gd name="connsiteX14" fmla="*/ 564157 w 990042"/>
                <a:gd name="connsiteY14" fmla="*/ 225469 h 1014608"/>
                <a:gd name="connsiteX15" fmla="*/ 576683 w 990042"/>
                <a:gd name="connsiteY15" fmla="*/ 87682 h 1014608"/>
                <a:gd name="connsiteX16" fmla="*/ 601735 w 990042"/>
                <a:gd name="connsiteY16" fmla="*/ 212942 h 1014608"/>
                <a:gd name="connsiteX17" fmla="*/ 601735 w 990042"/>
                <a:gd name="connsiteY17" fmla="*/ 212942 h 1014608"/>
                <a:gd name="connsiteX18" fmla="*/ 714469 w 990042"/>
                <a:gd name="connsiteY18" fmla="*/ 175364 h 1014608"/>
                <a:gd name="connsiteX19" fmla="*/ 739521 w 990042"/>
                <a:gd name="connsiteY19" fmla="*/ 300625 h 1014608"/>
                <a:gd name="connsiteX20" fmla="*/ 814678 w 990042"/>
                <a:gd name="connsiteY20" fmla="*/ 300625 h 1014608"/>
                <a:gd name="connsiteX21" fmla="*/ 726995 w 990042"/>
                <a:gd name="connsiteY21" fmla="*/ 363255 h 1014608"/>
                <a:gd name="connsiteX22" fmla="*/ 990042 w 990042"/>
                <a:gd name="connsiteY22" fmla="*/ 350729 h 1014608"/>
                <a:gd name="connsiteX23" fmla="*/ 839730 w 990042"/>
                <a:gd name="connsiteY23" fmla="*/ 513567 h 1014608"/>
                <a:gd name="connsiteX24" fmla="*/ 839730 w 990042"/>
                <a:gd name="connsiteY24" fmla="*/ 513567 h 1014608"/>
                <a:gd name="connsiteX25" fmla="*/ 827204 w 990042"/>
                <a:gd name="connsiteY25" fmla="*/ 588723 h 1014608"/>
                <a:gd name="connsiteX26" fmla="*/ 839730 w 990042"/>
                <a:gd name="connsiteY26" fmla="*/ 701458 h 1014608"/>
                <a:gd name="connsiteX27" fmla="*/ 676891 w 990042"/>
                <a:gd name="connsiteY27" fmla="*/ 626301 h 1014608"/>
                <a:gd name="connsiteX28" fmla="*/ 789625 w 990042"/>
                <a:gd name="connsiteY28" fmla="*/ 789140 h 1014608"/>
                <a:gd name="connsiteX29" fmla="*/ 689417 w 990042"/>
                <a:gd name="connsiteY29" fmla="*/ 814192 h 1014608"/>
                <a:gd name="connsiteX30" fmla="*/ 802151 w 990042"/>
                <a:gd name="connsiteY30" fmla="*/ 914400 h 1014608"/>
                <a:gd name="connsiteX31" fmla="*/ 726995 w 990042"/>
                <a:gd name="connsiteY31" fmla="*/ 989556 h 1014608"/>
                <a:gd name="connsiteX32" fmla="*/ 614261 w 990042"/>
                <a:gd name="connsiteY32" fmla="*/ 977030 h 1014608"/>
                <a:gd name="connsiteX33" fmla="*/ 463949 w 990042"/>
                <a:gd name="connsiteY33" fmla="*/ 977030 h 1014608"/>
                <a:gd name="connsiteX34" fmla="*/ 376267 w 990042"/>
                <a:gd name="connsiteY34" fmla="*/ 1014608 h 1014608"/>
                <a:gd name="connsiteX0" fmla="*/ 376267 w 990042"/>
                <a:gd name="connsiteY0" fmla="*/ 1014608 h 1014608"/>
                <a:gd name="connsiteX1" fmla="*/ 63116 w 990042"/>
                <a:gd name="connsiteY1" fmla="*/ 889348 h 1014608"/>
                <a:gd name="connsiteX2" fmla="*/ 125746 w 990042"/>
                <a:gd name="connsiteY2" fmla="*/ 814192 h 1014608"/>
                <a:gd name="connsiteX3" fmla="*/ 486 w 990042"/>
                <a:gd name="connsiteY3" fmla="*/ 739036 h 1014608"/>
                <a:gd name="connsiteX4" fmla="*/ 113220 w 990042"/>
                <a:gd name="connsiteY4" fmla="*/ 638827 h 1014608"/>
                <a:gd name="connsiteX5" fmla="*/ 13012 w 990042"/>
                <a:gd name="connsiteY5" fmla="*/ 513567 h 1014608"/>
                <a:gd name="connsiteX6" fmla="*/ 100694 w 990042"/>
                <a:gd name="connsiteY6" fmla="*/ 400833 h 1014608"/>
                <a:gd name="connsiteX7" fmla="*/ 113220 w 990042"/>
                <a:gd name="connsiteY7" fmla="*/ 250521 h 1014608"/>
                <a:gd name="connsiteX8" fmla="*/ 213428 w 990042"/>
                <a:gd name="connsiteY8" fmla="*/ 275573 h 1014608"/>
                <a:gd name="connsiteX9" fmla="*/ 363741 w 990042"/>
                <a:gd name="connsiteY9" fmla="*/ 125260 h 1014608"/>
                <a:gd name="connsiteX10" fmla="*/ 438897 w 990042"/>
                <a:gd name="connsiteY10" fmla="*/ 263047 h 1014608"/>
                <a:gd name="connsiteX11" fmla="*/ 501527 w 990042"/>
                <a:gd name="connsiteY11" fmla="*/ 0 h 1014608"/>
                <a:gd name="connsiteX12" fmla="*/ 589209 w 990042"/>
                <a:gd name="connsiteY12" fmla="*/ 0 h 1014608"/>
                <a:gd name="connsiteX13" fmla="*/ 489001 w 990042"/>
                <a:gd name="connsiteY13" fmla="*/ 225469 h 1014608"/>
                <a:gd name="connsiteX14" fmla="*/ 564157 w 990042"/>
                <a:gd name="connsiteY14" fmla="*/ 225469 h 1014608"/>
                <a:gd name="connsiteX15" fmla="*/ 576683 w 990042"/>
                <a:gd name="connsiteY15" fmla="*/ 87682 h 1014608"/>
                <a:gd name="connsiteX16" fmla="*/ 601735 w 990042"/>
                <a:gd name="connsiteY16" fmla="*/ 212942 h 1014608"/>
                <a:gd name="connsiteX17" fmla="*/ 601735 w 990042"/>
                <a:gd name="connsiteY17" fmla="*/ 212942 h 1014608"/>
                <a:gd name="connsiteX18" fmla="*/ 714469 w 990042"/>
                <a:gd name="connsiteY18" fmla="*/ 175364 h 1014608"/>
                <a:gd name="connsiteX19" fmla="*/ 739521 w 990042"/>
                <a:gd name="connsiteY19" fmla="*/ 300625 h 1014608"/>
                <a:gd name="connsiteX20" fmla="*/ 814678 w 990042"/>
                <a:gd name="connsiteY20" fmla="*/ 300625 h 1014608"/>
                <a:gd name="connsiteX21" fmla="*/ 726995 w 990042"/>
                <a:gd name="connsiteY21" fmla="*/ 363255 h 1014608"/>
                <a:gd name="connsiteX22" fmla="*/ 990042 w 990042"/>
                <a:gd name="connsiteY22" fmla="*/ 350729 h 1014608"/>
                <a:gd name="connsiteX23" fmla="*/ 839730 w 990042"/>
                <a:gd name="connsiteY23" fmla="*/ 513567 h 1014608"/>
                <a:gd name="connsiteX24" fmla="*/ 839730 w 990042"/>
                <a:gd name="connsiteY24" fmla="*/ 513567 h 1014608"/>
                <a:gd name="connsiteX25" fmla="*/ 827204 w 990042"/>
                <a:gd name="connsiteY25" fmla="*/ 588723 h 1014608"/>
                <a:gd name="connsiteX26" fmla="*/ 839730 w 990042"/>
                <a:gd name="connsiteY26" fmla="*/ 701458 h 1014608"/>
                <a:gd name="connsiteX27" fmla="*/ 676891 w 990042"/>
                <a:gd name="connsiteY27" fmla="*/ 626301 h 1014608"/>
                <a:gd name="connsiteX28" fmla="*/ 789625 w 990042"/>
                <a:gd name="connsiteY28" fmla="*/ 789140 h 1014608"/>
                <a:gd name="connsiteX29" fmla="*/ 689417 w 990042"/>
                <a:gd name="connsiteY29" fmla="*/ 814192 h 1014608"/>
                <a:gd name="connsiteX30" fmla="*/ 802151 w 990042"/>
                <a:gd name="connsiteY30" fmla="*/ 914400 h 1014608"/>
                <a:gd name="connsiteX31" fmla="*/ 726995 w 990042"/>
                <a:gd name="connsiteY31" fmla="*/ 989556 h 1014608"/>
                <a:gd name="connsiteX32" fmla="*/ 614261 w 990042"/>
                <a:gd name="connsiteY32" fmla="*/ 977030 h 1014608"/>
                <a:gd name="connsiteX33" fmla="*/ 463949 w 990042"/>
                <a:gd name="connsiteY33" fmla="*/ 977030 h 1014608"/>
                <a:gd name="connsiteX34" fmla="*/ 376267 w 990042"/>
                <a:gd name="connsiteY34" fmla="*/ 1014608 h 1014608"/>
                <a:gd name="connsiteX0" fmla="*/ 376267 w 990042"/>
                <a:gd name="connsiteY0" fmla="*/ 1014608 h 1014608"/>
                <a:gd name="connsiteX1" fmla="*/ 63116 w 990042"/>
                <a:gd name="connsiteY1" fmla="*/ 889348 h 1014608"/>
                <a:gd name="connsiteX2" fmla="*/ 125746 w 990042"/>
                <a:gd name="connsiteY2" fmla="*/ 814192 h 1014608"/>
                <a:gd name="connsiteX3" fmla="*/ 486 w 990042"/>
                <a:gd name="connsiteY3" fmla="*/ 739036 h 1014608"/>
                <a:gd name="connsiteX4" fmla="*/ 113220 w 990042"/>
                <a:gd name="connsiteY4" fmla="*/ 638827 h 1014608"/>
                <a:gd name="connsiteX5" fmla="*/ 13012 w 990042"/>
                <a:gd name="connsiteY5" fmla="*/ 513567 h 1014608"/>
                <a:gd name="connsiteX6" fmla="*/ 100694 w 990042"/>
                <a:gd name="connsiteY6" fmla="*/ 400833 h 1014608"/>
                <a:gd name="connsiteX7" fmla="*/ 113220 w 990042"/>
                <a:gd name="connsiteY7" fmla="*/ 250521 h 1014608"/>
                <a:gd name="connsiteX8" fmla="*/ 213428 w 990042"/>
                <a:gd name="connsiteY8" fmla="*/ 275573 h 1014608"/>
                <a:gd name="connsiteX9" fmla="*/ 363741 w 990042"/>
                <a:gd name="connsiteY9" fmla="*/ 125260 h 1014608"/>
                <a:gd name="connsiteX10" fmla="*/ 438897 w 990042"/>
                <a:gd name="connsiteY10" fmla="*/ 263047 h 1014608"/>
                <a:gd name="connsiteX11" fmla="*/ 501527 w 990042"/>
                <a:gd name="connsiteY11" fmla="*/ 0 h 1014608"/>
                <a:gd name="connsiteX12" fmla="*/ 589209 w 990042"/>
                <a:gd name="connsiteY12" fmla="*/ 0 h 1014608"/>
                <a:gd name="connsiteX13" fmla="*/ 489001 w 990042"/>
                <a:gd name="connsiteY13" fmla="*/ 225469 h 1014608"/>
                <a:gd name="connsiteX14" fmla="*/ 564157 w 990042"/>
                <a:gd name="connsiteY14" fmla="*/ 225469 h 1014608"/>
                <a:gd name="connsiteX15" fmla="*/ 576683 w 990042"/>
                <a:gd name="connsiteY15" fmla="*/ 87682 h 1014608"/>
                <a:gd name="connsiteX16" fmla="*/ 601735 w 990042"/>
                <a:gd name="connsiteY16" fmla="*/ 212942 h 1014608"/>
                <a:gd name="connsiteX17" fmla="*/ 601735 w 990042"/>
                <a:gd name="connsiteY17" fmla="*/ 212942 h 1014608"/>
                <a:gd name="connsiteX18" fmla="*/ 714469 w 990042"/>
                <a:gd name="connsiteY18" fmla="*/ 175364 h 1014608"/>
                <a:gd name="connsiteX19" fmla="*/ 739521 w 990042"/>
                <a:gd name="connsiteY19" fmla="*/ 300625 h 1014608"/>
                <a:gd name="connsiteX20" fmla="*/ 814678 w 990042"/>
                <a:gd name="connsiteY20" fmla="*/ 300625 h 1014608"/>
                <a:gd name="connsiteX21" fmla="*/ 726995 w 990042"/>
                <a:gd name="connsiteY21" fmla="*/ 363255 h 1014608"/>
                <a:gd name="connsiteX22" fmla="*/ 990042 w 990042"/>
                <a:gd name="connsiteY22" fmla="*/ 350729 h 1014608"/>
                <a:gd name="connsiteX23" fmla="*/ 839730 w 990042"/>
                <a:gd name="connsiteY23" fmla="*/ 513567 h 1014608"/>
                <a:gd name="connsiteX24" fmla="*/ 839730 w 990042"/>
                <a:gd name="connsiteY24" fmla="*/ 513567 h 1014608"/>
                <a:gd name="connsiteX25" fmla="*/ 827204 w 990042"/>
                <a:gd name="connsiteY25" fmla="*/ 588723 h 1014608"/>
                <a:gd name="connsiteX26" fmla="*/ 839730 w 990042"/>
                <a:gd name="connsiteY26" fmla="*/ 701458 h 1014608"/>
                <a:gd name="connsiteX27" fmla="*/ 676891 w 990042"/>
                <a:gd name="connsiteY27" fmla="*/ 626301 h 1014608"/>
                <a:gd name="connsiteX28" fmla="*/ 789625 w 990042"/>
                <a:gd name="connsiteY28" fmla="*/ 789140 h 1014608"/>
                <a:gd name="connsiteX29" fmla="*/ 689417 w 990042"/>
                <a:gd name="connsiteY29" fmla="*/ 814192 h 1014608"/>
                <a:gd name="connsiteX30" fmla="*/ 802151 w 990042"/>
                <a:gd name="connsiteY30" fmla="*/ 914400 h 1014608"/>
                <a:gd name="connsiteX31" fmla="*/ 726995 w 990042"/>
                <a:gd name="connsiteY31" fmla="*/ 989556 h 1014608"/>
                <a:gd name="connsiteX32" fmla="*/ 614261 w 990042"/>
                <a:gd name="connsiteY32" fmla="*/ 977030 h 1014608"/>
                <a:gd name="connsiteX33" fmla="*/ 463949 w 990042"/>
                <a:gd name="connsiteY33" fmla="*/ 977030 h 1014608"/>
                <a:gd name="connsiteX34" fmla="*/ 376267 w 990042"/>
                <a:gd name="connsiteY34" fmla="*/ 1014608 h 1014608"/>
                <a:gd name="connsiteX0" fmla="*/ 376267 w 990042"/>
                <a:gd name="connsiteY0" fmla="*/ 1014608 h 1014608"/>
                <a:gd name="connsiteX1" fmla="*/ 63116 w 990042"/>
                <a:gd name="connsiteY1" fmla="*/ 889348 h 1014608"/>
                <a:gd name="connsiteX2" fmla="*/ 125746 w 990042"/>
                <a:gd name="connsiteY2" fmla="*/ 814192 h 1014608"/>
                <a:gd name="connsiteX3" fmla="*/ 486 w 990042"/>
                <a:gd name="connsiteY3" fmla="*/ 739036 h 1014608"/>
                <a:gd name="connsiteX4" fmla="*/ 113220 w 990042"/>
                <a:gd name="connsiteY4" fmla="*/ 638827 h 1014608"/>
                <a:gd name="connsiteX5" fmla="*/ 13012 w 990042"/>
                <a:gd name="connsiteY5" fmla="*/ 513567 h 1014608"/>
                <a:gd name="connsiteX6" fmla="*/ 100694 w 990042"/>
                <a:gd name="connsiteY6" fmla="*/ 400833 h 1014608"/>
                <a:gd name="connsiteX7" fmla="*/ 113220 w 990042"/>
                <a:gd name="connsiteY7" fmla="*/ 250521 h 1014608"/>
                <a:gd name="connsiteX8" fmla="*/ 213428 w 990042"/>
                <a:gd name="connsiteY8" fmla="*/ 275573 h 1014608"/>
                <a:gd name="connsiteX9" fmla="*/ 363741 w 990042"/>
                <a:gd name="connsiteY9" fmla="*/ 125260 h 1014608"/>
                <a:gd name="connsiteX10" fmla="*/ 438897 w 990042"/>
                <a:gd name="connsiteY10" fmla="*/ 263047 h 1014608"/>
                <a:gd name="connsiteX11" fmla="*/ 501527 w 990042"/>
                <a:gd name="connsiteY11" fmla="*/ 0 h 1014608"/>
                <a:gd name="connsiteX12" fmla="*/ 589209 w 990042"/>
                <a:gd name="connsiteY12" fmla="*/ 0 h 1014608"/>
                <a:gd name="connsiteX13" fmla="*/ 489001 w 990042"/>
                <a:gd name="connsiteY13" fmla="*/ 225469 h 1014608"/>
                <a:gd name="connsiteX14" fmla="*/ 564157 w 990042"/>
                <a:gd name="connsiteY14" fmla="*/ 225469 h 1014608"/>
                <a:gd name="connsiteX15" fmla="*/ 576683 w 990042"/>
                <a:gd name="connsiteY15" fmla="*/ 87682 h 1014608"/>
                <a:gd name="connsiteX16" fmla="*/ 601735 w 990042"/>
                <a:gd name="connsiteY16" fmla="*/ 212942 h 1014608"/>
                <a:gd name="connsiteX17" fmla="*/ 601735 w 990042"/>
                <a:gd name="connsiteY17" fmla="*/ 212942 h 1014608"/>
                <a:gd name="connsiteX18" fmla="*/ 714469 w 990042"/>
                <a:gd name="connsiteY18" fmla="*/ 175364 h 1014608"/>
                <a:gd name="connsiteX19" fmla="*/ 739521 w 990042"/>
                <a:gd name="connsiteY19" fmla="*/ 300625 h 1014608"/>
                <a:gd name="connsiteX20" fmla="*/ 814678 w 990042"/>
                <a:gd name="connsiteY20" fmla="*/ 300625 h 1014608"/>
                <a:gd name="connsiteX21" fmla="*/ 726995 w 990042"/>
                <a:gd name="connsiteY21" fmla="*/ 363255 h 1014608"/>
                <a:gd name="connsiteX22" fmla="*/ 990042 w 990042"/>
                <a:gd name="connsiteY22" fmla="*/ 350729 h 1014608"/>
                <a:gd name="connsiteX23" fmla="*/ 839730 w 990042"/>
                <a:gd name="connsiteY23" fmla="*/ 513567 h 1014608"/>
                <a:gd name="connsiteX24" fmla="*/ 839730 w 990042"/>
                <a:gd name="connsiteY24" fmla="*/ 513567 h 1014608"/>
                <a:gd name="connsiteX25" fmla="*/ 827204 w 990042"/>
                <a:gd name="connsiteY25" fmla="*/ 588723 h 1014608"/>
                <a:gd name="connsiteX26" fmla="*/ 839730 w 990042"/>
                <a:gd name="connsiteY26" fmla="*/ 701458 h 1014608"/>
                <a:gd name="connsiteX27" fmla="*/ 738275 w 990042"/>
                <a:gd name="connsiteY27" fmla="*/ 674984 h 1014608"/>
                <a:gd name="connsiteX28" fmla="*/ 789625 w 990042"/>
                <a:gd name="connsiteY28" fmla="*/ 789140 h 1014608"/>
                <a:gd name="connsiteX29" fmla="*/ 689417 w 990042"/>
                <a:gd name="connsiteY29" fmla="*/ 814192 h 1014608"/>
                <a:gd name="connsiteX30" fmla="*/ 802151 w 990042"/>
                <a:gd name="connsiteY30" fmla="*/ 914400 h 1014608"/>
                <a:gd name="connsiteX31" fmla="*/ 726995 w 990042"/>
                <a:gd name="connsiteY31" fmla="*/ 989556 h 1014608"/>
                <a:gd name="connsiteX32" fmla="*/ 614261 w 990042"/>
                <a:gd name="connsiteY32" fmla="*/ 977030 h 1014608"/>
                <a:gd name="connsiteX33" fmla="*/ 463949 w 990042"/>
                <a:gd name="connsiteY33" fmla="*/ 977030 h 1014608"/>
                <a:gd name="connsiteX34" fmla="*/ 376267 w 990042"/>
                <a:gd name="connsiteY34" fmla="*/ 1014608 h 1014608"/>
                <a:gd name="connsiteX0" fmla="*/ 376267 w 990042"/>
                <a:gd name="connsiteY0" fmla="*/ 1014608 h 1014608"/>
                <a:gd name="connsiteX1" fmla="*/ 63116 w 990042"/>
                <a:gd name="connsiteY1" fmla="*/ 889348 h 1014608"/>
                <a:gd name="connsiteX2" fmla="*/ 125746 w 990042"/>
                <a:gd name="connsiteY2" fmla="*/ 814192 h 1014608"/>
                <a:gd name="connsiteX3" fmla="*/ 486 w 990042"/>
                <a:gd name="connsiteY3" fmla="*/ 739036 h 1014608"/>
                <a:gd name="connsiteX4" fmla="*/ 113220 w 990042"/>
                <a:gd name="connsiteY4" fmla="*/ 638827 h 1014608"/>
                <a:gd name="connsiteX5" fmla="*/ 13012 w 990042"/>
                <a:gd name="connsiteY5" fmla="*/ 513567 h 1014608"/>
                <a:gd name="connsiteX6" fmla="*/ 100694 w 990042"/>
                <a:gd name="connsiteY6" fmla="*/ 400833 h 1014608"/>
                <a:gd name="connsiteX7" fmla="*/ 113220 w 990042"/>
                <a:gd name="connsiteY7" fmla="*/ 250521 h 1014608"/>
                <a:gd name="connsiteX8" fmla="*/ 213428 w 990042"/>
                <a:gd name="connsiteY8" fmla="*/ 275573 h 1014608"/>
                <a:gd name="connsiteX9" fmla="*/ 363741 w 990042"/>
                <a:gd name="connsiteY9" fmla="*/ 125260 h 1014608"/>
                <a:gd name="connsiteX10" fmla="*/ 438897 w 990042"/>
                <a:gd name="connsiteY10" fmla="*/ 263047 h 1014608"/>
                <a:gd name="connsiteX11" fmla="*/ 501527 w 990042"/>
                <a:gd name="connsiteY11" fmla="*/ 0 h 1014608"/>
                <a:gd name="connsiteX12" fmla="*/ 589209 w 990042"/>
                <a:gd name="connsiteY12" fmla="*/ 0 h 1014608"/>
                <a:gd name="connsiteX13" fmla="*/ 489001 w 990042"/>
                <a:gd name="connsiteY13" fmla="*/ 225469 h 1014608"/>
                <a:gd name="connsiteX14" fmla="*/ 564157 w 990042"/>
                <a:gd name="connsiteY14" fmla="*/ 225469 h 1014608"/>
                <a:gd name="connsiteX15" fmla="*/ 576683 w 990042"/>
                <a:gd name="connsiteY15" fmla="*/ 87682 h 1014608"/>
                <a:gd name="connsiteX16" fmla="*/ 601735 w 990042"/>
                <a:gd name="connsiteY16" fmla="*/ 212942 h 1014608"/>
                <a:gd name="connsiteX17" fmla="*/ 601735 w 990042"/>
                <a:gd name="connsiteY17" fmla="*/ 212942 h 1014608"/>
                <a:gd name="connsiteX18" fmla="*/ 714469 w 990042"/>
                <a:gd name="connsiteY18" fmla="*/ 175364 h 1014608"/>
                <a:gd name="connsiteX19" fmla="*/ 739521 w 990042"/>
                <a:gd name="connsiteY19" fmla="*/ 300625 h 1014608"/>
                <a:gd name="connsiteX20" fmla="*/ 814678 w 990042"/>
                <a:gd name="connsiteY20" fmla="*/ 300625 h 1014608"/>
                <a:gd name="connsiteX21" fmla="*/ 726995 w 990042"/>
                <a:gd name="connsiteY21" fmla="*/ 363255 h 1014608"/>
                <a:gd name="connsiteX22" fmla="*/ 990042 w 990042"/>
                <a:gd name="connsiteY22" fmla="*/ 350729 h 1014608"/>
                <a:gd name="connsiteX23" fmla="*/ 839730 w 990042"/>
                <a:gd name="connsiteY23" fmla="*/ 513567 h 1014608"/>
                <a:gd name="connsiteX24" fmla="*/ 839730 w 990042"/>
                <a:gd name="connsiteY24" fmla="*/ 513567 h 1014608"/>
                <a:gd name="connsiteX25" fmla="*/ 839730 w 990042"/>
                <a:gd name="connsiteY25" fmla="*/ 701458 h 1014608"/>
                <a:gd name="connsiteX26" fmla="*/ 738275 w 990042"/>
                <a:gd name="connsiteY26" fmla="*/ 674984 h 1014608"/>
                <a:gd name="connsiteX27" fmla="*/ 789625 w 990042"/>
                <a:gd name="connsiteY27" fmla="*/ 789140 h 1014608"/>
                <a:gd name="connsiteX28" fmla="*/ 689417 w 990042"/>
                <a:gd name="connsiteY28" fmla="*/ 814192 h 1014608"/>
                <a:gd name="connsiteX29" fmla="*/ 802151 w 990042"/>
                <a:gd name="connsiteY29" fmla="*/ 914400 h 1014608"/>
                <a:gd name="connsiteX30" fmla="*/ 726995 w 990042"/>
                <a:gd name="connsiteY30" fmla="*/ 989556 h 1014608"/>
                <a:gd name="connsiteX31" fmla="*/ 614261 w 990042"/>
                <a:gd name="connsiteY31" fmla="*/ 977030 h 1014608"/>
                <a:gd name="connsiteX32" fmla="*/ 463949 w 990042"/>
                <a:gd name="connsiteY32" fmla="*/ 977030 h 1014608"/>
                <a:gd name="connsiteX33" fmla="*/ 376267 w 990042"/>
                <a:gd name="connsiteY33" fmla="*/ 1014608 h 1014608"/>
                <a:gd name="connsiteX0" fmla="*/ 376267 w 995089"/>
                <a:gd name="connsiteY0" fmla="*/ 1014608 h 1014608"/>
                <a:gd name="connsiteX1" fmla="*/ 63116 w 995089"/>
                <a:gd name="connsiteY1" fmla="*/ 889348 h 1014608"/>
                <a:gd name="connsiteX2" fmla="*/ 125746 w 995089"/>
                <a:gd name="connsiteY2" fmla="*/ 814192 h 1014608"/>
                <a:gd name="connsiteX3" fmla="*/ 486 w 995089"/>
                <a:gd name="connsiteY3" fmla="*/ 739036 h 1014608"/>
                <a:gd name="connsiteX4" fmla="*/ 113220 w 995089"/>
                <a:gd name="connsiteY4" fmla="*/ 638827 h 1014608"/>
                <a:gd name="connsiteX5" fmla="*/ 13012 w 995089"/>
                <a:gd name="connsiteY5" fmla="*/ 513567 h 1014608"/>
                <a:gd name="connsiteX6" fmla="*/ 100694 w 995089"/>
                <a:gd name="connsiteY6" fmla="*/ 400833 h 1014608"/>
                <a:gd name="connsiteX7" fmla="*/ 113220 w 995089"/>
                <a:gd name="connsiteY7" fmla="*/ 250521 h 1014608"/>
                <a:gd name="connsiteX8" fmla="*/ 213428 w 995089"/>
                <a:gd name="connsiteY8" fmla="*/ 275573 h 1014608"/>
                <a:gd name="connsiteX9" fmla="*/ 363741 w 995089"/>
                <a:gd name="connsiteY9" fmla="*/ 125260 h 1014608"/>
                <a:gd name="connsiteX10" fmla="*/ 438897 w 995089"/>
                <a:gd name="connsiteY10" fmla="*/ 263047 h 1014608"/>
                <a:gd name="connsiteX11" fmla="*/ 501527 w 995089"/>
                <a:gd name="connsiteY11" fmla="*/ 0 h 1014608"/>
                <a:gd name="connsiteX12" fmla="*/ 589209 w 995089"/>
                <a:gd name="connsiteY12" fmla="*/ 0 h 1014608"/>
                <a:gd name="connsiteX13" fmla="*/ 489001 w 995089"/>
                <a:gd name="connsiteY13" fmla="*/ 225469 h 1014608"/>
                <a:gd name="connsiteX14" fmla="*/ 564157 w 995089"/>
                <a:gd name="connsiteY14" fmla="*/ 225469 h 1014608"/>
                <a:gd name="connsiteX15" fmla="*/ 576683 w 995089"/>
                <a:gd name="connsiteY15" fmla="*/ 87682 h 1014608"/>
                <a:gd name="connsiteX16" fmla="*/ 601735 w 995089"/>
                <a:gd name="connsiteY16" fmla="*/ 212942 h 1014608"/>
                <a:gd name="connsiteX17" fmla="*/ 601735 w 995089"/>
                <a:gd name="connsiteY17" fmla="*/ 212942 h 1014608"/>
                <a:gd name="connsiteX18" fmla="*/ 714469 w 995089"/>
                <a:gd name="connsiteY18" fmla="*/ 175364 h 1014608"/>
                <a:gd name="connsiteX19" fmla="*/ 739521 w 995089"/>
                <a:gd name="connsiteY19" fmla="*/ 300625 h 1014608"/>
                <a:gd name="connsiteX20" fmla="*/ 814678 w 995089"/>
                <a:gd name="connsiteY20" fmla="*/ 300625 h 1014608"/>
                <a:gd name="connsiteX21" fmla="*/ 726995 w 995089"/>
                <a:gd name="connsiteY21" fmla="*/ 363255 h 1014608"/>
                <a:gd name="connsiteX22" fmla="*/ 990042 w 995089"/>
                <a:gd name="connsiteY22" fmla="*/ 350729 h 1014608"/>
                <a:gd name="connsiteX23" fmla="*/ 839730 w 995089"/>
                <a:gd name="connsiteY23" fmla="*/ 513567 h 1014608"/>
                <a:gd name="connsiteX24" fmla="*/ 839730 w 995089"/>
                <a:gd name="connsiteY24" fmla="*/ 513567 h 1014608"/>
                <a:gd name="connsiteX25" fmla="*/ 839730 w 995089"/>
                <a:gd name="connsiteY25" fmla="*/ 701458 h 1014608"/>
                <a:gd name="connsiteX26" fmla="*/ 738275 w 995089"/>
                <a:gd name="connsiteY26" fmla="*/ 674984 h 1014608"/>
                <a:gd name="connsiteX27" fmla="*/ 789625 w 995089"/>
                <a:gd name="connsiteY27" fmla="*/ 789140 h 1014608"/>
                <a:gd name="connsiteX28" fmla="*/ 689417 w 995089"/>
                <a:gd name="connsiteY28" fmla="*/ 814192 h 1014608"/>
                <a:gd name="connsiteX29" fmla="*/ 802151 w 995089"/>
                <a:gd name="connsiteY29" fmla="*/ 914400 h 1014608"/>
                <a:gd name="connsiteX30" fmla="*/ 726995 w 995089"/>
                <a:gd name="connsiteY30" fmla="*/ 989556 h 1014608"/>
                <a:gd name="connsiteX31" fmla="*/ 614261 w 995089"/>
                <a:gd name="connsiteY31" fmla="*/ 977030 h 1014608"/>
                <a:gd name="connsiteX32" fmla="*/ 463949 w 995089"/>
                <a:gd name="connsiteY32" fmla="*/ 977030 h 1014608"/>
                <a:gd name="connsiteX33" fmla="*/ 376267 w 995089"/>
                <a:gd name="connsiteY33" fmla="*/ 1014608 h 1014608"/>
                <a:gd name="connsiteX0" fmla="*/ 376267 w 914120"/>
                <a:gd name="connsiteY0" fmla="*/ 1014608 h 1014608"/>
                <a:gd name="connsiteX1" fmla="*/ 63116 w 914120"/>
                <a:gd name="connsiteY1" fmla="*/ 889348 h 1014608"/>
                <a:gd name="connsiteX2" fmla="*/ 125746 w 914120"/>
                <a:gd name="connsiteY2" fmla="*/ 814192 h 1014608"/>
                <a:gd name="connsiteX3" fmla="*/ 486 w 914120"/>
                <a:gd name="connsiteY3" fmla="*/ 739036 h 1014608"/>
                <a:gd name="connsiteX4" fmla="*/ 113220 w 914120"/>
                <a:gd name="connsiteY4" fmla="*/ 638827 h 1014608"/>
                <a:gd name="connsiteX5" fmla="*/ 13012 w 914120"/>
                <a:gd name="connsiteY5" fmla="*/ 513567 h 1014608"/>
                <a:gd name="connsiteX6" fmla="*/ 100694 w 914120"/>
                <a:gd name="connsiteY6" fmla="*/ 400833 h 1014608"/>
                <a:gd name="connsiteX7" fmla="*/ 113220 w 914120"/>
                <a:gd name="connsiteY7" fmla="*/ 250521 h 1014608"/>
                <a:gd name="connsiteX8" fmla="*/ 213428 w 914120"/>
                <a:gd name="connsiteY8" fmla="*/ 275573 h 1014608"/>
                <a:gd name="connsiteX9" fmla="*/ 363741 w 914120"/>
                <a:gd name="connsiteY9" fmla="*/ 125260 h 1014608"/>
                <a:gd name="connsiteX10" fmla="*/ 438897 w 914120"/>
                <a:gd name="connsiteY10" fmla="*/ 263047 h 1014608"/>
                <a:gd name="connsiteX11" fmla="*/ 501527 w 914120"/>
                <a:gd name="connsiteY11" fmla="*/ 0 h 1014608"/>
                <a:gd name="connsiteX12" fmla="*/ 589209 w 914120"/>
                <a:gd name="connsiteY12" fmla="*/ 0 h 1014608"/>
                <a:gd name="connsiteX13" fmla="*/ 489001 w 914120"/>
                <a:gd name="connsiteY13" fmla="*/ 225469 h 1014608"/>
                <a:gd name="connsiteX14" fmla="*/ 564157 w 914120"/>
                <a:gd name="connsiteY14" fmla="*/ 225469 h 1014608"/>
                <a:gd name="connsiteX15" fmla="*/ 576683 w 914120"/>
                <a:gd name="connsiteY15" fmla="*/ 87682 h 1014608"/>
                <a:gd name="connsiteX16" fmla="*/ 601735 w 914120"/>
                <a:gd name="connsiteY16" fmla="*/ 212942 h 1014608"/>
                <a:gd name="connsiteX17" fmla="*/ 601735 w 914120"/>
                <a:gd name="connsiteY17" fmla="*/ 212942 h 1014608"/>
                <a:gd name="connsiteX18" fmla="*/ 714469 w 914120"/>
                <a:gd name="connsiteY18" fmla="*/ 175364 h 1014608"/>
                <a:gd name="connsiteX19" fmla="*/ 739521 w 914120"/>
                <a:gd name="connsiteY19" fmla="*/ 300625 h 1014608"/>
                <a:gd name="connsiteX20" fmla="*/ 814678 w 914120"/>
                <a:gd name="connsiteY20" fmla="*/ 300625 h 1014608"/>
                <a:gd name="connsiteX21" fmla="*/ 726995 w 914120"/>
                <a:gd name="connsiteY21" fmla="*/ 363255 h 1014608"/>
                <a:gd name="connsiteX22" fmla="*/ 903259 w 914120"/>
                <a:gd name="connsiteY22" fmla="*/ 388829 h 1014608"/>
                <a:gd name="connsiteX23" fmla="*/ 839730 w 914120"/>
                <a:gd name="connsiteY23" fmla="*/ 513567 h 1014608"/>
                <a:gd name="connsiteX24" fmla="*/ 839730 w 914120"/>
                <a:gd name="connsiteY24" fmla="*/ 513567 h 1014608"/>
                <a:gd name="connsiteX25" fmla="*/ 839730 w 914120"/>
                <a:gd name="connsiteY25" fmla="*/ 701458 h 1014608"/>
                <a:gd name="connsiteX26" fmla="*/ 738275 w 914120"/>
                <a:gd name="connsiteY26" fmla="*/ 674984 h 1014608"/>
                <a:gd name="connsiteX27" fmla="*/ 789625 w 914120"/>
                <a:gd name="connsiteY27" fmla="*/ 789140 h 1014608"/>
                <a:gd name="connsiteX28" fmla="*/ 689417 w 914120"/>
                <a:gd name="connsiteY28" fmla="*/ 814192 h 1014608"/>
                <a:gd name="connsiteX29" fmla="*/ 802151 w 914120"/>
                <a:gd name="connsiteY29" fmla="*/ 914400 h 1014608"/>
                <a:gd name="connsiteX30" fmla="*/ 726995 w 914120"/>
                <a:gd name="connsiteY30" fmla="*/ 989556 h 1014608"/>
                <a:gd name="connsiteX31" fmla="*/ 614261 w 914120"/>
                <a:gd name="connsiteY31" fmla="*/ 977030 h 1014608"/>
                <a:gd name="connsiteX32" fmla="*/ 463949 w 914120"/>
                <a:gd name="connsiteY32" fmla="*/ 977030 h 1014608"/>
                <a:gd name="connsiteX33" fmla="*/ 376267 w 914120"/>
                <a:gd name="connsiteY33" fmla="*/ 1014608 h 1014608"/>
                <a:gd name="connsiteX0" fmla="*/ 376267 w 914120"/>
                <a:gd name="connsiteY0" fmla="*/ 1014608 h 1014608"/>
                <a:gd name="connsiteX1" fmla="*/ 63116 w 914120"/>
                <a:gd name="connsiteY1" fmla="*/ 889348 h 1014608"/>
                <a:gd name="connsiteX2" fmla="*/ 125746 w 914120"/>
                <a:gd name="connsiteY2" fmla="*/ 814192 h 1014608"/>
                <a:gd name="connsiteX3" fmla="*/ 486 w 914120"/>
                <a:gd name="connsiteY3" fmla="*/ 739036 h 1014608"/>
                <a:gd name="connsiteX4" fmla="*/ 113220 w 914120"/>
                <a:gd name="connsiteY4" fmla="*/ 638827 h 1014608"/>
                <a:gd name="connsiteX5" fmla="*/ 13012 w 914120"/>
                <a:gd name="connsiteY5" fmla="*/ 513567 h 1014608"/>
                <a:gd name="connsiteX6" fmla="*/ 100694 w 914120"/>
                <a:gd name="connsiteY6" fmla="*/ 400833 h 1014608"/>
                <a:gd name="connsiteX7" fmla="*/ 113220 w 914120"/>
                <a:gd name="connsiteY7" fmla="*/ 250521 h 1014608"/>
                <a:gd name="connsiteX8" fmla="*/ 213428 w 914120"/>
                <a:gd name="connsiteY8" fmla="*/ 275573 h 1014608"/>
                <a:gd name="connsiteX9" fmla="*/ 363741 w 914120"/>
                <a:gd name="connsiteY9" fmla="*/ 125260 h 1014608"/>
                <a:gd name="connsiteX10" fmla="*/ 438897 w 914120"/>
                <a:gd name="connsiteY10" fmla="*/ 263047 h 1014608"/>
                <a:gd name="connsiteX11" fmla="*/ 501527 w 914120"/>
                <a:gd name="connsiteY11" fmla="*/ 0 h 1014608"/>
                <a:gd name="connsiteX12" fmla="*/ 589209 w 914120"/>
                <a:gd name="connsiteY12" fmla="*/ 0 h 1014608"/>
                <a:gd name="connsiteX13" fmla="*/ 489001 w 914120"/>
                <a:gd name="connsiteY13" fmla="*/ 225469 h 1014608"/>
                <a:gd name="connsiteX14" fmla="*/ 564157 w 914120"/>
                <a:gd name="connsiteY14" fmla="*/ 225469 h 1014608"/>
                <a:gd name="connsiteX15" fmla="*/ 576683 w 914120"/>
                <a:gd name="connsiteY15" fmla="*/ 87682 h 1014608"/>
                <a:gd name="connsiteX16" fmla="*/ 601735 w 914120"/>
                <a:gd name="connsiteY16" fmla="*/ 212942 h 1014608"/>
                <a:gd name="connsiteX17" fmla="*/ 601735 w 914120"/>
                <a:gd name="connsiteY17" fmla="*/ 212942 h 1014608"/>
                <a:gd name="connsiteX18" fmla="*/ 714469 w 914120"/>
                <a:gd name="connsiteY18" fmla="*/ 175364 h 1014608"/>
                <a:gd name="connsiteX19" fmla="*/ 739521 w 914120"/>
                <a:gd name="connsiteY19" fmla="*/ 300625 h 1014608"/>
                <a:gd name="connsiteX20" fmla="*/ 814678 w 914120"/>
                <a:gd name="connsiteY20" fmla="*/ 300625 h 1014608"/>
                <a:gd name="connsiteX21" fmla="*/ 726995 w 914120"/>
                <a:gd name="connsiteY21" fmla="*/ 363255 h 1014608"/>
                <a:gd name="connsiteX22" fmla="*/ 903259 w 914120"/>
                <a:gd name="connsiteY22" fmla="*/ 388829 h 1014608"/>
                <a:gd name="connsiteX23" fmla="*/ 839730 w 914120"/>
                <a:gd name="connsiteY23" fmla="*/ 513567 h 1014608"/>
                <a:gd name="connsiteX24" fmla="*/ 839730 w 914120"/>
                <a:gd name="connsiteY24" fmla="*/ 513567 h 1014608"/>
                <a:gd name="connsiteX25" fmla="*/ 913814 w 914120"/>
                <a:gd name="connsiteY25" fmla="*/ 625258 h 1014608"/>
                <a:gd name="connsiteX26" fmla="*/ 738275 w 914120"/>
                <a:gd name="connsiteY26" fmla="*/ 674984 h 1014608"/>
                <a:gd name="connsiteX27" fmla="*/ 789625 w 914120"/>
                <a:gd name="connsiteY27" fmla="*/ 789140 h 1014608"/>
                <a:gd name="connsiteX28" fmla="*/ 689417 w 914120"/>
                <a:gd name="connsiteY28" fmla="*/ 814192 h 1014608"/>
                <a:gd name="connsiteX29" fmla="*/ 802151 w 914120"/>
                <a:gd name="connsiteY29" fmla="*/ 914400 h 1014608"/>
                <a:gd name="connsiteX30" fmla="*/ 726995 w 914120"/>
                <a:gd name="connsiteY30" fmla="*/ 989556 h 1014608"/>
                <a:gd name="connsiteX31" fmla="*/ 614261 w 914120"/>
                <a:gd name="connsiteY31" fmla="*/ 977030 h 1014608"/>
                <a:gd name="connsiteX32" fmla="*/ 463949 w 914120"/>
                <a:gd name="connsiteY32" fmla="*/ 977030 h 1014608"/>
                <a:gd name="connsiteX33" fmla="*/ 376267 w 914120"/>
                <a:gd name="connsiteY33" fmla="*/ 1014608 h 1014608"/>
                <a:gd name="connsiteX0" fmla="*/ 376267 w 914120"/>
                <a:gd name="connsiteY0" fmla="*/ 1014608 h 1014608"/>
                <a:gd name="connsiteX1" fmla="*/ 63116 w 914120"/>
                <a:gd name="connsiteY1" fmla="*/ 889348 h 1014608"/>
                <a:gd name="connsiteX2" fmla="*/ 125746 w 914120"/>
                <a:gd name="connsiteY2" fmla="*/ 814192 h 1014608"/>
                <a:gd name="connsiteX3" fmla="*/ 486 w 914120"/>
                <a:gd name="connsiteY3" fmla="*/ 739036 h 1014608"/>
                <a:gd name="connsiteX4" fmla="*/ 113220 w 914120"/>
                <a:gd name="connsiteY4" fmla="*/ 638827 h 1014608"/>
                <a:gd name="connsiteX5" fmla="*/ 13012 w 914120"/>
                <a:gd name="connsiteY5" fmla="*/ 513567 h 1014608"/>
                <a:gd name="connsiteX6" fmla="*/ 100694 w 914120"/>
                <a:gd name="connsiteY6" fmla="*/ 400833 h 1014608"/>
                <a:gd name="connsiteX7" fmla="*/ 113220 w 914120"/>
                <a:gd name="connsiteY7" fmla="*/ 250521 h 1014608"/>
                <a:gd name="connsiteX8" fmla="*/ 213428 w 914120"/>
                <a:gd name="connsiteY8" fmla="*/ 275573 h 1014608"/>
                <a:gd name="connsiteX9" fmla="*/ 363741 w 914120"/>
                <a:gd name="connsiteY9" fmla="*/ 125260 h 1014608"/>
                <a:gd name="connsiteX10" fmla="*/ 438897 w 914120"/>
                <a:gd name="connsiteY10" fmla="*/ 263047 h 1014608"/>
                <a:gd name="connsiteX11" fmla="*/ 501527 w 914120"/>
                <a:gd name="connsiteY11" fmla="*/ 0 h 1014608"/>
                <a:gd name="connsiteX12" fmla="*/ 589209 w 914120"/>
                <a:gd name="connsiteY12" fmla="*/ 0 h 1014608"/>
                <a:gd name="connsiteX13" fmla="*/ 489001 w 914120"/>
                <a:gd name="connsiteY13" fmla="*/ 225469 h 1014608"/>
                <a:gd name="connsiteX14" fmla="*/ 564157 w 914120"/>
                <a:gd name="connsiteY14" fmla="*/ 225469 h 1014608"/>
                <a:gd name="connsiteX15" fmla="*/ 576683 w 914120"/>
                <a:gd name="connsiteY15" fmla="*/ 87682 h 1014608"/>
                <a:gd name="connsiteX16" fmla="*/ 601735 w 914120"/>
                <a:gd name="connsiteY16" fmla="*/ 212942 h 1014608"/>
                <a:gd name="connsiteX17" fmla="*/ 601735 w 914120"/>
                <a:gd name="connsiteY17" fmla="*/ 212942 h 1014608"/>
                <a:gd name="connsiteX18" fmla="*/ 714469 w 914120"/>
                <a:gd name="connsiteY18" fmla="*/ 175364 h 1014608"/>
                <a:gd name="connsiteX19" fmla="*/ 739521 w 914120"/>
                <a:gd name="connsiteY19" fmla="*/ 300625 h 1014608"/>
                <a:gd name="connsiteX20" fmla="*/ 814678 w 914120"/>
                <a:gd name="connsiteY20" fmla="*/ 300625 h 1014608"/>
                <a:gd name="connsiteX21" fmla="*/ 726995 w 914120"/>
                <a:gd name="connsiteY21" fmla="*/ 363255 h 1014608"/>
                <a:gd name="connsiteX22" fmla="*/ 903259 w 914120"/>
                <a:gd name="connsiteY22" fmla="*/ 388829 h 1014608"/>
                <a:gd name="connsiteX23" fmla="*/ 839730 w 914120"/>
                <a:gd name="connsiteY23" fmla="*/ 513567 h 1014608"/>
                <a:gd name="connsiteX24" fmla="*/ 803746 w 914120"/>
                <a:gd name="connsiteY24" fmla="*/ 555900 h 1014608"/>
                <a:gd name="connsiteX25" fmla="*/ 913814 w 914120"/>
                <a:gd name="connsiteY25" fmla="*/ 625258 h 1014608"/>
                <a:gd name="connsiteX26" fmla="*/ 738275 w 914120"/>
                <a:gd name="connsiteY26" fmla="*/ 674984 h 1014608"/>
                <a:gd name="connsiteX27" fmla="*/ 789625 w 914120"/>
                <a:gd name="connsiteY27" fmla="*/ 789140 h 1014608"/>
                <a:gd name="connsiteX28" fmla="*/ 689417 w 914120"/>
                <a:gd name="connsiteY28" fmla="*/ 814192 h 1014608"/>
                <a:gd name="connsiteX29" fmla="*/ 802151 w 914120"/>
                <a:gd name="connsiteY29" fmla="*/ 914400 h 1014608"/>
                <a:gd name="connsiteX30" fmla="*/ 726995 w 914120"/>
                <a:gd name="connsiteY30" fmla="*/ 989556 h 1014608"/>
                <a:gd name="connsiteX31" fmla="*/ 614261 w 914120"/>
                <a:gd name="connsiteY31" fmla="*/ 977030 h 1014608"/>
                <a:gd name="connsiteX32" fmla="*/ 463949 w 914120"/>
                <a:gd name="connsiteY32" fmla="*/ 977030 h 1014608"/>
                <a:gd name="connsiteX33" fmla="*/ 376267 w 914120"/>
                <a:gd name="connsiteY33" fmla="*/ 1014608 h 1014608"/>
                <a:gd name="connsiteX0" fmla="*/ 376267 w 914120"/>
                <a:gd name="connsiteY0" fmla="*/ 1014608 h 1014608"/>
                <a:gd name="connsiteX1" fmla="*/ 63116 w 914120"/>
                <a:gd name="connsiteY1" fmla="*/ 889348 h 1014608"/>
                <a:gd name="connsiteX2" fmla="*/ 125746 w 914120"/>
                <a:gd name="connsiteY2" fmla="*/ 814192 h 1014608"/>
                <a:gd name="connsiteX3" fmla="*/ 486 w 914120"/>
                <a:gd name="connsiteY3" fmla="*/ 739036 h 1014608"/>
                <a:gd name="connsiteX4" fmla="*/ 113220 w 914120"/>
                <a:gd name="connsiteY4" fmla="*/ 638827 h 1014608"/>
                <a:gd name="connsiteX5" fmla="*/ 13012 w 914120"/>
                <a:gd name="connsiteY5" fmla="*/ 513567 h 1014608"/>
                <a:gd name="connsiteX6" fmla="*/ 100694 w 914120"/>
                <a:gd name="connsiteY6" fmla="*/ 400833 h 1014608"/>
                <a:gd name="connsiteX7" fmla="*/ 113220 w 914120"/>
                <a:gd name="connsiteY7" fmla="*/ 250521 h 1014608"/>
                <a:gd name="connsiteX8" fmla="*/ 213428 w 914120"/>
                <a:gd name="connsiteY8" fmla="*/ 275573 h 1014608"/>
                <a:gd name="connsiteX9" fmla="*/ 363741 w 914120"/>
                <a:gd name="connsiteY9" fmla="*/ 125260 h 1014608"/>
                <a:gd name="connsiteX10" fmla="*/ 438897 w 914120"/>
                <a:gd name="connsiteY10" fmla="*/ 263047 h 1014608"/>
                <a:gd name="connsiteX11" fmla="*/ 501527 w 914120"/>
                <a:gd name="connsiteY11" fmla="*/ 0 h 1014608"/>
                <a:gd name="connsiteX12" fmla="*/ 589209 w 914120"/>
                <a:gd name="connsiteY12" fmla="*/ 0 h 1014608"/>
                <a:gd name="connsiteX13" fmla="*/ 489001 w 914120"/>
                <a:gd name="connsiteY13" fmla="*/ 225469 h 1014608"/>
                <a:gd name="connsiteX14" fmla="*/ 564157 w 914120"/>
                <a:gd name="connsiteY14" fmla="*/ 225469 h 1014608"/>
                <a:gd name="connsiteX15" fmla="*/ 576683 w 914120"/>
                <a:gd name="connsiteY15" fmla="*/ 87682 h 1014608"/>
                <a:gd name="connsiteX16" fmla="*/ 601735 w 914120"/>
                <a:gd name="connsiteY16" fmla="*/ 212942 h 1014608"/>
                <a:gd name="connsiteX17" fmla="*/ 601735 w 914120"/>
                <a:gd name="connsiteY17" fmla="*/ 212942 h 1014608"/>
                <a:gd name="connsiteX18" fmla="*/ 714469 w 914120"/>
                <a:gd name="connsiteY18" fmla="*/ 175364 h 1014608"/>
                <a:gd name="connsiteX19" fmla="*/ 739521 w 914120"/>
                <a:gd name="connsiteY19" fmla="*/ 300625 h 1014608"/>
                <a:gd name="connsiteX20" fmla="*/ 814678 w 914120"/>
                <a:gd name="connsiteY20" fmla="*/ 300625 h 1014608"/>
                <a:gd name="connsiteX21" fmla="*/ 726995 w 914120"/>
                <a:gd name="connsiteY21" fmla="*/ 363255 h 1014608"/>
                <a:gd name="connsiteX22" fmla="*/ 903259 w 914120"/>
                <a:gd name="connsiteY22" fmla="*/ 388829 h 1014608"/>
                <a:gd name="connsiteX23" fmla="*/ 839730 w 914120"/>
                <a:gd name="connsiteY23" fmla="*/ 513567 h 1014608"/>
                <a:gd name="connsiteX24" fmla="*/ 803746 w 914120"/>
                <a:gd name="connsiteY24" fmla="*/ 555900 h 1014608"/>
                <a:gd name="connsiteX25" fmla="*/ 913814 w 914120"/>
                <a:gd name="connsiteY25" fmla="*/ 625258 h 1014608"/>
                <a:gd name="connsiteX26" fmla="*/ 738275 w 914120"/>
                <a:gd name="connsiteY26" fmla="*/ 674984 h 1014608"/>
                <a:gd name="connsiteX27" fmla="*/ 789625 w 914120"/>
                <a:gd name="connsiteY27" fmla="*/ 789140 h 1014608"/>
                <a:gd name="connsiteX28" fmla="*/ 689417 w 914120"/>
                <a:gd name="connsiteY28" fmla="*/ 814192 h 1014608"/>
                <a:gd name="connsiteX29" fmla="*/ 802151 w 914120"/>
                <a:gd name="connsiteY29" fmla="*/ 914400 h 1014608"/>
                <a:gd name="connsiteX30" fmla="*/ 726995 w 914120"/>
                <a:gd name="connsiteY30" fmla="*/ 989556 h 1014608"/>
                <a:gd name="connsiteX31" fmla="*/ 614261 w 914120"/>
                <a:gd name="connsiteY31" fmla="*/ 977030 h 1014608"/>
                <a:gd name="connsiteX32" fmla="*/ 463949 w 914120"/>
                <a:gd name="connsiteY32" fmla="*/ 977030 h 1014608"/>
                <a:gd name="connsiteX33" fmla="*/ 376267 w 914120"/>
                <a:gd name="connsiteY33" fmla="*/ 1014608 h 1014608"/>
                <a:gd name="connsiteX0" fmla="*/ 376267 w 914120"/>
                <a:gd name="connsiteY0" fmla="*/ 1014608 h 1014608"/>
                <a:gd name="connsiteX1" fmla="*/ 63116 w 914120"/>
                <a:gd name="connsiteY1" fmla="*/ 889348 h 1014608"/>
                <a:gd name="connsiteX2" fmla="*/ 125746 w 914120"/>
                <a:gd name="connsiteY2" fmla="*/ 814192 h 1014608"/>
                <a:gd name="connsiteX3" fmla="*/ 486 w 914120"/>
                <a:gd name="connsiteY3" fmla="*/ 739036 h 1014608"/>
                <a:gd name="connsiteX4" fmla="*/ 113220 w 914120"/>
                <a:gd name="connsiteY4" fmla="*/ 638827 h 1014608"/>
                <a:gd name="connsiteX5" fmla="*/ 13012 w 914120"/>
                <a:gd name="connsiteY5" fmla="*/ 513567 h 1014608"/>
                <a:gd name="connsiteX6" fmla="*/ 100694 w 914120"/>
                <a:gd name="connsiteY6" fmla="*/ 400833 h 1014608"/>
                <a:gd name="connsiteX7" fmla="*/ 113220 w 914120"/>
                <a:gd name="connsiteY7" fmla="*/ 250521 h 1014608"/>
                <a:gd name="connsiteX8" fmla="*/ 213428 w 914120"/>
                <a:gd name="connsiteY8" fmla="*/ 275573 h 1014608"/>
                <a:gd name="connsiteX9" fmla="*/ 363741 w 914120"/>
                <a:gd name="connsiteY9" fmla="*/ 125260 h 1014608"/>
                <a:gd name="connsiteX10" fmla="*/ 438897 w 914120"/>
                <a:gd name="connsiteY10" fmla="*/ 263047 h 1014608"/>
                <a:gd name="connsiteX11" fmla="*/ 501527 w 914120"/>
                <a:gd name="connsiteY11" fmla="*/ 0 h 1014608"/>
                <a:gd name="connsiteX12" fmla="*/ 589209 w 914120"/>
                <a:gd name="connsiteY12" fmla="*/ 0 h 1014608"/>
                <a:gd name="connsiteX13" fmla="*/ 489001 w 914120"/>
                <a:gd name="connsiteY13" fmla="*/ 225469 h 1014608"/>
                <a:gd name="connsiteX14" fmla="*/ 564157 w 914120"/>
                <a:gd name="connsiteY14" fmla="*/ 225469 h 1014608"/>
                <a:gd name="connsiteX15" fmla="*/ 576683 w 914120"/>
                <a:gd name="connsiteY15" fmla="*/ 87682 h 1014608"/>
                <a:gd name="connsiteX16" fmla="*/ 601735 w 914120"/>
                <a:gd name="connsiteY16" fmla="*/ 212942 h 1014608"/>
                <a:gd name="connsiteX17" fmla="*/ 601735 w 914120"/>
                <a:gd name="connsiteY17" fmla="*/ 212942 h 1014608"/>
                <a:gd name="connsiteX18" fmla="*/ 714469 w 914120"/>
                <a:gd name="connsiteY18" fmla="*/ 175364 h 1014608"/>
                <a:gd name="connsiteX19" fmla="*/ 739521 w 914120"/>
                <a:gd name="connsiteY19" fmla="*/ 300625 h 1014608"/>
                <a:gd name="connsiteX20" fmla="*/ 827378 w 914120"/>
                <a:gd name="connsiteY20" fmla="*/ 287925 h 1014608"/>
                <a:gd name="connsiteX21" fmla="*/ 726995 w 914120"/>
                <a:gd name="connsiteY21" fmla="*/ 363255 h 1014608"/>
                <a:gd name="connsiteX22" fmla="*/ 903259 w 914120"/>
                <a:gd name="connsiteY22" fmla="*/ 388829 h 1014608"/>
                <a:gd name="connsiteX23" fmla="*/ 839730 w 914120"/>
                <a:gd name="connsiteY23" fmla="*/ 513567 h 1014608"/>
                <a:gd name="connsiteX24" fmla="*/ 803746 w 914120"/>
                <a:gd name="connsiteY24" fmla="*/ 555900 h 1014608"/>
                <a:gd name="connsiteX25" fmla="*/ 913814 w 914120"/>
                <a:gd name="connsiteY25" fmla="*/ 625258 h 1014608"/>
                <a:gd name="connsiteX26" fmla="*/ 738275 w 914120"/>
                <a:gd name="connsiteY26" fmla="*/ 674984 h 1014608"/>
                <a:gd name="connsiteX27" fmla="*/ 789625 w 914120"/>
                <a:gd name="connsiteY27" fmla="*/ 789140 h 1014608"/>
                <a:gd name="connsiteX28" fmla="*/ 689417 w 914120"/>
                <a:gd name="connsiteY28" fmla="*/ 814192 h 1014608"/>
                <a:gd name="connsiteX29" fmla="*/ 802151 w 914120"/>
                <a:gd name="connsiteY29" fmla="*/ 914400 h 1014608"/>
                <a:gd name="connsiteX30" fmla="*/ 726995 w 914120"/>
                <a:gd name="connsiteY30" fmla="*/ 989556 h 1014608"/>
                <a:gd name="connsiteX31" fmla="*/ 614261 w 914120"/>
                <a:gd name="connsiteY31" fmla="*/ 977030 h 1014608"/>
                <a:gd name="connsiteX32" fmla="*/ 463949 w 914120"/>
                <a:gd name="connsiteY32" fmla="*/ 977030 h 1014608"/>
                <a:gd name="connsiteX33" fmla="*/ 376267 w 914120"/>
                <a:gd name="connsiteY33" fmla="*/ 1014608 h 1014608"/>
                <a:gd name="connsiteX0" fmla="*/ 376267 w 914120"/>
                <a:gd name="connsiteY0" fmla="*/ 1014608 h 1014608"/>
                <a:gd name="connsiteX1" fmla="*/ 63116 w 914120"/>
                <a:gd name="connsiteY1" fmla="*/ 889348 h 1014608"/>
                <a:gd name="connsiteX2" fmla="*/ 125746 w 914120"/>
                <a:gd name="connsiteY2" fmla="*/ 814192 h 1014608"/>
                <a:gd name="connsiteX3" fmla="*/ 486 w 914120"/>
                <a:gd name="connsiteY3" fmla="*/ 739036 h 1014608"/>
                <a:gd name="connsiteX4" fmla="*/ 113220 w 914120"/>
                <a:gd name="connsiteY4" fmla="*/ 638827 h 1014608"/>
                <a:gd name="connsiteX5" fmla="*/ 13012 w 914120"/>
                <a:gd name="connsiteY5" fmla="*/ 513567 h 1014608"/>
                <a:gd name="connsiteX6" fmla="*/ 100694 w 914120"/>
                <a:gd name="connsiteY6" fmla="*/ 400833 h 1014608"/>
                <a:gd name="connsiteX7" fmla="*/ 113220 w 914120"/>
                <a:gd name="connsiteY7" fmla="*/ 250521 h 1014608"/>
                <a:gd name="connsiteX8" fmla="*/ 213428 w 914120"/>
                <a:gd name="connsiteY8" fmla="*/ 275573 h 1014608"/>
                <a:gd name="connsiteX9" fmla="*/ 363741 w 914120"/>
                <a:gd name="connsiteY9" fmla="*/ 125260 h 1014608"/>
                <a:gd name="connsiteX10" fmla="*/ 438897 w 914120"/>
                <a:gd name="connsiteY10" fmla="*/ 263047 h 1014608"/>
                <a:gd name="connsiteX11" fmla="*/ 501527 w 914120"/>
                <a:gd name="connsiteY11" fmla="*/ 0 h 1014608"/>
                <a:gd name="connsiteX12" fmla="*/ 589209 w 914120"/>
                <a:gd name="connsiteY12" fmla="*/ 0 h 1014608"/>
                <a:gd name="connsiteX13" fmla="*/ 489001 w 914120"/>
                <a:gd name="connsiteY13" fmla="*/ 225469 h 1014608"/>
                <a:gd name="connsiteX14" fmla="*/ 564157 w 914120"/>
                <a:gd name="connsiteY14" fmla="*/ 225469 h 1014608"/>
                <a:gd name="connsiteX15" fmla="*/ 576683 w 914120"/>
                <a:gd name="connsiteY15" fmla="*/ 87682 h 1014608"/>
                <a:gd name="connsiteX16" fmla="*/ 601735 w 914120"/>
                <a:gd name="connsiteY16" fmla="*/ 212942 h 1014608"/>
                <a:gd name="connsiteX17" fmla="*/ 601735 w 914120"/>
                <a:gd name="connsiteY17" fmla="*/ 212942 h 1014608"/>
                <a:gd name="connsiteX18" fmla="*/ 714469 w 914120"/>
                <a:gd name="connsiteY18" fmla="*/ 175364 h 1014608"/>
                <a:gd name="connsiteX19" fmla="*/ 739521 w 914120"/>
                <a:gd name="connsiteY19" fmla="*/ 300625 h 1014608"/>
                <a:gd name="connsiteX20" fmla="*/ 827378 w 914120"/>
                <a:gd name="connsiteY20" fmla="*/ 287925 h 1014608"/>
                <a:gd name="connsiteX21" fmla="*/ 726995 w 914120"/>
                <a:gd name="connsiteY21" fmla="*/ 363255 h 1014608"/>
                <a:gd name="connsiteX22" fmla="*/ 903259 w 914120"/>
                <a:gd name="connsiteY22" fmla="*/ 388829 h 1014608"/>
                <a:gd name="connsiteX23" fmla="*/ 839730 w 914120"/>
                <a:gd name="connsiteY23" fmla="*/ 513567 h 1014608"/>
                <a:gd name="connsiteX24" fmla="*/ 803746 w 914120"/>
                <a:gd name="connsiteY24" fmla="*/ 555900 h 1014608"/>
                <a:gd name="connsiteX25" fmla="*/ 913814 w 914120"/>
                <a:gd name="connsiteY25" fmla="*/ 625258 h 1014608"/>
                <a:gd name="connsiteX26" fmla="*/ 738275 w 914120"/>
                <a:gd name="connsiteY26" fmla="*/ 674984 h 1014608"/>
                <a:gd name="connsiteX27" fmla="*/ 789625 w 914120"/>
                <a:gd name="connsiteY27" fmla="*/ 789140 h 1014608"/>
                <a:gd name="connsiteX28" fmla="*/ 689417 w 914120"/>
                <a:gd name="connsiteY28" fmla="*/ 814192 h 1014608"/>
                <a:gd name="connsiteX29" fmla="*/ 802151 w 914120"/>
                <a:gd name="connsiteY29" fmla="*/ 914400 h 1014608"/>
                <a:gd name="connsiteX30" fmla="*/ 726995 w 914120"/>
                <a:gd name="connsiteY30" fmla="*/ 989556 h 1014608"/>
                <a:gd name="connsiteX31" fmla="*/ 614261 w 914120"/>
                <a:gd name="connsiteY31" fmla="*/ 977030 h 1014608"/>
                <a:gd name="connsiteX32" fmla="*/ 463949 w 914120"/>
                <a:gd name="connsiteY32" fmla="*/ 977030 h 1014608"/>
                <a:gd name="connsiteX33" fmla="*/ 376267 w 914120"/>
                <a:gd name="connsiteY33" fmla="*/ 1014608 h 1014608"/>
                <a:gd name="connsiteX0" fmla="*/ 376267 w 914120"/>
                <a:gd name="connsiteY0" fmla="*/ 1014608 h 1014608"/>
                <a:gd name="connsiteX1" fmla="*/ 63116 w 914120"/>
                <a:gd name="connsiteY1" fmla="*/ 889348 h 1014608"/>
                <a:gd name="connsiteX2" fmla="*/ 125746 w 914120"/>
                <a:gd name="connsiteY2" fmla="*/ 814192 h 1014608"/>
                <a:gd name="connsiteX3" fmla="*/ 486 w 914120"/>
                <a:gd name="connsiteY3" fmla="*/ 739036 h 1014608"/>
                <a:gd name="connsiteX4" fmla="*/ 113220 w 914120"/>
                <a:gd name="connsiteY4" fmla="*/ 638827 h 1014608"/>
                <a:gd name="connsiteX5" fmla="*/ 13012 w 914120"/>
                <a:gd name="connsiteY5" fmla="*/ 513567 h 1014608"/>
                <a:gd name="connsiteX6" fmla="*/ 100694 w 914120"/>
                <a:gd name="connsiteY6" fmla="*/ 400833 h 1014608"/>
                <a:gd name="connsiteX7" fmla="*/ 113220 w 914120"/>
                <a:gd name="connsiteY7" fmla="*/ 250521 h 1014608"/>
                <a:gd name="connsiteX8" fmla="*/ 213428 w 914120"/>
                <a:gd name="connsiteY8" fmla="*/ 275573 h 1014608"/>
                <a:gd name="connsiteX9" fmla="*/ 363741 w 914120"/>
                <a:gd name="connsiteY9" fmla="*/ 125260 h 1014608"/>
                <a:gd name="connsiteX10" fmla="*/ 438897 w 914120"/>
                <a:gd name="connsiteY10" fmla="*/ 263047 h 1014608"/>
                <a:gd name="connsiteX11" fmla="*/ 501527 w 914120"/>
                <a:gd name="connsiteY11" fmla="*/ 0 h 1014608"/>
                <a:gd name="connsiteX12" fmla="*/ 589209 w 914120"/>
                <a:gd name="connsiteY12" fmla="*/ 0 h 1014608"/>
                <a:gd name="connsiteX13" fmla="*/ 489001 w 914120"/>
                <a:gd name="connsiteY13" fmla="*/ 225469 h 1014608"/>
                <a:gd name="connsiteX14" fmla="*/ 564157 w 914120"/>
                <a:gd name="connsiteY14" fmla="*/ 225469 h 1014608"/>
                <a:gd name="connsiteX15" fmla="*/ 576683 w 914120"/>
                <a:gd name="connsiteY15" fmla="*/ 87682 h 1014608"/>
                <a:gd name="connsiteX16" fmla="*/ 601735 w 914120"/>
                <a:gd name="connsiteY16" fmla="*/ 212942 h 1014608"/>
                <a:gd name="connsiteX17" fmla="*/ 601735 w 914120"/>
                <a:gd name="connsiteY17" fmla="*/ 212942 h 1014608"/>
                <a:gd name="connsiteX18" fmla="*/ 714469 w 914120"/>
                <a:gd name="connsiteY18" fmla="*/ 175364 h 1014608"/>
                <a:gd name="connsiteX19" fmla="*/ 739521 w 914120"/>
                <a:gd name="connsiteY19" fmla="*/ 300625 h 1014608"/>
                <a:gd name="connsiteX20" fmla="*/ 827378 w 914120"/>
                <a:gd name="connsiteY20" fmla="*/ 287925 h 1014608"/>
                <a:gd name="connsiteX21" fmla="*/ 726995 w 914120"/>
                <a:gd name="connsiteY21" fmla="*/ 363255 h 1014608"/>
                <a:gd name="connsiteX22" fmla="*/ 903259 w 914120"/>
                <a:gd name="connsiteY22" fmla="*/ 388829 h 1014608"/>
                <a:gd name="connsiteX23" fmla="*/ 839730 w 914120"/>
                <a:gd name="connsiteY23" fmla="*/ 513567 h 1014608"/>
                <a:gd name="connsiteX24" fmla="*/ 803746 w 914120"/>
                <a:gd name="connsiteY24" fmla="*/ 555900 h 1014608"/>
                <a:gd name="connsiteX25" fmla="*/ 913814 w 914120"/>
                <a:gd name="connsiteY25" fmla="*/ 625258 h 1014608"/>
                <a:gd name="connsiteX26" fmla="*/ 738275 w 914120"/>
                <a:gd name="connsiteY26" fmla="*/ 674984 h 1014608"/>
                <a:gd name="connsiteX27" fmla="*/ 789625 w 914120"/>
                <a:gd name="connsiteY27" fmla="*/ 789140 h 1014608"/>
                <a:gd name="connsiteX28" fmla="*/ 689417 w 914120"/>
                <a:gd name="connsiteY28" fmla="*/ 814192 h 1014608"/>
                <a:gd name="connsiteX29" fmla="*/ 802151 w 914120"/>
                <a:gd name="connsiteY29" fmla="*/ 914400 h 1014608"/>
                <a:gd name="connsiteX30" fmla="*/ 726995 w 914120"/>
                <a:gd name="connsiteY30" fmla="*/ 989556 h 1014608"/>
                <a:gd name="connsiteX31" fmla="*/ 614261 w 914120"/>
                <a:gd name="connsiteY31" fmla="*/ 977030 h 1014608"/>
                <a:gd name="connsiteX32" fmla="*/ 463949 w 914120"/>
                <a:gd name="connsiteY32" fmla="*/ 977030 h 1014608"/>
                <a:gd name="connsiteX33" fmla="*/ 376267 w 914120"/>
                <a:gd name="connsiteY33" fmla="*/ 1014608 h 1014608"/>
                <a:gd name="connsiteX0" fmla="*/ 376267 w 914120"/>
                <a:gd name="connsiteY0" fmla="*/ 1031077 h 1031077"/>
                <a:gd name="connsiteX1" fmla="*/ 63116 w 914120"/>
                <a:gd name="connsiteY1" fmla="*/ 905817 h 1031077"/>
                <a:gd name="connsiteX2" fmla="*/ 125746 w 914120"/>
                <a:gd name="connsiteY2" fmla="*/ 830661 h 1031077"/>
                <a:gd name="connsiteX3" fmla="*/ 486 w 914120"/>
                <a:gd name="connsiteY3" fmla="*/ 755505 h 1031077"/>
                <a:gd name="connsiteX4" fmla="*/ 113220 w 914120"/>
                <a:gd name="connsiteY4" fmla="*/ 655296 h 1031077"/>
                <a:gd name="connsiteX5" fmla="*/ 13012 w 914120"/>
                <a:gd name="connsiteY5" fmla="*/ 530036 h 1031077"/>
                <a:gd name="connsiteX6" fmla="*/ 100694 w 914120"/>
                <a:gd name="connsiteY6" fmla="*/ 417302 h 1031077"/>
                <a:gd name="connsiteX7" fmla="*/ 113220 w 914120"/>
                <a:gd name="connsiteY7" fmla="*/ 266990 h 1031077"/>
                <a:gd name="connsiteX8" fmla="*/ 213428 w 914120"/>
                <a:gd name="connsiteY8" fmla="*/ 292042 h 1031077"/>
                <a:gd name="connsiteX9" fmla="*/ 363741 w 914120"/>
                <a:gd name="connsiteY9" fmla="*/ 141729 h 1031077"/>
                <a:gd name="connsiteX10" fmla="*/ 438897 w 914120"/>
                <a:gd name="connsiteY10" fmla="*/ 279516 h 1031077"/>
                <a:gd name="connsiteX11" fmla="*/ 501527 w 914120"/>
                <a:gd name="connsiteY11" fmla="*/ 16469 h 1031077"/>
                <a:gd name="connsiteX12" fmla="*/ 589209 w 914120"/>
                <a:gd name="connsiteY12" fmla="*/ 16469 h 1031077"/>
                <a:gd name="connsiteX13" fmla="*/ 489001 w 914120"/>
                <a:gd name="connsiteY13" fmla="*/ 241938 h 1031077"/>
                <a:gd name="connsiteX14" fmla="*/ 564157 w 914120"/>
                <a:gd name="connsiteY14" fmla="*/ 241938 h 1031077"/>
                <a:gd name="connsiteX15" fmla="*/ 576683 w 914120"/>
                <a:gd name="connsiteY15" fmla="*/ 104151 h 1031077"/>
                <a:gd name="connsiteX16" fmla="*/ 601735 w 914120"/>
                <a:gd name="connsiteY16" fmla="*/ 229411 h 1031077"/>
                <a:gd name="connsiteX17" fmla="*/ 601735 w 914120"/>
                <a:gd name="connsiteY17" fmla="*/ 229411 h 1031077"/>
                <a:gd name="connsiteX18" fmla="*/ 714469 w 914120"/>
                <a:gd name="connsiteY18" fmla="*/ 191833 h 1031077"/>
                <a:gd name="connsiteX19" fmla="*/ 739521 w 914120"/>
                <a:gd name="connsiteY19" fmla="*/ 317094 h 1031077"/>
                <a:gd name="connsiteX20" fmla="*/ 827378 w 914120"/>
                <a:gd name="connsiteY20" fmla="*/ 304394 h 1031077"/>
                <a:gd name="connsiteX21" fmla="*/ 726995 w 914120"/>
                <a:gd name="connsiteY21" fmla="*/ 379724 h 1031077"/>
                <a:gd name="connsiteX22" fmla="*/ 903259 w 914120"/>
                <a:gd name="connsiteY22" fmla="*/ 405298 h 1031077"/>
                <a:gd name="connsiteX23" fmla="*/ 839730 w 914120"/>
                <a:gd name="connsiteY23" fmla="*/ 530036 h 1031077"/>
                <a:gd name="connsiteX24" fmla="*/ 803746 w 914120"/>
                <a:gd name="connsiteY24" fmla="*/ 572369 h 1031077"/>
                <a:gd name="connsiteX25" fmla="*/ 913814 w 914120"/>
                <a:gd name="connsiteY25" fmla="*/ 641727 h 1031077"/>
                <a:gd name="connsiteX26" fmla="*/ 738275 w 914120"/>
                <a:gd name="connsiteY26" fmla="*/ 691453 h 1031077"/>
                <a:gd name="connsiteX27" fmla="*/ 789625 w 914120"/>
                <a:gd name="connsiteY27" fmla="*/ 805609 h 1031077"/>
                <a:gd name="connsiteX28" fmla="*/ 689417 w 914120"/>
                <a:gd name="connsiteY28" fmla="*/ 830661 h 1031077"/>
                <a:gd name="connsiteX29" fmla="*/ 802151 w 914120"/>
                <a:gd name="connsiteY29" fmla="*/ 930869 h 1031077"/>
                <a:gd name="connsiteX30" fmla="*/ 726995 w 914120"/>
                <a:gd name="connsiteY30" fmla="*/ 1006025 h 1031077"/>
                <a:gd name="connsiteX31" fmla="*/ 614261 w 914120"/>
                <a:gd name="connsiteY31" fmla="*/ 993499 h 1031077"/>
                <a:gd name="connsiteX32" fmla="*/ 463949 w 914120"/>
                <a:gd name="connsiteY32" fmla="*/ 993499 h 1031077"/>
                <a:gd name="connsiteX33" fmla="*/ 376267 w 914120"/>
                <a:gd name="connsiteY33" fmla="*/ 1031077 h 1031077"/>
                <a:gd name="connsiteX0" fmla="*/ 376267 w 914120"/>
                <a:gd name="connsiteY0" fmla="*/ 1037522 h 1037522"/>
                <a:gd name="connsiteX1" fmla="*/ 63116 w 914120"/>
                <a:gd name="connsiteY1" fmla="*/ 912262 h 1037522"/>
                <a:gd name="connsiteX2" fmla="*/ 125746 w 914120"/>
                <a:gd name="connsiteY2" fmla="*/ 837106 h 1037522"/>
                <a:gd name="connsiteX3" fmla="*/ 486 w 914120"/>
                <a:gd name="connsiteY3" fmla="*/ 761950 h 1037522"/>
                <a:gd name="connsiteX4" fmla="*/ 113220 w 914120"/>
                <a:gd name="connsiteY4" fmla="*/ 661741 h 1037522"/>
                <a:gd name="connsiteX5" fmla="*/ 13012 w 914120"/>
                <a:gd name="connsiteY5" fmla="*/ 536481 h 1037522"/>
                <a:gd name="connsiteX6" fmla="*/ 100694 w 914120"/>
                <a:gd name="connsiteY6" fmla="*/ 423747 h 1037522"/>
                <a:gd name="connsiteX7" fmla="*/ 113220 w 914120"/>
                <a:gd name="connsiteY7" fmla="*/ 273435 h 1037522"/>
                <a:gd name="connsiteX8" fmla="*/ 213428 w 914120"/>
                <a:gd name="connsiteY8" fmla="*/ 298487 h 1037522"/>
                <a:gd name="connsiteX9" fmla="*/ 363741 w 914120"/>
                <a:gd name="connsiteY9" fmla="*/ 148174 h 1037522"/>
                <a:gd name="connsiteX10" fmla="*/ 438897 w 914120"/>
                <a:gd name="connsiteY10" fmla="*/ 285961 h 1037522"/>
                <a:gd name="connsiteX11" fmla="*/ 501527 w 914120"/>
                <a:gd name="connsiteY11" fmla="*/ 22914 h 1037522"/>
                <a:gd name="connsiteX12" fmla="*/ 589209 w 914120"/>
                <a:gd name="connsiteY12" fmla="*/ 22914 h 1037522"/>
                <a:gd name="connsiteX13" fmla="*/ 489001 w 914120"/>
                <a:gd name="connsiteY13" fmla="*/ 248383 h 1037522"/>
                <a:gd name="connsiteX14" fmla="*/ 564157 w 914120"/>
                <a:gd name="connsiteY14" fmla="*/ 248383 h 1037522"/>
                <a:gd name="connsiteX15" fmla="*/ 576683 w 914120"/>
                <a:gd name="connsiteY15" fmla="*/ 110596 h 1037522"/>
                <a:gd name="connsiteX16" fmla="*/ 601735 w 914120"/>
                <a:gd name="connsiteY16" fmla="*/ 235856 h 1037522"/>
                <a:gd name="connsiteX17" fmla="*/ 601735 w 914120"/>
                <a:gd name="connsiteY17" fmla="*/ 235856 h 1037522"/>
                <a:gd name="connsiteX18" fmla="*/ 714469 w 914120"/>
                <a:gd name="connsiteY18" fmla="*/ 198278 h 1037522"/>
                <a:gd name="connsiteX19" fmla="*/ 739521 w 914120"/>
                <a:gd name="connsiteY19" fmla="*/ 323539 h 1037522"/>
                <a:gd name="connsiteX20" fmla="*/ 827378 w 914120"/>
                <a:gd name="connsiteY20" fmla="*/ 310839 h 1037522"/>
                <a:gd name="connsiteX21" fmla="*/ 726995 w 914120"/>
                <a:gd name="connsiteY21" fmla="*/ 386169 h 1037522"/>
                <a:gd name="connsiteX22" fmla="*/ 903259 w 914120"/>
                <a:gd name="connsiteY22" fmla="*/ 411743 h 1037522"/>
                <a:gd name="connsiteX23" fmla="*/ 839730 w 914120"/>
                <a:gd name="connsiteY23" fmla="*/ 536481 h 1037522"/>
                <a:gd name="connsiteX24" fmla="*/ 803746 w 914120"/>
                <a:gd name="connsiteY24" fmla="*/ 578814 h 1037522"/>
                <a:gd name="connsiteX25" fmla="*/ 913814 w 914120"/>
                <a:gd name="connsiteY25" fmla="*/ 648172 h 1037522"/>
                <a:gd name="connsiteX26" fmla="*/ 738275 w 914120"/>
                <a:gd name="connsiteY26" fmla="*/ 697898 h 1037522"/>
                <a:gd name="connsiteX27" fmla="*/ 789625 w 914120"/>
                <a:gd name="connsiteY27" fmla="*/ 812054 h 1037522"/>
                <a:gd name="connsiteX28" fmla="*/ 689417 w 914120"/>
                <a:gd name="connsiteY28" fmla="*/ 837106 h 1037522"/>
                <a:gd name="connsiteX29" fmla="*/ 802151 w 914120"/>
                <a:gd name="connsiteY29" fmla="*/ 937314 h 1037522"/>
                <a:gd name="connsiteX30" fmla="*/ 726995 w 914120"/>
                <a:gd name="connsiteY30" fmla="*/ 1012470 h 1037522"/>
                <a:gd name="connsiteX31" fmla="*/ 614261 w 914120"/>
                <a:gd name="connsiteY31" fmla="*/ 999944 h 1037522"/>
                <a:gd name="connsiteX32" fmla="*/ 463949 w 914120"/>
                <a:gd name="connsiteY32" fmla="*/ 999944 h 1037522"/>
                <a:gd name="connsiteX33" fmla="*/ 376267 w 914120"/>
                <a:gd name="connsiteY33" fmla="*/ 1037522 h 1037522"/>
                <a:gd name="connsiteX0" fmla="*/ 376267 w 914120"/>
                <a:gd name="connsiteY0" fmla="*/ 1030530 h 1030530"/>
                <a:gd name="connsiteX1" fmla="*/ 63116 w 914120"/>
                <a:gd name="connsiteY1" fmla="*/ 905270 h 1030530"/>
                <a:gd name="connsiteX2" fmla="*/ 125746 w 914120"/>
                <a:gd name="connsiteY2" fmla="*/ 830114 h 1030530"/>
                <a:gd name="connsiteX3" fmla="*/ 486 w 914120"/>
                <a:gd name="connsiteY3" fmla="*/ 754958 h 1030530"/>
                <a:gd name="connsiteX4" fmla="*/ 113220 w 914120"/>
                <a:gd name="connsiteY4" fmla="*/ 654749 h 1030530"/>
                <a:gd name="connsiteX5" fmla="*/ 13012 w 914120"/>
                <a:gd name="connsiteY5" fmla="*/ 529489 h 1030530"/>
                <a:gd name="connsiteX6" fmla="*/ 100694 w 914120"/>
                <a:gd name="connsiteY6" fmla="*/ 416755 h 1030530"/>
                <a:gd name="connsiteX7" fmla="*/ 113220 w 914120"/>
                <a:gd name="connsiteY7" fmla="*/ 266443 h 1030530"/>
                <a:gd name="connsiteX8" fmla="*/ 213428 w 914120"/>
                <a:gd name="connsiteY8" fmla="*/ 291495 h 1030530"/>
                <a:gd name="connsiteX9" fmla="*/ 363741 w 914120"/>
                <a:gd name="connsiteY9" fmla="*/ 141182 h 1030530"/>
                <a:gd name="connsiteX10" fmla="*/ 438897 w 914120"/>
                <a:gd name="connsiteY10" fmla="*/ 278969 h 1030530"/>
                <a:gd name="connsiteX11" fmla="*/ 501527 w 914120"/>
                <a:gd name="connsiteY11" fmla="*/ 15922 h 1030530"/>
                <a:gd name="connsiteX12" fmla="*/ 553226 w 914120"/>
                <a:gd name="connsiteY12" fmla="*/ 51905 h 1030530"/>
                <a:gd name="connsiteX13" fmla="*/ 489001 w 914120"/>
                <a:gd name="connsiteY13" fmla="*/ 241391 h 1030530"/>
                <a:gd name="connsiteX14" fmla="*/ 564157 w 914120"/>
                <a:gd name="connsiteY14" fmla="*/ 241391 h 1030530"/>
                <a:gd name="connsiteX15" fmla="*/ 576683 w 914120"/>
                <a:gd name="connsiteY15" fmla="*/ 103604 h 1030530"/>
                <a:gd name="connsiteX16" fmla="*/ 601735 w 914120"/>
                <a:gd name="connsiteY16" fmla="*/ 228864 h 1030530"/>
                <a:gd name="connsiteX17" fmla="*/ 601735 w 914120"/>
                <a:gd name="connsiteY17" fmla="*/ 228864 h 1030530"/>
                <a:gd name="connsiteX18" fmla="*/ 714469 w 914120"/>
                <a:gd name="connsiteY18" fmla="*/ 191286 h 1030530"/>
                <a:gd name="connsiteX19" fmla="*/ 739521 w 914120"/>
                <a:gd name="connsiteY19" fmla="*/ 316547 h 1030530"/>
                <a:gd name="connsiteX20" fmla="*/ 827378 w 914120"/>
                <a:gd name="connsiteY20" fmla="*/ 303847 h 1030530"/>
                <a:gd name="connsiteX21" fmla="*/ 726995 w 914120"/>
                <a:gd name="connsiteY21" fmla="*/ 379177 h 1030530"/>
                <a:gd name="connsiteX22" fmla="*/ 903259 w 914120"/>
                <a:gd name="connsiteY22" fmla="*/ 404751 h 1030530"/>
                <a:gd name="connsiteX23" fmla="*/ 839730 w 914120"/>
                <a:gd name="connsiteY23" fmla="*/ 529489 h 1030530"/>
                <a:gd name="connsiteX24" fmla="*/ 803746 w 914120"/>
                <a:gd name="connsiteY24" fmla="*/ 571822 h 1030530"/>
                <a:gd name="connsiteX25" fmla="*/ 913814 w 914120"/>
                <a:gd name="connsiteY25" fmla="*/ 641180 h 1030530"/>
                <a:gd name="connsiteX26" fmla="*/ 738275 w 914120"/>
                <a:gd name="connsiteY26" fmla="*/ 690906 h 1030530"/>
                <a:gd name="connsiteX27" fmla="*/ 789625 w 914120"/>
                <a:gd name="connsiteY27" fmla="*/ 805062 h 1030530"/>
                <a:gd name="connsiteX28" fmla="*/ 689417 w 914120"/>
                <a:gd name="connsiteY28" fmla="*/ 830114 h 1030530"/>
                <a:gd name="connsiteX29" fmla="*/ 802151 w 914120"/>
                <a:gd name="connsiteY29" fmla="*/ 930322 h 1030530"/>
                <a:gd name="connsiteX30" fmla="*/ 726995 w 914120"/>
                <a:gd name="connsiteY30" fmla="*/ 1005478 h 1030530"/>
                <a:gd name="connsiteX31" fmla="*/ 614261 w 914120"/>
                <a:gd name="connsiteY31" fmla="*/ 992952 h 1030530"/>
                <a:gd name="connsiteX32" fmla="*/ 463949 w 914120"/>
                <a:gd name="connsiteY32" fmla="*/ 992952 h 1030530"/>
                <a:gd name="connsiteX33" fmla="*/ 376267 w 914120"/>
                <a:gd name="connsiteY33" fmla="*/ 1030530 h 1030530"/>
                <a:gd name="connsiteX0" fmla="*/ 376267 w 914120"/>
                <a:gd name="connsiteY0" fmla="*/ 1030530 h 1030530"/>
                <a:gd name="connsiteX1" fmla="*/ 63116 w 914120"/>
                <a:gd name="connsiteY1" fmla="*/ 905270 h 1030530"/>
                <a:gd name="connsiteX2" fmla="*/ 125746 w 914120"/>
                <a:gd name="connsiteY2" fmla="*/ 830114 h 1030530"/>
                <a:gd name="connsiteX3" fmla="*/ 486 w 914120"/>
                <a:gd name="connsiteY3" fmla="*/ 754958 h 1030530"/>
                <a:gd name="connsiteX4" fmla="*/ 113220 w 914120"/>
                <a:gd name="connsiteY4" fmla="*/ 654749 h 1030530"/>
                <a:gd name="connsiteX5" fmla="*/ 13012 w 914120"/>
                <a:gd name="connsiteY5" fmla="*/ 529489 h 1030530"/>
                <a:gd name="connsiteX6" fmla="*/ 100694 w 914120"/>
                <a:gd name="connsiteY6" fmla="*/ 416755 h 1030530"/>
                <a:gd name="connsiteX7" fmla="*/ 113220 w 914120"/>
                <a:gd name="connsiteY7" fmla="*/ 266443 h 1030530"/>
                <a:gd name="connsiteX8" fmla="*/ 213428 w 914120"/>
                <a:gd name="connsiteY8" fmla="*/ 291495 h 1030530"/>
                <a:gd name="connsiteX9" fmla="*/ 363741 w 914120"/>
                <a:gd name="connsiteY9" fmla="*/ 141182 h 1030530"/>
                <a:gd name="connsiteX10" fmla="*/ 438897 w 914120"/>
                <a:gd name="connsiteY10" fmla="*/ 278969 h 1030530"/>
                <a:gd name="connsiteX11" fmla="*/ 501527 w 914120"/>
                <a:gd name="connsiteY11" fmla="*/ 15922 h 1030530"/>
                <a:gd name="connsiteX12" fmla="*/ 553226 w 914120"/>
                <a:gd name="connsiteY12" fmla="*/ 51905 h 1030530"/>
                <a:gd name="connsiteX13" fmla="*/ 489001 w 914120"/>
                <a:gd name="connsiteY13" fmla="*/ 241391 h 1030530"/>
                <a:gd name="connsiteX14" fmla="*/ 564157 w 914120"/>
                <a:gd name="connsiteY14" fmla="*/ 241391 h 1030530"/>
                <a:gd name="connsiteX15" fmla="*/ 576683 w 914120"/>
                <a:gd name="connsiteY15" fmla="*/ 103604 h 1030530"/>
                <a:gd name="connsiteX16" fmla="*/ 601735 w 914120"/>
                <a:gd name="connsiteY16" fmla="*/ 228864 h 1030530"/>
                <a:gd name="connsiteX17" fmla="*/ 601735 w 914120"/>
                <a:gd name="connsiteY17" fmla="*/ 228864 h 1030530"/>
                <a:gd name="connsiteX18" fmla="*/ 714469 w 914120"/>
                <a:gd name="connsiteY18" fmla="*/ 191286 h 1030530"/>
                <a:gd name="connsiteX19" fmla="*/ 739521 w 914120"/>
                <a:gd name="connsiteY19" fmla="*/ 316547 h 1030530"/>
                <a:gd name="connsiteX20" fmla="*/ 827378 w 914120"/>
                <a:gd name="connsiteY20" fmla="*/ 303847 h 1030530"/>
                <a:gd name="connsiteX21" fmla="*/ 726995 w 914120"/>
                <a:gd name="connsiteY21" fmla="*/ 379177 h 1030530"/>
                <a:gd name="connsiteX22" fmla="*/ 903259 w 914120"/>
                <a:gd name="connsiteY22" fmla="*/ 404751 h 1030530"/>
                <a:gd name="connsiteX23" fmla="*/ 839730 w 914120"/>
                <a:gd name="connsiteY23" fmla="*/ 529489 h 1030530"/>
                <a:gd name="connsiteX24" fmla="*/ 803746 w 914120"/>
                <a:gd name="connsiteY24" fmla="*/ 571822 h 1030530"/>
                <a:gd name="connsiteX25" fmla="*/ 913814 w 914120"/>
                <a:gd name="connsiteY25" fmla="*/ 641180 h 1030530"/>
                <a:gd name="connsiteX26" fmla="*/ 738275 w 914120"/>
                <a:gd name="connsiteY26" fmla="*/ 690906 h 1030530"/>
                <a:gd name="connsiteX27" fmla="*/ 789625 w 914120"/>
                <a:gd name="connsiteY27" fmla="*/ 805062 h 1030530"/>
                <a:gd name="connsiteX28" fmla="*/ 689417 w 914120"/>
                <a:gd name="connsiteY28" fmla="*/ 830114 h 1030530"/>
                <a:gd name="connsiteX29" fmla="*/ 802151 w 914120"/>
                <a:gd name="connsiteY29" fmla="*/ 930322 h 1030530"/>
                <a:gd name="connsiteX30" fmla="*/ 726995 w 914120"/>
                <a:gd name="connsiteY30" fmla="*/ 1005478 h 1030530"/>
                <a:gd name="connsiteX31" fmla="*/ 614261 w 914120"/>
                <a:gd name="connsiteY31" fmla="*/ 992952 h 1030530"/>
                <a:gd name="connsiteX32" fmla="*/ 463949 w 914120"/>
                <a:gd name="connsiteY32" fmla="*/ 992952 h 1030530"/>
                <a:gd name="connsiteX33" fmla="*/ 376267 w 914120"/>
                <a:gd name="connsiteY33" fmla="*/ 1030530 h 10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120" h="1030530">
                  <a:moveTo>
                    <a:pt x="376267" y="1030530"/>
                  </a:moveTo>
                  <a:cubicBezTo>
                    <a:pt x="271883" y="988777"/>
                    <a:pt x="78223" y="943022"/>
                    <a:pt x="63116" y="905270"/>
                  </a:cubicBezTo>
                  <a:cubicBezTo>
                    <a:pt x="48009" y="867518"/>
                    <a:pt x="104869" y="855166"/>
                    <a:pt x="125746" y="830114"/>
                  </a:cubicBezTo>
                  <a:cubicBezTo>
                    <a:pt x="83993" y="805062"/>
                    <a:pt x="-7459" y="828577"/>
                    <a:pt x="486" y="754958"/>
                  </a:cubicBezTo>
                  <a:cubicBezTo>
                    <a:pt x="8431" y="681339"/>
                    <a:pt x="75642" y="688152"/>
                    <a:pt x="113220" y="654749"/>
                  </a:cubicBezTo>
                  <a:cubicBezTo>
                    <a:pt x="79817" y="612996"/>
                    <a:pt x="7068" y="584001"/>
                    <a:pt x="13012" y="529489"/>
                  </a:cubicBezTo>
                  <a:cubicBezTo>
                    <a:pt x="18956" y="474977"/>
                    <a:pt x="71467" y="454333"/>
                    <a:pt x="100694" y="416755"/>
                  </a:cubicBezTo>
                  <a:cubicBezTo>
                    <a:pt x="104869" y="366651"/>
                    <a:pt x="71350" y="287725"/>
                    <a:pt x="113220" y="266443"/>
                  </a:cubicBezTo>
                  <a:cubicBezTo>
                    <a:pt x="155090" y="245161"/>
                    <a:pt x="180025" y="283144"/>
                    <a:pt x="213428" y="291495"/>
                  </a:cubicBezTo>
                  <a:cubicBezTo>
                    <a:pt x="263532" y="241391"/>
                    <a:pt x="281887" y="161653"/>
                    <a:pt x="363741" y="141182"/>
                  </a:cubicBezTo>
                  <a:cubicBezTo>
                    <a:pt x="445595" y="120711"/>
                    <a:pt x="413845" y="233040"/>
                    <a:pt x="438897" y="278969"/>
                  </a:cubicBezTo>
                  <a:cubicBezTo>
                    <a:pt x="459774" y="191287"/>
                    <a:pt x="482472" y="53766"/>
                    <a:pt x="501527" y="15922"/>
                  </a:cubicBezTo>
                  <a:cubicBezTo>
                    <a:pt x="520582" y="-21922"/>
                    <a:pt x="531596" y="14849"/>
                    <a:pt x="553226" y="51905"/>
                  </a:cubicBezTo>
                  <a:cubicBezTo>
                    <a:pt x="574856" y="88961"/>
                    <a:pt x="522404" y="166235"/>
                    <a:pt x="489001" y="241391"/>
                  </a:cubicBezTo>
                  <a:lnTo>
                    <a:pt x="564157" y="241391"/>
                  </a:lnTo>
                  <a:cubicBezTo>
                    <a:pt x="568332" y="195462"/>
                    <a:pt x="534465" y="87251"/>
                    <a:pt x="576683" y="103604"/>
                  </a:cubicBezTo>
                  <a:cubicBezTo>
                    <a:pt x="618901" y="119957"/>
                    <a:pt x="593384" y="187111"/>
                    <a:pt x="601735" y="228864"/>
                  </a:cubicBezTo>
                  <a:lnTo>
                    <a:pt x="601735" y="228864"/>
                  </a:lnTo>
                  <a:cubicBezTo>
                    <a:pt x="639313" y="216338"/>
                    <a:pt x="684951" y="153765"/>
                    <a:pt x="714469" y="191286"/>
                  </a:cubicBezTo>
                  <a:cubicBezTo>
                    <a:pt x="743987" y="228807"/>
                    <a:pt x="731170" y="274793"/>
                    <a:pt x="739521" y="316547"/>
                  </a:cubicBezTo>
                  <a:cubicBezTo>
                    <a:pt x="768807" y="312314"/>
                    <a:pt x="804442" y="282680"/>
                    <a:pt x="827378" y="303847"/>
                  </a:cubicBezTo>
                  <a:cubicBezTo>
                    <a:pt x="850314" y="325014"/>
                    <a:pt x="760456" y="354067"/>
                    <a:pt x="726995" y="379177"/>
                  </a:cubicBezTo>
                  <a:cubicBezTo>
                    <a:pt x="814677" y="375002"/>
                    <a:pt x="884128" y="319080"/>
                    <a:pt x="903259" y="404751"/>
                  </a:cubicBezTo>
                  <a:cubicBezTo>
                    <a:pt x="935705" y="550047"/>
                    <a:pt x="889834" y="475210"/>
                    <a:pt x="839730" y="529489"/>
                  </a:cubicBezTo>
                  <a:lnTo>
                    <a:pt x="803746" y="571822"/>
                  </a:lnTo>
                  <a:cubicBezTo>
                    <a:pt x="840435" y="594941"/>
                    <a:pt x="910992" y="548211"/>
                    <a:pt x="913814" y="641180"/>
                  </a:cubicBezTo>
                  <a:cubicBezTo>
                    <a:pt x="916636" y="734149"/>
                    <a:pt x="796788" y="674331"/>
                    <a:pt x="738275" y="690906"/>
                  </a:cubicBezTo>
                  <a:cubicBezTo>
                    <a:pt x="775853" y="745186"/>
                    <a:pt x="797768" y="781861"/>
                    <a:pt x="789625" y="805062"/>
                  </a:cubicBezTo>
                  <a:cubicBezTo>
                    <a:pt x="781482" y="828263"/>
                    <a:pt x="722820" y="821763"/>
                    <a:pt x="689417" y="830114"/>
                  </a:cubicBezTo>
                  <a:cubicBezTo>
                    <a:pt x="726995" y="863517"/>
                    <a:pt x="817490" y="879986"/>
                    <a:pt x="802151" y="930322"/>
                  </a:cubicBezTo>
                  <a:cubicBezTo>
                    <a:pt x="786812" y="980658"/>
                    <a:pt x="773214" y="986776"/>
                    <a:pt x="726995" y="1005478"/>
                  </a:cubicBezTo>
                  <a:cubicBezTo>
                    <a:pt x="680776" y="1024180"/>
                    <a:pt x="651839" y="997127"/>
                    <a:pt x="614261" y="992952"/>
                  </a:cubicBezTo>
                  <a:lnTo>
                    <a:pt x="463949" y="992952"/>
                  </a:lnTo>
                  <a:lnTo>
                    <a:pt x="376267" y="1030530"/>
                  </a:lnTo>
                  <a:close/>
                </a:path>
              </a:pathLst>
            </a:custGeom>
            <a:solidFill>
              <a:srgbClr val="7FB46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TextBox 42">
            <a:extLst>
              <a:ext uri="{FF2B5EF4-FFF2-40B4-BE49-F238E27FC236}">
                <a16:creationId xmlns:a16="http://schemas.microsoft.com/office/drawing/2014/main" id="{D18220CA-3681-FC01-0E14-C09AF0555532}"/>
              </a:ext>
            </a:extLst>
          </p:cNvPr>
          <p:cNvSpPr txBox="1"/>
          <p:nvPr/>
        </p:nvSpPr>
        <p:spPr>
          <a:xfrm>
            <a:off x="72843" y="3697487"/>
            <a:ext cx="5410200" cy="2246769"/>
          </a:xfrm>
          <a:prstGeom prst="rect">
            <a:avLst/>
          </a:prstGeom>
          <a:noFill/>
          <a:ln w="12700">
            <a:noFill/>
          </a:ln>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Create an image of a distant object on a screen. Move screen until image is sharp. Measure distance from screen to centre of lens.</a:t>
            </a:r>
          </a:p>
        </p:txBody>
      </p:sp>
      <p:sp>
        <p:nvSpPr>
          <p:cNvPr id="45" name="TextBox 44">
            <a:extLst>
              <a:ext uri="{FF2B5EF4-FFF2-40B4-BE49-F238E27FC236}">
                <a16:creationId xmlns:a16="http://schemas.microsoft.com/office/drawing/2014/main" id="{5BC0BEF0-300A-6B4E-5E6C-2FEEF97D791B}"/>
              </a:ext>
            </a:extLst>
          </p:cNvPr>
          <p:cNvSpPr txBox="1"/>
          <p:nvPr/>
        </p:nvSpPr>
        <p:spPr>
          <a:xfrm>
            <a:off x="72843" y="5933809"/>
            <a:ext cx="8893357" cy="954107"/>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If you know the exact focal length, use that value in the percentage error calculations.</a:t>
            </a:r>
          </a:p>
        </p:txBody>
      </p:sp>
    </p:spTree>
    <p:extLst>
      <p:ext uri="{BB962C8B-B14F-4D97-AF65-F5344CB8AC3E}">
        <p14:creationId xmlns:p14="http://schemas.microsoft.com/office/powerpoint/2010/main" val="13210829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D8B8C-00F1-9DCC-D8BA-910D0010D0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7896AF-AEBD-6FAE-C0F5-932138DF9F9D}"/>
              </a:ext>
            </a:extLst>
          </p:cNvPr>
          <p:cNvSpPr>
            <a:spLocks noGrp="1"/>
          </p:cNvSpPr>
          <p:nvPr>
            <p:ph type="title"/>
          </p:nvPr>
        </p:nvSpPr>
        <p:spPr>
          <a:xfrm>
            <a:off x="254000" y="197771"/>
            <a:ext cx="8712200" cy="590931"/>
          </a:xfrm>
        </p:spPr>
        <p:txBody>
          <a:bodyPr/>
          <a:lstStyle/>
          <a:p>
            <a:r>
              <a:rPr lang="en-IE" sz="3600" dirty="0"/>
              <a:t>find u and v</a:t>
            </a:r>
          </a:p>
        </p:txBody>
      </p:sp>
      <p:sp>
        <p:nvSpPr>
          <p:cNvPr id="3" name="Slide Number Placeholder 2">
            <a:extLst>
              <a:ext uri="{FF2B5EF4-FFF2-40B4-BE49-F238E27FC236}">
                <a16:creationId xmlns:a16="http://schemas.microsoft.com/office/drawing/2014/main" id="{71C8E64C-3090-3A59-337C-9AB68B45BC58}"/>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18D7C436-56F4-46CA-A106-76B931C4B8F3}" type="slidenum">
              <a:rPr lang="en-GB" altLang="en-US" smtClean="0"/>
              <a:pPr/>
              <a:t>41</a:t>
            </a:fld>
            <a:endParaRPr lang="en-GB" altLang="en-US"/>
          </a:p>
        </p:txBody>
      </p:sp>
      <p:sp>
        <p:nvSpPr>
          <p:cNvPr id="4" name="Freeform: Shape 3">
            <a:extLst>
              <a:ext uri="{FF2B5EF4-FFF2-40B4-BE49-F238E27FC236}">
                <a16:creationId xmlns:a16="http://schemas.microsoft.com/office/drawing/2014/main" id="{4AFD86AD-AFBA-5B0D-8B66-DB0ACFCE2A9A}"/>
              </a:ext>
            </a:extLst>
          </p:cNvPr>
          <p:cNvSpPr/>
          <p:nvPr/>
        </p:nvSpPr>
        <p:spPr bwMode="auto">
          <a:xfrm>
            <a:off x="6561578" y="1746688"/>
            <a:ext cx="553202" cy="2658140"/>
          </a:xfrm>
          <a:custGeom>
            <a:avLst/>
            <a:gdLst>
              <a:gd name="connsiteX0" fmla="*/ 0 w 542260"/>
              <a:gd name="connsiteY0" fmla="*/ 329609 h 2668772"/>
              <a:gd name="connsiteX1" fmla="*/ 542260 w 542260"/>
              <a:gd name="connsiteY1" fmla="*/ 0 h 2668772"/>
              <a:gd name="connsiteX2" fmla="*/ 499730 w 542260"/>
              <a:gd name="connsiteY2" fmla="*/ 2668772 h 2668772"/>
              <a:gd name="connsiteX3" fmla="*/ 31898 w 542260"/>
              <a:gd name="connsiteY3" fmla="*/ 2371061 h 2668772"/>
              <a:gd name="connsiteX4" fmla="*/ 0 w 542260"/>
              <a:gd name="connsiteY4" fmla="*/ 329609 h 2668772"/>
              <a:gd name="connsiteX0" fmla="*/ 310 w 542570"/>
              <a:gd name="connsiteY0" fmla="*/ 329609 h 2668772"/>
              <a:gd name="connsiteX1" fmla="*/ 542570 w 542570"/>
              <a:gd name="connsiteY1" fmla="*/ 0 h 2668772"/>
              <a:gd name="connsiteX2" fmla="*/ 500040 w 542570"/>
              <a:gd name="connsiteY2" fmla="*/ 2668772 h 2668772"/>
              <a:gd name="connsiteX3" fmla="*/ 311 w 542570"/>
              <a:gd name="connsiteY3" fmla="*/ 2371061 h 2668772"/>
              <a:gd name="connsiteX4" fmla="*/ 310 w 542570"/>
              <a:gd name="connsiteY4" fmla="*/ 329609 h 2668772"/>
              <a:gd name="connsiteX0" fmla="*/ 310 w 627630"/>
              <a:gd name="connsiteY0" fmla="*/ 329609 h 2658140"/>
              <a:gd name="connsiteX1" fmla="*/ 542570 w 627630"/>
              <a:gd name="connsiteY1" fmla="*/ 0 h 2658140"/>
              <a:gd name="connsiteX2" fmla="*/ 627630 w 627630"/>
              <a:gd name="connsiteY2" fmla="*/ 2658140 h 2658140"/>
              <a:gd name="connsiteX3" fmla="*/ 311 w 627630"/>
              <a:gd name="connsiteY3" fmla="*/ 2371061 h 2658140"/>
              <a:gd name="connsiteX4" fmla="*/ 310 w 627630"/>
              <a:gd name="connsiteY4" fmla="*/ 329609 h 2658140"/>
              <a:gd name="connsiteX0" fmla="*/ 310 w 553202"/>
              <a:gd name="connsiteY0" fmla="*/ 329609 h 2658140"/>
              <a:gd name="connsiteX1" fmla="*/ 542570 w 553202"/>
              <a:gd name="connsiteY1" fmla="*/ 0 h 2658140"/>
              <a:gd name="connsiteX2" fmla="*/ 553202 w 553202"/>
              <a:gd name="connsiteY2" fmla="*/ 2658140 h 2658140"/>
              <a:gd name="connsiteX3" fmla="*/ 311 w 553202"/>
              <a:gd name="connsiteY3" fmla="*/ 2371061 h 2658140"/>
              <a:gd name="connsiteX4" fmla="*/ 310 w 553202"/>
              <a:gd name="connsiteY4" fmla="*/ 329609 h 2658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02" h="2658140">
                <a:moveTo>
                  <a:pt x="310" y="329609"/>
                </a:moveTo>
                <a:lnTo>
                  <a:pt x="542570" y="0"/>
                </a:lnTo>
                <a:lnTo>
                  <a:pt x="553202" y="2658140"/>
                </a:lnTo>
                <a:cubicBezTo>
                  <a:pt x="397258" y="2558903"/>
                  <a:pt x="156255" y="2470298"/>
                  <a:pt x="311" y="2371061"/>
                </a:cubicBezTo>
                <a:cubicBezTo>
                  <a:pt x="-3233" y="1676400"/>
                  <a:pt x="25119" y="981740"/>
                  <a:pt x="310" y="329609"/>
                </a:cubicBezTo>
                <a:close/>
              </a:path>
            </a:pathLst>
          </a:cu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99012101-B023-2ED9-613A-9DDFC3BDE5BE}"/>
              </a:ext>
            </a:extLst>
          </p:cNvPr>
          <p:cNvSpPr txBox="1"/>
          <p:nvPr/>
        </p:nvSpPr>
        <p:spPr>
          <a:xfrm>
            <a:off x="2608999" y="4404828"/>
            <a:ext cx="385042" cy="523220"/>
          </a:xfrm>
          <a:prstGeom prst="rect">
            <a:avLst/>
          </a:prstGeom>
          <a:noFill/>
        </p:spPr>
        <p:txBody>
          <a:bodyPr wrap="none" rtlCol="0">
            <a:spAutoFit/>
          </a:bodyPr>
          <a:lstStyle/>
          <a:p>
            <a:r>
              <a:rPr lang="en-IE" sz="2800" b="0" dirty="0"/>
              <a:t>u</a:t>
            </a:r>
          </a:p>
        </p:txBody>
      </p:sp>
      <p:sp>
        <p:nvSpPr>
          <p:cNvPr id="7" name="TextBox 6">
            <a:extLst>
              <a:ext uri="{FF2B5EF4-FFF2-40B4-BE49-F238E27FC236}">
                <a16:creationId xmlns:a16="http://schemas.microsoft.com/office/drawing/2014/main" id="{291E7733-24D4-C1AA-B3CE-0A81FCA80122}"/>
              </a:ext>
            </a:extLst>
          </p:cNvPr>
          <p:cNvSpPr txBox="1"/>
          <p:nvPr/>
        </p:nvSpPr>
        <p:spPr>
          <a:xfrm>
            <a:off x="5354741" y="4404828"/>
            <a:ext cx="364202" cy="523220"/>
          </a:xfrm>
          <a:prstGeom prst="rect">
            <a:avLst/>
          </a:prstGeom>
          <a:noFill/>
        </p:spPr>
        <p:txBody>
          <a:bodyPr wrap="none" rtlCol="0">
            <a:spAutoFit/>
          </a:bodyPr>
          <a:lstStyle/>
          <a:p>
            <a:r>
              <a:rPr lang="en-IE" sz="2800" b="0"/>
              <a:t>v</a:t>
            </a:r>
          </a:p>
        </p:txBody>
      </p:sp>
      <p:cxnSp>
        <p:nvCxnSpPr>
          <p:cNvPr id="8" name="Straight Arrow Connector 7">
            <a:extLst>
              <a:ext uri="{FF2B5EF4-FFF2-40B4-BE49-F238E27FC236}">
                <a16:creationId xmlns:a16="http://schemas.microsoft.com/office/drawing/2014/main" id="{4CA43CF9-E638-36D9-1871-C3BB41D13163}"/>
              </a:ext>
            </a:extLst>
          </p:cNvPr>
          <p:cNvCxnSpPr>
            <a:cxnSpLocks/>
          </p:cNvCxnSpPr>
          <p:nvPr/>
        </p:nvCxnSpPr>
        <p:spPr bwMode="auto">
          <a:xfrm>
            <a:off x="1889746" y="4404828"/>
            <a:ext cx="2066561" cy="0"/>
          </a:xfrm>
          <a:prstGeom prst="straightConnector1">
            <a:avLst/>
          </a:prstGeom>
          <a:ln>
            <a:solidFill>
              <a:schemeClr val="tx1"/>
            </a:solidFill>
            <a:headEnd type="triangle" w="med" len="med"/>
            <a:tailEnd type="triangle" w="med" len="med"/>
          </a:ln>
        </p:spPr>
        <p:style>
          <a:lnRef idx="2">
            <a:schemeClr val="accent4"/>
          </a:lnRef>
          <a:fillRef idx="0">
            <a:schemeClr val="accent4"/>
          </a:fillRef>
          <a:effectRef idx="1">
            <a:schemeClr val="accent4"/>
          </a:effectRef>
          <a:fontRef idx="minor">
            <a:schemeClr val="tx1"/>
          </a:fontRef>
        </p:style>
      </p:cxnSp>
      <p:cxnSp>
        <p:nvCxnSpPr>
          <p:cNvPr id="9" name="Straight Arrow Connector 8">
            <a:extLst>
              <a:ext uri="{FF2B5EF4-FFF2-40B4-BE49-F238E27FC236}">
                <a16:creationId xmlns:a16="http://schemas.microsoft.com/office/drawing/2014/main" id="{974451E7-9FA4-CB8C-04B7-18287E9DCDF0}"/>
              </a:ext>
            </a:extLst>
          </p:cNvPr>
          <p:cNvCxnSpPr>
            <a:cxnSpLocks/>
          </p:cNvCxnSpPr>
          <p:nvPr/>
        </p:nvCxnSpPr>
        <p:spPr bwMode="auto">
          <a:xfrm flipV="1">
            <a:off x="4049159" y="4404828"/>
            <a:ext cx="3031690" cy="16603"/>
          </a:xfrm>
          <a:prstGeom prst="straightConnector1">
            <a:avLst/>
          </a:prstGeom>
          <a:ln>
            <a:solidFill>
              <a:schemeClr val="tx1"/>
            </a:solidFill>
            <a:headEnd type="triangle" w="med" len="med"/>
            <a:tailEnd type="triangle" w="med" len="med"/>
          </a:ln>
        </p:spPr>
        <p:style>
          <a:lnRef idx="2">
            <a:schemeClr val="accent4"/>
          </a:lnRef>
          <a:fillRef idx="0">
            <a:schemeClr val="accent4"/>
          </a:fillRef>
          <a:effectRef idx="1">
            <a:schemeClr val="accent4"/>
          </a:effectRef>
          <a:fontRef idx="minor">
            <a:schemeClr val="tx1"/>
          </a:fontRef>
        </p:style>
      </p:cxnSp>
      <p:sp>
        <p:nvSpPr>
          <p:cNvPr id="10" name="TextBox 9">
            <a:extLst>
              <a:ext uri="{FF2B5EF4-FFF2-40B4-BE49-F238E27FC236}">
                <a16:creationId xmlns:a16="http://schemas.microsoft.com/office/drawing/2014/main" id="{11C98A65-BC95-37BC-8172-484022A3BB4C}"/>
              </a:ext>
            </a:extLst>
          </p:cNvPr>
          <p:cNvSpPr txBox="1"/>
          <p:nvPr/>
        </p:nvSpPr>
        <p:spPr>
          <a:xfrm>
            <a:off x="5924004" y="843949"/>
            <a:ext cx="1829607" cy="830997"/>
          </a:xfrm>
          <a:prstGeom prst="rect">
            <a:avLst/>
          </a:prstGeom>
          <a:noFill/>
        </p:spPr>
        <p:txBody>
          <a:bodyPr wrap="square" rtlCol="0">
            <a:spAutoFit/>
          </a:bodyPr>
          <a:lstStyle/>
          <a:p>
            <a:r>
              <a:rPr lang="en-IE" sz="2400" b="0" dirty="0"/>
              <a:t>Cardboard screen</a:t>
            </a:r>
          </a:p>
        </p:txBody>
      </p:sp>
      <p:sp>
        <p:nvSpPr>
          <p:cNvPr id="11" name="TextBox 10">
            <a:extLst>
              <a:ext uri="{FF2B5EF4-FFF2-40B4-BE49-F238E27FC236}">
                <a16:creationId xmlns:a16="http://schemas.microsoft.com/office/drawing/2014/main" id="{7FB89AD5-FFC0-01A5-F6FA-DEB1A4F3B38A}"/>
              </a:ext>
            </a:extLst>
          </p:cNvPr>
          <p:cNvSpPr txBox="1"/>
          <p:nvPr/>
        </p:nvSpPr>
        <p:spPr>
          <a:xfrm>
            <a:off x="3937178" y="941739"/>
            <a:ext cx="2133600" cy="830997"/>
          </a:xfrm>
          <a:prstGeom prst="rect">
            <a:avLst/>
          </a:prstGeom>
          <a:noFill/>
        </p:spPr>
        <p:txBody>
          <a:bodyPr wrap="square" rtlCol="0">
            <a:spAutoFit/>
          </a:bodyPr>
          <a:lstStyle/>
          <a:p>
            <a:r>
              <a:rPr lang="en-IE" sz="2400" b="0" dirty="0"/>
              <a:t>Image of cross thread </a:t>
            </a:r>
          </a:p>
        </p:txBody>
      </p:sp>
      <p:cxnSp>
        <p:nvCxnSpPr>
          <p:cNvPr id="12" name="Straight Arrow Connector 11">
            <a:extLst>
              <a:ext uri="{FF2B5EF4-FFF2-40B4-BE49-F238E27FC236}">
                <a16:creationId xmlns:a16="http://schemas.microsoft.com/office/drawing/2014/main" id="{E28DC38E-087C-419E-30E5-693E9EAD7239}"/>
              </a:ext>
            </a:extLst>
          </p:cNvPr>
          <p:cNvCxnSpPr/>
          <p:nvPr/>
        </p:nvCxnSpPr>
        <p:spPr bwMode="auto">
          <a:xfrm>
            <a:off x="5752919" y="1760088"/>
            <a:ext cx="912796" cy="923316"/>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a:extLst>
              <a:ext uri="{FF2B5EF4-FFF2-40B4-BE49-F238E27FC236}">
                <a16:creationId xmlns:a16="http://schemas.microsoft.com/office/drawing/2014/main" id="{3D4B1AE0-6B52-977E-6FB2-D514DFFD2B34}"/>
              </a:ext>
            </a:extLst>
          </p:cNvPr>
          <p:cNvSpPr txBox="1"/>
          <p:nvPr/>
        </p:nvSpPr>
        <p:spPr>
          <a:xfrm>
            <a:off x="3000255" y="1885086"/>
            <a:ext cx="2326688" cy="461665"/>
          </a:xfrm>
          <a:prstGeom prst="rect">
            <a:avLst/>
          </a:prstGeom>
          <a:noFill/>
        </p:spPr>
        <p:txBody>
          <a:bodyPr wrap="square" rtlCol="0">
            <a:spAutoFit/>
          </a:bodyPr>
          <a:lstStyle/>
          <a:p>
            <a:r>
              <a:rPr lang="en-IE" sz="2400" b="0" dirty="0"/>
              <a:t>Convex Lens</a:t>
            </a:r>
          </a:p>
        </p:txBody>
      </p:sp>
      <p:sp>
        <p:nvSpPr>
          <p:cNvPr id="14" name="Oval 13">
            <a:extLst>
              <a:ext uri="{FF2B5EF4-FFF2-40B4-BE49-F238E27FC236}">
                <a16:creationId xmlns:a16="http://schemas.microsoft.com/office/drawing/2014/main" id="{BE15623F-BF49-9DBB-8AAD-E20E79E8014E}"/>
              </a:ext>
            </a:extLst>
          </p:cNvPr>
          <p:cNvSpPr/>
          <p:nvPr/>
        </p:nvSpPr>
        <p:spPr bwMode="auto">
          <a:xfrm>
            <a:off x="6723175" y="2445054"/>
            <a:ext cx="245848" cy="1142999"/>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grpSp>
        <p:nvGrpSpPr>
          <p:cNvPr id="15" name="Group 14">
            <a:extLst>
              <a:ext uri="{FF2B5EF4-FFF2-40B4-BE49-F238E27FC236}">
                <a16:creationId xmlns:a16="http://schemas.microsoft.com/office/drawing/2014/main" id="{129C3976-1C13-E282-2879-F15755F769A3}"/>
              </a:ext>
            </a:extLst>
          </p:cNvPr>
          <p:cNvGrpSpPr/>
          <p:nvPr/>
        </p:nvGrpSpPr>
        <p:grpSpPr>
          <a:xfrm>
            <a:off x="6691812" y="2486907"/>
            <a:ext cx="279779" cy="1117843"/>
            <a:chOff x="491490" y="941696"/>
            <a:chExt cx="279779" cy="1117843"/>
          </a:xfrm>
        </p:grpSpPr>
        <p:cxnSp>
          <p:nvCxnSpPr>
            <p:cNvPr id="16" name="Straight Connector 15">
              <a:extLst>
                <a:ext uri="{FF2B5EF4-FFF2-40B4-BE49-F238E27FC236}">
                  <a16:creationId xmlns:a16="http://schemas.microsoft.com/office/drawing/2014/main" id="{B40F92DB-532F-8F74-51CF-202B2F7A8209}"/>
                </a:ext>
              </a:extLst>
            </p:cNvPr>
            <p:cNvCxnSpPr/>
            <p:nvPr/>
          </p:nvCxnSpPr>
          <p:spPr bwMode="auto">
            <a:xfrm>
              <a:off x="600501" y="941696"/>
              <a:ext cx="0" cy="1117843"/>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a:extLst>
                <a:ext uri="{FF2B5EF4-FFF2-40B4-BE49-F238E27FC236}">
                  <a16:creationId xmlns:a16="http://schemas.microsoft.com/office/drawing/2014/main" id="{8068C24A-DF58-D48C-5677-E612CF36EFEC}"/>
                </a:ext>
              </a:extLst>
            </p:cNvPr>
            <p:cNvCxnSpPr/>
            <p:nvPr/>
          </p:nvCxnSpPr>
          <p:spPr bwMode="auto">
            <a:xfrm flipH="1">
              <a:off x="491490" y="1315280"/>
              <a:ext cx="279779" cy="204716"/>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8" name="Freeform: Shape 17">
            <a:extLst>
              <a:ext uri="{FF2B5EF4-FFF2-40B4-BE49-F238E27FC236}">
                <a16:creationId xmlns:a16="http://schemas.microsoft.com/office/drawing/2014/main" id="{84CC7358-7AF0-565A-7D7E-37215C766B10}"/>
              </a:ext>
            </a:extLst>
          </p:cNvPr>
          <p:cNvSpPr/>
          <p:nvPr/>
        </p:nvSpPr>
        <p:spPr bwMode="auto">
          <a:xfrm>
            <a:off x="1338596" y="1848495"/>
            <a:ext cx="553202" cy="2658140"/>
          </a:xfrm>
          <a:custGeom>
            <a:avLst/>
            <a:gdLst>
              <a:gd name="connsiteX0" fmla="*/ 0 w 542260"/>
              <a:gd name="connsiteY0" fmla="*/ 329609 h 2668772"/>
              <a:gd name="connsiteX1" fmla="*/ 542260 w 542260"/>
              <a:gd name="connsiteY1" fmla="*/ 0 h 2668772"/>
              <a:gd name="connsiteX2" fmla="*/ 499730 w 542260"/>
              <a:gd name="connsiteY2" fmla="*/ 2668772 h 2668772"/>
              <a:gd name="connsiteX3" fmla="*/ 31898 w 542260"/>
              <a:gd name="connsiteY3" fmla="*/ 2371061 h 2668772"/>
              <a:gd name="connsiteX4" fmla="*/ 0 w 542260"/>
              <a:gd name="connsiteY4" fmla="*/ 329609 h 2668772"/>
              <a:gd name="connsiteX0" fmla="*/ 310 w 542570"/>
              <a:gd name="connsiteY0" fmla="*/ 329609 h 2668772"/>
              <a:gd name="connsiteX1" fmla="*/ 542570 w 542570"/>
              <a:gd name="connsiteY1" fmla="*/ 0 h 2668772"/>
              <a:gd name="connsiteX2" fmla="*/ 500040 w 542570"/>
              <a:gd name="connsiteY2" fmla="*/ 2668772 h 2668772"/>
              <a:gd name="connsiteX3" fmla="*/ 311 w 542570"/>
              <a:gd name="connsiteY3" fmla="*/ 2371061 h 2668772"/>
              <a:gd name="connsiteX4" fmla="*/ 310 w 542570"/>
              <a:gd name="connsiteY4" fmla="*/ 329609 h 2668772"/>
              <a:gd name="connsiteX0" fmla="*/ 310 w 627630"/>
              <a:gd name="connsiteY0" fmla="*/ 329609 h 2658140"/>
              <a:gd name="connsiteX1" fmla="*/ 542570 w 627630"/>
              <a:gd name="connsiteY1" fmla="*/ 0 h 2658140"/>
              <a:gd name="connsiteX2" fmla="*/ 627630 w 627630"/>
              <a:gd name="connsiteY2" fmla="*/ 2658140 h 2658140"/>
              <a:gd name="connsiteX3" fmla="*/ 311 w 627630"/>
              <a:gd name="connsiteY3" fmla="*/ 2371061 h 2658140"/>
              <a:gd name="connsiteX4" fmla="*/ 310 w 627630"/>
              <a:gd name="connsiteY4" fmla="*/ 329609 h 2658140"/>
              <a:gd name="connsiteX0" fmla="*/ 310 w 553202"/>
              <a:gd name="connsiteY0" fmla="*/ 329609 h 2658140"/>
              <a:gd name="connsiteX1" fmla="*/ 542570 w 553202"/>
              <a:gd name="connsiteY1" fmla="*/ 0 h 2658140"/>
              <a:gd name="connsiteX2" fmla="*/ 553202 w 553202"/>
              <a:gd name="connsiteY2" fmla="*/ 2658140 h 2658140"/>
              <a:gd name="connsiteX3" fmla="*/ 311 w 553202"/>
              <a:gd name="connsiteY3" fmla="*/ 2371061 h 2658140"/>
              <a:gd name="connsiteX4" fmla="*/ 310 w 553202"/>
              <a:gd name="connsiteY4" fmla="*/ 329609 h 2658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02" h="2658140">
                <a:moveTo>
                  <a:pt x="310" y="329609"/>
                </a:moveTo>
                <a:lnTo>
                  <a:pt x="542570" y="0"/>
                </a:lnTo>
                <a:lnTo>
                  <a:pt x="553202" y="2658140"/>
                </a:lnTo>
                <a:cubicBezTo>
                  <a:pt x="397258" y="2558903"/>
                  <a:pt x="156255" y="2470298"/>
                  <a:pt x="311" y="2371061"/>
                </a:cubicBezTo>
                <a:cubicBezTo>
                  <a:pt x="-3233" y="1676400"/>
                  <a:pt x="25119" y="981740"/>
                  <a:pt x="310" y="329609"/>
                </a:cubicBezTo>
                <a:close/>
              </a:path>
            </a:pathLst>
          </a:cu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a:ln>
                <a:noFill/>
              </a:ln>
              <a:solidFill>
                <a:schemeClr val="tx1"/>
              </a:solidFill>
              <a:effectLst/>
              <a:latin typeface="Arial" charset="0"/>
            </a:endParaRPr>
          </a:p>
        </p:txBody>
      </p:sp>
      <p:sp>
        <p:nvSpPr>
          <p:cNvPr id="19" name="Oval 18">
            <a:extLst>
              <a:ext uri="{FF2B5EF4-FFF2-40B4-BE49-F238E27FC236}">
                <a16:creationId xmlns:a16="http://schemas.microsoft.com/office/drawing/2014/main" id="{E1BFEBC6-DBA3-8ACA-9990-F6B72D971EA1}"/>
              </a:ext>
            </a:extLst>
          </p:cNvPr>
          <p:cNvSpPr/>
          <p:nvPr/>
        </p:nvSpPr>
        <p:spPr bwMode="auto">
          <a:xfrm>
            <a:off x="1471649" y="2592302"/>
            <a:ext cx="245848" cy="1142999"/>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grpSp>
        <p:nvGrpSpPr>
          <p:cNvPr id="20" name="Group 19">
            <a:extLst>
              <a:ext uri="{FF2B5EF4-FFF2-40B4-BE49-F238E27FC236}">
                <a16:creationId xmlns:a16="http://schemas.microsoft.com/office/drawing/2014/main" id="{C75F9527-01B5-8241-78A8-FDE702861272}"/>
              </a:ext>
            </a:extLst>
          </p:cNvPr>
          <p:cNvGrpSpPr/>
          <p:nvPr/>
        </p:nvGrpSpPr>
        <p:grpSpPr>
          <a:xfrm>
            <a:off x="1437718" y="2617458"/>
            <a:ext cx="279779" cy="1117843"/>
            <a:chOff x="457200" y="941696"/>
            <a:chExt cx="279779" cy="1117843"/>
          </a:xfrm>
        </p:grpSpPr>
        <p:cxnSp>
          <p:nvCxnSpPr>
            <p:cNvPr id="21" name="Straight Connector 20">
              <a:extLst>
                <a:ext uri="{FF2B5EF4-FFF2-40B4-BE49-F238E27FC236}">
                  <a16:creationId xmlns:a16="http://schemas.microsoft.com/office/drawing/2014/main" id="{5561AF84-7353-82F8-A225-997A0256A114}"/>
                </a:ext>
              </a:extLst>
            </p:cNvPr>
            <p:cNvCxnSpPr/>
            <p:nvPr/>
          </p:nvCxnSpPr>
          <p:spPr bwMode="auto">
            <a:xfrm>
              <a:off x="600501" y="941696"/>
              <a:ext cx="0" cy="1117843"/>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CB68BF36-EB98-CE4F-3D1F-C78A1B2E1758}"/>
                </a:ext>
              </a:extLst>
            </p:cNvPr>
            <p:cNvCxnSpPr/>
            <p:nvPr/>
          </p:nvCxnSpPr>
          <p:spPr bwMode="auto">
            <a:xfrm flipH="1">
              <a:off x="457200" y="1315280"/>
              <a:ext cx="279779" cy="204716"/>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3" name="Oval 22">
            <a:extLst>
              <a:ext uri="{FF2B5EF4-FFF2-40B4-BE49-F238E27FC236}">
                <a16:creationId xmlns:a16="http://schemas.microsoft.com/office/drawing/2014/main" id="{B12AFD69-7634-B64D-6A5B-ACCCFCD48FB5}"/>
              </a:ext>
            </a:extLst>
          </p:cNvPr>
          <p:cNvSpPr/>
          <p:nvPr/>
        </p:nvSpPr>
        <p:spPr bwMode="auto">
          <a:xfrm>
            <a:off x="455772" y="2773862"/>
            <a:ext cx="567440" cy="665328"/>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cxnSp>
        <p:nvCxnSpPr>
          <p:cNvPr id="24" name="Straight Connector 23">
            <a:extLst>
              <a:ext uri="{FF2B5EF4-FFF2-40B4-BE49-F238E27FC236}">
                <a16:creationId xmlns:a16="http://schemas.microsoft.com/office/drawing/2014/main" id="{83CC4FB6-3BC9-B9D1-5396-964BB1092ACD}"/>
              </a:ext>
            </a:extLst>
          </p:cNvPr>
          <p:cNvCxnSpPr>
            <a:endCxn id="23" idx="7"/>
          </p:cNvCxnSpPr>
          <p:nvPr/>
        </p:nvCxnSpPr>
        <p:spPr bwMode="auto">
          <a:xfrm flipH="1">
            <a:off x="940112" y="2800252"/>
            <a:ext cx="216153" cy="71045"/>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a:extLst>
              <a:ext uri="{FF2B5EF4-FFF2-40B4-BE49-F238E27FC236}">
                <a16:creationId xmlns:a16="http://schemas.microsoft.com/office/drawing/2014/main" id="{403E1EA8-98AA-5FE6-32C6-BB9CE8B0849D}"/>
              </a:ext>
            </a:extLst>
          </p:cNvPr>
          <p:cNvCxnSpPr/>
          <p:nvPr/>
        </p:nvCxnSpPr>
        <p:spPr bwMode="auto">
          <a:xfrm>
            <a:off x="980057" y="3073409"/>
            <a:ext cx="229305"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a:extLst>
              <a:ext uri="{FF2B5EF4-FFF2-40B4-BE49-F238E27FC236}">
                <a16:creationId xmlns:a16="http://schemas.microsoft.com/office/drawing/2014/main" id="{2DF7835A-8BD4-0B51-BF5E-5E84FAC8A28F}"/>
              </a:ext>
            </a:extLst>
          </p:cNvPr>
          <p:cNvCxnSpPr>
            <a:stCxn id="23" idx="5"/>
          </p:cNvCxnSpPr>
          <p:nvPr/>
        </p:nvCxnSpPr>
        <p:spPr bwMode="auto">
          <a:xfrm>
            <a:off x="940112" y="3341755"/>
            <a:ext cx="313085" cy="72205"/>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a:extLst>
              <a:ext uri="{FF2B5EF4-FFF2-40B4-BE49-F238E27FC236}">
                <a16:creationId xmlns:a16="http://schemas.microsoft.com/office/drawing/2014/main" id="{B8B18CFD-EAFC-0190-9DC7-9DD0CFC19298}"/>
              </a:ext>
            </a:extLst>
          </p:cNvPr>
          <p:cNvSpPr txBox="1"/>
          <p:nvPr/>
        </p:nvSpPr>
        <p:spPr>
          <a:xfrm>
            <a:off x="150125" y="2153936"/>
            <a:ext cx="965329" cy="523220"/>
          </a:xfrm>
          <a:prstGeom prst="rect">
            <a:avLst/>
          </a:prstGeom>
          <a:noFill/>
        </p:spPr>
        <p:txBody>
          <a:bodyPr wrap="none" rtlCol="0">
            <a:spAutoFit/>
          </a:bodyPr>
          <a:lstStyle/>
          <a:p>
            <a:pPr algn="l"/>
            <a:r>
              <a:rPr lang="en-GB" sz="2800" b="0" dirty="0"/>
              <a:t>Light</a:t>
            </a:r>
            <a:endParaRPr lang="en-IE" sz="2800" b="0" dirty="0"/>
          </a:p>
        </p:txBody>
      </p:sp>
      <p:sp>
        <p:nvSpPr>
          <p:cNvPr id="28" name="TextBox 27">
            <a:extLst>
              <a:ext uri="{FF2B5EF4-FFF2-40B4-BE49-F238E27FC236}">
                <a16:creationId xmlns:a16="http://schemas.microsoft.com/office/drawing/2014/main" id="{9BB01747-E816-3C22-D49C-D7C13BB2C70F}"/>
              </a:ext>
            </a:extLst>
          </p:cNvPr>
          <p:cNvSpPr txBox="1"/>
          <p:nvPr/>
        </p:nvSpPr>
        <p:spPr>
          <a:xfrm>
            <a:off x="886920" y="1035443"/>
            <a:ext cx="2133600" cy="830997"/>
          </a:xfrm>
          <a:prstGeom prst="rect">
            <a:avLst/>
          </a:prstGeom>
          <a:noFill/>
        </p:spPr>
        <p:txBody>
          <a:bodyPr wrap="square" rtlCol="0">
            <a:spAutoFit/>
          </a:bodyPr>
          <a:lstStyle/>
          <a:p>
            <a:r>
              <a:rPr lang="en-IE" sz="2400" b="0" dirty="0"/>
              <a:t>cross thread (object)</a:t>
            </a:r>
          </a:p>
        </p:txBody>
      </p:sp>
      <p:sp>
        <p:nvSpPr>
          <p:cNvPr id="29" name="Rectangle 28">
            <a:extLst>
              <a:ext uri="{FF2B5EF4-FFF2-40B4-BE49-F238E27FC236}">
                <a16:creationId xmlns:a16="http://schemas.microsoft.com/office/drawing/2014/main" id="{B5DD2264-AD0A-0C1A-214A-97B0186A5E40}"/>
              </a:ext>
            </a:extLst>
          </p:cNvPr>
          <p:cNvSpPr/>
          <p:nvPr/>
        </p:nvSpPr>
        <p:spPr bwMode="auto">
          <a:xfrm>
            <a:off x="1659964" y="5009753"/>
            <a:ext cx="5652805" cy="237775"/>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
        <p:nvSpPr>
          <p:cNvPr id="30" name="TextBox 29">
            <a:extLst>
              <a:ext uri="{FF2B5EF4-FFF2-40B4-BE49-F238E27FC236}">
                <a16:creationId xmlns:a16="http://schemas.microsoft.com/office/drawing/2014/main" id="{5F7B337E-6D5B-0EC1-347D-6182C9822374}"/>
              </a:ext>
            </a:extLst>
          </p:cNvPr>
          <p:cNvSpPr txBox="1"/>
          <p:nvPr/>
        </p:nvSpPr>
        <p:spPr>
          <a:xfrm>
            <a:off x="3505200" y="5221788"/>
            <a:ext cx="2133600" cy="461665"/>
          </a:xfrm>
          <a:prstGeom prst="rect">
            <a:avLst/>
          </a:prstGeom>
          <a:noFill/>
        </p:spPr>
        <p:txBody>
          <a:bodyPr wrap="square" rtlCol="0">
            <a:spAutoFit/>
          </a:bodyPr>
          <a:lstStyle/>
          <a:p>
            <a:r>
              <a:rPr lang="en-IE" sz="2400" b="0" dirty="0"/>
              <a:t>Meter stick</a:t>
            </a:r>
          </a:p>
        </p:txBody>
      </p:sp>
      <p:cxnSp>
        <p:nvCxnSpPr>
          <p:cNvPr id="31" name="Straight Arrow Connector 30">
            <a:extLst>
              <a:ext uri="{FF2B5EF4-FFF2-40B4-BE49-F238E27FC236}">
                <a16:creationId xmlns:a16="http://schemas.microsoft.com/office/drawing/2014/main" id="{47B75DA0-98B5-BDF5-8D4D-AF48D8F496E2}"/>
              </a:ext>
            </a:extLst>
          </p:cNvPr>
          <p:cNvCxnSpPr/>
          <p:nvPr/>
        </p:nvCxnSpPr>
        <p:spPr bwMode="auto">
          <a:xfrm>
            <a:off x="6723175" y="1630819"/>
            <a:ext cx="77648" cy="54096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Freeform: Shape 31">
            <a:extLst>
              <a:ext uri="{FF2B5EF4-FFF2-40B4-BE49-F238E27FC236}">
                <a16:creationId xmlns:a16="http://schemas.microsoft.com/office/drawing/2014/main" id="{5FA232A2-7F48-DB66-4991-EF2DA33FA82A}"/>
              </a:ext>
            </a:extLst>
          </p:cNvPr>
          <p:cNvSpPr/>
          <p:nvPr/>
        </p:nvSpPr>
        <p:spPr bwMode="auto">
          <a:xfrm>
            <a:off x="3882739" y="2356500"/>
            <a:ext cx="210700" cy="1854678"/>
          </a:xfrm>
          <a:custGeom>
            <a:avLst/>
            <a:gdLst>
              <a:gd name="connsiteX0" fmla="*/ 191386 w 627321"/>
              <a:gd name="connsiteY0" fmla="*/ 0 h 2519916"/>
              <a:gd name="connsiteX1" fmla="*/ 627321 w 627321"/>
              <a:gd name="connsiteY1" fmla="*/ 2519916 h 2519916"/>
              <a:gd name="connsiteX2" fmla="*/ 0 w 627321"/>
              <a:gd name="connsiteY2" fmla="*/ 2509283 h 2519916"/>
              <a:gd name="connsiteX3" fmla="*/ 191386 w 627321"/>
              <a:gd name="connsiteY3" fmla="*/ 0 h 2519916"/>
              <a:gd name="connsiteX0" fmla="*/ 191386 w 191386"/>
              <a:gd name="connsiteY0" fmla="*/ 0 h 2509283"/>
              <a:gd name="connsiteX1" fmla="*/ 0 w 191386"/>
              <a:gd name="connsiteY1" fmla="*/ 2509283 h 2509283"/>
              <a:gd name="connsiteX2" fmla="*/ 191386 w 191386"/>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191386 w 282600"/>
              <a:gd name="connsiteY0" fmla="*/ 0 h 2509283"/>
              <a:gd name="connsiteX1" fmla="*/ 0 w 282600"/>
              <a:gd name="connsiteY1" fmla="*/ 2509283 h 2509283"/>
              <a:gd name="connsiteX2" fmla="*/ 191386 w 282600"/>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242724 w 272066"/>
              <a:gd name="connsiteY0" fmla="*/ 0 h 2509283"/>
              <a:gd name="connsiteX1" fmla="*/ 51338 w 272066"/>
              <a:gd name="connsiteY1" fmla="*/ 2509283 h 2509283"/>
              <a:gd name="connsiteX2" fmla="*/ 242724 w 272066"/>
              <a:gd name="connsiteY2" fmla="*/ 0 h 2509283"/>
              <a:gd name="connsiteX0" fmla="*/ 242724 w 431108"/>
              <a:gd name="connsiteY0" fmla="*/ 0 h 2509283"/>
              <a:gd name="connsiteX1" fmla="*/ 51338 w 431108"/>
              <a:gd name="connsiteY1" fmla="*/ 2509283 h 2509283"/>
              <a:gd name="connsiteX2" fmla="*/ 242724 w 431108"/>
              <a:gd name="connsiteY2" fmla="*/ 0 h 2509283"/>
              <a:gd name="connsiteX0" fmla="*/ 198091 w 442874"/>
              <a:gd name="connsiteY0" fmla="*/ 0 h 2488018"/>
              <a:gd name="connsiteX1" fmla="*/ 144928 w 442874"/>
              <a:gd name="connsiteY1" fmla="*/ 2488018 h 2488018"/>
              <a:gd name="connsiteX2" fmla="*/ 198091 w 442874"/>
              <a:gd name="connsiteY2" fmla="*/ 0 h 2488018"/>
              <a:gd name="connsiteX0" fmla="*/ 258630 w 503413"/>
              <a:gd name="connsiteY0" fmla="*/ 0 h 2488018"/>
              <a:gd name="connsiteX1" fmla="*/ 205467 w 503413"/>
              <a:gd name="connsiteY1" fmla="*/ 2488018 h 2488018"/>
              <a:gd name="connsiteX2" fmla="*/ 258630 w 503413"/>
              <a:gd name="connsiteY2" fmla="*/ 0 h 2488018"/>
              <a:gd name="connsiteX0" fmla="*/ 258630 w 434490"/>
              <a:gd name="connsiteY0" fmla="*/ 0 h 2488018"/>
              <a:gd name="connsiteX1" fmla="*/ 205467 w 434490"/>
              <a:gd name="connsiteY1" fmla="*/ 2488018 h 2488018"/>
              <a:gd name="connsiteX2" fmla="*/ 258630 w 434490"/>
              <a:gd name="connsiteY2" fmla="*/ 0 h 2488018"/>
              <a:gd name="connsiteX0" fmla="*/ 242605 w 433746"/>
              <a:gd name="connsiteY0" fmla="*/ 0 h 2668772"/>
              <a:gd name="connsiteX1" fmla="*/ 231972 w 433746"/>
              <a:gd name="connsiteY1" fmla="*/ 2668772 h 2668772"/>
              <a:gd name="connsiteX2" fmla="*/ 242605 w 433746"/>
              <a:gd name="connsiteY2" fmla="*/ 0 h 2668772"/>
              <a:gd name="connsiteX0" fmla="*/ 179477 w 370618"/>
              <a:gd name="connsiteY0" fmla="*/ 0 h 2668772"/>
              <a:gd name="connsiteX1" fmla="*/ 168844 w 370618"/>
              <a:gd name="connsiteY1" fmla="*/ 2668772 h 2668772"/>
              <a:gd name="connsiteX2" fmla="*/ 179477 w 370618"/>
              <a:gd name="connsiteY2" fmla="*/ 0 h 2668772"/>
              <a:gd name="connsiteX0" fmla="*/ 179477 w 326609"/>
              <a:gd name="connsiteY0" fmla="*/ 0 h 2668772"/>
              <a:gd name="connsiteX1" fmla="*/ 168844 w 326609"/>
              <a:gd name="connsiteY1" fmla="*/ 2668772 h 2668772"/>
              <a:gd name="connsiteX2" fmla="*/ 179477 w 326609"/>
              <a:gd name="connsiteY2" fmla="*/ 0 h 2668772"/>
              <a:gd name="connsiteX0" fmla="*/ 179477 w 322355"/>
              <a:gd name="connsiteY0" fmla="*/ 0 h 2668772"/>
              <a:gd name="connsiteX1" fmla="*/ 168844 w 322355"/>
              <a:gd name="connsiteY1" fmla="*/ 2668772 h 2668772"/>
              <a:gd name="connsiteX2" fmla="*/ 179477 w 322355"/>
              <a:gd name="connsiteY2" fmla="*/ 0 h 2668772"/>
              <a:gd name="connsiteX0" fmla="*/ 157761 w 300639"/>
              <a:gd name="connsiteY0" fmla="*/ 0 h 2668772"/>
              <a:gd name="connsiteX1" fmla="*/ 147128 w 300639"/>
              <a:gd name="connsiteY1" fmla="*/ 2668772 h 2668772"/>
              <a:gd name="connsiteX2" fmla="*/ 157761 w 300639"/>
              <a:gd name="connsiteY2" fmla="*/ 0 h 2668772"/>
              <a:gd name="connsiteX0" fmla="*/ 144523 w 302708"/>
              <a:gd name="connsiteY0" fmla="*/ 0 h 2668772"/>
              <a:gd name="connsiteX1" fmla="*/ 165788 w 302708"/>
              <a:gd name="connsiteY1" fmla="*/ 2668772 h 2668772"/>
              <a:gd name="connsiteX2" fmla="*/ 144523 w 302708"/>
              <a:gd name="connsiteY2" fmla="*/ 0 h 2668772"/>
              <a:gd name="connsiteX0" fmla="*/ 141246 w 299431"/>
              <a:gd name="connsiteY0" fmla="*/ 0 h 2668772"/>
              <a:gd name="connsiteX1" fmla="*/ 162511 w 299431"/>
              <a:gd name="connsiteY1" fmla="*/ 2668772 h 2668772"/>
              <a:gd name="connsiteX2" fmla="*/ 141246 w 299431"/>
              <a:gd name="connsiteY2" fmla="*/ 0 h 2668772"/>
              <a:gd name="connsiteX0" fmla="*/ 141246 w 295417"/>
              <a:gd name="connsiteY0" fmla="*/ 0 h 2668772"/>
              <a:gd name="connsiteX1" fmla="*/ 162511 w 295417"/>
              <a:gd name="connsiteY1" fmla="*/ 2668772 h 2668772"/>
              <a:gd name="connsiteX2" fmla="*/ 141246 w 295417"/>
              <a:gd name="connsiteY2" fmla="*/ 0 h 2668772"/>
              <a:gd name="connsiteX0" fmla="*/ 174134 w 296321"/>
              <a:gd name="connsiteY0" fmla="*/ 0 h 2690037"/>
              <a:gd name="connsiteX1" fmla="*/ 120972 w 296321"/>
              <a:gd name="connsiteY1" fmla="*/ 2690037 h 2690037"/>
              <a:gd name="connsiteX2" fmla="*/ 174134 w 296321"/>
              <a:gd name="connsiteY2" fmla="*/ 0 h 2690037"/>
              <a:gd name="connsiteX0" fmla="*/ 141244 w 295416"/>
              <a:gd name="connsiteY0" fmla="*/ 0 h 2690037"/>
              <a:gd name="connsiteX1" fmla="*/ 162510 w 295416"/>
              <a:gd name="connsiteY1" fmla="*/ 2690037 h 2690037"/>
              <a:gd name="connsiteX2" fmla="*/ 141244 w 295416"/>
              <a:gd name="connsiteY2" fmla="*/ 0 h 2690037"/>
              <a:gd name="connsiteX0" fmla="*/ 110167 w 264339"/>
              <a:gd name="connsiteY0" fmla="*/ 0 h 2690037"/>
              <a:gd name="connsiteX1" fmla="*/ 131433 w 264339"/>
              <a:gd name="connsiteY1" fmla="*/ 2690037 h 2690037"/>
              <a:gd name="connsiteX2" fmla="*/ 110167 w 264339"/>
              <a:gd name="connsiteY2" fmla="*/ 0 h 2690037"/>
              <a:gd name="connsiteX0" fmla="*/ 117454 w 271626"/>
              <a:gd name="connsiteY0" fmla="*/ 0 h 2690037"/>
              <a:gd name="connsiteX1" fmla="*/ 138720 w 271626"/>
              <a:gd name="connsiteY1" fmla="*/ 2690037 h 2690037"/>
              <a:gd name="connsiteX2" fmla="*/ 117454 w 271626"/>
              <a:gd name="connsiteY2" fmla="*/ 0 h 2690037"/>
              <a:gd name="connsiteX0" fmla="*/ 117454 w 267667"/>
              <a:gd name="connsiteY0" fmla="*/ 0 h 2690037"/>
              <a:gd name="connsiteX1" fmla="*/ 138720 w 267667"/>
              <a:gd name="connsiteY1" fmla="*/ 2690037 h 2690037"/>
              <a:gd name="connsiteX2" fmla="*/ 117454 w 267667"/>
              <a:gd name="connsiteY2" fmla="*/ 0 h 2690037"/>
            </a:gdLst>
            <a:ahLst/>
            <a:cxnLst>
              <a:cxn ang="0">
                <a:pos x="connsiteX0" y="connsiteY0"/>
              </a:cxn>
              <a:cxn ang="0">
                <a:pos x="connsiteX1" y="connsiteY1"/>
              </a:cxn>
              <a:cxn ang="0">
                <a:pos x="connsiteX2" y="connsiteY2"/>
              </a:cxn>
            </a:cxnLst>
            <a:rect l="l" t="t" r="r" b="b"/>
            <a:pathLst>
              <a:path w="267667" h="2690037">
                <a:moveTo>
                  <a:pt x="117454" y="0"/>
                </a:moveTo>
                <a:cubicBezTo>
                  <a:pt x="330105" y="698204"/>
                  <a:pt x="298207" y="2076893"/>
                  <a:pt x="138720" y="2690037"/>
                </a:cubicBezTo>
                <a:cubicBezTo>
                  <a:pt x="-31401" y="2044995"/>
                  <a:pt x="-52666" y="730102"/>
                  <a:pt x="117454" y="0"/>
                </a:cubicBezTo>
                <a:close/>
              </a:path>
            </a:pathLst>
          </a:custGeom>
          <a:solidFill>
            <a:schemeClr val="tx2">
              <a:lumMod val="10000"/>
              <a:lumOff val="9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775412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EFA8E"/>
        </a:solidFill>
        <a:effectLst/>
      </p:bgPr>
    </p:bg>
    <p:spTree>
      <p:nvGrpSpPr>
        <p:cNvPr id="1" name="">
          <a:extLst>
            <a:ext uri="{FF2B5EF4-FFF2-40B4-BE49-F238E27FC236}">
              <a16:creationId xmlns:a16="http://schemas.microsoft.com/office/drawing/2014/main" id="{FED2718A-C9FD-3EA4-7265-1B7F8B8D3F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F3F6A4-3EF2-7BF7-9528-C8F6530984DF}"/>
              </a:ext>
            </a:extLst>
          </p:cNvPr>
          <p:cNvSpPr>
            <a:spLocks noGrp="1"/>
          </p:cNvSpPr>
          <p:nvPr>
            <p:ph type="title"/>
          </p:nvPr>
        </p:nvSpPr>
        <p:spPr>
          <a:xfrm>
            <a:off x="254000" y="197771"/>
            <a:ext cx="8712200" cy="590931"/>
          </a:xfrm>
        </p:spPr>
        <p:txBody>
          <a:bodyPr/>
          <a:lstStyle/>
          <a:p>
            <a:r>
              <a:rPr lang="en-IE" dirty="0"/>
              <a:t>Alternative setup using a small LED</a:t>
            </a:r>
          </a:p>
        </p:txBody>
      </p:sp>
      <p:sp>
        <p:nvSpPr>
          <p:cNvPr id="3" name="Slide Number Placeholder 2">
            <a:extLst>
              <a:ext uri="{FF2B5EF4-FFF2-40B4-BE49-F238E27FC236}">
                <a16:creationId xmlns:a16="http://schemas.microsoft.com/office/drawing/2014/main" id="{A25009A1-AFFA-6CFD-2B12-16BA024616A5}"/>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18D7C436-56F4-46CA-A106-76B931C4B8F3}" type="slidenum">
              <a:rPr lang="en-GB" altLang="en-US" smtClean="0"/>
              <a:pPr/>
              <a:t>42</a:t>
            </a:fld>
            <a:endParaRPr lang="en-GB" altLang="en-US"/>
          </a:p>
        </p:txBody>
      </p:sp>
      <p:grpSp>
        <p:nvGrpSpPr>
          <p:cNvPr id="4" name="Group 3">
            <a:extLst>
              <a:ext uri="{FF2B5EF4-FFF2-40B4-BE49-F238E27FC236}">
                <a16:creationId xmlns:a16="http://schemas.microsoft.com/office/drawing/2014/main" id="{BC8ECC2F-A9DE-465F-E438-62F3F367A75A}"/>
              </a:ext>
            </a:extLst>
          </p:cNvPr>
          <p:cNvGrpSpPr/>
          <p:nvPr/>
        </p:nvGrpSpPr>
        <p:grpSpPr>
          <a:xfrm>
            <a:off x="1245287" y="3194197"/>
            <a:ext cx="390360" cy="1143000"/>
            <a:chOff x="6062918" y="1000565"/>
            <a:chExt cx="909982" cy="3779813"/>
          </a:xfrm>
        </p:grpSpPr>
        <p:sp>
          <p:nvSpPr>
            <p:cNvPr id="5" name="Freeform: Shape 4">
              <a:extLst>
                <a:ext uri="{FF2B5EF4-FFF2-40B4-BE49-F238E27FC236}">
                  <a16:creationId xmlns:a16="http://schemas.microsoft.com/office/drawing/2014/main" id="{5CC43294-1569-6029-D82E-2BA815EC6E6A}"/>
                </a:ext>
              </a:extLst>
            </p:cNvPr>
            <p:cNvSpPr/>
            <p:nvPr/>
          </p:nvSpPr>
          <p:spPr>
            <a:xfrm>
              <a:off x="6062918" y="1000565"/>
              <a:ext cx="909982" cy="1100394"/>
            </a:xfrm>
            <a:custGeom>
              <a:avLst/>
              <a:gdLst>
                <a:gd name="connsiteX0" fmla="*/ 373625 w 1563329"/>
                <a:gd name="connsiteY0" fmla="*/ 1730477 h 1730477"/>
                <a:gd name="connsiteX1" fmla="*/ 1553496 w 1563329"/>
                <a:gd name="connsiteY1" fmla="*/ 1720645 h 1730477"/>
                <a:gd name="connsiteX2" fmla="*/ 1563329 w 1563329"/>
                <a:gd name="connsiteY2" fmla="*/ 1494503 h 1730477"/>
                <a:gd name="connsiteX3" fmla="*/ 1406012 w 1563329"/>
                <a:gd name="connsiteY3" fmla="*/ 1494503 h 1730477"/>
                <a:gd name="connsiteX4" fmla="*/ 1406012 w 1563329"/>
                <a:gd name="connsiteY4" fmla="*/ 432619 h 1730477"/>
                <a:gd name="connsiteX5" fmla="*/ 1160206 w 1563329"/>
                <a:gd name="connsiteY5" fmla="*/ 108155 h 1730477"/>
                <a:gd name="connsiteX6" fmla="*/ 845574 w 1563329"/>
                <a:gd name="connsiteY6" fmla="*/ 0 h 1730477"/>
                <a:gd name="connsiteX7" fmla="*/ 619432 w 1563329"/>
                <a:gd name="connsiteY7" fmla="*/ 9832 h 1730477"/>
                <a:gd name="connsiteX8" fmla="*/ 403122 w 1563329"/>
                <a:gd name="connsiteY8" fmla="*/ 117987 h 1730477"/>
                <a:gd name="connsiteX9" fmla="*/ 304800 w 1563329"/>
                <a:gd name="connsiteY9" fmla="*/ 255639 h 1730477"/>
                <a:gd name="connsiteX10" fmla="*/ 255638 w 1563329"/>
                <a:gd name="connsiteY10" fmla="*/ 471948 h 1730477"/>
                <a:gd name="connsiteX11" fmla="*/ 245806 w 1563329"/>
                <a:gd name="connsiteY11" fmla="*/ 1445342 h 1730477"/>
                <a:gd name="connsiteX12" fmla="*/ 0 w 1563329"/>
                <a:gd name="connsiteY12" fmla="*/ 1435510 h 1730477"/>
                <a:gd name="connsiteX13" fmla="*/ 29496 w 1563329"/>
                <a:gd name="connsiteY13" fmla="*/ 1700981 h 1730477"/>
                <a:gd name="connsiteX14" fmla="*/ 373625 w 1563329"/>
                <a:gd name="connsiteY14" fmla="*/ 1730477 h 1730477"/>
                <a:gd name="connsiteX0" fmla="*/ 403122 w 1592826"/>
                <a:gd name="connsiteY0" fmla="*/ 1730477 h 1730477"/>
                <a:gd name="connsiteX1" fmla="*/ 1582993 w 1592826"/>
                <a:gd name="connsiteY1" fmla="*/ 1720645 h 1730477"/>
                <a:gd name="connsiteX2" fmla="*/ 1592826 w 1592826"/>
                <a:gd name="connsiteY2" fmla="*/ 1494503 h 1730477"/>
                <a:gd name="connsiteX3" fmla="*/ 1435509 w 1592826"/>
                <a:gd name="connsiteY3" fmla="*/ 1494503 h 1730477"/>
                <a:gd name="connsiteX4" fmla="*/ 1435509 w 1592826"/>
                <a:gd name="connsiteY4" fmla="*/ 432619 h 1730477"/>
                <a:gd name="connsiteX5" fmla="*/ 1189703 w 1592826"/>
                <a:gd name="connsiteY5" fmla="*/ 108155 h 1730477"/>
                <a:gd name="connsiteX6" fmla="*/ 875071 w 1592826"/>
                <a:gd name="connsiteY6" fmla="*/ 0 h 1730477"/>
                <a:gd name="connsiteX7" fmla="*/ 648929 w 1592826"/>
                <a:gd name="connsiteY7" fmla="*/ 9832 h 1730477"/>
                <a:gd name="connsiteX8" fmla="*/ 432619 w 1592826"/>
                <a:gd name="connsiteY8" fmla="*/ 117987 h 1730477"/>
                <a:gd name="connsiteX9" fmla="*/ 334297 w 1592826"/>
                <a:gd name="connsiteY9" fmla="*/ 255639 h 1730477"/>
                <a:gd name="connsiteX10" fmla="*/ 285135 w 1592826"/>
                <a:gd name="connsiteY10" fmla="*/ 471948 h 1730477"/>
                <a:gd name="connsiteX11" fmla="*/ 275303 w 1592826"/>
                <a:gd name="connsiteY11" fmla="*/ 1445342 h 1730477"/>
                <a:gd name="connsiteX12" fmla="*/ 29497 w 1592826"/>
                <a:gd name="connsiteY12" fmla="*/ 1435510 h 1730477"/>
                <a:gd name="connsiteX13" fmla="*/ 0 w 1592826"/>
                <a:gd name="connsiteY13" fmla="*/ 1700981 h 1730477"/>
                <a:gd name="connsiteX14" fmla="*/ 403122 w 1592826"/>
                <a:gd name="connsiteY14" fmla="*/ 1730477 h 1730477"/>
                <a:gd name="connsiteX0" fmla="*/ 403122 w 1592826"/>
                <a:gd name="connsiteY0" fmla="*/ 1730477 h 1730477"/>
                <a:gd name="connsiteX1" fmla="*/ 1582993 w 1592826"/>
                <a:gd name="connsiteY1" fmla="*/ 1720645 h 1730477"/>
                <a:gd name="connsiteX2" fmla="*/ 1592826 w 1592826"/>
                <a:gd name="connsiteY2" fmla="*/ 1494503 h 1730477"/>
                <a:gd name="connsiteX3" fmla="*/ 1435509 w 1592826"/>
                <a:gd name="connsiteY3" fmla="*/ 1494503 h 1730477"/>
                <a:gd name="connsiteX4" fmla="*/ 1435509 w 1592826"/>
                <a:gd name="connsiteY4" fmla="*/ 432619 h 1730477"/>
                <a:gd name="connsiteX5" fmla="*/ 1189703 w 1592826"/>
                <a:gd name="connsiteY5" fmla="*/ 108155 h 1730477"/>
                <a:gd name="connsiteX6" fmla="*/ 914400 w 1592826"/>
                <a:gd name="connsiteY6" fmla="*/ 0 h 1730477"/>
                <a:gd name="connsiteX7" fmla="*/ 648929 w 1592826"/>
                <a:gd name="connsiteY7" fmla="*/ 9832 h 1730477"/>
                <a:gd name="connsiteX8" fmla="*/ 432619 w 1592826"/>
                <a:gd name="connsiteY8" fmla="*/ 117987 h 1730477"/>
                <a:gd name="connsiteX9" fmla="*/ 334297 w 1592826"/>
                <a:gd name="connsiteY9" fmla="*/ 255639 h 1730477"/>
                <a:gd name="connsiteX10" fmla="*/ 285135 w 1592826"/>
                <a:gd name="connsiteY10" fmla="*/ 471948 h 1730477"/>
                <a:gd name="connsiteX11" fmla="*/ 275303 w 1592826"/>
                <a:gd name="connsiteY11" fmla="*/ 1445342 h 1730477"/>
                <a:gd name="connsiteX12" fmla="*/ 29497 w 1592826"/>
                <a:gd name="connsiteY12" fmla="*/ 1435510 h 1730477"/>
                <a:gd name="connsiteX13" fmla="*/ 0 w 1592826"/>
                <a:gd name="connsiteY13" fmla="*/ 1700981 h 1730477"/>
                <a:gd name="connsiteX14" fmla="*/ 403122 w 1592826"/>
                <a:gd name="connsiteY14" fmla="*/ 1730477 h 1730477"/>
                <a:gd name="connsiteX0" fmla="*/ 403122 w 1592826"/>
                <a:gd name="connsiteY0" fmla="*/ 1730477 h 1730477"/>
                <a:gd name="connsiteX1" fmla="*/ 1582993 w 1592826"/>
                <a:gd name="connsiteY1" fmla="*/ 1720645 h 1730477"/>
                <a:gd name="connsiteX2" fmla="*/ 1592826 w 1592826"/>
                <a:gd name="connsiteY2" fmla="*/ 1494503 h 1730477"/>
                <a:gd name="connsiteX3" fmla="*/ 1435509 w 1592826"/>
                <a:gd name="connsiteY3" fmla="*/ 1494503 h 1730477"/>
                <a:gd name="connsiteX4" fmla="*/ 1435509 w 1592826"/>
                <a:gd name="connsiteY4" fmla="*/ 432619 h 1730477"/>
                <a:gd name="connsiteX5" fmla="*/ 1189703 w 1592826"/>
                <a:gd name="connsiteY5" fmla="*/ 108155 h 1730477"/>
                <a:gd name="connsiteX6" fmla="*/ 914400 w 1592826"/>
                <a:gd name="connsiteY6" fmla="*/ 0 h 1730477"/>
                <a:gd name="connsiteX7" fmla="*/ 688258 w 1592826"/>
                <a:gd name="connsiteY7" fmla="*/ 9832 h 1730477"/>
                <a:gd name="connsiteX8" fmla="*/ 432619 w 1592826"/>
                <a:gd name="connsiteY8" fmla="*/ 117987 h 1730477"/>
                <a:gd name="connsiteX9" fmla="*/ 334297 w 1592826"/>
                <a:gd name="connsiteY9" fmla="*/ 255639 h 1730477"/>
                <a:gd name="connsiteX10" fmla="*/ 285135 w 1592826"/>
                <a:gd name="connsiteY10" fmla="*/ 471948 h 1730477"/>
                <a:gd name="connsiteX11" fmla="*/ 275303 w 1592826"/>
                <a:gd name="connsiteY11" fmla="*/ 1445342 h 1730477"/>
                <a:gd name="connsiteX12" fmla="*/ 29497 w 1592826"/>
                <a:gd name="connsiteY12" fmla="*/ 1435510 h 1730477"/>
                <a:gd name="connsiteX13" fmla="*/ 0 w 1592826"/>
                <a:gd name="connsiteY13" fmla="*/ 1700981 h 1730477"/>
                <a:gd name="connsiteX14" fmla="*/ 403122 w 1592826"/>
                <a:gd name="connsiteY14" fmla="*/ 1730477 h 1730477"/>
                <a:gd name="connsiteX0" fmla="*/ 403122 w 1592826"/>
                <a:gd name="connsiteY0" fmla="*/ 1730477 h 1730477"/>
                <a:gd name="connsiteX1" fmla="*/ 1582993 w 1592826"/>
                <a:gd name="connsiteY1" fmla="*/ 1720645 h 1730477"/>
                <a:gd name="connsiteX2" fmla="*/ 1592826 w 1592826"/>
                <a:gd name="connsiteY2" fmla="*/ 1494503 h 1730477"/>
                <a:gd name="connsiteX3" fmla="*/ 1435509 w 1592826"/>
                <a:gd name="connsiteY3" fmla="*/ 1494503 h 1730477"/>
                <a:gd name="connsiteX4" fmla="*/ 1435509 w 1592826"/>
                <a:gd name="connsiteY4" fmla="*/ 432619 h 1730477"/>
                <a:gd name="connsiteX5" fmla="*/ 1238864 w 1592826"/>
                <a:gd name="connsiteY5" fmla="*/ 108155 h 1730477"/>
                <a:gd name="connsiteX6" fmla="*/ 914400 w 1592826"/>
                <a:gd name="connsiteY6" fmla="*/ 0 h 1730477"/>
                <a:gd name="connsiteX7" fmla="*/ 688258 w 1592826"/>
                <a:gd name="connsiteY7" fmla="*/ 9832 h 1730477"/>
                <a:gd name="connsiteX8" fmla="*/ 432619 w 1592826"/>
                <a:gd name="connsiteY8" fmla="*/ 117987 h 1730477"/>
                <a:gd name="connsiteX9" fmla="*/ 334297 w 1592826"/>
                <a:gd name="connsiteY9" fmla="*/ 255639 h 1730477"/>
                <a:gd name="connsiteX10" fmla="*/ 285135 w 1592826"/>
                <a:gd name="connsiteY10" fmla="*/ 471948 h 1730477"/>
                <a:gd name="connsiteX11" fmla="*/ 275303 w 1592826"/>
                <a:gd name="connsiteY11" fmla="*/ 1445342 h 1730477"/>
                <a:gd name="connsiteX12" fmla="*/ 29497 w 1592826"/>
                <a:gd name="connsiteY12" fmla="*/ 1435510 h 1730477"/>
                <a:gd name="connsiteX13" fmla="*/ 0 w 1592826"/>
                <a:gd name="connsiteY13" fmla="*/ 1700981 h 1730477"/>
                <a:gd name="connsiteX14" fmla="*/ 403122 w 1592826"/>
                <a:gd name="connsiteY14" fmla="*/ 1730477 h 1730477"/>
                <a:gd name="connsiteX0" fmla="*/ 403122 w 1592826"/>
                <a:gd name="connsiteY0" fmla="*/ 1730477 h 1730477"/>
                <a:gd name="connsiteX1" fmla="*/ 1582993 w 1592826"/>
                <a:gd name="connsiteY1" fmla="*/ 1720645 h 1730477"/>
                <a:gd name="connsiteX2" fmla="*/ 1592826 w 1592826"/>
                <a:gd name="connsiteY2" fmla="*/ 1494503 h 1730477"/>
                <a:gd name="connsiteX3" fmla="*/ 1435509 w 1592826"/>
                <a:gd name="connsiteY3" fmla="*/ 1494503 h 1730477"/>
                <a:gd name="connsiteX4" fmla="*/ 1435509 w 1592826"/>
                <a:gd name="connsiteY4" fmla="*/ 432619 h 1730477"/>
                <a:gd name="connsiteX5" fmla="*/ 1238864 w 1592826"/>
                <a:gd name="connsiteY5" fmla="*/ 108155 h 1730477"/>
                <a:gd name="connsiteX6" fmla="*/ 914400 w 1592826"/>
                <a:gd name="connsiteY6" fmla="*/ 0 h 1730477"/>
                <a:gd name="connsiteX7" fmla="*/ 688258 w 1592826"/>
                <a:gd name="connsiteY7" fmla="*/ 9832 h 1730477"/>
                <a:gd name="connsiteX8" fmla="*/ 471948 w 1592826"/>
                <a:gd name="connsiteY8" fmla="*/ 117987 h 1730477"/>
                <a:gd name="connsiteX9" fmla="*/ 334297 w 1592826"/>
                <a:gd name="connsiteY9" fmla="*/ 255639 h 1730477"/>
                <a:gd name="connsiteX10" fmla="*/ 285135 w 1592826"/>
                <a:gd name="connsiteY10" fmla="*/ 471948 h 1730477"/>
                <a:gd name="connsiteX11" fmla="*/ 275303 w 1592826"/>
                <a:gd name="connsiteY11" fmla="*/ 1445342 h 1730477"/>
                <a:gd name="connsiteX12" fmla="*/ 29497 w 1592826"/>
                <a:gd name="connsiteY12" fmla="*/ 1435510 h 1730477"/>
                <a:gd name="connsiteX13" fmla="*/ 0 w 1592826"/>
                <a:gd name="connsiteY13" fmla="*/ 1700981 h 1730477"/>
                <a:gd name="connsiteX14" fmla="*/ 403122 w 1592826"/>
                <a:gd name="connsiteY14" fmla="*/ 1730477 h 173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2826" h="1730477">
                  <a:moveTo>
                    <a:pt x="403122" y="1730477"/>
                  </a:moveTo>
                  <a:lnTo>
                    <a:pt x="1582993" y="1720645"/>
                  </a:lnTo>
                  <a:lnTo>
                    <a:pt x="1592826" y="1494503"/>
                  </a:lnTo>
                  <a:lnTo>
                    <a:pt x="1435509" y="1494503"/>
                  </a:lnTo>
                  <a:lnTo>
                    <a:pt x="1435509" y="432619"/>
                  </a:lnTo>
                  <a:lnTo>
                    <a:pt x="1238864" y="108155"/>
                  </a:lnTo>
                  <a:lnTo>
                    <a:pt x="914400" y="0"/>
                  </a:lnTo>
                  <a:lnTo>
                    <a:pt x="688258" y="9832"/>
                  </a:lnTo>
                  <a:lnTo>
                    <a:pt x="471948" y="117987"/>
                  </a:lnTo>
                  <a:lnTo>
                    <a:pt x="334297" y="255639"/>
                  </a:lnTo>
                  <a:lnTo>
                    <a:pt x="285135" y="471948"/>
                  </a:lnTo>
                  <a:cubicBezTo>
                    <a:pt x="281858" y="796413"/>
                    <a:pt x="278580" y="1120877"/>
                    <a:pt x="275303" y="1445342"/>
                  </a:cubicBezTo>
                  <a:lnTo>
                    <a:pt x="29497" y="1435510"/>
                  </a:lnTo>
                  <a:lnTo>
                    <a:pt x="0" y="1700981"/>
                  </a:lnTo>
                  <a:lnTo>
                    <a:pt x="403122" y="1730477"/>
                  </a:lnTo>
                  <a:close/>
                </a:path>
              </a:pathLst>
            </a:cu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a:p>
          </p:txBody>
        </p:sp>
        <p:sp>
          <p:nvSpPr>
            <p:cNvPr id="6" name="Freeform: Shape 5">
              <a:extLst>
                <a:ext uri="{FF2B5EF4-FFF2-40B4-BE49-F238E27FC236}">
                  <a16:creationId xmlns:a16="http://schemas.microsoft.com/office/drawing/2014/main" id="{CD8BBCCE-5D42-AF6D-05E4-D9F4274E7DB6}"/>
                </a:ext>
              </a:extLst>
            </p:cNvPr>
            <p:cNvSpPr/>
            <p:nvPr/>
          </p:nvSpPr>
          <p:spPr>
            <a:xfrm>
              <a:off x="6331794" y="2100960"/>
              <a:ext cx="9833" cy="2369574"/>
            </a:xfrm>
            <a:custGeom>
              <a:avLst/>
              <a:gdLst>
                <a:gd name="connsiteX0" fmla="*/ 9833 w 9833"/>
                <a:gd name="connsiteY0" fmla="*/ 0 h 2369574"/>
                <a:gd name="connsiteX1" fmla="*/ 0 w 9833"/>
                <a:gd name="connsiteY1" fmla="*/ 1297858 h 2369574"/>
                <a:gd name="connsiteX2" fmla="*/ 0 w 9833"/>
                <a:gd name="connsiteY2" fmla="*/ 2369574 h 2369574"/>
              </a:gdLst>
              <a:ahLst/>
              <a:cxnLst>
                <a:cxn ang="0">
                  <a:pos x="connsiteX0" y="connsiteY0"/>
                </a:cxn>
                <a:cxn ang="0">
                  <a:pos x="connsiteX1" y="connsiteY1"/>
                </a:cxn>
                <a:cxn ang="0">
                  <a:pos x="connsiteX2" y="connsiteY2"/>
                </a:cxn>
              </a:cxnLst>
              <a:rect l="l" t="t" r="r" b="b"/>
              <a:pathLst>
                <a:path w="9833" h="2369574">
                  <a:moveTo>
                    <a:pt x="9833" y="0"/>
                  </a:moveTo>
                  <a:cubicBezTo>
                    <a:pt x="6555" y="432619"/>
                    <a:pt x="3278" y="865239"/>
                    <a:pt x="0" y="1297858"/>
                  </a:cubicBezTo>
                  <a:lnTo>
                    <a:pt x="0" y="2369574"/>
                  </a:lnTo>
                </a:path>
              </a:pathLst>
            </a:cu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a:p>
          </p:txBody>
        </p:sp>
        <p:sp>
          <p:nvSpPr>
            <p:cNvPr id="7" name="Freeform: Shape 6">
              <a:extLst>
                <a:ext uri="{FF2B5EF4-FFF2-40B4-BE49-F238E27FC236}">
                  <a16:creationId xmlns:a16="http://schemas.microsoft.com/office/drawing/2014/main" id="{6BD5B523-FD03-8CB1-BFBC-9F6B001577FD}"/>
                </a:ext>
              </a:extLst>
            </p:cNvPr>
            <p:cNvSpPr/>
            <p:nvPr/>
          </p:nvSpPr>
          <p:spPr>
            <a:xfrm flipH="1">
              <a:off x="6690569" y="2077621"/>
              <a:ext cx="45719" cy="2702757"/>
            </a:xfrm>
            <a:custGeom>
              <a:avLst/>
              <a:gdLst>
                <a:gd name="connsiteX0" fmla="*/ 9833 w 9833"/>
                <a:gd name="connsiteY0" fmla="*/ 0 h 2369574"/>
                <a:gd name="connsiteX1" fmla="*/ 0 w 9833"/>
                <a:gd name="connsiteY1" fmla="*/ 1297858 h 2369574"/>
                <a:gd name="connsiteX2" fmla="*/ 0 w 9833"/>
                <a:gd name="connsiteY2" fmla="*/ 2369574 h 2369574"/>
              </a:gdLst>
              <a:ahLst/>
              <a:cxnLst>
                <a:cxn ang="0">
                  <a:pos x="connsiteX0" y="connsiteY0"/>
                </a:cxn>
                <a:cxn ang="0">
                  <a:pos x="connsiteX1" y="connsiteY1"/>
                </a:cxn>
                <a:cxn ang="0">
                  <a:pos x="connsiteX2" y="connsiteY2"/>
                </a:cxn>
              </a:cxnLst>
              <a:rect l="l" t="t" r="r" b="b"/>
              <a:pathLst>
                <a:path w="9833" h="2369574">
                  <a:moveTo>
                    <a:pt x="9833" y="0"/>
                  </a:moveTo>
                  <a:cubicBezTo>
                    <a:pt x="6555" y="432619"/>
                    <a:pt x="3278" y="865239"/>
                    <a:pt x="0" y="1297858"/>
                  </a:cubicBezTo>
                  <a:lnTo>
                    <a:pt x="0" y="2369574"/>
                  </a:lnTo>
                </a:path>
              </a:pathLst>
            </a:cu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a:p>
          </p:txBody>
        </p:sp>
      </p:grpSp>
      <p:sp>
        <p:nvSpPr>
          <p:cNvPr id="9" name="Freeform: Shape 8">
            <a:extLst>
              <a:ext uri="{FF2B5EF4-FFF2-40B4-BE49-F238E27FC236}">
                <a16:creationId xmlns:a16="http://schemas.microsoft.com/office/drawing/2014/main" id="{66F4D5B6-6A50-2F44-CB08-9FE6AD444CD2}"/>
              </a:ext>
            </a:extLst>
          </p:cNvPr>
          <p:cNvSpPr/>
          <p:nvPr/>
        </p:nvSpPr>
        <p:spPr bwMode="auto">
          <a:xfrm>
            <a:off x="6448648" y="2031504"/>
            <a:ext cx="553202" cy="2658140"/>
          </a:xfrm>
          <a:custGeom>
            <a:avLst/>
            <a:gdLst>
              <a:gd name="connsiteX0" fmla="*/ 0 w 542260"/>
              <a:gd name="connsiteY0" fmla="*/ 329609 h 2668772"/>
              <a:gd name="connsiteX1" fmla="*/ 542260 w 542260"/>
              <a:gd name="connsiteY1" fmla="*/ 0 h 2668772"/>
              <a:gd name="connsiteX2" fmla="*/ 499730 w 542260"/>
              <a:gd name="connsiteY2" fmla="*/ 2668772 h 2668772"/>
              <a:gd name="connsiteX3" fmla="*/ 31898 w 542260"/>
              <a:gd name="connsiteY3" fmla="*/ 2371061 h 2668772"/>
              <a:gd name="connsiteX4" fmla="*/ 0 w 542260"/>
              <a:gd name="connsiteY4" fmla="*/ 329609 h 2668772"/>
              <a:gd name="connsiteX0" fmla="*/ 310 w 542570"/>
              <a:gd name="connsiteY0" fmla="*/ 329609 h 2668772"/>
              <a:gd name="connsiteX1" fmla="*/ 542570 w 542570"/>
              <a:gd name="connsiteY1" fmla="*/ 0 h 2668772"/>
              <a:gd name="connsiteX2" fmla="*/ 500040 w 542570"/>
              <a:gd name="connsiteY2" fmla="*/ 2668772 h 2668772"/>
              <a:gd name="connsiteX3" fmla="*/ 311 w 542570"/>
              <a:gd name="connsiteY3" fmla="*/ 2371061 h 2668772"/>
              <a:gd name="connsiteX4" fmla="*/ 310 w 542570"/>
              <a:gd name="connsiteY4" fmla="*/ 329609 h 2668772"/>
              <a:gd name="connsiteX0" fmla="*/ 310 w 627630"/>
              <a:gd name="connsiteY0" fmla="*/ 329609 h 2658140"/>
              <a:gd name="connsiteX1" fmla="*/ 542570 w 627630"/>
              <a:gd name="connsiteY1" fmla="*/ 0 h 2658140"/>
              <a:gd name="connsiteX2" fmla="*/ 627630 w 627630"/>
              <a:gd name="connsiteY2" fmla="*/ 2658140 h 2658140"/>
              <a:gd name="connsiteX3" fmla="*/ 311 w 627630"/>
              <a:gd name="connsiteY3" fmla="*/ 2371061 h 2658140"/>
              <a:gd name="connsiteX4" fmla="*/ 310 w 627630"/>
              <a:gd name="connsiteY4" fmla="*/ 329609 h 2658140"/>
              <a:gd name="connsiteX0" fmla="*/ 310 w 553202"/>
              <a:gd name="connsiteY0" fmla="*/ 329609 h 2658140"/>
              <a:gd name="connsiteX1" fmla="*/ 542570 w 553202"/>
              <a:gd name="connsiteY1" fmla="*/ 0 h 2658140"/>
              <a:gd name="connsiteX2" fmla="*/ 553202 w 553202"/>
              <a:gd name="connsiteY2" fmla="*/ 2658140 h 2658140"/>
              <a:gd name="connsiteX3" fmla="*/ 311 w 553202"/>
              <a:gd name="connsiteY3" fmla="*/ 2371061 h 2658140"/>
              <a:gd name="connsiteX4" fmla="*/ 310 w 553202"/>
              <a:gd name="connsiteY4" fmla="*/ 329609 h 2658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02" h="2658140">
                <a:moveTo>
                  <a:pt x="310" y="329609"/>
                </a:moveTo>
                <a:lnTo>
                  <a:pt x="542570" y="0"/>
                </a:lnTo>
                <a:lnTo>
                  <a:pt x="553202" y="2658140"/>
                </a:lnTo>
                <a:cubicBezTo>
                  <a:pt x="397258" y="2558903"/>
                  <a:pt x="156255" y="2470298"/>
                  <a:pt x="311" y="2371061"/>
                </a:cubicBezTo>
                <a:cubicBezTo>
                  <a:pt x="-3233" y="1676400"/>
                  <a:pt x="25119" y="981740"/>
                  <a:pt x="310" y="329609"/>
                </a:cubicBezTo>
                <a:close/>
              </a:path>
            </a:pathLst>
          </a:cu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0" i="0" u="none" strike="noStrike" cap="none" normalizeH="0" baseline="0">
              <a:ln>
                <a:noFill/>
              </a:ln>
              <a:solidFill>
                <a:schemeClr val="tx1"/>
              </a:solidFill>
              <a:effectLst/>
              <a:latin typeface="Arial" charset="0"/>
            </a:endParaRPr>
          </a:p>
        </p:txBody>
      </p:sp>
      <p:sp>
        <p:nvSpPr>
          <p:cNvPr id="11" name="Freeform: Shape 10">
            <a:extLst>
              <a:ext uri="{FF2B5EF4-FFF2-40B4-BE49-F238E27FC236}">
                <a16:creationId xmlns:a16="http://schemas.microsoft.com/office/drawing/2014/main" id="{952596D3-76D0-C419-1449-858DCAA2867C}"/>
              </a:ext>
            </a:extLst>
          </p:cNvPr>
          <p:cNvSpPr/>
          <p:nvPr/>
        </p:nvSpPr>
        <p:spPr>
          <a:xfrm rot="10800000">
            <a:off x="6657836" y="3086579"/>
            <a:ext cx="116414" cy="601108"/>
          </a:xfrm>
          <a:custGeom>
            <a:avLst/>
            <a:gdLst>
              <a:gd name="connsiteX0" fmla="*/ 373625 w 1563329"/>
              <a:gd name="connsiteY0" fmla="*/ 1730477 h 1730477"/>
              <a:gd name="connsiteX1" fmla="*/ 1553496 w 1563329"/>
              <a:gd name="connsiteY1" fmla="*/ 1720645 h 1730477"/>
              <a:gd name="connsiteX2" fmla="*/ 1563329 w 1563329"/>
              <a:gd name="connsiteY2" fmla="*/ 1494503 h 1730477"/>
              <a:gd name="connsiteX3" fmla="*/ 1406012 w 1563329"/>
              <a:gd name="connsiteY3" fmla="*/ 1494503 h 1730477"/>
              <a:gd name="connsiteX4" fmla="*/ 1406012 w 1563329"/>
              <a:gd name="connsiteY4" fmla="*/ 432619 h 1730477"/>
              <a:gd name="connsiteX5" fmla="*/ 1160206 w 1563329"/>
              <a:gd name="connsiteY5" fmla="*/ 108155 h 1730477"/>
              <a:gd name="connsiteX6" fmla="*/ 845574 w 1563329"/>
              <a:gd name="connsiteY6" fmla="*/ 0 h 1730477"/>
              <a:gd name="connsiteX7" fmla="*/ 619432 w 1563329"/>
              <a:gd name="connsiteY7" fmla="*/ 9832 h 1730477"/>
              <a:gd name="connsiteX8" fmla="*/ 403122 w 1563329"/>
              <a:gd name="connsiteY8" fmla="*/ 117987 h 1730477"/>
              <a:gd name="connsiteX9" fmla="*/ 304800 w 1563329"/>
              <a:gd name="connsiteY9" fmla="*/ 255639 h 1730477"/>
              <a:gd name="connsiteX10" fmla="*/ 255638 w 1563329"/>
              <a:gd name="connsiteY10" fmla="*/ 471948 h 1730477"/>
              <a:gd name="connsiteX11" fmla="*/ 245806 w 1563329"/>
              <a:gd name="connsiteY11" fmla="*/ 1445342 h 1730477"/>
              <a:gd name="connsiteX12" fmla="*/ 0 w 1563329"/>
              <a:gd name="connsiteY12" fmla="*/ 1435510 h 1730477"/>
              <a:gd name="connsiteX13" fmla="*/ 29496 w 1563329"/>
              <a:gd name="connsiteY13" fmla="*/ 1700981 h 1730477"/>
              <a:gd name="connsiteX14" fmla="*/ 373625 w 1563329"/>
              <a:gd name="connsiteY14" fmla="*/ 1730477 h 1730477"/>
              <a:gd name="connsiteX0" fmla="*/ 403122 w 1592826"/>
              <a:gd name="connsiteY0" fmla="*/ 1730477 h 1730477"/>
              <a:gd name="connsiteX1" fmla="*/ 1582993 w 1592826"/>
              <a:gd name="connsiteY1" fmla="*/ 1720645 h 1730477"/>
              <a:gd name="connsiteX2" fmla="*/ 1592826 w 1592826"/>
              <a:gd name="connsiteY2" fmla="*/ 1494503 h 1730477"/>
              <a:gd name="connsiteX3" fmla="*/ 1435509 w 1592826"/>
              <a:gd name="connsiteY3" fmla="*/ 1494503 h 1730477"/>
              <a:gd name="connsiteX4" fmla="*/ 1435509 w 1592826"/>
              <a:gd name="connsiteY4" fmla="*/ 432619 h 1730477"/>
              <a:gd name="connsiteX5" fmla="*/ 1189703 w 1592826"/>
              <a:gd name="connsiteY5" fmla="*/ 108155 h 1730477"/>
              <a:gd name="connsiteX6" fmla="*/ 875071 w 1592826"/>
              <a:gd name="connsiteY6" fmla="*/ 0 h 1730477"/>
              <a:gd name="connsiteX7" fmla="*/ 648929 w 1592826"/>
              <a:gd name="connsiteY7" fmla="*/ 9832 h 1730477"/>
              <a:gd name="connsiteX8" fmla="*/ 432619 w 1592826"/>
              <a:gd name="connsiteY8" fmla="*/ 117987 h 1730477"/>
              <a:gd name="connsiteX9" fmla="*/ 334297 w 1592826"/>
              <a:gd name="connsiteY9" fmla="*/ 255639 h 1730477"/>
              <a:gd name="connsiteX10" fmla="*/ 285135 w 1592826"/>
              <a:gd name="connsiteY10" fmla="*/ 471948 h 1730477"/>
              <a:gd name="connsiteX11" fmla="*/ 275303 w 1592826"/>
              <a:gd name="connsiteY11" fmla="*/ 1445342 h 1730477"/>
              <a:gd name="connsiteX12" fmla="*/ 29497 w 1592826"/>
              <a:gd name="connsiteY12" fmla="*/ 1435510 h 1730477"/>
              <a:gd name="connsiteX13" fmla="*/ 0 w 1592826"/>
              <a:gd name="connsiteY13" fmla="*/ 1700981 h 1730477"/>
              <a:gd name="connsiteX14" fmla="*/ 403122 w 1592826"/>
              <a:gd name="connsiteY14" fmla="*/ 1730477 h 1730477"/>
              <a:gd name="connsiteX0" fmla="*/ 403122 w 1592826"/>
              <a:gd name="connsiteY0" fmla="*/ 1730477 h 1730477"/>
              <a:gd name="connsiteX1" fmla="*/ 1582993 w 1592826"/>
              <a:gd name="connsiteY1" fmla="*/ 1720645 h 1730477"/>
              <a:gd name="connsiteX2" fmla="*/ 1592826 w 1592826"/>
              <a:gd name="connsiteY2" fmla="*/ 1494503 h 1730477"/>
              <a:gd name="connsiteX3" fmla="*/ 1435509 w 1592826"/>
              <a:gd name="connsiteY3" fmla="*/ 1494503 h 1730477"/>
              <a:gd name="connsiteX4" fmla="*/ 1435509 w 1592826"/>
              <a:gd name="connsiteY4" fmla="*/ 432619 h 1730477"/>
              <a:gd name="connsiteX5" fmla="*/ 1189703 w 1592826"/>
              <a:gd name="connsiteY5" fmla="*/ 108155 h 1730477"/>
              <a:gd name="connsiteX6" fmla="*/ 914400 w 1592826"/>
              <a:gd name="connsiteY6" fmla="*/ 0 h 1730477"/>
              <a:gd name="connsiteX7" fmla="*/ 648929 w 1592826"/>
              <a:gd name="connsiteY7" fmla="*/ 9832 h 1730477"/>
              <a:gd name="connsiteX8" fmla="*/ 432619 w 1592826"/>
              <a:gd name="connsiteY8" fmla="*/ 117987 h 1730477"/>
              <a:gd name="connsiteX9" fmla="*/ 334297 w 1592826"/>
              <a:gd name="connsiteY9" fmla="*/ 255639 h 1730477"/>
              <a:gd name="connsiteX10" fmla="*/ 285135 w 1592826"/>
              <a:gd name="connsiteY10" fmla="*/ 471948 h 1730477"/>
              <a:gd name="connsiteX11" fmla="*/ 275303 w 1592826"/>
              <a:gd name="connsiteY11" fmla="*/ 1445342 h 1730477"/>
              <a:gd name="connsiteX12" fmla="*/ 29497 w 1592826"/>
              <a:gd name="connsiteY12" fmla="*/ 1435510 h 1730477"/>
              <a:gd name="connsiteX13" fmla="*/ 0 w 1592826"/>
              <a:gd name="connsiteY13" fmla="*/ 1700981 h 1730477"/>
              <a:gd name="connsiteX14" fmla="*/ 403122 w 1592826"/>
              <a:gd name="connsiteY14" fmla="*/ 1730477 h 1730477"/>
              <a:gd name="connsiteX0" fmla="*/ 403122 w 1592826"/>
              <a:gd name="connsiteY0" fmla="*/ 1730477 h 1730477"/>
              <a:gd name="connsiteX1" fmla="*/ 1582993 w 1592826"/>
              <a:gd name="connsiteY1" fmla="*/ 1720645 h 1730477"/>
              <a:gd name="connsiteX2" fmla="*/ 1592826 w 1592826"/>
              <a:gd name="connsiteY2" fmla="*/ 1494503 h 1730477"/>
              <a:gd name="connsiteX3" fmla="*/ 1435509 w 1592826"/>
              <a:gd name="connsiteY3" fmla="*/ 1494503 h 1730477"/>
              <a:gd name="connsiteX4" fmla="*/ 1435509 w 1592826"/>
              <a:gd name="connsiteY4" fmla="*/ 432619 h 1730477"/>
              <a:gd name="connsiteX5" fmla="*/ 1189703 w 1592826"/>
              <a:gd name="connsiteY5" fmla="*/ 108155 h 1730477"/>
              <a:gd name="connsiteX6" fmla="*/ 914400 w 1592826"/>
              <a:gd name="connsiteY6" fmla="*/ 0 h 1730477"/>
              <a:gd name="connsiteX7" fmla="*/ 688258 w 1592826"/>
              <a:gd name="connsiteY7" fmla="*/ 9832 h 1730477"/>
              <a:gd name="connsiteX8" fmla="*/ 432619 w 1592826"/>
              <a:gd name="connsiteY8" fmla="*/ 117987 h 1730477"/>
              <a:gd name="connsiteX9" fmla="*/ 334297 w 1592826"/>
              <a:gd name="connsiteY9" fmla="*/ 255639 h 1730477"/>
              <a:gd name="connsiteX10" fmla="*/ 285135 w 1592826"/>
              <a:gd name="connsiteY10" fmla="*/ 471948 h 1730477"/>
              <a:gd name="connsiteX11" fmla="*/ 275303 w 1592826"/>
              <a:gd name="connsiteY11" fmla="*/ 1445342 h 1730477"/>
              <a:gd name="connsiteX12" fmla="*/ 29497 w 1592826"/>
              <a:gd name="connsiteY12" fmla="*/ 1435510 h 1730477"/>
              <a:gd name="connsiteX13" fmla="*/ 0 w 1592826"/>
              <a:gd name="connsiteY13" fmla="*/ 1700981 h 1730477"/>
              <a:gd name="connsiteX14" fmla="*/ 403122 w 1592826"/>
              <a:gd name="connsiteY14" fmla="*/ 1730477 h 1730477"/>
              <a:gd name="connsiteX0" fmla="*/ 403122 w 1592826"/>
              <a:gd name="connsiteY0" fmla="*/ 1730477 h 1730477"/>
              <a:gd name="connsiteX1" fmla="*/ 1582993 w 1592826"/>
              <a:gd name="connsiteY1" fmla="*/ 1720645 h 1730477"/>
              <a:gd name="connsiteX2" fmla="*/ 1592826 w 1592826"/>
              <a:gd name="connsiteY2" fmla="*/ 1494503 h 1730477"/>
              <a:gd name="connsiteX3" fmla="*/ 1435509 w 1592826"/>
              <a:gd name="connsiteY3" fmla="*/ 1494503 h 1730477"/>
              <a:gd name="connsiteX4" fmla="*/ 1435509 w 1592826"/>
              <a:gd name="connsiteY4" fmla="*/ 432619 h 1730477"/>
              <a:gd name="connsiteX5" fmla="*/ 1238864 w 1592826"/>
              <a:gd name="connsiteY5" fmla="*/ 108155 h 1730477"/>
              <a:gd name="connsiteX6" fmla="*/ 914400 w 1592826"/>
              <a:gd name="connsiteY6" fmla="*/ 0 h 1730477"/>
              <a:gd name="connsiteX7" fmla="*/ 688258 w 1592826"/>
              <a:gd name="connsiteY7" fmla="*/ 9832 h 1730477"/>
              <a:gd name="connsiteX8" fmla="*/ 432619 w 1592826"/>
              <a:gd name="connsiteY8" fmla="*/ 117987 h 1730477"/>
              <a:gd name="connsiteX9" fmla="*/ 334297 w 1592826"/>
              <a:gd name="connsiteY9" fmla="*/ 255639 h 1730477"/>
              <a:gd name="connsiteX10" fmla="*/ 285135 w 1592826"/>
              <a:gd name="connsiteY10" fmla="*/ 471948 h 1730477"/>
              <a:gd name="connsiteX11" fmla="*/ 275303 w 1592826"/>
              <a:gd name="connsiteY11" fmla="*/ 1445342 h 1730477"/>
              <a:gd name="connsiteX12" fmla="*/ 29497 w 1592826"/>
              <a:gd name="connsiteY12" fmla="*/ 1435510 h 1730477"/>
              <a:gd name="connsiteX13" fmla="*/ 0 w 1592826"/>
              <a:gd name="connsiteY13" fmla="*/ 1700981 h 1730477"/>
              <a:gd name="connsiteX14" fmla="*/ 403122 w 1592826"/>
              <a:gd name="connsiteY14" fmla="*/ 1730477 h 1730477"/>
              <a:gd name="connsiteX0" fmla="*/ 403122 w 1592826"/>
              <a:gd name="connsiteY0" fmla="*/ 1730477 h 1730477"/>
              <a:gd name="connsiteX1" fmla="*/ 1582993 w 1592826"/>
              <a:gd name="connsiteY1" fmla="*/ 1720645 h 1730477"/>
              <a:gd name="connsiteX2" fmla="*/ 1592826 w 1592826"/>
              <a:gd name="connsiteY2" fmla="*/ 1494503 h 1730477"/>
              <a:gd name="connsiteX3" fmla="*/ 1435509 w 1592826"/>
              <a:gd name="connsiteY3" fmla="*/ 1494503 h 1730477"/>
              <a:gd name="connsiteX4" fmla="*/ 1435509 w 1592826"/>
              <a:gd name="connsiteY4" fmla="*/ 432619 h 1730477"/>
              <a:gd name="connsiteX5" fmla="*/ 1238864 w 1592826"/>
              <a:gd name="connsiteY5" fmla="*/ 108155 h 1730477"/>
              <a:gd name="connsiteX6" fmla="*/ 914400 w 1592826"/>
              <a:gd name="connsiteY6" fmla="*/ 0 h 1730477"/>
              <a:gd name="connsiteX7" fmla="*/ 688258 w 1592826"/>
              <a:gd name="connsiteY7" fmla="*/ 9832 h 1730477"/>
              <a:gd name="connsiteX8" fmla="*/ 471948 w 1592826"/>
              <a:gd name="connsiteY8" fmla="*/ 117987 h 1730477"/>
              <a:gd name="connsiteX9" fmla="*/ 334297 w 1592826"/>
              <a:gd name="connsiteY9" fmla="*/ 255639 h 1730477"/>
              <a:gd name="connsiteX10" fmla="*/ 285135 w 1592826"/>
              <a:gd name="connsiteY10" fmla="*/ 471948 h 1730477"/>
              <a:gd name="connsiteX11" fmla="*/ 275303 w 1592826"/>
              <a:gd name="connsiteY11" fmla="*/ 1445342 h 1730477"/>
              <a:gd name="connsiteX12" fmla="*/ 29497 w 1592826"/>
              <a:gd name="connsiteY12" fmla="*/ 1435510 h 1730477"/>
              <a:gd name="connsiteX13" fmla="*/ 0 w 1592826"/>
              <a:gd name="connsiteY13" fmla="*/ 1700981 h 1730477"/>
              <a:gd name="connsiteX14" fmla="*/ 403122 w 1592826"/>
              <a:gd name="connsiteY14" fmla="*/ 1730477 h 173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2826" h="1730477">
                <a:moveTo>
                  <a:pt x="403122" y="1730477"/>
                </a:moveTo>
                <a:lnTo>
                  <a:pt x="1582993" y="1720645"/>
                </a:lnTo>
                <a:lnTo>
                  <a:pt x="1592826" y="1494503"/>
                </a:lnTo>
                <a:lnTo>
                  <a:pt x="1435509" y="1494503"/>
                </a:lnTo>
                <a:lnTo>
                  <a:pt x="1435509" y="432619"/>
                </a:lnTo>
                <a:lnTo>
                  <a:pt x="1238864" y="108155"/>
                </a:lnTo>
                <a:lnTo>
                  <a:pt x="914400" y="0"/>
                </a:lnTo>
                <a:lnTo>
                  <a:pt x="688258" y="9832"/>
                </a:lnTo>
                <a:lnTo>
                  <a:pt x="471948" y="117987"/>
                </a:lnTo>
                <a:lnTo>
                  <a:pt x="334297" y="255639"/>
                </a:lnTo>
                <a:lnTo>
                  <a:pt x="285135" y="471948"/>
                </a:lnTo>
                <a:cubicBezTo>
                  <a:pt x="281858" y="796413"/>
                  <a:pt x="278580" y="1120877"/>
                  <a:pt x="275303" y="1445342"/>
                </a:cubicBezTo>
                <a:lnTo>
                  <a:pt x="29497" y="1435510"/>
                </a:lnTo>
                <a:lnTo>
                  <a:pt x="0" y="1700981"/>
                </a:lnTo>
                <a:lnTo>
                  <a:pt x="403122" y="1730477"/>
                </a:lnTo>
                <a:close/>
              </a:path>
            </a:pathLst>
          </a:cu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a:p>
        </p:txBody>
      </p:sp>
      <p:sp>
        <p:nvSpPr>
          <p:cNvPr id="14" name="TextBox 13">
            <a:extLst>
              <a:ext uri="{FF2B5EF4-FFF2-40B4-BE49-F238E27FC236}">
                <a16:creationId xmlns:a16="http://schemas.microsoft.com/office/drawing/2014/main" id="{B8FE6E4D-320F-0E77-DCAC-A0F6C6B36169}"/>
              </a:ext>
            </a:extLst>
          </p:cNvPr>
          <p:cNvSpPr txBox="1"/>
          <p:nvPr/>
        </p:nvSpPr>
        <p:spPr>
          <a:xfrm>
            <a:off x="2253399" y="4608028"/>
            <a:ext cx="385042" cy="523220"/>
          </a:xfrm>
          <a:prstGeom prst="rect">
            <a:avLst/>
          </a:prstGeom>
          <a:noFill/>
        </p:spPr>
        <p:txBody>
          <a:bodyPr wrap="none" rtlCol="0">
            <a:spAutoFit/>
          </a:bodyPr>
          <a:lstStyle/>
          <a:p>
            <a:r>
              <a:rPr lang="en-IE" sz="2800" b="0"/>
              <a:t>u</a:t>
            </a:r>
          </a:p>
        </p:txBody>
      </p:sp>
      <p:sp>
        <p:nvSpPr>
          <p:cNvPr id="15" name="TextBox 14">
            <a:extLst>
              <a:ext uri="{FF2B5EF4-FFF2-40B4-BE49-F238E27FC236}">
                <a16:creationId xmlns:a16="http://schemas.microsoft.com/office/drawing/2014/main" id="{30BECA92-6B48-8108-0051-972D2032D6CF}"/>
              </a:ext>
            </a:extLst>
          </p:cNvPr>
          <p:cNvSpPr txBox="1"/>
          <p:nvPr/>
        </p:nvSpPr>
        <p:spPr>
          <a:xfrm>
            <a:off x="4999141" y="4608028"/>
            <a:ext cx="364202" cy="523220"/>
          </a:xfrm>
          <a:prstGeom prst="rect">
            <a:avLst/>
          </a:prstGeom>
          <a:noFill/>
        </p:spPr>
        <p:txBody>
          <a:bodyPr wrap="none" rtlCol="0">
            <a:spAutoFit/>
          </a:bodyPr>
          <a:lstStyle/>
          <a:p>
            <a:r>
              <a:rPr lang="en-IE" sz="2800" b="0"/>
              <a:t>v</a:t>
            </a:r>
          </a:p>
        </p:txBody>
      </p:sp>
      <p:cxnSp>
        <p:nvCxnSpPr>
          <p:cNvPr id="17" name="Straight Arrow Connector 16">
            <a:extLst>
              <a:ext uri="{FF2B5EF4-FFF2-40B4-BE49-F238E27FC236}">
                <a16:creationId xmlns:a16="http://schemas.microsoft.com/office/drawing/2014/main" id="{67B92535-FACA-43D6-9758-96EFABF21EF7}"/>
              </a:ext>
            </a:extLst>
          </p:cNvPr>
          <p:cNvCxnSpPr>
            <a:cxnSpLocks/>
          </p:cNvCxnSpPr>
          <p:nvPr/>
        </p:nvCxnSpPr>
        <p:spPr bwMode="auto">
          <a:xfrm>
            <a:off x="1534146" y="4608028"/>
            <a:ext cx="2066561" cy="0"/>
          </a:xfrm>
          <a:prstGeom prst="straightConnector1">
            <a:avLst/>
          </a:prstGeom>
          <a:ln>
            <a:headEnd type="triangle" w="med" len="med"/>
            <a:tailEnd type="triangle" w="med" len="med"/>
          </a:ln>
        </p:spPr>
        <p:style>
          <a:lnRef idx="2">
            <a:schemeClr val="accent4"/>
          </a:lnRef>
          <a:fillRef idx="0">
            <a:schemeClr val="accent4"/>
          </a:fillRef>
          <a:effectRef idx="1">
            <a:schemeClr val="accent4"/>
          </a:effectRef>
          <a:fontRef idx="minor">
            <a:schemeClr val="tx1"/>
          </a:fontRef>
        </p:style>
      </p:cxnSp>
      <p:cxnSp>
        <p:nvCxnSpPr>
          <p:cNvPr id="18" name="Straight Arrow Connector 17">
            <a:extLst>
              <a:ext uri="{FF2B5EF4-FFF2-40B4-BE49-F238E27FC236}">
                <a16:creationId xmlns:a16="http://schemas.microsoft.com/office/drawing/2014/main" id="{F4A7CA39-C21E-1DC9-92B6-4B852205AF0E}"/>
              </a:ext>
            </a:extLst>
          </p:cNvPr>
          <p:cNvCxnSpPr>
            <a:cxnSpLocks/>
          </p:cNvCxnSpPr>
          <p:nvPr/>
        </p:nvCxnSpPr>
        <p:spPr bwMode="auto">
          <a:xfrm flipV="1">
            <a:off x="3693559" y="4608028"/>
            <a:ext cx="3031690" cy="16603"/>
          </a:xfrm>
          <a:prstGeom prst="straightConnector1">
            <a:avLst/>
          </a:prstGeom>
          <a:ln>
            <a:headEnd type="triangle" w="med" len="med"/>
            <a:tailEnd type="triangle" w="med" len="med"/>
          </a:ln>
        </p:spPr>
        <p:style>
          <a:lnRef idx="2">
            <a:schemeClr val="accent4"/>
          </a:lnRef>
          <a:fillRef idx="0">
            <a:schemeClr val="accent4"/>
          </a:fillRef>
          <a:effectRef idx="1">
            <a:schemeClr val="accent4"/>
          </a:effectRef>
          <a:fontRef idx="minor">
            <a:schemeClr val="tx1"/>
          </a:fontRef>
        </p:style>
      </p:cxnSp>
      <p:sp>
        <p:nvSpPr>
          <p:cNvPr id="21" name="TextBox 20">
            <a:extLst>
              <a:ext uri="{FF2B5EF4-FFF2-40B4-BE49-F238E27FC236}">
                <a16:creationId xmlns:a16="http://schemas.microsoft.com/office/drawing/2014/main" id="{E3D4236C-2B8C-9C6B-3FEE-5185A7552819}"/>
              </a:ext>
            </a:extLst>
          </p:cNvPr>
          <p:cNvSpPr txBox="1"/>
          <p:nvPr/>
        </p:nvSpPr>
        <p:spPr>
          <a:xfrm>
            <a:off x="6304632" y="4709835"/>
            <a:ext cx="2133600" cy="830997"/>
          </a:xfrm>
          <a:prstGeom prst="rect">
            <a:avLst/>
          </a:prstGeom>
          <a:noFill/>
        </p:spPr>
        <p:txBody>
          <a:bodyPr wrap="square" rtlCol="0">
            <a:spAutoFit/>
          </a:bodyPr>
          <a:lstStyle/>
          <a:p>
            <a:r>
              <a:rPr lang="en-IE" sz="2400" b="0"/>
              <a:t>Cardboard screen</a:t>
            </a:r>
          </a:p>
        </p:txBody>
      </p:sp>
      <p:sp>
        <p:nvSpPr>
          <p:cNvPr id="22" name="TextBox 21">
            <a:extLst>
              <a:ext uri="{FF2B5EF4-FFF2-40B4-BE49-F238E27FC236}">
                <a16:creationId xmlns:a16="http://schemas.microsoft.com/office/drawing/2014/main" id="{5643EA11-B880-B437-841C-5A92AF6522A8}"/>
              </a:ext>
            </a:extLst>
          </p:cNvPr>
          <p:cNvSpPr txBox="1"/>
          <p:nvPr/>
        </p:nvSpPr>
        <p:spPr>
          <a:xfrm>
            <a:off x="4296543" y="1526139"/>
            <a:ext cx="2133600" cy="461665"/>
          </a:xfrm>
          <a:prstGeom prst="rect">
            <a:avLst/>
          </a:prstGeom>
          <a:noFill/>
        </p:spPr>
        <p:txBody>
          <a:bodyPr wrap="square" rtlCol="0">
            <a:spAutoFit/>
          </a:bodyPr>
          <a:lstStyle/>
          <a:p>
            <a:r>
              <a:rPr lang="en-IE" sz="2400" b="0" dirty="0"/>
              <a:t>Image of LED</a:t>
            </a:r>
          </a:p>
        </p:txBody>
      </p:sp>
      <p:cxnSp>
        <p:nvCxnSpPr>
          <p:cNvPr id="24" name="Straight Arrow Connector 23">
            <a:extLst>
              <a:ext uri="{FF2B5EF4-FFF2-40B4-BE49-F238E27FC236}">
                <a16:creationId xmlns:a16="http://schemas.microsoft.com/office/drawing/2014/main" id="{ADA09572-7981-1D6B-1BEA-2CA3C7BB4787}"/>
              </a:ext>
            </a:extLst>
          </p:cNvPr>
          <p:cNvCxnSpPr/>
          <p:nvPr/>
        </p:nvCxnSpPr>
        <p:spPr bwMode="auto">
          <a:xfrm>
            <a:off x="5512544" y="1959496"/>
            <a:ext cx="1050652" cy="112708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a:extLst>
              <a:ext uri="{FF2B5EF4-FFF2-40B4-BE49-F238E27FC236}">
                <a16:creationId xmlns:a16="http://schemas.microsoft.com/office/drawing/2014/main" id="{49C4648E-1BDB-F21B-7DA6-110850FECB90}"/>
              </a:ext>
            </a:extLst>
          </p:cNvPr>
          <p:cNvSpPr txBox="1"/>
          <p:nvPr/>
        </p:nvSpPr>
        <p:spPr>
          <a:xfrm>
            <a:off x="977331" y="2395061"/>
            <a:ext cx="1050652" cy="461665"/>
          </a:xfrm>
          <a:prstGeom prst="rect">
            <a:avLst/>
          </a:prstGeom>
          <a:noFill/>
        </p:spPr>
        <p:txBody>
          <a:bodyPr wrap="square" rtlCol="0">
            <a:spAutoFit/>
          </a:bodyPr>
          <a:lstStyle/>
          <a:p>
            <a:r>
              <a:rPr lang="en-IE" sz="2400" b="0"/>
              <a:t>LED</a:t>
            </a:r>
          </a:p>
        </p:txBody>
      </p:sp>
      <p:sp>
        <p:nvSpPr>
          <p:cNvPr id="10" name="TextBox 9">
            <a:extLst>
              <a:ext uri="{FF2B5EF4-FFF2-40B4-BE49-F238E27FC236}">
                <a16:creationId xmlns:a16="http://schemas.microsoft.com/office/drawing/2014/main" id="{73D16EF8-64F5-F1C6-AE7B-F317A681321B}"/>
              </a:ext>
            </a:extLst>
          </p:cNvPr>
          <p:cNvSpPr txBox="1"/>
          <p:nvPr/>
        </p:nvSpPr>
        <p:spPr>
          <a:xfrm>
            <a:off x="2943503" y="1724692"/>
            <a:ext cx="1784822" cy="830997"/>
          </a:xfrm>
          <a:prstGeom prst="rect">
            <a:avLst/>
          </a:prstGeom>
          <a:noFill/>
        </p:spPr>
        <p:txBody>
          <a:bodyPr wrap="square" rtlCol="0">
            <a:spAutoFit/>
          </a:bodyPr>
          <a:lstStyle/>
          <a:p>
            <a:r>
              <a:rPr lang="en-IE" sz="2400" b="0"/>
              <a:t>Convex Lens</a:t>
            </a:r>
          </a:p>
        </p:txBody>
      </p:sp>
      <p:sp>
        <p:nvSpPr>
          <p:cNvPr id="12" name="Freeform: Shape 11">
            <a:extLst>
              <a:ext uri="{FF2B5EF4-FFF2-40B4-BE49-F238E27FC236}">
                <a16:creationId xmlns:a16="http://schemas.microsoft.com/office/drawing/2014/main" id="{AC237D89-50CA-2BF0-3579-073CA5517486}"/>
              </a:ext>
            </a:extLst>
          </p:cNvPr>
          <p:cNvSpPr/>
          <p:nvPr/>
        </p:nvSpPr>
        <p:spPr bwMode="auto">
          <a:xfrm>
            <a:off x="3564549" y="2655383"/>
            <a:ext cx="205714" cy="1698157"/>
          </a:xfrm>
          <a:custGeom>
            <a:avLst/>
            <a:gdLst>
              <a:gd name="connsiteX0" fmla="*/ 191386 w 627321"/>
              <a:gd name="connsiteY0" fmla="*/ 0 h 2519916"/>
              <a:gd name="connsiteX1" fmla="*/ 627321 w 627321"/>
              <a:gd name="connsiteY1" fmla="*/ 2519916 h 2519916"/>
              <a:gd name="connsiteX2" fmla="*/ 0 w 627321"/>
              <a:gd name="connsiteY2" fmla="*/ 2509283 h 2519916"/>
              <a:gd name="connsiteX3" fmla="*/ 191386 w 627321"/>
              <a:gd name="connsiteY3" fmla="*/ 0 h 2519916"/>
              <a:gd name="connsiteX0" fmla="*/ 191386 w 191386"/>
              <a:gd name="connsiteY0" fmla="*/ 0 h 2509283"/>
              <a:gd name="connsiteX1" fmla="*/ 0 w 191386"/>
              <a:gd name="connsiteY1" fmla="*/ 2509283 h 2509283"/>
              <a:gd name="connsiteX2" fmla="*/ 191386 w 191386"/>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191386 w 282600"/>
              <a:gd name="connsiteY0" fmla="*/ 0 h 2509283"/>
              <a:gd name="connsiteX1" fmla="*/ 0 w 282600"/>
              <a:gd name="connsiteY1" fmla="*/ 2509283 h 2509283"/>
              <a:gd name="connsiteX2" fmla="*/ 191386 w 282600"/>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242724 w 272066"/>
              <a:gd name="connsiteY0" fmla="*/ 0 h 2509283"/>
              <a:gd name="connsiteX1" fmla="*/ 51338 w 272066"/>
              <a:gd name="connsiteY1" fmla="*/ 2509283 h 2509283"/>
              <a:gd name="connsiteX2" fmla="*/ 242724 w 272066"/>
              <a:gd name="connsiteY2" fmla="*/ 0 h 2509283"/>
              <a:gd name="connsiteX0" fmla="*/ 242724 w 431108"/>
              <a:gd name="connsiteY0" fmla="*/ 0 h 2509283"/>
              <a:gd name="connsiteX1" fmla="*/ 51338 w 431108"/>
              <a:gd name="connsiteY1" fmla="*/ 2509283 h 2509283"/>
              <a:gd name="connsiteX2" fmla="*/ 242724 w 431108"/>
              <a:gd name="connsiteY2" fmla="*/ 0 h 2509283"/>
              <a:gd name="connsiteX0" fmla="*/ 198091 w 442874"/>
              <a:gd name="connsiteY0" fmla="*/ 0 h 2488018"/>
              <a:gd name="connsiteX1" fmla="*/ 144928 w 442874"/>
              <a:gd name="connsiteY1" fmla="*/ 2488018 h 2488018"/>
              <a:gd name="connsiteX2" fmla="*/ 198091 w 442874"/>
              <a:gd name="connsiteY2" fmla="*/ 0 h 2488018"/>
              <a:gd name="connsiteX0" fmla="*/ 258630 w 503413"/>
              <a:gd name="connsiteY0" fmla="*/ 0 h 2488018"/>
              <a:gd name="connsiteX1" fmla="*/ 205467 w 503413"/>
              <a:gd name="connsiteY1" fmla="*/ 2488018 h 2488018"/>
              <a:gd name="connsiteX2" fmla="*/ 258630 w 503413"/>
              <a:gd name="connsiteY2" fmla="*/ 0 h 2488018"/>
              <a:gd name="connsiteX0" fmla="*/ 258630 w 434490"/>
              <a:gd name="connsiteY0" fmla="*/ 0 h 2488018"/>
              <a:gd name="connsiteX1" fmla="*/ 205467 w 434490"/>
              <a:gd name="connsiteY1" fmla="*/ 2488018 h 2488018"/>
              <a:gd name="connsiteX2" fmla="*/ 258630 w 434490"/>
              <a:gd name="connsiteY2" fmla="*/ 0 h 2488018"/>
              <a:gd name="connsiteX0" fmla="*/ 242605 w 433746"/>
              <a:gd name="connsiteY0" fmla="*/ 0 h 2668772"/>
              <a:gd name="connsiteX1" fmla="*/ 231972 w 433746"/>
              <a:gd name="connsiteY1" fmla="*/ 2668772 h 2668772"/>
              <a:gd name="connsiteX2" fmla="*/ 242605 w 433746"/>
              <a:gd name="connsiteY2" fmla="*/ 0 h 2668772"/>
              <a:gd name="connsiteX0" fmla="*/ 179477 w 370618"/>
              <a:gd name="connsiteY0" fmla="*/ 0 h 2668772"/>
              <a:gd name="connsiteX1" fmla="*/ 168844 w 370618"/>
              <a:gd name="connsiteY1" fmla="*/ 2668772 h 2668772"/>
              <a:gd name="connsiteX2" fmla="*/ 179477 w 370618"/>
              <a:gd name="connsiteY2" fmla="*/ 0 h 2668772"/>
              <a:gd name="connsiteX0" fmla="*/ 179477 w 326609"/>
              <a:gd name="connsiteY0" fmla="*/ 0 h 2668772"/>
              <a:gd name="connsiteX1" fmla="*/ 168844 w 326609"/>
              <a:gd name="connsiteY1" fmla="*/ 2668772 h 2668772"/>
              <a:gd name="connsiteX2" fmla="*/ 179477 w 326609"/>
              <a:gd name="connsiteY2" fmla="*/ 0 h 2668772"/>
              <a:gd name="connsiteX0" fmla="*/ 179477 w 322355"/>
              <a:gd name="connsiteY0" fmla="*/ 0 h 2668772"/>
              <a:gd name="connsiteX1" fmla="*/ 168844 w 322355"/>
              <a:gd name="connsiteY1" fmla="*/ 2668772 h 2668772"/>
              <a:gd name="connsiteX2" fmla="*/ 179477 w 322355"/>
              <a:gd name="connsiteY2" fmla="*/ 0 h 2668772"/>
              <a:gd name="connsiteX0" fmla="*/ 157761 w 300639"/>
              <a:gd name="connsiteY0" fmla="*/ 0 h 2668772"/>
              <a:gd name="connsiteX1" fmla="*/ 147128 w 300639"/>
              <a:gd name="connsiteY1" fmla="*/ 2668772 h 2668772"/>
              <a:gd name="connsiteX2" fmla="*/ 157761 w 300639"/>
              <a:gd name="connsiteY2" fmla="*/ 0 h 2668772"/>
              <a:gd name="connsiteX0" fmla="*/ 144523 w 302708"/>
              <a:gd name="connsiteY0" fmla="*/ 0 h 2668772"/>
              <a:gd name="connsiteX1" fmla="*/ 165788 w 302708"/>
              <a:gd name="connsiteY1" fmla="*/ 2668772 h 2668772"/>
              <a:gd name="connsiteX2" fmla="*/ 144523 w 302708"/>
              <a:gd name="connsiteY2" fmla="*/ 0 h 2668772"/>
              <a:gd name="connsiteX0" fmla="*/ 141246 w 299431"/>
              <a:gd name="connsiteY0" fmla="*/ 0 h 2668772"/>
              <a:gd name="connsiteX1" fmla="*/ 162511 w 299431"/>
              <a:gd name="connsiteY1" fmla="*/ 2668772 h 2668772"/>
              <a:gd name="connsiteX2" fmla="*/ 141246 w 299431"/>
              <a:gd name="connsiteY2" fmla="*/ 0 h 2668772"/>
              <a:gd name="connsiteX0" fmla="*/ 141246 w 295417"/>
              <a:gd name="connsiteY0" fmla="*/ 0 h 2668772"/>
              <a:gd name="connsiteX1" fmla="*/ 162511 w 295417"/>
              <a:gd name="connsiteY1" fmla="*/ 2668772 h 2668772"/>
              <a:gd name="connsiteX2" fmla="*/ 141246 w 295417"/>
              <a:gd name="connsiteY2" fmla="*/ 0 h 2668772"/>
              <a:gd name="connsiteX0" fmla="*/ 174134 w 296321"/>
              <a:gd name="connsiteY0" fmla="*/ 0 h 2690037"/>
              <a:gd name="connsiteX1" fmla="*/ 120972 w 296321"/>
              <a:gd name="connsiteY1" fmla="*/ 2690037 h 2690037"/>
              <a:gd name="connsiteX2" fmla="*/ 174134 w 296321"/>
              <a:gd name="connsiteY2" fmla="*/ 0 h 2690037"/>
              <a:gd name="connsiteX0" fmla="*/ 141244 w 295416"/>
              <a:gd name="connsiteY0" fmla="*/ 0 h 2690037"/>
              <a:gd name="connsiteX1" fmla="*/ 162510 w 295416"/>
              <a:gd name="connsiteY1" fmla="*/ 2690037 h 2690037"/>
              <a:gd name="connsiteX2" fmla="*/ 141244 w 295416"/>
              <a:gd name="connsiteY2" fmla="*/ 0 h 2690037"/>
              <a:gd name="connsiteX0" fmla="*/ 110167 w 264339"/>
              <a:gd name="connsiteY0" fmla="*/ 0 h 2690037"/>
              <a:gd name="connsiteX1" fmla="*/ 131433 w 264339"/>
              <a:gd name="connsiteY1" fmla="*/ 2690037 h 2690037"/>
              <a:gd name="connsiteX2" fmla="*/ 110167 w 264339"/>
              <a:gd name="connsiteY2" fmla="*/ 0 h 2690037"/>
              <a:gd name="connsiteX0" fmla="*/ 117454 w 271626"/>
              <a:gd name="connsiteY0" fmla="*/ 0 h 2690037"/>
              <a:gd name="connsiteX1" fmla="*/ 138720 w 271626"/>
              <a:gd name="connsiteY1" fmla="*/ 2690037 h 2690037"/>
              <a:gd name="connsiteX2" fmla="*/ 117454 w 271626"/>
              <a:gd name="connsiteY2" fmla="*/ 0 h 2690037"/>
              <a:gd name="connsiteX0" fmla="*/ 117454 w 267667"/>
              <a:gd name="connsiteY0" fmla="*/ 0 h 2690037"/>
              <a:gd name="connsiteX1" fmla="*/ 138720 w 267667"/>
              <a:gd name="connsiteY1" fmla="*/ 2690037 h 2690037"/>
              <a:gd name="connsiteX2" fmla="*/ 117454 w 267667"/>
              <a:gd name="connsiteY2" fmla="*/ 0 h 2690037"/>
            </a:gdLst>
            <a:ahLst/>
            <a:cxnLst>
              <a:cxn ang="0">
                <a:pos x="connsiteX0" y="connsiteY0"/>
              </a:cxn>
              <a:cxn ang="0">
                <a:pos x="connsiteX1" y="connsiteY1"/>
              </a:cxn>
              <a:cxn ang="0">
                <a:pos x="connsiteX2" y="connsiteY2"/>
              </a:cxn>
            </a:cxnLst>
            <a:rect l="l" t="t" r="r" b="b"/>
            <a:pathLst>
              <a:path w="267667" h="2690037">
                <a:moveTo>
                  <a:pt x="117454" y="0"/>
                </a:moveTo>
                <a:cubicBezTo>
                  <a:pt x="330105" y="698204"/>
                  <a:pt x="298207" y="2076893"/>
                  <a:pt x="138720" y="2690037"/>
                </a:cubicBezTo>
                <a:cubicBezTo>
                  <a:pt x="-31401" y="2044995"/>
                  <a:pt x="-52666" y="730102"/>
                  <a:pt x="117454" y="0"/>
                </a:cubicBezTo>
                <a:close/>
              </a:path>
            </a:pathLst>
          </a:custGeom>
          <a:solidFill>
            <a:schemeClr val="tx2">
              <a:lumMod val="10000"/>
              <a:lumOff val="9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712197117"/>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EFA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007A6-7E0E-DF3C-6B12-9B3D84B994BC}"/>
              </a:ext>
            </a:extLst>
          </p:cNvPr>
          <p:cNvSpPr>
            <a:spLocks noGrp="1"/>
          </p:cNvSpPr>
          <p:nvPr>
            <p:ph type="title"/>
          </p:nvPr>
        </p:nvSpPr>
        <p:spPr>
          <a:xfrm>
            <a:off x="254000" y="197771"/>
            <a:ext cx="8712200" cy="590931"/>
          </a:xfrm>
        </p:spPr>
        <p:txBody>
          <a:bodyPr/>
          <a:lstStyle/>
          <a:p>
            <a:r>
              <a:rPr lang="en-GB" dirty="0"/>
              <a:t>Find u and v</a:t>
            </a:r>
            <a:endParaRPr lang="en-IE" dirty="0"/>
          </a:p>
        </p:txBody>
      </p:sp>
      <p:sp>
        <p:nvSpPr>
          <p:cNvPr id="3" name="Slide Number Placeholder 2">
            <a:extLst>
              <a:ext uri="{FF2B5EF4-FFF2-40B4-BE49-F238E27FC236}">
                <a16:creationId xmlns:a16="http://schemas.microsoft.com/office/drawing/2014/main" id="{37963BA2-DCCF-3E6F-A113-265B13C42138}"/>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18D7C436-56F4-46CA-A106-76B931C4B8F3}" type="slidenum">
              <a:rPr lang="en-GB" altLang="en-US" smtClean="0"/>
              <a:pPr/>
              <a:t>43</a:t>
            </a:fld>
            <a:endParaRPr lang="en-GB" altLang="en-US"/>
          </a:p>
        </p:txBody>
      </p:sp>
      <p:pic>
        <p:nvPicPr>
          <p:cNvPr id="8" name="Picture 7">
            <a:extLst>
              <a:ext uri="{FF2B5EF4-FFF2-40B4-BE49-F238E27FC236}">
                <a16:creationId xmlns:a16="http://schemas.microsoft.com/office/drawing/2014/main" id="{2A977188-9F9C-151A-F53A-8A33BD569E67}"/>
              </a:ext>
            </a:extLst>
          </p:cNvPr>
          <p:cNvPicPr>
            <a:picLocks noChangeAspect="1"/>
          </p:cNvPicPr>
          <p:nvPr/>
        </p:nvPicPr>
        <p:blipFill>
          <a:blip r:embed="rId3"/>
          <a:stretch>
            <a:fillRect/>
          </a:stretch>
        </p:blipFill>
        <p:spPr>
          <a:xfrm>
            <a:off x="4516287" y="1274989"/>
            <a:ext cx="4318000" cy="2685324"/>
          </a:xfrm>
          <a:prstGeom prst="rect">
            <a:avLst/>
          </a:prstGeom>
        </p:spPr>
      </p:pic>
      <p:sp>
        <p:nvSpPr>
          <p:cNvPr id="13" name="TextBox 12">
            <a:extLst>
              <a:ext uri="{FF2B5EF4-FFF2-40B4-BE49-F238E27FC236}">
                <a16:creationId xmlns:a16="http://schemas.microsoft.com/office/drawing/2014/main" id="{974B72BF-C356-6C23-67D4-A35C4FCFB5E0}"/>
              </a:ext>
            </a:extLst>
          </p:cNvPr>
          <p:cNvSpPr txBox="1"/>
          <p:nvPr/>
        </p:nvSpPr>
        <p:spPr>
          <a:xfrm>
            <a:off x="254000" y="1472760"/>
            <a:ext cx="4318000" cy="4431983"/>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Create an image of a bright object on the screen</a:t>
            </a:r>
          </a:p>
          <a:p>
            <a:pPr algn="l">
              <a:spcAft>
                <a:spcPts val="1200"/>
              </a:spcAft>
            </a:pPr>
            <a:r>
              <a:rPr lang="en-GB" sz="2800" dirty="0">
                <a:latin typeface="Arial" panose="020B0604020202020204" pitchFamily="34" charset="0"/>
                <a:cs typeface="Arial" panose="020B0604020202020204" pitchFamily="34" charset="0"/>
              </a:rPr>
              <a:t>Move the screen until image is sharp.</a:t>
            </a:r>
          </a:p>
          <a:p>
            <a:pPr algn="l">
              <a:spcAft>
                <a:spcPts val="1200"/>
              </a:spcAft>
            </a:pPr>
            <a:r>
              <a:rPr lang="en-GB" sz="2800" dirty="0">
                <a:latin typeface="Arial" panose="020B0604020202020204" pitchFamily="34" charset="0"/>
                <a:cs typeface="Arial" panose="020B0604020202020204" pitchFamily="34" charset="0"/>
              </a:rPr>
              <a:t>Measure and record u and v</a:t>
            </a:r>
          </a:p>
          <a:p>
            <a:pPr algn="l">
              <a:spcAft>
                <a:spcPts val="1200"/>
              </a:spcAft>
            </a:pPr>
            <a:r>
              <a:rPr lang="en-GB" sz="2800" dirty="0">
                <a:latin typeface="Arial" panose="020B0604020202020204" pitchFamily="34" charset="0"/>
                <a:cs typeface="Arial" panose="020B0604020202020204" pitchFamily="34" charset="0"/>
              </a:rPr>
              <a:t>Repeat for different values of u</a:t>
            </a:r>
          </a:p>
        </p:txBody>
      </p:sp>
      <p:sp>
        <p:nvSpPr>
          <p:cNvPr id="16" name="TextBox 15">
            <a:extLst>
              <a:ext uri="{FF2B5EF4-FFF2-40B4-BE49-F238E27FC236}">
                <a16:creationId xmlns:a16="http://schemas.microsoft.com/office/drawing/2014/main" id="{CD4E5EA7-CABB-1AC1-0A63-77DE317C67BB}"/>
              </a:ext>
            </a:extLst>
          </p:cNvPr>
          <p:cNvSpPr txBox="1"/>
          <p:nvPr/>
        </p:nvSpPr>
        <p:spPr>
          <a:xfrm>
            <a:off x="4842592" y="4446600"/>
            <a:ext cx="4301408" cy="2246769"/>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Note, when we get a sharp image we can say that it is “in focus”. This does NOT mean it is “at the focus” (its not)</a:t>
            </a:r>
          </a:p>
        </p:txBody>
      </p:sp>
    </p:spTree>
    <p:extLst>
      <p:ext uri="{BB962C8B-B14F-4D97-AF65-F5344CB8AC3E}">
        <p14:creationId xmlns:p14="http://schemas.microsoft.com/office/powerpoint/2010/main" val="2474672015"/>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869D6-0C57-E74F-B1C4-5FC1C059DA7C}"/>
              </a:ext>
            </a:extLst>
          </p:cNvPr>
          <p:cNvSpPr>
            <a:spLocks noGrp="1"/>
          </p:cNvSpPr>
          <p:nvPr>
            <p:ph type="title"/>
          </p:nvPr>
        </p:nvSpPr>
        <p:spPr>
          <a:xfrm>
            <a:off x="254000" y="197771"/>
            <a:ext cx="8712200" cy="594137"/>
          </a:xfrm>
        </p:spPr>
        <p:txBody>
          <a:bodyPr/>
          <a:lstStyle/>
          <a:p>
            <a:r>
              <a:rPr lang="en-IE" dirty="0"/>
              <a:t>Data and calculations</a:t>
            </a:r>
          </a:p>
        </p:txBody>
      </p:sp>
      <p:sp>
        <p:nvSpPr>
          <p:cNvPr id="3" name="Slide Number Placeholder 2">
            <a:extLst>
              <a:ext uri="{FF2B5EF4-FFF2-40B4-BE49-F238E27FC236}">
                <a16:creationId xmlns:a16="http://schemas.microsoft.com/office/drawing/2014/main" id="{8293F09D-5CF5-F329-8152-73AB8F0CD099}"/>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18D7C436-56F4-46CA-A106-76B931C4B8F3}" type="slidenum">
              <a:rPr lang="en-GB" altLang="en-US" smtClean="0"/>
              <a:pPr/>
              <a:t>44</a:t>
            </a:fld>
            <a:endParaRPr lang="en-GB" alt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0ECF725-AA57-3E20-5A6C-BD60BFC2A91B}"/>
                  </a:ext>
                </a:extLst>
              </p:cNvPr>
              <p:cNvSpPr txBox="1"/>
              <p:nvPr/>
            </p:nvSpPr>
            <p:spPr>
              <a:xfrm>
                <a:off x="100680" y="3932908"/>
                <a:ext cx="8942640" cy="1019766"/>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600" i="1" dirty="0" smtClean="0">
                          <a:latin typeface="Cambria Math" panose="02040503050406030204" pitchFamily="18" charset="0"/>
                          <a:cs typeface="Arial" panose="020B0604020202020204" pitchFamily="34" charset="0"/>
                        </a:rPr>
                        <m:t>𝑃</m:t>
                      </m:r>
                      <m:r>
                        <a:rPr lang="en-GB" sz="2600" b="0" i="1" dirty="0" smtClean="0">
                          <a:latin typeface="Cambria Math" panose="02040503050406030204" pitchFamily="18" charset="0"/>
                          <a:cs typeface="Arial" panose="020B0604020202020204" pitchFamily="34" charset="0"/>
                        </a:rPr>
                        <m:t>𝑒</m:t>
                      </m:r>
                      <m:r>
                        <a:rPr lang="en-GB" sz="2600" i="1" dirty="0" smtClean="0">
                          <a:latin typeface="Cambria Math" panose="02040503050406030204" pitchFamily="18" charset="0"/>
                          <a:cs typeface="Arial" panose="020B0604020202020204" pitchFamily="34" charset="0"/>
                        </a:rPr>
                        <m:t>𝑟𝑐𝑒𝑛𝑡𝑎𝑔𝑒</m:t>
                      </m:r>
                      <m:r>
                        <a:rPr lang="en-GB" sz="2600" i="1" dirty="0" smtClean="0">
                          <a:latin typeface="Cambria Math" panose="02040503050406030204" pitchFamily="18" charset="0"/>
                          <a:cs typeface="Arial" panose="020B0604020202020204" pitchFamily="34" charset="0"/>
                        </a:rPr>
                        <m:t> </m:t>
                      </m:r>
                      <m:r>
                        <a:rPr lang="en-GB" sz="2600" i="1" dirty="0" smtClean="0">
                          <a:latin typeface="Cambria Math" panose="02040503050406030204" pitchFamily="18" charset="0"/>
                          <a:cs typeface="Arial" panose="020B0604020202020204" pitchFamily="34" charset="0"/>
                        </a:rPr>
                        <m:t>𝑒𝑟𝑟𝑜𝑟</m:t>
                      </m:r>
                      <m:r>
                        <a:rPr lang="en-GB" sz="2600" b="0" i="1" dirty="0" smtClean="0">
                          <a:latin typeface="Cambria Math" panose="02040503050406030204" pitchFamily="18" charset="0"/>
                          <a:cs typeface="Arial" panose="020B0604020202020204" pitchFamily="34" charset="0"/>
                        </a:rPr>
                        <m:t>=</m:t>
                      </m:r>
                      <m:f>
                        <m:fPr>
                          <m:ctrlPr>
                            <a:rPr lang="en-GB" sz="2600" b="0" i="1" dirty="0" smtClean="0">
                              <a:latin typeface="Cambria Math" panose="02040503050406030204" pitchFamily="18" charset="0"/>
                              <a:cs typeface="Arial" panose="020B0604020202020204" pitchFamily="34" charset="0"/>
                            </a:rPr>
                          </m:ctrlPr>
                        </m:fPr>
                        <m:num>
                          <m:d>
                            <m:dPr>
                              <m:begChr m:val="|"/>
                              <m:endChr m:val="|"/>
                              <m:ctrlPr>
                                <a:rPr lang="en-GB" sz="2600" b="0" i="1" dirty="0" smtClean="0">
                                  <a:latin typeface="Cambria Math" panose="02040503050406030204" pitchFamily="18" charset="0"/>
                                  <a:cs typeface="Arial" panose="020B0604020202020204" pitchFamily="34" charset="0"/>
                                </a:rPr>
                              </m:ctrlPr>
                            </m:dPr>
                            <m:e>
                              <m:r>
                                <a:rPr lang="en-GB" sz="2600" b="0" i="1" dirty="0" smtClean="0">
                                  <a:latin typeface="Cambria Math" panose="02040503050406030204" pitchFamily="18" charset="0"/>
                                  <a:cs typeface="Arial" panose="020B0604020202020204" pitchFamily="34" charset="0"/>
                                </a:rPr>
                                <m:t>𝑡𝑟𝑢𝑒</m:t>
                              </m:r>
                              <m:r>
                                <a:rPr lang="en-GB" sz="2600" b="0" i="1" dirty="0" smtClean="0">
                                  <a:latin typeface="Cambria Math" panose="02040503050406030204" pitchFamily="18" charset="0"/>
                                  <a:cs typeface="Arial" panose="020B0604020202020204" pitchFamily="34" charset="0"/>
                                </a:rPr>
                                <m:t> </m:t>
                              </m:r>
                              <m:r>
                                <a:rPr lang="en-GB" sz="2600" b="0" i="1" dirty="0" smtClean="0">
                                  <a:latin typeface="Cambria Math" panose="02040503050406030204" pitchFamily="18" charset="0"/>
                                  <a:cs typeface="Arial" panose="020B0604020202020204" pitchFamily="34" charset="0"/>
                                </a:rPr>
                                <m:t>𝑣𝑎𝑙𝑢𝑒</m:t>
                              </m:r>
                              <m:r>
                                <a:rPr lang="en-GB" sz="2600" b="0" i="1" dirty="0" smtClean="0">
                                  <a:latin typeface="Cambria Math" panose="02040503050406030204" pitchFamily="18" charset="0"/>
                                  <a:cs typeface="Arial" panose="020B0604020202020204" pitchFamily="34" charset="0"/>
                                </a:rPr>
                                <m:t> −</m:t>
                              </m:r>
                              <m:r>
                                <a:rPr lang="en-GB" sz="2600" b="0" i="1" dirty="0" smtClean="0">
                                  <a:latin typeface="Cambria Math" panose="02040503050406030204" pitchFamily="18" charset="0"/>
                                  <a:cs typeface="Arial" panose="020B0604020202020204" pitchFamily="34" charset="0"/>
                                </a:rPr>
                                <m:t>𝑚𝑒𝑎𝑠𝑢𝑟𝑒𝑑</m:t>
                              </m:r>
                              <m:r>
                                <a:rPr lang="en-GB" sz="2600" b="0" i="1" dirty="0" smtClean="0">
                                  <a:latin typeface="Cambria Math" panose="02040503050406030204" pitchFamily="18" charset="0"/>
                                  <a:cs typeface="Arial" panose="020B0604020202020204" pitchFamily="34" charset="0"/>
                                </a:rPr>
                                <m:t> </m:t>
                              </m:r>
                              <m:r>
                                <a:rPr lang="en-GB" sz="2600" b="0" i="1" dirty="0" smtClean="0">
                                  <a:latin typeface="Cambria Math" panose="02040503050406030204" pitchFamily="18" charset="0"/>
                                  <a:cs typeface="Arial" panose="020B0604020202020204" pitchFamily="34" charset="0"/>
                                </a:rPr>
                                <m:t>𝑣𝑎𝑙𝑢𝑒</m:t>
                              </m:r>
                            </m:e>
                          </m:d>
                        </m:num>
                        <m:den>
                          <m:r>
                            <a:rPr lang="en-GB" sz="2600" b="0" i="1" dirty="0" smtClean="0">
                              <a:latin typeface="Cambria Math" panose="02040503050406030204" pitchFamily="18" charset="0"/>
                              <a:cs typeface="Arial" panose="020B0604020202020204" pitchFamily="34" charset="0"/>
                            </a:rPr>
                            <m:t>𝑇𝑟𝑢𝑒</m:t>
                          </m:r>
                          <m:r>
                            <a:rPr lang="en-GB" sz="2600" b="0" i="1" dirty="0" smtClean="0">
                              <a:latin typeface="Cambria Math" panose="02040503050406030204" pitchFamily="18" charset="0"/>
                              <a:cs typeface="Arial" panose="020B0604020202020204" pitchFamily="34" charset="0"/>
                            </a:rPr>
                            <m:t> </m:t>
                          </m:r>
                          <m:r>
                            <a:rPr lang="en-GB" sz="2600" b="0" i="1" dirty="0" smtClean="0">
                              <a:latin typeface="Cambria Math" panose="02040503050406030204" pitchFamily="18" charset="0"/>
                              <a:cs typeface="Arial" panose="020B0604020202020204" pitchFamily="34" charset="0"/>
                            </a:rPr>
                            <m:t>𝑉𝑎𝑙𝑢𝑒</m:t>
                          </m:r>
                        </m:den>
                      </m:f>
                      <m:r>
                        <a:rPr lang="en-GB" sz="2600" b="0" i="1" dirty="0" smtClean="0">
                          <a:latin typeface="Cambria Math" panose="02040503050406030204" pitchFamily="18" charset="0"/>
                          <a:cs typeface="Arial" panose="020B0604020202020204" pitchFamily="34" charset="0"/>
                        </a:rPr>
                        <m:t>×100</m:t>
                      </m:r>
                    </m:oMath>
                  </m:oMathPara>
                </a14:m>
                <a:endParaRPr lang="en-GB" sz="2600" dirty="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80ECF725-AA57-3E20-5A6C-BD60BFC2A91B}"/>
                  </a:ext>
                </a:extLst>
              </p:cNvPr>
              <p:cNvSpPr txBox="1">
                <a:spLocks noRot="1" noChangeAspect="1" noMove="1" noResize="1" noEditPoints="1" noAdjustHandles="1" noChangeArrowheads="1" noChangeShapeType="1" noTextEdit="1"/>
              </p:cNvSpPr>
              <p:nvPr/>
            </p:nvSpPr>
            <p:spPr>
              <a:xfrm>
                <a:off x="100680" y="3932908"/>
                <a:ext cx="8942640" cy="1019766"/>
              </a:xfrm>
              <a:prstGeom prst="rect">
                <a:avLst/>
              </a:prstGeom>
              <a:blipFill>
                <a:blip r:embed="rId3"/>
                <a:stretch>
                  <a:fillRect/>
                </a:stretch>
              </a:blipFill>
            </p:spPr>
            <p:txBody>
              <a:bodyPr/>
              <a:lstStyle/>
              <a:p>
                <a:r>
                  <a:rPr lang="en-GB">
                    <a:noFill/>
                  </a:rPr>
                  <a:t> </a:t>
                </a:r>
              </a:p>
            </p:txBody>
          </p:sp>
        </mc:Fallback>
      </mc:AlternateContent>
      <p:sp>
        <p:nvSpPr>
          <p:cNvPr id="5" name="Rectangle 4">
            <a:extLst>
              <a:ext uri="{FF2B5EF4-FFF2-40B4-BE49-F238E27FC236}">
                <a16:creationId xmlns:a16="http://schemas.microsoft.com/office/drawing/2014/main" id="{95F78629-01E4-F423-4707-0E074FC3CE6A}"/>
              </a:ext>
            </a:extLst>
          </p:cNvPr>
          <p:cNvSpPr/>
          <p:nvPr/>
        </p:nvSpPr>
        <p:spPr>
          <a:xfrm>
            <a:off x="409074" y="1118937"/>
            <a:ext cx="8557126" cy="2632866"/>
          </a:xfrm>
          <a:prstGeom prst="rect">
            <a:avLst/>
          </a:prstGeom>
          <a:solidFill>
            <a:srgbClr val="F5FAEA"/>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6" name="Group 25">
            <a:extLst>
              <a:ext uri="{FF2B5EF4-FFF2-40B4-BE49-F238E27FC236}">
                <a16:creationId xmlns:a16="http://schemas.microsoft.com/office/drawing/2014/main" id="{2A91A406-CCBF-60DB-3BD5-2B9B069054E0}"/>
              </a:ext>
            </a:extLst>
          </p:cNvPr>
          <p:cNvGrpSpPr/>
          <p:nvPr/>
        </p:nvGrpSpPr>
        <p:grpSpPr>
          <a:xfrm>
            <a:off x="1510859" y="1118937"/>
            <a:ext cx="5963557" cy="2659589"/>
            <a:chOff x="1510859" y="1118937"/>
            <a:chExt cx="5888305" cy="3852721"/>
          </a:xfrm>
        </p:grpSpPr>
        <p:cxnSp>
          <p:nvCxnSpPr>
            <p:cNvPr id="8" name="Straight Connector 7">
              <a:extLst>
                <a:ext uri="{FF2B5EF4-FFF2-40B4-BE49-F238E27FC236}">
                  <a16:creationId xmlns:a16="http://schemas.microsoft.com/office/drawing/2014/main" id="{C5D07B45-A562-4E8B-10F1-DE8EF4FA2815}"/>
                </a:ext>
              </a:extLst>
            </p:cNvPr>
            <p:cNvCxnSpPr/>
            <p:nvPr/>
          </p:nvCxnSpPr>
          <p:spPr>
            <a:xfrm>
              <a:off x="1510859" y="1118937"/>
              <a:ext cx="0" cy="381401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88B7AEA5-75E8-247E-7FAD-5B222737933E}"/>
                </a:ext>
              </a:extLst>
            </p:cNvPr>
            <p:cNvCxnSpPr/>
            <p:nvPr/>
          </p:nvCxnSpPr>
          <p:spPr>
            <a:xfrm>
              <a:off x="2887847" y="1118937"/>
              <a:ext cx="0" cy="381401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86CF52A7-8A5F-4E40-F06E-ED5C1F29295F}"/>
                </a:ext>
              </a:extLst>
            </p:cNvPr>
            <p:cNvCxnSpPr/>
            <p:nvPr/>
          </p:nvCxnSpPr>
          <p:spPr>
            <a:xfrm>
              <a:off x="3852116" y="1118937"/>
              <a:ext cx="0" cy="381401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D6199C6-A953-92D4-6DB8-798729788DC5}"/>
                </a:ext>
              </a:extLst>
            </p:cNvPr>
            <p:cNvCxnSpPr/>
            <p:nvPr/>
          </p:nvCxnSpPr>
          <p:spPr>
            <a:xfrm>
              <a:off x="4621866" y="1118937"/>
              <a:ext cx="0" cy="381401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FCCC009-2F73-DC2A-1277-FD7543D3CE8D}"/>
                </a:ext>
              </a:extLst>
            </p:cNvPr>
            <p:cNvCxnSpPr/>
            <p:nvPr/>
          </p:nvCxnSpPr>
          <p:spPr>
            <a:xfrm>
              <a:off x="5849671" y="1157648"/>
              <a:ext cx="0" cy="381401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8C57615-F22B-4F70-419A-27670E74C024}"/>
                </a:ext>
              </a:extLst>
            </p:cNvPr>
            <p:cNvCxnSpPr/>
            <p:nvPr/>
          </p:nvCxnSpPr>
          <p:spPr>
            <a:xfrm>
              <a:off x="7399164" y="1118937"/>
              <a:ext cx="0" cy="381401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BBBEBF39-2D26-8C32-BEAC-F04DECDCE619}"/>
                </a:ext>
              </a:extLst>
            </p:cNvPr>
            <p:cNvCxnSpPr/>
            <p:nvPr/>
          </p:nvCxnSpPr>
          <p:spPr>
            <a:xfrm>
              <a:off x="6542277" y="1118937"/>
              <a:ext cx="0" cy="381401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grpSp>
        <p:nvGrpSpPr>
          <p:cNvPr id="27" name="Group 26">
            <a:extLst>
              <a:ext uri="{FF2B5EF4-FFF2-40B4-BE49-F238E27FC236}">
                <a16:creationId xmlns:a16="http://schemas.microsoft.com/office/drawing/2014/main" id="{D533C6CE-1305-CE9B-F8E3-5B608A2232FD}"/>
              </a:ext>
            </a:extLst>
          </p:cNvPr>
          <p:cNvGrpSpPr/>
          <p:nvPr/>
        </p:nvGrpSpPr>
        <p:grpSpPr>
          <a:xfrm>
            <a:off x="409074" y="2217906"/>
            <a:ext cx="8557126" cy="1011677"/>
            <a:chOff x="409074" y="2217906"/>
            <a:chExt cx="8557126" cy="1011677"/>
          </a:xfrm>
        </p:grpSpPr>
        <p:cxnSp>
          <p:nvCxnSpPr>
            <p:cNvPr id="15" name="Straight Connector 14">
              <a:extLst>
                <a:ext uri="{FF2B5EF4-FFF2-40B4-BE49-F238E27FC236}">
                  <a16:creationId xmlns:a16="http://schemas.microsoft.com/office/drawing/2014/main" id="{6F5BD18D-253C-24EF-9AF1-0077A248E548}"/>
                </a:ext>
              </a:extLst>
            </p:cNvPr>
            <p:cNvCxnSpPr/>
            <p:nvPr/>
          </p:nvCxnSpPr>
          <p:spPr>
            <a:xfrm>
              <a:off x="409074" y="2217906"/>
              <a:ext cx="8557126"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57CF6F5-DF2E-7304-DFE6-59AB210B8D57}"/>
                </a:ext>
              </a:extLst>
            </p:cNvPr>
            <p:cNvCxnSpPr/>
            <p:nvPr/>
          </p:nvCxnSpPr>
          <p:spPr>
            <a:xfrm>
              <a:off x="409074" y="2723745"/>
              <a:ext cx="8557126"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D422200-F75F-8774-AB5A-ACBD7892FEE7}"/>
                </a:ext>
              </a:extLst>
            </p:cNvPr>
            <p:cNvCxnSpPr/>
            <p:nvPr/>
          </p:nvCxnSpPr>
          <p:spPr>
            <a:xfrm>
              <a:off x="409074" y="3229583"/>
              <a:ext cx="8557126" cy="0"/>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7D45E02-8B1F-67E3-5631-D1B1C9FBA6B8}"/>
                  </a:ext>
                </a:extLst>
              </p:cNvPr>
              <p:cNvSpPr txBox="1"/>
              <p:nvPr/>
            </p:nvSpPr>
            <p:spPr>
              <a:xfrm>
                <a:off x="295877" y="1328291"/>
                <a:ext cx="1349280"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𝑢</m:t>
                      </m:r>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𝑐𝑚</m:t>
                      </m:r>
                      <m:r>
                        <a:rPr lang="en-GB" sz="2800" b="0" i="1" smtClean="0">
                          <a:latin typeface="Cambria Math" panose="02040503050406030204" pitchFamily="18" charset="0"/>
                          <a:cs typeface="Arial" panose="020B0604020202020204" pitchFamily="34" charset="0"/>
                        </a:rPr>
                        <m:t>)</m:t>
                      </m:r>
                    </m:oMath>
                  </m:oMathPara>
                </a14:m>
                <a:endParaRPr lang="en-GB" sz="2800" dirty="0" err="1">
                  <a:latin typeface="Arial" panose="020B060402020202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67D45E02-8B1F-67E3-5631-D1B1C9FBA6B8}"/>
                  </a:ext>
                </a:extLst>
              </p:cNvPr>
              <p:cNvSpPr txBox="1">
                <a:spLocks noRot="1" noChangeAspect="1" noMove="1" noResize="1" noEditPoints="1" noAdjustHandles="1" noChangeArrowheads="1" noChangeShapeType="1" noTextEdit="1"/>
              </p:cNvSpPr>
              <p:nvPr/>
            </p:nvSpPr>
            <p:spPr>
              <a:xfrm>
                <a:off x="295877" y="1328291"/>
                <a:ext cx="1349280" cy="677108"/>
              </a:xfrm>
              <a:prstGeom prst="rect">
                <a:avLst/>
              </a:prstGeom>
              <a:blipFill>
                <a:blip r:embed="rId4"/>
                <a:stretch>
                  <a:fillRect r="-18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C3DF279-1D50-278D-DFBE-981723AF4E84}"/>
                  </a:ext>
                </a:extLst>
              </p:cNvPr>
              <p:cNvSpPr txBox="1"/>
              <p:nvPr/>
            </p:nvSpPr>
            <p:spPr>
              <a:xfrm>
                <a:off x="1447654" y="1359693"/>
                <a:ext cx="1349280"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𝑣</m:t>
                      </m:r>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𝑐𝑚</m:t>
                      </m:r>
                      <m:r>
                        <a:rPr lang="en-GB" sz="2800" b="0" i="1" smtClean="0">
                          <a:latin typeface="Cambria Math" panose="02040503050406030204" pitchFamily="18" charset="0"/>
                          <a:cs typeface="Arial" panose="020B0604020202020204" pitchFamily="34" charset="0"/>
                        </a:rPr>
                        <m:t>)</m:t>
                      </m:r>
                    </m:oMath>
                  </m:oMathPara>
                </a14:m>
                <a:endParaRPr lang="en-GB" sz="2800" dirty="0" err="1">
                  <a:latin typeface="Arial" panose="020B0604020202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CC3DF279-1D50-278D-DFBE-981723AF4E84}"/>
                  </a:ext>
                </a:extLst>
              </p:cNvPr>
              <p:cNvSpPr txBox="1">
                <a:spLocks noRot="1" noChangeAspect="1" noMove="1" noResize="1" noEditPoints="1" noAdjustHandles="1" noChangeArrowheads="1" noChangeShapeType="1" noTextEdit="1"/>
              </p:cNvSpPr>
              <p:nvPr/>
            </p:nvSpPr>
            <p:spPr>
              <a:xfrm>
                <a:off x="1447654" y="1359693"/>
                <a:ext cx="1349280" cy="677108"/>
              </a:xfrm>
              <a:prstGeom prst="rect">
                <a:avLst/>
              </a:prstGeom>
              <a:blipFill>
                <a:blip r:embed="rId5"/>
                <a:stretch>
                  <a:fillRect r="-9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38B128F-9A53-1F50-D4C1-A34D12E60A0C}"/>
                  </a:ext>
                </a:extLst>
              </p:cNvPr>
              <p:cNvSpPr txBox="1"/>
              <p:nvPr/>
            </p:nvSpPr>
            <p:spPr>
              <a:xfrm>
                <a:off x="2989091" y="1148866"/>
                <a:ext cx="499945" cy="1055610"/>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1</m:t>
                          </m:r>
                        </m:num>
                        <m:den>
                          <m:r>
                            <a:rPr lang="en-GB" sz="2800" b="0" i="1" smtClean="0">
                              <a:latin typeface="Cambria Math" panose="02040503050406030204" pitchFamily="18" charset="0"/>
                              <a:cs typeface="Arial" panose="020B0604020202020204" pitchFamily="34" charset="0"/>
                            </a:rPr>
                            <m:t>𝑢</m:t>
                          </m:r>
                        </m:den>
                      </m:f>
                    </m:oMath>
                  </m:oMathPara>
                </a14:m>
                <a:endParaRPr lang="en-GB" sz="2800" dirty="0" err="1">
                  <a:latin typeface="Arial" panose="020B0604020202020204" pitchFamily="34" charset="0"/>
                  <a:cs typeface="Arial" panose="020B0604020202020204" pitchFamily="34" charset="0"/>
                </a:endParaRPr>
              </a:p>
            </p:txBody>
          </p:sp>
        </mc:Choice>
        <mc:Fallback xmlns="">
          <p:sp>
            <p:nvSpPr>
              <p:cNvPr id="20" name="TextBox 19">
                <a:extLst>
                  <a:ext uri="{FF2B5EF4-FFF2-40B4-BE49-F238E27FC236}">
                    <a16:creationId xmlns:a16="http://schemas.microsoft.com/office/drawing/2014/main" id="{038B128F-9A53-1F50-D4C1-A34D12E60A0C}"/>
                  </a:ext>
                </a:extLst>
              </p:cNvPr>
              <p:cNvSpPr txBox="1">
                <a:spLocks noRot="1" noChangeAspect="1" noMove="1" noResize="1" noEditPoints="1" noAdjustHandles="1" noChangeArrowheads="1" noChangeShapeType="1" noTextEdit="1"/>
              </p:cNvSpPr>
              <p:nvPr/>
            </p:nvSpPr>
            <p:spPr>
              <a:xfrm>
                <a:off x="2989091" y="1148866"/>
                <a:ext cx="499945" cy="10556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88A59B4-9596-BBB2-8388-1B3D01D2E47A}"/>
                  </a:ext>
                </a:extLst>
              </p:cNvPr>
              <p:cNvSpPr txBox="1"/>
              <p:nvPr/>
            </p:nvSpPr>
            <p:spPr>
              <a:xfrm>
                <a:off x="3797513" y="1145660"/>
                <a:ext cx="490134" cy="1055866"/>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1</m:t>
                          </m:r>
                        </m:num>
                        <m:den>
                          <m:r>
                            <a:rPr lang="en-GB" sz="2800" b="0" i="1" smtClean="0">
                              <a:latin typeface="Cambria Math" panose="02040503050406030204" pitchFamily="18" charset="0"/>
                              <a:cs typeface="Arial" panose="020B0604020202020204" pitchFamily="34" charset="0"/>
                            </a:rPr>
                            <m:t>𝑣</m:t>
                          </m:r>
                        </m:den>
                      </m:f>
                    </m:oMath>
                  </m:oMathPara>
                </a14:m>
                <a:endParaRPr lang="en-GB" sz="2800" dirty="0" err="1">
                  <a:latin typeface="Arial" panose="020B0604020202020204" pitchFamily="34" charset="0"/>
                  <a:cs typeface="Arial" panose="020B0604020202020204" pitchFamily="34" charset="0"/>
                </a:endParaRPr>
              </a:p>
            </p:txBody>
          </p:sp>
        </mc:Choice>
        <mc:Fallback xmlns="">
          <p:sp>
            <p:nvSpPr>
              <p:cNvPr id="21" name="TextBox 20">
                <a:extLst>
                  <a:ext uri="{FF2B5EF4-FFF2-40B4-BE49-F238E27FC236}">
                    <a16:creationId xmlns:a16="http://schemas.microsoft.com/office/drawing/2014/main" id="{688A59B4-9596-BBB2-8388-1B3D01D2E47A}"/>
                  </a:ext>
                </a:extLst>
              </p:cNvPr>
              <p:cNvSpPr txBox="1">
                <a:spLocks noRot="1" noChangeAspect="1" noMove="1" noResize="1" noEditPoints="1" noAdjustHandles="1" noChangeArrowheads="1" noChangeShapeType="1" noTextEdit="1"/>
              </p:cNvSpPr>
              <p:nvPr/>
            </p:nvSpPr>
            <p:spPr>
              <a:xfrm>
                <a:off x="3797513" y="1145660"/>
                <a:ext cx="490134" cy="1055866"/>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350D4D1-C077-5DEE-82F3-7BB47CF6FADB}"/>
                  </a:ext>
                </a:extLst>
              </p:cNvPr>
              <p:cNvSpPr txBox="1"/>
              <p:nvPr/>
            </p:nvSpPr>
            <p:spPr>
              <a:xfrm>
                <a:off x="4687637" y="1180841"/>
                <a:ext cx="1133259" cy="1055866"/>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1</m:t>
                          </m:r>
                        </m:num>
                        <m:den>
                          <m:r>
                            <a:rPr lang="en-GB" sz="2800" b="0" i="1" smtClean="0">
                              <a:latin typeface="Cambria Math" panose="02040503050406030204" pitchFamily="18" charset="0"/>
                              <a:cs typeface="Arial" panose="020B0604020202020204" pitchFamily="34" charset="0"/>
                            </a:rPr>
                            <m:t>𝑢</m:t>
                          </m:r>
                        </m:den>
                      </m:f>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1</m:t>
                          </m:r>
                        </m:num>
                        <m:den>
                          <m:r>
                            <a:rPr lang="en-GB" sz="2800" b="0" i="1" smtClean="0">
                              <a:latin typeface="Cambria Math" panose="02040503050406030204" pitchFamily="18" charset="0"/>
                              <a:cs typeface="Arial" panose="020B0604020202020204" pitchFamily="34" charset="0"/>
                            </a:rPr>
                            <m:t>𝑣</m:t>
                          </m:r>
                        </m:den>
                      </m:f>
                    </m:oMath>
                  </m:oMathPara>
                </a14:m>
                <a:endParaRPr lang="en-GB" sz="2800" dirty="0" err="1">
                  <a:latin typeface="Arial" panose="020B0604020202020204" pitchFamily="34" charset="0"/>
                  <a:cs typeface="Arial" panose="020B0604020202020204" pitchFamily="34" charset="0"/>
                </a:endParaRPr>
              </a:p>
            </p:txBody>
          </p:sp>
        </mc:Choice>
        <mc:Fallback xmlns="">
          <p:sp>
            <p:nvSpPr>
              <p:cNvPr id="22" name="TextBox 21">
                <a:extLst>
                  <a:ext uri="{FF2B5EF4-FFF2-40B4-BE49-F238E27FC236}">
                    <a16:creationId xmlns:a16="http://schemas.microsoft.com/office/drawing/2014/main" id="{E350D4D1-C077-5DEE-82F3-7BB47CF6FADB}"/>
                  </a:ext>
                </a:extLst>
              </p:cNvPr>
              <p:cNvSpPr txBox="1">
                <a:spLocks noRot="1" noChangeAspect="1" noMove="1" noResize="1" noEditPoints="1" noAdjustHandles="1" noChangeArrowheads="1" noChangeShapeType="1" noTextEdit="1"/>
              </p:cNvSpPr>
              <p:nvPr/>
            </p:nvSpPr>
            <p:spPr>
              <a:xfrm>
                <a:off x="4687637" y="1180841"/>
                <a:ext cx="1133259" cy="1055866"/>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A2B61B9-B17A-3246-9C71-31062D1A910F}"/>
                  </a:ext>
                </a:extLst>
              </p:cNvPr>
              <p:cNvSpPr txBox="1"/>
              <p:nvPr/>
            </p:nvSpPr>
            <p:spPr>
              <a:xfrm>
                <a:off x="5919025" y="1170314"/>
                <a:ext cx="491738" cy="1131207"/>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1</m:t>
                          </m:r>
                        </m:num>
                        <m:den>
                          <m:r>
                            <a:rPr lang="en-GB" sz="2800" b="0" i="1" smtClean="0">
                              <a:latin typeface="Cambria Math" panose="02040503050406030204" pitchFamily="18" charset="0"/>
                              <a:cs typeface="Arial" panose="020B0604020202020204" pitchFamily="34" charset="0"/>
                            </a:rPr>
                            <m:t>𝑓</m:t>
                          </m:r>
                        </m:den>
                      </m:f>
                    </m:oMath>
                  </m:oMathPara>
                </a14:m>
                <a:endParaRPr lang="en-GB" sz="2800" dirty="0" err="1">
                  <a:latin typeface="Arial" panose="020B0604020202020204" pitchFamily="34"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8A2B61B9-B17A-3246-9C71-31062D1A910F}"/>
                  </a:ext>
                </a:extLst>
              </p:cNvPr>
              <p:cNvSpPr txBox="1">
                <a:spLocks noRot="1" noChangeAspect="1" noMove="1" noResize="1" noEditPoints="1" noAdjustHandles="1" noChangeArrowheads="1" noChangeShapeType="1" noTextEdit="1"/>
              </p:cNvSpPr>
              <p:nvPr/>
            </p:nvSpPr>
            <p:spPr>
              <a:xfrm>
                <a:off x="5919025" y="1170314"/>
                <a:ext cx="491738" cy="113120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15BDA77-E4BC-5850-49FA-6ED2313C6341}"/>
                  </a:ext>
                </a:extLst>
              </p:cNvPr>
              <p:cNvSpPr txBox="1"/>
              <p:nvPr/>
            </p:nvSpPr>
            <p:spPr>
              <a:xfrm>
                <a:off x="7474416" y="1170314"/>
                <a:ext cx="1572738" cy="677108"/>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𝑒𝑟𝑟𝑜𝑟</m:t>
                      </m:r>
                    </m:oMath>
                  </m:oMathPara>
                </a14:m>
                <a:endParaRPr lang="en-GB" sz="2800" dirty="0" err="1">
                  <a:latin typeface="Arial" panose="020B0604020202020204" pitchFamily="34" charset="0"/>
                  <a:cs typeface="Arial" panose="020B0604020202020204" pitchFamily="34" charset="0"/>
                </a:endParaRPr>
              </a:p>
            </p:txBody>
          </p:sp>
        </mc:Choice>
        <mc:Fallback xmlns="">
          <p:sp>
            <p:nvSpPr>
              <p:cNvPr id="24" name="TextBox 23">
                <a:extLst>
                  <a:ext uri="{FF2B5EF4-FFF2-40B4-BE49-F238E27FC236}">
                    <a16:creationId xmlns:a16="http://schemas.microsoft.com/office/drawing/2014/main" id="{815BDA77-E4BC-5850-49FA-6ED2313C6341}"/>
                  </a:ext>
                </a:extLst>
              </p:cNvPr>
              <p:cNvSpPr txBox="1">
                <a:spLocks noRot="1" noChangeAspect="1" noMove="1" noResize="1" noEditPoints="1" noAdjustHandles="1" noChangeArrowheads="1" noChangeShapeType="1" noTextEdit="1"/>
              </p:cNvSpPr>
              <p:nvPr/>
            </p:nvSpPr>
            <p:spPr>
              <a:xfrm>
                <a:off x="7474416" y="1170314"/>
                <a:ext cx="1572738" cy="677108"/>
              </a:xfrm>
              <a:prstGeom prst="rect">
                <a:avLst/>
              </a:prstGeom>
              <a:blipFill>
                <a:blip r:embed="rId10"/>
                <a:stretch>
                  <a:fillRect/>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034FB7D0-92B0-D6D8-0CD4-700C5E000204}"/>
              </a:ext>
            </a:extLst>
          </p:cNvPr>
          <p:cNvSpPr txBox="1"/>
          <p:nvPr/>
        </p:nvSpPr>
        <p:spPr>
          <a:xfrm>
            <a:off x="345535" y="5133779"/>
            <a:ext cx="8356241" cy="954107"/>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If f is not given, use the value that you measured using a distant object as the true value.</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ED412C3-E178-8452-D568-81231408F234}"/>
                  </a:ext>
                </a:extLst>
              </p:cNvPr>
              <p:cNvSpPr txBox="1"/>
              <p:nvPr/>
            </p:nvSpPr>
            <p:spPr>
              <a:xfrm>
                <a:off x="6606577" y="1254412"/>
                <a:ext cx="1054841" cy="1107996"/>
              </a:xfrm>
              <a:prstGeom prst="rect">
                <a:avLst/>
              </a:prstGeom>
              <a:noFill/>
            </p:spPr>
            <p:txBody>
              <a:bodyPr wrap="none" rtlCol="0">
                <a:spAutoFit/>
              </a:bodyPr>
              <a:lstStyle/>
              <a:p>
                <a:pPr algn="ctr">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𝑓</m:t>
                      </m:r>
                      <m:r>
                        <a:rPr lang="en-GB" sz="2800" b="0" i="1" smtClean="0">
                          <a:latin typeface="Cambria Math" panose="02040503050406030204" pitchFamily="18" charset="0"/>
                          <a:cs typeface="Arial" panose="020B0604020202020204" pitchFamily="34" charset="0"/>
                        </a:rPr>
                        <m:t> </m:t>
                      </m:r>
                    </m:oMath>
                    <m:oMath xmlns:m="http://schemas.openxmlformats.org/officeDocument/2006/math">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𝑐𝑚</m:t>
                      </m:r>
                      <m:r>
                        <a:rPr lang="en-GB" sz="2800" b="0" i="1" smtClean="0">
                          <a:latin typeface="Cambria Math" panose="02040503050406030204" pitchFamily="18" charset="0"/>
                          <a:cs typeface="Arial" panose="020B0604020202020204" pitchFamily="34" charset="0"/>
                        </a:rPr>
                        <m:t>)</m:t>
                      </m:r>
                    </m:oMath>
                  </m:oMathPara>
                </a14:m>
                <a:endParaRPr lang="en-GB" sz="2800" dirty="0" err="1">
                  <a:latin typeface="Arial" panose="020B0604020202020204" pitchFamily="34"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ED412C3-E178-8452-D568-81231408F234}"/>
                  </a:ext>
                </a:extLst>
              </p:cNvPr>
              <p:cNvSpPr txBox="1">
                <a:spLocks noRot="1" noChangeAspect="1" noMove="1" noResize="1" noEditPoints="1" noAdjustHandles="1" noChangeArrowheads="1" noChangeShapeType="1" noTextEdit="1"/>
              </p:cNvSpPr>
              <p:nvPr/>
            </p:nvSpPr>
            <p:spPr>
              <a:xfrm>
                <a:off x="6606577" y="1254412"/>
                <a:ext cx="1054841" cy="1107996"/>
              </a:xfrm>
              <a:prstGeom prst="rect">
                <a:avLst/>
              </a:prstGeom>
              <a:blipFill>
                <a:blip r:embed="rId11"/>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2030163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069D4-6595-D3F5-E17F-3F146149E5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2A0986-2D39-944F-A9CD-C5D4B87BA1C7}"/>
              </a:ext>
            </a:extLst>
          </p:cNvPr>
          <p:cNvSpPr>
            <a:spLocks noGrp="1"/>
          </p:cNvSpPr>
          <p:nvPr>
            <p:ph type="title"/>
          </p:nvPr>
        </p:nvSpPr>
        <p:spPr/>
        <p:txBody>
          <a:bodyPr/>
          <a:lstStyle/>
          <a:p>
            <a:r>
              <a:rPr lang="en-IE" sz="3600" dirty="0"/>
              <a:t>Graph</a:t>
            </a:r>
          </a:p>
        </p:txBody>
      </p:sp>
      <p:sp>
        <p:nvSpPr>
          <p:cNvPr id="3" name="Slide Number Placeholder 2">
            <a:extLst>
              <a:ext uri="{FF2B5EF4-FFF2-40B4-BE49-F238E27FC236}">
                <a16:creationId xmlns:a16="http://schemas.microsoft.com/office/drawing/2014/main" id="{FA2506A5-917D-C47A-3015-9303F3F92457}"/>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18D7C436-56F4-46CA-A106-76B931C4B8F3}" type="slidenum">
              <a:rPr lang="en-GB" altLang="en-US" smtClean="0"/>
              <a:pPr/>
              <a:t>45</a:t>
            </a:fld>
            <a:endParaRPr lang="en-GB" altLang="en-US"/>
          </a:p>
        </p:txBody>
      </p:sp>
      <p:cxnSp>
        <p:nvCxnSpPr>
          <p:cNvPr id="7" name="Straight Connector 6">
            <a:extLst>
              <a:ext uri="{FF2B5EF4-FFF2-40B4-BE49-F238E27FC236}">
                <a16:creationId xmlns:a16="http://schemas.microsoft.com/office/drawing/2014/main" id="{C6109FE7-8E79-6793-B6AE-40D778FC4202}"/>
              </a:ext>
            </a:extLst>
          </p:cNvPr>
          <p:cNvCxnSpPr/>
          <p:nvPr/>
        </p:nvCxnSpPr>
        <p:spPr bwMode="auto">
          <a:xfrm>
            <a:off x="1232395" y="2930730"/>
            <a:ext cx="0" cy="149727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a16="http://schemas.microsoft.com/office/drawing/2014/main" id="{AF79952E-6150-F8D5-4BDF-8DA6651C72C9}"/>
              </a:ext>
            </a:extLst>
          </p:cNvPr>
          <p:cNvCxnSpPr/>
          <p:nvPr/>
        </p:nvCxnSpPr>
        <p:spPr bwMode="auto">
          <a:xfrm flipH="1">
            <a:off x="1232395" y="4428000"/>
            <a:ext cx="1728192"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1B54F07-39D1-6941-8B50-6849D050CDBB}"/>
                  </a:ext>
                </a:extLst>
              </p:cNvPr>
              <p:cNvSpPr txBox="1"/>
              <p:nvPr/>
            </p:nvSpPr>
            <p:spPr>
              <a:xfrm>
                <a:off x="368300" y="2854201"/>
                <a:ext cx="755224"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IE" sz="2800" b="1" i="1" smtClean="0">
                              <a:solidFill>
                                <a:schemeClr val="tx1"/>
                              </a:solidFill>
                              <a:latin typeface="Cambria Math" panose="02040503050406030204" pitchFamily="18" charset="0"/>
                            </a:rPr>
                          </m:ctrlPr>
                        </m:fPr>
                        <m:num>
                          <m:r>
                            <a:rPr lang="en-IE" sz="2800" b="1" i="1" smtClean="0">
                              <a:solidFill>
                                <a:schemeClr val="tx1"/>
                              </a:solidFill>
                              <a:latin typeface="Cambria Math" panose="02040503050406030204" pitchFamily="18" charset="0"/>
                            </a:rPr>
                            <m:t>𝟏</m:t>
                          </m:r>
                        </m:num>
                        <m:den>
                          <m:r>
                            <a:rPr lang="en-IE" sz="2800" b="1" i="1" smtClean="0">
                              <a:solidFill>
                                <a:schemeClr val="tx1"/>
                              </a:solidFill>
                              <a:latin typeface="Cambria Math" panose="02040503050406030204" pitchFamily="18" charset="0"/>
                            </a:rPr>
                            <m:t>𝒖</m:t>
                          </m:r>
                        </m:den>
                      </m:f>
                    </m:oMath>
                  </m:oMathPara>
                </a14:m>
                <a:endParaRPr lang="en-IE" sz="2800"/>
              </a:p>
            </p:txBody>
          </p:sp>
        </mc:Choice>
        <mc:Fallback xmlns="">
          <p:sp>
            <p:nvSpPr>
              <p:cNvPr id="13" name="TextBox 12">
                <a:extLst>
                  <a:ext uri="{FF2B5EF4-FFF2-40B4-BE49-F238E27FC236}">
                    <a16:creationId xmlns:a16="http://schemas.microsoft.com/office/drawing/2014/main" id="{B1B54F07-39D1-6941-8B50-6849D050CDBB}"/>
                  </a:ext>
                </a:extLst>
              </p:cNvPr>
              <p:cNvSpPr txBox="1">
                <a:spLocks noRot="1" noChangeAspect="1" noMove="1" noResize="1" noEditPoints="1" noAdjustHandles="1" noChangeArrowheads="1" noChangeShapeType="1" noTextEdit="1"/>
              </p:cNvSpPr>
              <p:nvPr/>
            </p:nvSpPr>
            <p:spPr>
              <a:xfrm>
                <a:off x="368300" y="2854201"/>
                <a:ext cx="755224" cy="901785"/>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9534C71-CD12-D66E-E7BA-14223A58695F}"/>
                  </a:ext>
                </a:extLst>
              </p:cNvPr>
              <p:cNvSpPr txBox="1"/>
              <p:nvPr/>
            </p:nvSpPr>
            <p:spPr>
              <a:xfrm>
                <a:off x="2691350" y="4366259"/>
                <a:ext cx="755225"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IE" sz="2800" b="1" i="1" smtClean="0">
                              <a:solidFill>
                                <a:schemeClr val="tx1"/>
                              </a:solidFill>
                              <a:latin typeface="Cambria Math" panose="02040503050406030204" pitchFamily="18" charset="0"/>
                            </a:rPr>
                          </m:ctrlPr>
                        </m:fPr>
                        <m:num>
                          <m:r>
                            <a:rPr lang="en-IE" sz="2800" b="1" i="1" smtClean="0">
                              <a:solidFill>
                                <a:schemeClr val="tx1"/>
                              </a:solidFill>
                              <a:latin typeface="Cambria Math" panose="02040503050406030204" pitchFamily="18" charset="0"/>
                            </a:rPr>
                            <m:t>𝟏</m:t>
                          </m:r>
                        </m:num>
                        <m:den>
                          <m:r>
                            <a:rPr lang="en-IE" sz="2800" b="1" i="1" smtClean="0">
                              <a:solidFill>
                                <a:schemeClr val="tx1"/>
                              </a:solidFill>
                              <a:latin typeface="Cambria Math" panose="02040503050406030204" pitchFamily="18" charset="0"/>
                            </a:rPr>
                            <m:t>𝒗</m:t>
                          </m:r>
                        </m:den>
                      </m:f>
                    </m:oMath>
                  </m:oMathPara>
                </a14:m>
                <a:endParaRPr lang="en-IE" sz="2800"/>
              </a:p>
            </p:txBody>
          </p:sp>
        </mc:Choice>
        <mc:Fallback xmlns="">
          <p:sp>
            <p:nvSpPr>
              <p:cNvPr id="14" name="TextBox 13">
                <a:extLst>
                  <a:ext uri="{FF2B5EF4-FFF2-40B4-BE49-F238E27FC236}">
                    <a16:creationId xmlns:a16="http://schemas.microsoft.com/office/drawing/2014/main" id="{39534C71-CD12-D66E-E7BA-14223A58695F}"/>
                  </a:ext>
                </a:extLst>
              </p:cNvPr>
              <p:cNvSpPr txBox="1">
                <a:spLocks noRot="1" noChangeAspect="1" noMove="1" noResize="1" noEditPoints="1" noAdjustHandles="1" noChangeArrowheads="1" noChangeShapeType="1" noTextEdit="1"/>
              </p:cNvSpPr>
              <p:nvPr/>
            </p:nvSpPr>
            <p:spPr>
              <a:xfrm>
                <a:off x="2691350" y="4366259"/>
                <a:ext cx="755225" cy="90178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49C438F-141D-64F3-FB11-76066A8E3310}"/>
                  </a:ext>
                </a:extLst>
              </p:cNvPr>
              <p:cNvSpPr txBox="1"/>
              <p:nvPr/>
            </p:nvSpPr>
            <p:spPr>
              <a:xfrm>
                <a:off x="4032394" y="1297742"/>
                <a:ext cx="5111606" cy="5012334"/>
              </a:xfrm>
              <a:prstGeom prst="rect">
                <a:avLst/>
              </a:prstGeom>
              <a:noFill/>
            </p:spPr>
            <p:txBody>
              <a:bodyPr wrap="square" rtlCol="0">
                <a:spAutoFit/>
              </a:bodyPr>
              <a:lstStyle/>
              <a:p>
                <a:pPr>
                  <a:spcAft>
                    <a:spcPts val="1200"/>
                  </a:spcAft>
                </a:pPr>
                <a:r>
                  <a:rPr lang="en-IE" sz="2800" dirty="0"/>
                  <a:t>If the graph is a straight line you have verified that </a:t>
                </a:r>
                <a14:m>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𝑢</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𝑣</m:t>
                        </m:r>
                      </m:den>
                    </m:f>
                  </m:oMath>
                </a14:m>
                <a:r>
                  <a:rPr lang="en-IE" sz="2800" dirty="0"/>
                  <a:t> is a constant.</a:t>
                </a:r>
              </a:p>
              <a:p>
                <a:pPr>
                  <a:spcAft>
                    <a:spcPts val="1200"/>
                  </a:spcAft>
                </a:pPr>
                <a:r>
                  <a:rPr lang="en-IE" sz="2800" dirty="0"/>
                  <a:t>Find the two intercepts</a:t>
                </a:r>
              </a:p>
              <a:p>
                <a:pPr>
                  <a:spcAft>
                    <a:spcPts val="1200"/>
                  </a:spcAft>
                </a:pPr>
                <a:r>
                  <a:rPr lang="en-IE" sz="2800" dirty="0"/>
                  <a:t>Work out the average of the two </a:t>
                </a:r>
              </a:p>
              <a:p>
                <a:pPr>
                  <a:spcAft>
                    <a:spcPts val="1200"/>
                  </a:spcAft>
                </a:pPr>
                <a:r>
                  <a:rPr lang="en-GB" sz="2800" i="0" dirty="0">
                    <a:solidFill>
                      <a:schemeClr val="tx1"/>
                    </a:solidFill>
                    <a:latin typeface="+mj-lt"/>
                  </a:rPr>
                  <a:t>compare this average  to </a:t>
                </a:r>
                <a14:m>
                  <m:oMath xmlns:m="http://schemas.openxmlformats.org/officeDocument/2006/math">
                    <m:f>
                      <m:fPr>
                        <m:ctrlPr>
                          <a:rPr lang="en-IE" sz="2800" b="1" i="1" smtClean="0">
                            <a:solidFill>
                              <a:schemeClr val="tx1"/>
                            </a:solidFill>
                            <a:latin typeface="Cambria Math" panose="02040503050406030204" pitchFamily="18" charset="0"/>
                          </a:rPr>
                        </m:ctrlPr>
                      </m:fPr>
                      <m:num>
                        <m:r>
                          <a:rPr lang="en-IE" sz="2800" b="1" i="1" smtClean="0">
                            <a:solidFill>
                              <a:schemeClr val="tx1"/>
                            </a:solidFill>
                            <a:latin typeface="Cambria Math" panose="02040503050406030204" pitchFamily="18" charset="0"/>
                          </a:rPr>
                          <m:t>𝟏</m:t>
                        </m:r>
                      </m:num>
                      <m:den>
                        <m:r>
                          <a:rPr lang="en-IE" sz="2800" b="1" i="1" smtClean="0">
                            <a:solidFill>
                              <a:schemeClr val="tx1"/>
                            </a:solidFill>
                            <a:latin typeface="Cambria Math" panose="02040503050406030204" pitchFamily="18" charset="0"/>
                          </a:rPr>
                          <m:t>𝒇</m:t>
                        </m:r>
                      </m:den>
                    </m:f>
                  </m:oMath>
                </a14:m>
                <a:endParaRPr lang="en-IE" sz="2800" b="1" dirty="0">
                  <a:solidFill>
                    <a:schemeClr val="tx1"/>
                  </a:solidFill>
                </a:endParaRPr>
              </a:p>
              <a:p>
                <a:pPr>
                  <a:spcAft>
                    <a:spcPts val="1200"/>
                  </a:spcAft>
                </a:pPr>
                <a:r>
                  <a:rPr lang="en-IE" sz="2800" dirty="0"/>
                  <a:t>calculate a percentage error assuming </a:t>
                </a:r>
                <a14:m>
                  <m:oMath xmlns:m="http://schemas.openxmlformats.org/officeDocument/2006/math">
                    <m:r>
                      <a:rPr lang="en-GB" sz="2800" b="0" i="1" smtClean="0">
                        <a:latin typeface="Cambria Math" panose="02040503050406030204" pitchFamily="18" charset="0"/>
                      </a:rPr>
                      <m:t>𝑓</m:t>
                    </m:r>
                  </m:oMath>
                </a14:m>
                <a:r>
                  <a:rPr lang="en-IE" sz="2800" dirty="0"/>
                  <a:t> is the true value</a:t>
                </a:r>
              </a:p>
            </p:txBody>
          </p:sp>
        </mc:Choice>
        <mc:Fallback xmlns="">
          <p:sp>
            <p:nvSpPr>
              <p:cNvPr id="17" name="TextBox 16">
                <a:extLst>
                  <a:ext uri="{FF2B5EF4-FFF2-40B4-BE49-F238E27FC236}">
                    <a16:creationId xmlns:a16="http://schemas.microsoft.com/office/drawing/2014/main" id="{249C438F-141D-64F3-FB11-76066A8E3310}"/>
                  </a:ext>
                </a:extLst>
              </p:cNvPr>
              <p:cNvSpPr txBox="1">
                <a:spLocks noRot="1" noChangeAspect="1" noMove="1" noResize="1" noEditPoints="1" noAdjustHandles="1" noChangeArrowheads="1" noChangeShapeType="1" noTextEdit="1"/>
              </p:cNvSpPr>
              <p:nvPr/>
            </p:nvSpPr>
            <p:spPr>
              <a:xfrm>
                <a:off x="4032394" y="1297742"/>
                <a:ext cx="5111606" cy="5012334"/>
              </a:xfrm>
              <a:prstGeom prst="rect">
                <a:avLst/>
              </a:prstGeom>
              <a:blipFill>
                <a:blip r:embed="rId4"/>
                <a:stretch>
                  <a:fillRect l="-2384" t="-1338" r="-3576" b="-2433"/>
                </a:stretch>
              </a:blipFill>
            </p:spPr>
            <p:txBody>
              <a:bodyPr/>
              <a:lstStyle/>
              <a:p>
                <a:r>
                  <a:rPr lang="en-GB">
                    <a:noFill/>
                  </a:rPr>
                  <a:t> </a:t>
                </a:r>
              </a:p>
            </p:txBody>
          </p:sp>
        </mc:Fallback>
      </mc:AlternateContent>
      <p:cxnSp>
        <p:nvCxnSpPr>
          <p:cNvPr id="28" name="Straight Connector 27">
            <a:extLst>
              <a:ext uri="{FF2B5EF4-FFF2-40B4-BE49-F238E27FC236}">
                <a16:creationId xmlns:a16="http://schemas.microsoft.com/office/drawing/2014/main" id="{2175C8E2-EACA-E049-DC2D-5D3FF326E6A9}"/>
              </a:ext>
            </a:extLst>
          </p:cNvPr>
          <p:cNvCxnSpPr/>
          <p:nvPr/>
        </p:nvCxnSpPr>
        <p:spPr bwMode="auto">
          <a:xfrm>
            <a:off x="1232395" y="3144033"/>
            <a:ext cx="1411605" cy="128396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F3354E6-B0F8-5062-7D85-527515F9DDE7}"/>
                  </a:ext>
                </a:extLst>
              </p:cNvPr>
              <p:cNvSpPr txBox="1"/>
              <p:nvPr/>
            </p:nvSpPr>
            <p:spPr>
              <a:xfrm>
                <a:off x="254000" y="1166272"/>
                <a:ext cx="3543300" cy="1313565"/>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Plot  graph of </a:t>
                </a:r>
                <a14:m>
                  <m:oMath xmlns:m="http://schemas.openxmlformats.org/officeDocument/2006/math">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1</m:t>
                        </m:r>
                      </m:num>
                      <m:den>
                        <m:r>
                          <a:rPr lang="en-GB" sz="2800" b="0" i="1" smtClean="0">
                            <a:latin typeface="Cambria Math" panose="02040503050406030204" pitchFamily="18" charset="0"/>
                            <a:cs typeface="Arial" panose="020B0604020202020204" pitchFamily="34" charset="0"/>
                          </a:rPr>
                          <m:t>𝑢</m:t>
                        </m:r>
                      </m:den>
                    </m:f>
                  </m:oMath>
                </a14:m>
                <a:r>
                  <a:rPr lang="en-GB" sz="2800" dirty="0">
                    <a:latin typeface="Arial" panose="020B0604020202020204" pitchFamily="34" charset="0"/>
                    <a:cs typeface="Arial" panose="020B0604020202020204" pitchFamily="34" charset="0"/>
                  </a:rPr>
                  <a:t> versus </a:t>
                </a:r>
                <a14:m>
                  <m:oMath xmlns:m="http://schemas.openxmlformats.org/officeDocument/2006/math">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1</m:t>
                        </m:r>
                      </m:num>
                      <m:den>
                        <m:r>
                          <a:rPr lang="en-GB" sz="2800" b="0" i="1" smtClean="0">
                            <a:latin typeface="Cambria Math" panose="02040503050406030204" pitchFamily="18" charset="0"/>
                            <a:cs typeface="Arial" panose="020B0604020202020204" pitchFamily="34" charset="0"/>
                          </a:rPr>
                          <m:t>𝑣</m:t>
                        </m:r>
                      </m:den>
                    </m:f>
                  </m:oMath>
                </a14:m>
                <a:endParaRPr lang="en-GB" sz="2800" dirty="0" err="1">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6F3354E6-B0F8-5062-7D85-527515F9DDE7}"/>
                  </a:ext>
                </a:extLst>
              </p:cNvPr>
              <p:cNvSpPr txBox="1">
                <a:spLocks noRot="1" noChangeAspect="1" noMove="1" noResize="1" noEditPoints="1" noAdjustHandles="1" noChangeArrowheads="1" noChangeShapeType="1" noTextEdit="1"/>
              </p:cNvSpPr>
              <p:nvPr/>
            </p:nvSpPr>
            <p:spPr>
              <a:xfrm>
                <a:off x="254000" y="1166272"/>
                <a:ext cx="3543300" cy="1313565"/>
              </a:xfrm>
              <a:prstGeom prst="rect">
                <a:avLst/>
              </a:prstGeom>
              <a:blipFill>
                <a:blip r:embed="rId5"/>
                <a:stretch>
                  <a:fillRect l="-3614" b="-4167"/>
                </a:stretch>
              </a:blipFill>
            </p:spPr>
            <p:txBody>
              <a:bodyPr/>
              <a:lstStyle/>
              <a:p>
                <a:r>
                  <a:rPr lang="en-GB">
                    <a:noFill/>
                  </a:rPr>
                  <a:t> </a:t>
                </a:r>
              </a:p>
            </p:txBody>
          </p:sp>
        </mc:Fallback>
      </mc:AlternateContent>
    </p:spTree>
    <p:extLst>
      <p:ext uri="{BB962C8B-B14F-4D97-AF65-F5344CB8AC3E}">
        <p14:creationId xmlns:p14="http://schemas.microsoft.com/office/powerpoint/2010/main" val="20173938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B4A85-B99C-348C-198F-236FA16797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50CD32-E793-C3D8-8409-368D4CAF0971}"/>
              </a:ext>
            </a:extLst>
          </p:cNvPr>
          <p:cNvSpPr>
            <a:spLocks noGrp="1"/>
          </p:cNvSpPr>
          <p:nvPr>
            <p:ph type="title"/>
          </p:nvPr>
        </p:nvSpPr>
        <p:spPr/>
        <p:txBody>
          <a:bodyPr>
            <a:noAutofit/>
          </a:bodyPr>
          <a:lstStyle/>
          <a:p>
            <a:r>
              <a:rPr lang="en-IE" dirty="0"/>
              <a:t>Example </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052A2810-79F1-31E4-B8AF-46906A75B38E}"/>
                  </a:ext>
                </a:extLst>
              </p:cNvPr>
              <p:cNvSpPr>
                <a:spLocks noGrp="1"/>
              </p:cNvSpPr>
              <p:nvPr>
                <p:ph type="body" sz="quarter" idx="10"/>
              </p:nvPr>
            </p:nvSpPr>
            <p:spPr>
              <a:xfrm>
                <a:off x="122292" y="461664"/>
                <a:ext cx="8899415" cy="1089978"/>
              </a:xfrm>
            </p:spPr>
            <p:txBody>
              <a:bodyPr/>
              <a:lstStyle/>
              <a:p>
                <a:r>
                  <a:rPr lang="en-GB" dirty="0"/>
                  <a:t>Students obtained the below graph. Describe how this verifies the lens formula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𝑓</m:t>
                        </m:r>
                      </m:den>
                    </m:f>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𝑢</m:t>
                        </m:r>
                      </m:den>
                    </m:f>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𝑣</m:t>
                        </m:r>
                      </m:den>
                    </m:f>
                  </m:oMath>
                </a14:m>
                <a:r>
                  <a:rPr lang="en-GB" dirty="0"/>
                  <a:t>v</a:t>
                </a:r>
              </a:p>
            </p:txBody>
          </p:sp>
        </mc:Choice>
        <mc:Fallback xmlns="">
          <p:sp>
            <p:nvSpPr>
              <p:cNvPr id="4" name="Text Placeholder 3">
                <a:extLst>
                  <a:ext uri="{FF2B5EF4-FFF2-40B4-BE49-F238E27FC236}">
                    <a16:creationId xmlns:a16="http://schemas.microsoft.com/office/drawing/2014/main" id="{052A2810-79F1-31E4-B8AF-46906A75B38E}"/>
                  </a:ext>
                </a:extLst>
              </p:cNvPr>
              <p:cNvSpPr>
                <a:spLocks noGrp="1" noRot="1" noChangeAspect="1" noMove="1" noResize="1" noEditPoints="1" noAdjustHandles="1" noChangeArrowheads="1" noChangeShapeType="1" noTextEdit="1"/>
              </p:cNvSpPr>
              <p:nvPr>
                <p:ph type="body" sz="quarter" idx="10"/>
              </p:nvPr>
            </p:nvSpPr>
            <p:spPr>
              <a:xfrm>
                <a:off x="122292" y="461664"/>
                <a:ext cx="8899415" cy="1089978"/>
              </a:xfrm>
              <a:blipFill>
                <a:blip r:embed="rId2"/>
                <a:stretch>
                  <a:fillRect l="-1370" t="-10056" b="-559"/>
                </a:stretch>
              </a:blipFill>
            </p:spPr>
            <p:txBody>
              <a:bodyPr/>
              <a:lstStyle/>
              <a:p>
                <a:r>
                  <a:rPr lang="en-GB">
                    <a:noFill/>
                  </a:rPr>
                  <a:t> </a:t>
                </a:r>
              </a:p>
            </p:txBody>
          </p:sp>
        </mc:Fallback>
      </mc:AlternateContent>
      <p:sp>
        <p:nvSpPr>
          <p:cNvPr id="3" name="Slide Number Placeholder 2">
            <a:extLst>
              <a:ext uri="{FF2B5EF4-FFF2-40B4-BE49-F238E27FC236}">
                <a16:creationId xmlns:a16="http://schemas.microsoft.com/office/drawing/2014/main" id="{4E324996-A7AD-216C-036F-65382C81B105}"/>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18D7C436-56F4-46CA-A106-76B931C4B8F3}" type="slidenum">
              <a:rPr lang="en-GB" altLang="en-US" smtClean="0"/>
              <a:pPr/>
              <a:t>46</a:t>
            </a:fld>
            <a:endParaRPr lang="en-GB" altLang="en-US"/>
          </a:p>
        </p:txBody>
      </p:sp>
      <p:cxnSp>
        <p:nvCxnSpPr>
          <p:cNvPr id="7" name="Straight Connector 6">
            <a:extLst>
              <a:ext uri="{FF2B5EF4-FFF2-40B4-BE49-F238E27FC236}">
                <a16:creationId xmlns:a16="http://schemas.microsoft.com/office/drawing/2014/main" id="{FA5F57B3-7148-84BA-645B-2FA3D1CB5903}"/>
              </a:ext>
            </a:extLst>
          </p:cNvPr>
          <p:cNvCxnSpPr/>
          <p:nvPr/>
        </p:nvCxnSpPr>
        <p:spPr bwMode="auto">
          <a:xfrm>
            <a:off x="1402301" y="1931730"/>
            <a:ext cx="0" cy="149727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a16="http://schemas.microsoft.com/office/drawing/2014/main" id="{E729C6E3-B735-5B48-A38D-B22A16F8728C}"/>
              </a:ext>
            </a:extLst>
          </p:cNvPr>
          <p:cNvCxnSpPr/>
          <p:nvPr/>
        </p:nvCxnSpPr>
        <p:spPr bwMode="auto">
          <a:xfrm flipH="1">
            <a:off x="1402301" y="3429000"/>
            <a:ext cx="1728192"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4CE72BF-6DEA-7495-D095-7E41D279C4DD}"/>
                  </a:ext>
                </a:extLst>
              </p:cNvPr>
              <p:cNvSpPr txBox="1"/>
              <p:nvPr/>
            </p:nvSpPr>
            <p:spPr>
              <a:xfrm>
                <a:off x="538206" y="1855201"/>
                <a:ext cx="755224"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IE" sz="2800" b="1" i="1" smtClean="0">
                              <a:solidFill>
                                <a:schemeClr val="tx1"/>
                              </a:solidFill>
                              <a:latin typeface="Cambria Math" panose="02040503050406030204" pitchFamily="18" charset="0"/>
                            </a:rPr>
                          </m:ctrlPr>
                        </m:fPr>
                        <m:num>
                          <m:r>
                            <a:rPr lang="en-IE" sz="2800" b="1" i="1" smtClean="0">
                              <a:solidFill>
                                <a:schemeClr val="tx1"/>
                              </a:solidFill>
                              <a:latin typeface="Cambria Math" panose="02040503050406030204" pitchFamily="18" charset="0"/>
                            </a:rPr>
                            <m:t>𝟏</m:t>
                          </m:r>
                        </m:num>
                        <m:den>
                          <m:r>
                            <a:rPr lang="en-IE" sz="2800" b="1" i="1" smtClean="0">
                              <a:solidFill>
                                <a:schemeClr val="tx1"/>
                              </a:solidFill>
                              <a:latin typeface="Cambria Math" panose="02040503050406030204" pitchFamily="18" charset="0"/>
                            </a:rPr>
                            <m:t>𝒖</m:t>
                          </m:r>
                        </m:den>
                      </m:f>
                    </m:oMath>
                  </m:oMathPara>
                </a14:m>
                <a:endParaRPr lang="en-IE" sz="2800"/>
              </a:p>
            </p:txBody>
          </p:sp>
        </mc:Choice>
        <mc:Fallback xmlns="">
          <p:sp>
            <p:nvSpPr>
              <p:cNvPr id="13" name="TextBox 12">
                <a:extLst>
                  <a:ext uri="{FF2B5EF4-FFF2-40B4-BE49-F238E27FC236}">
                    <a16:creationId xmlns:a16="http://schemas.microsoft.com/office/drawing/2014/main" id="{A4CE72BF-6DEA-7495-D095-7E41D279C4DD}"/>
                  </a:ext>
                </a:extLst>
              </p:cNvPr>
              <p:cNvSpPr txBox="1">
                <a:spLocks noRot="1" noChangeAspect="1" noMove="1" noResize="1" noEditPoints="1" noAdjustHandles="1" noChangeArrowheads="1" noChangeShapeType="1" noTextEdit="1"/>
              </p:cNvSpPr>
              <p:nvPr/>
            </p:nvSpPr>
            <p:spPr>
              <a:xfrm>
                <a:off x="538206" y="1855201"/>
                <a:ext cx="755224" cy="90178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9386CB5-25D0-5944-E28A-ED55886B924E}"/>
                  </a:ext>
                </a:extLst>
              </p:cNvPr>
              <p:cNvSpPr txBox="1"/>
              <p:nvPr/>
            </p:nvSpPr>
            <p:spPr>
              <a:xfrm>
                <a:off x="2861256" y="3367259"/>
                <a:ext cx="755225"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IE" sz="2800" b="1" i="1" smtClean="0">
                              <a:solidFill>
                                <a:schemeClr val="tx1"/>
                              </a:solidFill>
                              <a:latin typeface="Cambria Math" panose="02040503050406030204" pitchFamily="18" charset="0"/>
                            </a:rPr>
                          </m:ctrlPr>
                        </m:fPr>
                        <m:num>
                          <m:r>
                            <a:rPr lang="en-IE" sz="2800" b="1" i="1" smtClean="0">
                              <a:solidFill>
                                <a:schemeClr val="tx1"/>
                              </a:solidFill>
                              <a:latin typeface="Cambria Math" panose="02040503050406030204" pitchFamily="18" charset="0"/>
                            </a:rPr>
                            <m:t>𝟏</m:t>
                          </m:r>
                        </m:num>
                        <m:den>
                          <m:r>
                            <a:rPr lang="en-IE" sz="2800" b="1" i="1" smtClean="0">
                              <a:solidFill>
                                <a:schemeClr val="tx1"/>
                              </a:solidFill>
                              <a:latin typeface="Cambria Math" panose="02040503050406030204" pitchFamily="18" charset="0"/>
                            </a:rPr>
                            <m:t>𝒗</m:t>
                          </m:r>
                        </m:den>
                      </m:f>
                    </m:oMath>
                  </m:oMathPara>
                </a14:m>
                <a:endParaRPr lang="en-IE" sz="2800"/>
              </a:p>
            </p:txBody>
          </p:sp>
        </mc:Choice>
        <mc:Fallback xmlns="">
          <p:sp>
            <p:nvSpPr>
              <p:cNvPr id="14" name="TextBox 13">
                <a:extLst>
                  <a:ext uri="{FF2B5EF4-FFF2-40B4-BE49-F238E27FC236}">
                    <a16:creationId xmlns:a16="http://schemas.microsoft.com/office/drawing/2014/main" id="{B9386CB5-25D0-5944-E28A-ED55886B924E}"/>
                  </a:ext>
                </a:extLst>
              </p:cNvPr>
              <p:cNvSpPr txBox="1">
                <a:spLocks noRot="1" noChangeAspect="1" noMove="1" noResize="1" noEditPoints="1" noAdjustHandles="1" noChangeArrowheads="1" noChangeShapeType="1" noTextEdit="1"/>
              </p:cNvSpPr>
              <p:nvPr/>
            </p:nvSpPr>
            <p:spPr>
              <a:xfrm>
                <a:off x="2861256" y="3367259"/>
                <a:ext cx="755225" cy="901785"/>
              </a:xfrm>
              <a:prstGeom prst="rect">
                <a:avLst/>
              </a:prstGeom>
              <a:blipFill>
                <a:blip r:embed="rId4"/>
                <a:stretch>
                  <a:fillRect/>
                </a:stretch>
              </a:blipFill>
            </p:spPr>
            <p:txBody>
              <a:bodyPr/>
              <a:lstStyle/>
              <a:p>
                <a:r>
                  <a:rPr lang="en-GB">
                    <a:noFill/>
                  </a:rPr>
                  <a:t> </a:t>
                </a:r>
              </a:p>
            </p:txBody>
          </p:sp>
        </mc:Fallback>
      </mc:AlternateContent>
      <p:cxnSp>
        <p:nvCxnSpPr>
          <p:cNvPr id="28" name="Straight Connector 27">
            <a:extLst>
              <a:ext uri="{FF2B5EF4-FFF2-40B4-BE49-F238E27FC236}">
                <a16:creationId xmlns:a16="http://schemas.microsoft.com/office/drawing/2014/main" id="{7D5846F9-8BB6-9A3D-DAA3-459F8BBB722B}"/>
              </a:ext>
            </a:extLst>
          </p:cNvPr>
          <p:cNvCxnSpPr/>
          <p:nvPr/>
        </p:nvCxnSpPr>
        <p:spPr bwMode="auto">
          <a:xfrm>
            <a:off x="1402301" y="2145033"/>
            <a:ext cx="1411605" cy="128396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AA67C2C-2378-AAA4-6301-90E4F6FE6D5C}"/>
                  </a:ext>
                </a:extLst>
              </p:cNvPr>
              <p:cNvSpPr txBox="1"/>
              <p:nvPr/>
            </p:nvSpPr>
            <p:spPr>
              <a:xfrm>
                <a:off x="3994816" y="1860064"/>
                <a:ext cx="5111606" cy="751616"/>
              </a:xfrm>
              <a:prstGeom prst="rect">
                <a:avLst/>
              </a:prstGeom>
              <a:noFill/>
            </p:spPr>
            <p:txBody>
              <a:bodyPr wrap="square" rtlCol="0">
                <a:spAutoFit/>
              </a:bodyPr>
              <a:lstStyle/>
              <a:p>
                <a:pPr>
                  <a:spcAft>
                    <a:spcPts val="1200"/>
                  </a:spcAft>
                </a:pPr>
                <a:r>
                  <a:rPr lang="en-GB" sz="2800" dirty="0"/>
                  <a:t>Re-arrange to get  </a:t>
                </a:r>
                <a14:m>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𝑢</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𝑣</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𝑓</m:t>
                        </m:r>
                      </m:den>
                    </m:f>
                  </m:oMath>
                </a14:m>
                <a:endParaRPr lang="en-IE" sz="2800" dirty="0"/>
              </a:p>
            </p:txBody>
          </p:sp>
        </mc:Choice>
        <mc:Fallback xmlns="">
          <p:sp>
            <p:nvSpPr>
              <p:cNvPr id="6" name="TextBox 5">
                <a:extLst>
                  <a:ext uri="{FF2B5EF4-FFF2-40B4-BE49-F238E27FC236}">
                    <a16:creationId xmlns:a16="http://schemas.microsoft.com/office/drawing/2014/main" id="{1AA67C2C-2378-AAA4-6301-90E4F6FE6D5C}"/>
                  </a:ext>
                </a:extLst>
              </p:cNvPr>
              <p:cNvSpPr txBox="1">
                <a:spLocks noRot="1" noChangeAspect="1" noMove="1" noResize="1" noEditPoints="1" noAdjustHandles="1" noChangeArrowheads="1" noChangeShapeType="1" noTextEdit="1"/>
              </p:cNvSpPr>
              <p:nvPr/>
            </p:nvSpPr>
            <p:spPr>
              <a:xfrm>
                <a:off x="3994816" y="1860064"/>
                <a:ext cx="5111606" cy="751616"/>
              </a:xfrm>
              <a:prstGeom prst="rect">
                <a:avLst/>
              </a:prstGeom>
              <a:blipFill>
                <a:blip r:embed="rId5"/>
                <a:stretch>
                  <a:fillRect l="-2384" b="-24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17AD6BE-7F93-E504-AA80-3B967D737E84}"/>
                  </a:ext>
                </a:extLst>
              </p:cNvPr>
              <p:cNvSpPr txBox="1"/>
              <p:nvPr/>
            </p:nvSpPr>
            <p:spPr>
              <a:xfrm>
                <a:off x="3994816" y="2877856"/>
                <a:ext cx="5111606" cy="1921167"/>
              </a:xfrm>
              <a:prstGeom prst="rect">
                <a:avLst/>
              </a:prstGeom>
              <a:noFill/>
            </p:spPr>
            <p:txBody>
              <a:bodyPr wrap="square" rtlCol="0">
                <a:spAutoFit/>
              </a:bodyPr>
              <a:lstStyle/>
              <a:p>
                <a:pPr>
                  <a:spcAft>
                    <a:spcPts val="1200"/>
                  </a:spcAft>
                </a:pPr>
                <a:r>
                  <a:rPr lang="en-GB" sz="2800" dirty="0"/>
                  <a:t>This is now in the form </a:t>
                </a:r>
              </a:p>
              <a:p>
                <a:pPr>
                  <a:spcAft>
                    <a:spcPts val="1200"/>
                  </a:spcAft>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𝑦</m:t>
                      </m:r>
                      <m:r>
                        <a:rPr lang="en-GB" sz="2800" b="0" i="1" smtClean="0">
                          <a:latin typeface="Cambria Math" panose="02040503050406030204" pitchFamily="18" charset="0"/>
                        </a:rPr>
                        <m:t>=</m:t>
                      </m:r>
                      <m:r>
                        <a:rPr lang="en-GB" sz="2800" b="0" i="1" smtClean="0">
                          <a:latin typeface="Cambria Math" panose="02040503050406030204" pitchFamily="18" charset="0"/>
                        </a:rPr>
                        <m:t>𝑚𝑥</m:t>
                      </m:r>
                      <m:r>
                        <a:rPr lang="en-GB" sz="2800" b="0" i="1" smtClean="0">
                          <a:latin typeface="Cambria Math" panose="02040503050406030204" pitchFamily="18" charset="0"/>
                        </a:rPr>
                        <m:t>+</m:t>
                      </m:r>
                      <m:r>
                        <a:rPr lang="en-GB" sz="2800" b="0" i="1" smtClean="0">
                          <a:latin typeface="Cambria Math" panose="02040503050406030204" pitchFamily="18" charset="0"/>
                        </a:rPr>
                        <m:t>𝑐</m:t>
                      </m:r>
                    </m:oMath>
                  </m:oMathPara>
                </a14:m>
                <a:endParaRPr lang="en-IE" sz="2800" dirty="0"/>
              </a:p>
              <a:p>
                <a:pPr>
                  <a:spcAft>
                    <a:spcPts val="1200"/>
                  </a:spcAft>
                </a:pPr>
                <a:r>
                  <a:rPr lang="en-IE" sz="2800" dirty="0"/>
                  <a:t>A line with </a:t>
                </a:r>
                <a14:m>
                  <m:oMath xmlns:m="http://schemas.openxmlformats.org/officeDocument/2006/math">
                    <m:r>
                      <a:rPr lang="en-GB" sz="2800" b="0" i="1" smtClean="0">
                        <a:latin typeface="Cambria Math" panose="02040503050406030204" pitchFamily="18" charset="0"/>
                      </a:rPr>
                      <m:t>𝑚</m:t>
                    </m:r>
                    <m:r>
                      <a:rPr lang="en-GB" sz="2800" b="0" i="1" smtClean="0">
                        <a:latin typeface="Cambria Math" panose="02040503050406030204" pitchFamily="18" charset="0"/>
                      </a:rPr>
                      <m:t>=−1</m:t>
                    </m:r>
                  </m:oMath>
                </a14:m>
                <a:r>
                  <a:rPr lang="en-IE" sz="2800" dirty="0"/>
                  <a:t> and </a:t>
                </a:r>
                <a14:m>
                  <m:oMath xmlns:m="http://schemas.openxmlformats.org/officeDocument/2006/math">
                    <m:r>
                      <a:rPr lang="en-GB" sz="2800" b="0" i="1" smtClean="0">
                        <a:latin typeface="Cambria Math" panose="02040503050406030204" pitchFamily="18" charset="0"/>
                      </a:rPr>
                      <m:t>𝑐</m:t>
                    </m:r>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𝑓</m:t>
                        </m:r>
                      </m:den>
                    </m:f>
                  </m:oMath>
                </a14:m>
                <a:endParaRPr lang="en-IE" sz="2800" dirty="0"/>
              </a:p>
            </p:txBody>
          </p:sp>
        </mc:Choice>
        <mc:Fallback xmlns="">
          <p:sp>
            <p:nvSpPr>
              <p:cNvPr id="8" name="TextBox 7">
                <a:extLst>
                  <a:ext uri="{FF2B5EF4-FFF2-40B4-BE49-F238E27FC236}">
                    <a16:creationId xmlns:a16="http://schemas.microsoft.com/office/drawing/2014/main" id="{317AD6BE-7F93-E504-AA80-3B967D737E84}"/>
                  </a:ext>
                </a:extLst>
              </p:cNvPr>
              <p:cNvSpPr txBox="1">
                <a:spLocks noRot="1" noChangeAspect="1" noMove="1" noResize="1" noEditPoints="1" noAdjustHandles="1" noChangeArrowheads="1" noChangeShapeType="1" noTextEdit="1"/>
              </p:cNvSpPr>
              <p:nvPr/>
            </p:nvSpPr>
            <p:spPr>
              <a:xfrm>
                <a:off x="3994816" y="2877856"/>
                <a:ext cx="5111606" cy="1921167"/>
              </a:xfrm>
              <a:prstGeom prst="rect">
                <a:avLst/>
              </a:prstGeom>
              <a:blipFill>
                <a:blip r:embed="rId6"/>
                <a:stretch>
                  <a:fillRect l="-2384" t="-3175" b="-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010CE34-34E6-A22E-0CB3-BCBEB7990116}"/>
                  </a:ext>
                </a:extLst>
              </p:cNvPr>
              <p:cNvSpPr txBox="1"/>
              <p:nvPr/>
            </p:nvSpPr>
            <p:spPr>
              <a:xfrm>
                <a:off x="538205" y="5350167"/>
                <a:ext cx="8167377" cy="1182503"/>
              </a:xfrm>
              <a:prstGeom prst="rect">
                <a:avLst/>
              </a:prstGeom>
              <a:noFill/>
            </p:spPr>
            <p:txBody>
              <a:bodyPr wrap="square" rtlCol="0">
                <a:spAutoFit/>
              </a:bodyPr>
              <a:lstStyle/>
              <a:p>
                <a:pPr>
                  <a:spcAft>
                    <a:spcPts val="1200"/>
                  </a:spcAft>
                </a:pPr>
                <a:r>
                  <a:rPr lang="en-GB" sz="2800" dirty="0"/>
                  <a:t>The graph is a straight line with a slope of -1 and a y intercept of </a:t>
                </a:r>
                <a14:m>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𝑓</m:t>
                        </m:r>
                      </m:den>
                    </m:f>
                  </m:oMath>
                </a14:m>
                <a:r>
                  <a:rPr lang="en-IE" sz="2800" dirty="0"/>
                  <a:t>. This verifies the formula.</a:t>
                </a:r>
              </a:p>
            </p:txBody>
          </p:sp>
        </mc:Choice>
        <mc:Fallback xmlns="">
          <p:sp>
            <p:nvSpPr>
              <p:cNvPr id="10" name="TextBox 9">
                <a:extLst>
                  <a:ext uri="{FF2B5EF4-FFF2-40B4-BE49-F238E27FC236}">
                    <a16:creationId xmlns:a16="http://schemas.microsoft.com/office/drawing/2014/main" id="{5010CE34-34E6-A22E-0CB3-BCBEB7990116}"/>
                  </a:ext>
                </a:extLst>
              </p:cNvPr>
              <p:cNvSpPr txBox="1">
                <a:spLocks noRot="1" noChangeAspect="1" noMove="1" noResize="1" noEditPoints="1" noAdjustHandles="1" noChangeArrowheads="1" noChangeShapeType="1" noTextEdit="1"/>
              </p:cNvSpPr>
              <p:nvPr/>
            </p:nvSpPr>
            <p:spPr>
              <a:xfrm>
                <a:off x="538205" y="5350167"/>
                <a:ext cx="8167377" cy="1182503"/>
              </a:xfrm>
              <a:prstGeom prst="rect">
                <a:avLst/>
              </a:prstGeom>
              <a:blipFill>
                <a:blip r:embed="rId7"/>
                <a:stretch>
                  <a:fillRect l="-1493" t="-5670" r="-2687" b="-1031"/>
                </a:stretch>
              </a:blipFill>
            </p:spPr>
            <p:txBody>
              <a:bodyPr/>
              <a:lstStyle/>
              <a:p>
                <a:r>
                  <a:rPr lang="en-GB">
                    <a:noFill/>
                  </a:rPr>
                  <a:t> </a:t>
                </a:r>
              </a:p>
            </p:txBody>
          </p:sp>
        </mc:Fallback>
      </mc:AlternateContent>
    </p:spTree>
    <p:extLst>
      <p:ext uri="{BB962C8B-B14F-4D97-AF65-F5344CB8AC3E}">
        <p14:creationId xmlns:p14="http://schemas.microsoft.com/office/powerpoint/2010/main" val="128963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BDDC9-C998-AB97-10B4-99FF8116473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9DAFF53-0B0C-83F8-CC7C-2B4EEFCB8F04}"/>
              </a:ext>
            </a:extLst>
          </p:cNvPr>
          <p:cNvSpPr>
            <a:spLocks noGrp="1"/>
          </p:cNvSpPr>
          <p:nvPr>
            <p:ph type="title"/>
          </p:nvPr>
        </p:nvSpPr>
        <p:spPr/>
        <p:txBody>
          <a:bodyPr>
            <a:normAutofit fontScale="90000"/>
          </a:bodyPr>
          <a:lstStyle/>
          <a:p>
            <a:r>
              <a:rPr lang="en-GB" dirty="0"/>
              <a:t>Exercise with Secondary Data</a:t>
            </a:r>
          </a:p>
        </p:txBody>
      </p:sp>
      <p:sp>
        <p:nvSpPr>
          <p:cNvPr id="4" name="Text Placeholder 3">
            <a:extLst>
              <a:ext uri="{FF2B5EF4-FFF2-40B4-BE49-F238E27FC236}">
                <a16:creationId xmlns:a16="http://schemas.microsoft.com/office/drawing/2014/main" id="{850279A6-F145-9F1F-68CF-6BEEAABABD6D}"/>
              </a:ext>
            </a:extLst>
          </p:cNvPr>
          <p:cNvSpPr>
            <a:spLocks noGrp="1"/>
          </p:cNvSpPr>
          <p:nvPr>
            <p:ph type="body" sz="quarter" idx="10"/>
          </p:nvPr>
        </p:nvSpPr>
        <p:spPr>
          <a:xfrm>
            <a:off x="122292" y="461664"/>
            <a:ext cx="8899415" cy="2419124"/>
          </a:xfrm>
        </p:spPr>
        <p:txBody>
          <a:bodyPr/>
          <a:lstStyle/>
          <a:p>
            <a:r>
              <a:rPr lang="en-GB" dirty="0"/>
              <a:t>In an experiment to verify the lens formula students obtained the following data using a lens of focal length 16 cm. Use this data to draw a graph that verifies the formula and state how </a:t>
            </a:r>
            <a:br>
              <a:rPr lang="en-GB" dirty="0"/>
            </a:br>
            <a:r>
              <a:rPr lang="en-GB" dirty="0"/>
              <a:t>the graph verifies the </a:t>
            </a:r>
            <a:br>
              <a:rPr lang="en-GB" dirty="0"/>
            </a:br>
            <a:r>
              <a:rPr lang="en-GB" dirty="0"/>
              <a:t>formula</a:t>
            </a:r>
          </a:p>
        </p:txBody>
      </p:sp>
      <p:sp>
        <p:nvSpPr>
          <p:cNvPr id="2" name="Slide Number Placeholder 1">
            <a:extLst>
              <a:ext uri="{FF2B5EF4-FFF2-40B4-BE49-F238E27FC236}">
                <a16:creationId xmlns:a16="http://schemas.microsoft.com/office/drawing/2014/main" id="{992FDF63-803F-1962-EA79-7377C5ED99C4}"/>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47</a:t>
            </a:fld>
            <a:endParaRPr lang="en-GB" altLang="en-US"/>
          </a:p>
        </p:txBody>
      </p:sp>
      <p:grpSp>
        <p:nvGrpSpPr>
          <p:cNvPr id="15" name="Group 14">
            <a:extLst>
              <a:ext uri="{FF2B5EF4-FFF2-40B4-BE49-F238E27FC236}">
                <a16:creationId xmlns:a16="http://schemas.microsoft.com/office/drawing/2014/main" id="{ECF135B0-9794-34A7-8588-8B5E5E099B30}"/>
              </a:ext>
            </a:extLst>
          </p:cNvPr>
          <p:cNvGrpSpPr/>
          <p:nvPr/>
        </p:nvGrpSpPr>
        <p:grpSpPr>
          <a:xfrm>
            <a:off x="3970751" y="1760693"/>
            <a:ext cx="5050956" cy="1193960"/>
            <a:chOff x="538619" y="1222326"/>
            <a:chExt cx="7867444" cy="1873571"/>
          </a:xfrm>
        </p:grpSpPr>
        <p:pic>
          <p:nvPicPr>
            <p:cNvPr id="5" name="Picture 4">
              <a:extLst>
                <a:ext uri="{FF2B5EF4-FFF2-40B4-BE49-F238E27FC236}">
                  <a16:creationId xmlns:a16="http://schemas.microsoft.com/office/drawing/2014/main" id="{16017224-8E7C-3CAE-A319-5A7C70ABA007}"/>
                </a:ext>
              </a:extLst>
            </p:cNvPr>
            <p:cNvPicPr>
              <a:picLocks noChangeAspect="1"/>
            </p:cNvPicPr>
            <p:nvPr/>
          </p:nvPicPr>
          <p:blipFill>
            <a:blip r:embed="rId2"/>
            <a:srcRect l="26750" t="15604" r="63375" b="13694"/>
            <a:stretch/>
          </p:blipFill>
          <p:spPr>
            <a:xfrm>
              <a:off x="2007487" y="1291812"/>
              <a:ext cx="1893386" cy="1773551"/>
            </a:xfrm>
            <a:prstGeom prst="rect">
              <a:avLst/>
            </a:prstGeom>
            <a:ln w="28575">
              <a:solidFill>
                <a:schemeClr val="tx1"/>
              </a:solidFill>
            </a:ln>
          </p:spPr>
        </p:pic>
        <p:pic>
          <p:nvPicPr>
            <p:cNvPr id="6" name="Picture 5">
              <a:extLst>
                <a:ext uri="{FF2B5EF4-FFF2-40B4-BE49-F238E27FC236}">
                  <a16:creationId xmlns:a16="http://schemas.microsoft.com/office/drawing/2014/main" id="{60F4C5E1-680D-5619-C989-86D460FA1103}"/>
                </a:ext>
              </a:extLst>
            </p:cNvPr>
            <p:cNvPicPr>
              <a:picLocks noChangeAspect="1"/>
            </p:cNvPicPr>
            <p:nvPr/>
          </p:nvPicPr>
          <p:blipFill>
            <a:blip r:embed="rId2"/>
            <a:srcRect l="1125" t="7251" r="90250" b="8659"/>
            <a:stretch>
              <a:fillRect/>
            </a:stretch>
          </p:blipFill>
          <p:spPr>
            <a:xfrm>
              <a:off x="538619" y="1222326"/>
              <a:ext cx="1468867" cy="1873571"/>
            </a:xfrm>
            <a:prstGeom prst="rect">
              <a:avLst/>
            </a:prstGeom>
          </p:spPr>
        </p:pic>
        <p:pic>
          <p:nvPicPr>
            <p:cNvPr id="7" name="Picture 6">
              <a:extLst>
                <a:ext uri="{FF2B5EF4-FFF2-40B4-BE49-F238E27FC236}">
                  <a16:creationId xmlns:a16="http://schemas.microsoft.com/office/drawing/2014/main" id="{0B54B9D6-C994-A233-C648-DC9D2B1FE149}"/>
                </a:ext>
              </a:extLst>
            </p:cNvPr>
            <p:cNvPicPr>
              <a:picLocks noChangeAspect="1"/>
            </p:cNvPicPr>
            <p:nvPr/>
          </p:nvPicPr>
          <p:blipFill>
            <a:blip r:embed="rId2"/>
            <a:srcRect l="45889" t="15203" r="44236" b="14095"/>
            <a:stretch/>
          </p:blipFill>
          <p:spPr>
            <a:xfrm>
              <a:off x="3686111" y="1291812"/>
              <a:ext cx="1893386" cy="1773551"/>
            </a:xfrm>
            <a:prstGeom prst="rect">
              <a:avLst/>
            </a:prstGeom>
            <a:ln w="28575">
              <a:solidFill>
                <a:schemeClr val="tx1"/>
              </a:solidFill>
            </a:ln>
          </p:spPr>
        </p:pic>
        <p:pic>
          <p:nvPicPr>
            <p:cNvPr id="8" name="Picture 7">
              <a:extLst>
                <a:ext uri="{FF2B5EF4-FFF2-40B4-BE49-F238E27FC236}">
                  <a16:creationId xmlns:a16="http://schemas.microsoft.com/office/drawing/2014/main" id="{445C0916-5964-1B6F-87BB-D33E14D5B573}"/>
                </a:ext>
              </a:extLst>
            </p:cNvPr>
            <p:cNvPicPr>
              <a:picLocks noChangeAspect="1"/>
            </p:cNvPicPr>
            <p:nvPr/>
          </p:nvPicPr>
          <p:blipFill>
            <a:blip r:embed="rId2"/>
            <a:srcRect l="65818" t="14649" r="26903" b="14649"/>
            <a:stretch/>
          </p:blipFill>
          <p:spPr>
            <a:xfrm>
              <a:off x="5579497" y="1277917"/>
              <a:ext cx="1395663" cy="1773551"/>
            </a:xfrm>
            <a:prstGeom prst="rect">
              <a:avLst/>
            </a:prstGeom>
            <a:ln w="28575">
              <a:solidFill>
                <a:schemeClr val="tx1"/>
              </a:solidFill>
            </a:ln>
          </p:spPr>
        </p:pic>
        <p:pic>
          <p:nvPicPr>
            <p:cNvPr id="9" name="Picture 8">
              <a:extLst>
                <a:ext uri="{FF2B5EF4-FFF2-40B4-BE49-F238E27FC236}">
                  <a16:creationId xmlns:a16="http://schemas.microsoft.com/office/drawing/2014/main" id="{77C103A9-C00F-6098-4773-13B4ACE0C2E8}"/>
                </a:ext>
              </a:extLst>
            </p:cNvPr>
            <p:cNvPicPr>
              <a:picLocks noChangeAspect="1"/>
            </p:cNvPicPr>
            <p:nvPr/>
          </p:nvPicPr>
          <p:blipFill>
            <a:blip r:embed="rId2"/>
            <a:srcRect l="85459" t="14095" r="7262" b="15203"/>
            <a:stretch/>
          </p:blipFill>
          <p:spPr>
            <a:xfrm>
              <a:off x="7010400" y="1277916"/>
              <a:ext cx="1395663" cy="1773551"/>
            </a:xfrm>
            <a:prstGeom prst="rect">
              <a:avLst/>
            </a:prstGeom>
            <a:ln w="28575">
              <a:solidFill>
                <a:schemeClr val="tx1"/>
              </a:solidFill>
            </a:ln>
          </p:spPr>
        </p:pic>
      </p:grpSp>
      <p:grpSp>
        <p:nvGrpSpPr>
          <p:cNvPr id="10" name="Group 9">
            <a:extLst>
              <a:ext uri="{FF2B5EF4-FFF2-40B4-BE49-F238E27FC236}">
                <a16:creationId xmlns:a16="http://schemas.microsoft.com/office/drawing/2014/main" id="{1CEB27D2-700F-98C1-DE32-B0086CFC08A2}"/>
              </a:ext>
            </a:extLst>
          </p:cNvPr>
          <p:cNvGrpSpPr/>
          <p:nvPr/>
        </p:nvGrpSpPr>
        <p:grpSpPr>
          <a:xfrm>
            <a:off x="181352" y="2979476"/>
            <a:ext cx="5947991" cy="3766169"/>
            <a:chOff x="3470315" y="3231860"/>
            <a:chExt cx="4923067" cy="3117204"/>
          </a:xfrm>
        </p:grpSpPr>
        <p:grpSp>
          <p:nvGrpSpPr>
            <p:cNvPr id="14" name="Group 13">
              <a:extLst>
                <a:ext uri="{FF2B5EF4-FFF2-40B4-BE49-F238E27FC236}">
                  <a16:creationId xmlns:a16="http://schemas.microsoft.com/office/drawing/2014/main" id="{AADBE952-A777-1747-8C1F-BABA6C8DD8C2}"/>
                </a:ext>
              </a:extLst>
            </p:cNvPr>
            <p:cNvGrpSpPr/>
            <p:nvPr/>
          </p:nvGrpSpPr>
          <p:grpSpPr>
            <a:xfrm>
              <a:off x="3507358" y="3231860"/>
              <a:ext cx="4848984" cy="3090968"/>
              <a:chOff x="3643322" y="2924333"/>
              <a:chExt cx="4848984" cy="3090968"/>
            </a:xfrm>
          </p:grpSpPr>
          <p:cxnSp>
            <p:nvCxnSpPr>
              <p:cNvPr id="36" name="Straight Connector 35">
                <a:extLst>
                  <a:ext uri="{FF2B5EF4-FFF2-40B4-BE49-F238E27FC236}">
                    <a16:creationId xmlns:a16="http://schemas.microsoft.com/office/drawing/2014/main" id="{CEC1BE96-C435-DD01-B8CC-CA902D779679}"/>
                  </a:ext>
                </a:extLst>
              </p:cNvPr>
              <p:cNvCxnSpPr>
                <a:cxnSpLocks/>
              </p:cNvCxnSpPr>
              <p:nvPr/>
            </p:nvCxnSpPr>
            <p:spPr>
              <a:xfrm rot="10800000">
                <a:off x="7280060"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859CCF8E-5F93-9DA6-63C6-384F0F8B2715}"/>
                  </a:ext>
                </a:extLst>
              </p:cNvPr>
              <p:cNvCxnSpPr>
                <a:cxnSpLocks/>
              </p:cNvCxnSpPr>
              <p:nvPr/>
            </p:nvCxnSpPr>
            <p:spPr>
              <a:xfrm rot="10800000">
                <a:off x="6933704"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5AAEF050-87DF-B44C-9D06-2D43D808007C}"/>
                  </a:ext>
                </a:extLst>
              </p:cNvPr>
              <p:cNvCxnSpPr>
                <a:cxnSpLocks/>
              </p:cNvCxnSpPr>
              <p:nvPr/>
            </p:nvCxnSpPr>
            <p:spPr>
              <a:xfrm rot="10800000">
                <a:off x="6587348"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CCA6084-1680-9455-187C-1040BD52BFEC}"/>
                  </a:ext>
                </a:extLst>
              </p:cNvPr>
              <p:cNvCxnSpPr>
                <a:cxnSpLocks/>
              </p:cNvCxnSpPr>
              <p:nvPr/>
            </p:nvCxnSpPr>
            <p:spPr>
              <a:xfrm rot="10800000">
                <a:off x="6240992"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E4B2E99D-ADCB-519B-9D5D-F1875692C2EE}"/>
                  </a:ext>
                </a:extLst>
              </p:cNvPr>
              <p:cNvCxnSpPr>
                <a:cxnSpLocks/>
              </p:cNvCxnSpPr>
              <p:nvPr/>
            </p:nvCxnSpPr>
            <p:spPr>
              <a:xfrm rot="10800000">
                <a:off x="5894636"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25752104-746D-1A1A-C352-EAD67A317CB5}"/>
                  </a:ext>
                </a:extLst>
              </p:cNvPr>
              <p:cNvCxnSpPr>
                <a:cxnSpLocks/>
              </p:cNvCxnSpPr>
              <p:nvPr/>
            </p:nvCxnSpPr>
            <p:spPr>
              <a:xfrm rot="10800000">
                <a:off x="5548280"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35516529-E562-D90F-B290-4A55D9A1D47A}"/>
                  </a:ext>
                </a:extLst>
              </p:cNvPr>
              <p:cNvCxnSpPr>
                <a:cxnSpLocks/>
              </p:cNvCxnSpPr>
              <p:nvPr/>
            </p:nvCxnSpPr>
            <p:spPr>
              <a:xfrm rot="10800000">
                <a:off x="5201924"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66030E38-E717-BC65-55B0-F0490F72FFB3}"/>
                  </a:ext>
                </a:extLst>
              </p:cNvPr>
              <p:cNvCxnSpPr>
                <a:cxnSpLocks/>
              </p:cNvCxnSpPr>
              <p:nvPr/>
            </p:nvCxnSpPr>
            <p:spPr>
              <a:xfrm rot="10800000">
                <a:off x="4855568"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11AE2058-F2B6-CC63-270E-2E9E1B643516}"/>
                  </a:ext>
                </a:extLst>
              </p:cNvPr>
              <p:cNvCxnSpPr>
                <a:cxnSpLocks/>
              </p:cNvCxnSpPr>
              <p:nvPr/>
            </p:nvCxnSpPr>
            <p:spPr>
              <a:xfrm rot="10800000">
                <a:off x="4509212"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77017E45-4634-EC97-1E7D-FE09B3580C38}"/>
                  </a:ext>
                </a:extLst>
              </p:cNvPr>
              <p:cNvCxnSpPr>
                <a:cxnSpLocks/>
              </p:cNvCxnSpPr>
              <p:nvPr/>
            </p:nvCxnSpPr>
            <p:spPr>
              <a:xfrm rot="10800000">
                <a:off x="4162856"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300AC397-493E-3E68-7B35-436353D6F018}"/>
                  </a:ext>
                </a:extLst>
              </p:cNvPr>
              <p:cNvCxnSpPr>
                <a:cxnSpLocks/>
              </p:cNvCxnSpPr>
              <p:nvPr/>
            </p:nvCxnSpPr>
            <p:spPr>
              <a:xfrm rot="10800000">
                <a:off x="3816500"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9D2C36E1-38CB-70CB-B0C5-05A3EF4433BD}"/>
                  </a:ext>
                </a:extLst>
              </p:cNvPr>
              <p:cNvCxnSpPr>
                <a:cxnSpLocks/>
              </p:cNvCxnSpPr>
              <p:nvPr/>
            </p:nvCxnSpPr>
            <p:spPr>
              <a:xfrm rot="10800000">
                <a:off x="7106882"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7D02C9E1-429E-68D8-0293-91F2831E01B9}"/>
                  </a:ext>
                </a:extLst>
              </p:cNvPr>
              <p:cNvCxnSpPr>
                <a:cxnSpLocks/>
              </p:cNvCxnSpPr>
              <p:nvPr/>
            </p:nvCxnSpPr>
            <p:spPr>
              <a:xfrm rot="10800000">
                <a:off x="6760526"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A2624A66-B79B-032F-171A-5AD543A01206}"/>
                  </a:ext>
                </a:extLst>
              </p:cNvPr>
              <p:cNvCxnSpPr>
                <a:cxnSpLocks/>
              </p:cNvCxnSpPr>
              <p:nvPr/>
            </p:nvCxnSpPr>
            <p:spPr>
              <a:xfrm rot="10800000">
                <a:off x="6414170"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3DBE0B05-572B-638A-5DBF-B35C7004B22A}"/>
                  </a:ext>
                </a:extLst>
              </p:cNvPr>
              <p:cNvCxnSpPr>
                <a:cxnSpLocks/>
              </p:cNvCxnSpPr>
              <p:nvPr/>
            </p:nvCxnSpPr>
            <p:spPr>
              <a:xfrm rot="10800000">
                <a:off x="6067814"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7BE2E2BF-F25D-3CBB-AFCE-C075D827AD68}"/>
                  </a:ext>
                </a:extLst>
              </p:cNvPr>
              <p:cNvCxnSpPr>
                <a:cxnSpLocks/>
              </p:cNvCxnSpPr>
              <p:nvPr/>
            </p:nvCxnSpPr>
            <p:spPr>
              <a:xfrm rot="10800000">
                <a:off x="5721458"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8781ADEA-D387-4030-2BC2-384661BB657A}"/>
                  </a:ext>
                </a:extLst>
              </p:cNvPr>
              <p:cNvCxnSpPr>
                <a:cxnSpLocks/>
              </p:cNvCxnSpPr>
              <p:nvPr/>
            </p:nvCxnSpPr>
            <p:spPr>
              <a:xfrm rot="10800000">
                <a:off x="5375102"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ED6959C9-165E-C560-4A8D-F5AC5D26DCAA}"/>
                  </a:ext>
                </a:extLst>
              </p:cNvPr>
              <p:cNvCxnSpPr>
                <a:cxnSpLocks/>
              </p:cNvCxnSpPr>
              <p:nvPr/>
            </p:nvCxnSpPr>
            <p:spPr>
              <a:xfrm rot="10800000">
                <a:off x="5028746"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AE120B60-CE37-C10B-16BC-D755C403891D}"/>
                  </a:ext>
                </a:extLst>
              </p:cNvPr>
              <p:cNvCxnSpPr>
                <a:cxnSpLocks/>
              </p:cNvCxnSpPr>
              <p:nvPr/>
            </p:nvCxnSpPr>
            <p:spPr>
              <a:xfrm rot="10800000">
                <a:off x="4682390"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EF9A0959-0E30-371B-9CA7-BA5F0A7D0EA2}"/>
                  </a:ext>
                </a:extLst>
              </p:cNvPr>
              <p:cNvCxnSpPr>
                <a:cxnSpLocks/>
              </p:cNvCxnSpPr>
              <p:nvPr/>
            </p:nvCxnSpPr>
            <p:spPr>
              <a:xfrm rot="10800000">
                <a:off x="4336034"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4E709A79-E7A9-4915-434F-682B9752B943}"/>
                  </a:ext>
                </a:extLst>
              </p:cNvPr>
              <p:cNvCxnSpPr>
                <a:cxnSpLocks/>
              </p:cNvCxnSpPr>
              <p:nvPr/>
            </p:nvCxnSpPr>
            <p:spPr>
              <a:xfrm rot="10800000">
                <a:off x="3989678"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1F7C1262-B939-0CEE-45D0-530020963BD9}"/>
                  </a:ext>
                </a:extLst>
              </p:cNvPr>
              <p:cNvCxnSpPr>
                <a:cxnSpLocks/>
              </p:cNvCxnSpPr>
              <p:nvPr/>
            </p:nvCxnSpPr>
            <p:spPr>
              <a:xfrm rot="10800000">
                <a:off x="3643322"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019760B4-8EBC-D3D2-18EB-F9107675B837}"/>
                  </a:ext>
                </a:extLst>
              </p:cNvPr>
              <p:cNvCxnSpPr>
                <a:cxnSpLocks/>
              </p:cNvCxnSpPr>
              <p:nvPr/>
            </p:nvCxnSpPr>
            <p:spPr>
              <a:xfrm rot="10800000">
                <a:off x="8319128"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708E13C4-54E3-5358-59C2-732041DBE26B}"/>
                  </a:ext>
                </a:extLst>
              </p:cNvPr>
              <p:cNvCxnSpPr>
                <a:cxnSpLocks/>
              </p:cNvCxnSpPr>
              <p:nvPr/>
            </p:nvCxnSpPr>
            <p:spPr>
              <a:xfrm rot="10800000">
                <a:off x="7972772"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87912DD0-37E3-21B6-7BC8-62DC95E86148}"/>
                  </a:ext>
                </a:extLst>
              </p:cNvPr>
              <p:cNvCxnSpPr>
                <a:cxnSpLocks/>
              </p:cNvCxnSpPr>
              <p:nvPr/>
            </p:nvCxnSpPr>
            <p:spPr>
              <a:xfrm rot="10800000">
                <a:off x="7626416"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2A844C92-85A5-B52F-CC35-3B7BE581FF35}"/>
                  </a:ext>
                </a:extLst>
              </p:cNvPr>
              <p:cNvCxnSpPr>
                <a:cxnSpLocks/>
              </p:cNvCxnSpPr>
              <p:nvPr/>
            </p:nvCxnSpPr>
            <p:spPr>
              <a:xfrm rot="10800000">
                <a:off x="8492306"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C32E1F36-167E-E329-9FF1-EA2BB0B3CB20}"/>
                  </a:ext>
                </a:extLst>
              </p:cNvPr>
              <p:cNvCxnSpPr>
                <a:cxnSpLocks/>
              </p:cNvCxnSpPr>
              <p:nvPr/>
            </p:nvCxnSpPr>
            <p:spPr>
              <a:xfrm rot="10800000">
                <a:off x="8145950"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4643F48F-D045-F72D-6268-4B55D50450E1}"/>
                  </a:ext>
                </a:extLst>
              </p:cNvPr>
              <p:cNvCxnSpPr>
                <a:cxnSpLocks/>
              </p:cNvCxnSpPr>
              <p:nvPr/>
            </p:nvCxnSpPr>
            <p:spPr>
              <a:xfrm rot="10800000">
                <a:off x="7799594"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A2592A63-C0BA-11B2-BE5D-817B3F195BBF}"/>
                  </a:ext>
                </a:extLst>
              </p:cNvPr>
              <p:cNvCxnSpPr>
                <a:cxnSpLocks/>
              </p:cNvCxnSpPr>
              <p:nvPr/>
            </p:nvCxnSpPr>
            <p:spPr>
              <a:xfrm rot="10800000">
                <a:off x="7453238"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1A27DB16-8EB5-A101-56F7-1ED43C52402A}"/>
                </a:ext>
              </a:extLst>
            </p:cNvPr>
            <p:cNvGrpSpPr/>
            <p:nvPr/>
          </p:nvGrpSpPr>
          <p:grpSpPr>
            <a:xfrm>
              <a:off x="3470315" y="3231860"/>
              <a:ext cx="4923067" cy="3117204"/>
              <a:chOff x="4258141" y="2784704"/>
              <a:chExt cx="4749890" cy="3117204"/>
            </a:xfrm>
          </p:grpSpPr>
          <p:cxnSp>
            <p:nvCxnSpPr>
              <p:cNvPr id="17" name="Straight Connector 16">
                <a:extLst>
                  <a:ext uri="{FF2B5EF4-FFF2-40B4-BE49-F238E27FC236}">
                    <a16:creationId xmlns:a16="http://schemas.microsoft.com/office/drawing/2014/main" id="{34DCE6E9-7960-CAE2-F17F-798040D28388}"/>
                  </a:ext>
                </a:extLst>
              </p:cNvPr>
              <p:cNvCxnSpPr>
                <a:cxnSpLocks/>
              </p:cNvCxnSpPr>
              <p:nvPr/>
            </p:nvCxnSpPr>
            <p:spPr>
              <a:xfrm rot="5400000">
                <a:off x="6633085" y="582938"/>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DD7E3A9-54D1-1E7B-3E06-EF66201014C1}"/>
                  </a:ext>
                </a:extLst>
              </p:cNvPr>
              <p:cNvCxnSpPr>
                <a:cxnSpLocks/>
              </p:cNvCxnSpPr>
              <p:nvPr/>
            </p:nvCxnSpPr>
            <p:spPr>
              <a:xfrm rot="5400000">
                <a:off x="6633085" y="929294"/>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F22DEC0-CD76-D3B9-6508-C859AD19F444}"/>
                  </a:ext>
                </a:extLst>
              </p:cNvPr>
              <p:cNvCxnSpPr>
                <a:cxnSpLocks/>
              </p:cNvCxnSpPr>
              <p:nvPr/>
            </p:nvCxnSpPr>
            <p:spPr>
              <a:xfrm rot="5400000">
                <a:off x="6633085" y="1275650"/>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714AE753-811B-C013-6587-D22674F66EEC}"/>
                  </a:ext>
                </a:extLst>
              </p:cNvPr>
              <p:cNvCxnSpPr>
                <a:cxnSpLocks/>
              </p:cNvCxnSpPr>
              <p:nvPr/>
            </p:nvCxnSpPr>
            <p:spPr>
              <a:xfrm rot="5400000">
                <a:off x="6633087" y="1622006"/>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F3415F42-0402-D9F8-FBEC-F8FAAC5A1AE6}"/>
                  </a:ext>
                </a:extLst>
              </p:cNvPr>
              <p:cNvCxnSpPr>
                <a:cxnSpLocks/>
              </p:cNvCxnSpPr>
              <p:nvPr/>
            </p:nvCxnSpPr>
            <p:spPr>
              <a:xfrm rot="5400000">
                <a:off x="6633087" y="1968362"/>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53D3A634-E9A4-64D5-11E7-48247BC26A88}"/>
                  </a:ext>
                </a:extLst>
              </p:cNvPr>
              <p:cNvCxnSpPr>
                <a:cxnSpLocks/>
              </p:cNvCxnSpPr>
              <p:nvPr/>
            </p:nvCxnSpPr>
            <p:spPr>
              <a:xfrm rot="5400000">
                <a:off x="6633087" y="2314718"/>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1356C9A1-91CE-5003-5013-EC0466AE7468}"/>
                  </a:ext>
                </a:extLst>
              </p:cNvPr>
              <p:cNvCxnSpPr>
                <a:cxnSpLocks/>
              </p:cNvCxnSpPr>
              <p:nvPr/>
            </p:nvCxnSpPr>
            <p:spPr>
              <a:xfrm rot="5400000">
                <a:off x="6633087" y="2661074"/>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1DE6B8D-3EBA-B01F-D97A-05B7C49522C8}"/>
                  </a:ext>
                </a:extLst>
              </p:cNvPr>
              <p:cNvCxnSpPr>
                <a:cxnSpLocks/>
              </p:cNvCxnSpPr>
              <p:nvPr/>
            </p:nvCxnSpPr>
            <p:spPr>
              <a:xfrm rot="5400000">
                <a:off x="6633087" y="3007430"/>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F71CCF0-9CCB-B142-8046-0C5BF71A47AF}"/>
                  </a:ext>
                </a:extLst>
              </p:cNvPr>
              <p:cNvCxnSpPr>
                <a:cxnSpLocks/>
              </p:cNvCxnSpPr>
              <p:nvPr/>
            </p:nvCxnSpPr>
            <p:spPr>
              <a:xfrm rot="5400000">
                <a:off x="6633087" y="3353786"/>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59D9B7C-287F-B478-347B-4554B6341708}"/>
                  </a:ext>
                </a:extLst>
              </p:cNvPr>
              <p:cNvCxnSpPr>
                <a:cxnSpLocks/>
              </p:cNvCxnSpPr>
              <p:nvPr/>
            </p:nvCxnSpPr>
            <p:spPr>
              <a:xfrm rot="5400000">
                <a:off x="6633085" y="409760"/>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A9F988C-0D4A-186C-92D3-E9433E8B19D7}"/>
                  </a:ext>
                </a:extLst>
              </p:cNvPr>
              <p:cNvCxnSpPr>
                <a:cxnSpLocks/>
              </p:cNvCxnSpPr>
              <p:nvPr/>
            </p:nvCxnSpPr>
            <p:spPr>
              <a:xfrm rot="5400000">
                <a:off x="6633085" y="756116"/>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FCAA7961-FFC5-C382-9449-08E8F5D503EC}"/>
                  </a:ext>
                </a:extLst>
              </p:cNvPr>
              <p:cNvCxnSpPr>
                <a:cxnSpLocks/>
              </p:cNvCxnSpPr>
              <p:nvPr/>
            </p:nvCxnSpPr>
            <p:spPr>
              <a:xfrm rot="5400000">
                <a:off x="6633085" y="1102472"/>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DF9C5C40-E679-685F-A72E-B5A716518545}"/>
                  </a:ext>
                </a:extLst>
              </p:cNvPr>
              <p:cNvCxnSpPr>
                <a:cxnSpLocks/>
              </p:cNvCxnSpPr>
              <p:nvPr/>
            </p:nvCxnSpPr>
            <p:spPr>
              <a:xfrm rot="5400000">
                <a:off x="6633085" y="1448828"/>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B8015A54-3C6C-4D8B-2CDB-06130EEE2DF5}"/>
                  </a:ext>
                </a:extLst>
              </p:cNvPr>
              <p:cNvCxnSpPr>
                <a:cxnSpLocks/>
              </p:cNvCxnSpPr>
              <p:nvPr/>
            </p:nvCxnSpPr>
            <p:spPr>
              <a:xfrm rot="5400000">
                <a:off x="6633087" y="1795184"/>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B2B6F2C9-A86F-1E99-A3B8-E0496EB1F664}"/>
                  </a:ext>
                </a:extLst>
              </p:cNvPr>
              <p:cNvCxnSpPr>
                <a:cxnSpLocks/>
              </p:cNvCxnSpPr>
              <p:nvPr/>
            </p:nvCxnSpPr>
            <p:spPr>
              <a:xfrm rot="5400000">
                <a:off x="6633087" y="2141540"/>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DD03B8AE-76E2-93F0-139A-DB7469984828}"/>
                  </a:ext>
                </a:extLst>
              </p:cNvPr>
              <p:cNvCxnSpPr>
                <a:cxnSpLocks/>
              </p:cNvCxnSpPr>
              <p:nvPr/>
            </p:nvCxnSpPr>
            <p:spPr>
              <a:xfrm rot="5400000">
                <a:off x="6633087" y="2487896"/>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CB792AA3-9A58-B5C3-F60B-9E7C20380704}"/>
                  </a:ext>
                </a:extLst>
              </p:cNvPr>
              <p:cNvCxnSpPr>
                <a:cxnSpLocks/>
              </p:cNvCxnSpPr>
              <p:nvPr/>
            </p:nvCxnSpPr>
            <p:spPr>
              <a:xfrm rot="5400000">
                <a:off x="6633087" y="2834252"/>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2A895E74-EAB2-69A5-E037-47C3D0BBF52A}"/>
                  </a:ext>
                </a:extLst>
              </p:cNvPr>
              <p:cNvCxnSpPr>
                <a:cxnSpLocks/>
              </p:cNvCxnSpPr>
              <p:nvPr/>
            </p:nvCxnSpPr>
            <p:spPr>
              <a:xfrm rot="5400000">
                <a:off x="6633087" y="3180608"/>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18E5EE3-A630-890E-7D9A-65AA3C79CA85}"/>
                  </a:ext>
                </a:extLst>
              </p:cNvPr>
              <p:cNvCxnSpPr>
                <a:cxnSpLocks/>
              </p:cNvCxnSpPr>
              <p:nvPr/>
            </p:nvCxnSpPr>
            <p:spPr>
              <a:xfrm rot="5400000">
                <a:off x="6633087" y="3526964"/>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5E228A9-F999-2F43-45C7-68922940AB17}"/>
                  </a:ext>
                </a:extLst>
              </p:cNvPr>
              <p:cNvSpPr txBox="1"/>
              <p:nvPr/>
            </p:nvSpPr>
            <p:spPr>
              <a:xfrm>
                <a:off x="6030758" y="5953000"/>
                <a:ext cx="337400" cy="651012"/>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cs typeface="Arial" panose="020B0604020202020204" pitchFamily="34" charset="0"/>
                            </a:rPr>
                          </m:ctrlPr>
                        </m:fPr>
                        <m:num>
                          <m:r>
                            <a:rPr lang="en-GB" sz="1400" b="0" i="1" smtClean="0">
                              <a:latin typeface="Cambria Math" panose="02040503050406030204" pitchFamily="18" charset="0"/>
                              <a:cs typeface="Arial" panose="020B0604020202020204" pitchFamily="34" charset="0"/>
                            </a:rPr>
                            <m:t>1</m:t>
                          </m:r>
                        </m:num>
                        <m:den>
                          <m:r>
                            <a:rPr lang="en-GB" sz="1400" b="0" i="1" smtClean="0">
                              <a:latin typeface="Cambria Math" panose="02040503050406030204" pitchFamily="18" charset="0"/>
                              <a:cs typeface="Arial" panose="020B0604020202020204" pitchFamily="34" charset="0"/>
                            </a:rPr>
                            <m:t>𝑣</m:t>
                          </m:r>
                        </m:den>
                      </m:f>
                    </m:oMath>
                  </m:oMathPara>
                </a14:m>
                <a:endParaRPr lang="en-GB" sz="1400" dirty="0" err="1">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75E228A9-F999-2F43-45C7-68922940AB17}"/>
                  </a:ext>
                </a:extLst>
              </p:cNvPr>
              <p:cNvSpPr txBox="1">
                <a:spLocks noRot="1" noChangeAspect="1" noMove="1" noResize="1" noEditPoints="1" noAdjustHandles="1" noChangeArrowheads="1" noChangeShapeType="1" noTextEdit="1"/>
              </p:cNvSpPr>
              <p:nvPr/>
            </p:nvSpPr>
            <p:spPr>
              <a:xfrm>
                <a:off x="6030758" y="5953000"/>
                <a:ext cx="337400" cy="65101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CE52C5D-A93C-CA37-46DC-165EE565275B}"/>
                  </a:ext>
                </a:extLst>
              </p:cNvPr>
              <p:cNvSpPr txBox="1"/>
              <p:nvPr/>
            </p:nvSpPr>
            <p:spPr>
              <a:xfrm>
                <a:off x="6026654" y="5489176"/>
                <a:ext cx="341504" cy="650947"/>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cs typeface="Arial" panose="020B0604020202020204" pitchFamily="34" charset="0"/>
                            </a:rPr>
                          </m:ctrlPr>
                        </m:fPr>
                        <m:num>
                          <m:r>
                            <a:rPr lang="en-GB" sz="1400" b="0" i="1" smtClean="0">
                              <a:latin typeface="Cambria Math" panose="02040503050406030204" pitchFamily="18" charset="0"/>
                              <a:cs typeface="Arial" panose="020B0604020202020204" pitchFamily="34" charset="0"/>
                            </a:rPr>
                            <m:t>1</m:t>
                          </m:r>
                        </m:num>
                        <m:den>
                          <m:r>
                            <a:rPr lang="en-GB" sz="1400" b="0" i="1" smtClean="0">
                              <a:latin typeface="Cambria Math" panose="02040503050406030204" pitchFamily="18" charset="0"/>
                              <a:cs typeface="Arial" panose="020B0604020202020204" pitchFamily="34" charset="0"/>
                            </a:rPr>
                            <m:t>𝑢</m:t>
                          </m:r>
                        </m:den>
                      </m:f>
                    </m:oMath>
                  </m:oMathPara>
                </a14:m>
                <a:endParaRPr lang="en-GB" sz="1400" dirty="0" err="1">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2CE52C5D-A93C-CA37-46DC-165EE565275B}"/>
                  </a:ext>
                </a:extLst>
              </p:cNvPr>
              <p:cNvSpPr txBox="1">
                <a:spLocks noRot="1" noChangeAspect="1" noMove="1" noResize="1" noEditPoints="1" noAdjustHandles="1" noChangeArrowheads="1" noChangeShapeType="1" noTextEdit="1"/>
              </p:cNvSpPr>
              <p:nvPr/>
            </p:nvSpPr>
            <p:spPr>
              <a:xfrm>
                <a:off x="6026654" y="5489176"/>
                <a:ext cx="341504" cy="650947"/>
              </a:xfrm>
              <a:prstGeom prst="rect">
                <a:avLst/>
              </a:prstGeom>
              <a:blipFill>
                <a:blip r:embed="rId4"/>
                <a:stretch>
                  <a:fillRect/>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E79D6DFB-BF97-4F0A-32F9-543FF6314AB1}"/>
              </a:ext>
            </a:extLst>
          </p:cNvPr>
          <p:cNvSpPr txBox="1"/>
          <p:nvPr/>
        </p:nvSpPr>
        <p:spPr>
          <a:xfrm>
            <a:off x="6415018" y="5600941"/>
            <a:ext cx="2520242" cy="307777"/>
          </a:xfrm>
          <a:prstGeom prst="rect">
            <a:avLst/>
          </a:prstGeom>
          <a:noFill/>
        </p:spPr>
        <p:txBody>
          <a:bodyPr wrap="none" rtlCol="0">
            <a:spAutoFit/>
          </a:bodyPr>
          <a:lstStyle/>
          <a:p>
            <a:pPr algn="l">
              <a:spcAft>
                <a:spcPts val="1200"/>
              </a:spcAft>
            </a:pPr>
            <a:r>
              <a:rPr lang="en-GB" sz="1400" dirty="0">
                <a:latin typeface="Arial" panose="020B0604020202020204" pitchFamily="34" charset="0"/>
                <a:cs typeface="Arial" panose="020B0604020202020204" pitchFamily="34" charset="0"/>
              </a:rPr>
              <a:t>0.05     0.0333    0.025    0.02</a:t>
            </a:r>
          </a:p>
        </p:txBody>
      </p:sp>
      <p:sp>
        <p:nvSpPr>
          <p:cNvPr id="65" name="TextBox 64">
            <a:extLst>
              <a:ext uri="{FF2B5EF4-FFF2-40B4-BE49-F238E27FC236}">
                <a16:creationId xmlns:a16="http://schemas.microsoft.com/office/drawing/2014/main" id="{96E97010-530C-181A-DBE6-A2CD4247A844}"/>
              </a:ext>
            </a:extLst>
          </p:cNvPr>
          <p:cNvSpPr txBox="1"/>
          <p:nvPr/>
        </p:nvSpPr>
        <p:spPr>
          <a:xfrm>
            <a:off x="6461210" y="6088559"/>
            <a:ext cx="2669320" cy="307777"/>
          </a:xfrm>
          <a:prstGeom prst="rect">
            <a:avLst/>
          </a:prstGeom>
          <a:noFill/>
        </p:spPr>
        <p:txBody>
          <a:bodyPr wrap="none" rtlCol="0">
            <a:spAutoFit/>
          </a:bodyPr>
          <a:lstStyle/>
          <a:p>
            <a:pPr algn="l">
              <a:spcAft>
                <a:spcPts val="1200"/>
              </a:spcAft>
            </a:pPr>
            <a:r>
              <a:rPr lang="en-GB" sz="1400" dirty="0">
                <a:latin typeface="Arial" panose="020B0604020202020204" pitchFamily="34" charset="0"/>
                <a:cs typeface="Arial" panose="020B0604020202020204" pitchFamily="34" charset="0"/>
              </a:rPr>
              <a:t>0.0127  0.0284  0.0372  0.0427</a:t>
            </a:r>
          </a:p>
        </p:txBody>
      </p:sp>
    </p:spTree>
    <p:extLst>
      <p:ext uri="{BB962C8B-B14F-4D97-AF65-F5344CB8AC3E}">
        <p14:creationId xmlns:p14="http://schemas.microsoft.com/office/powerpoint/2010/main" val="247897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6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D294D-245E-F16B-F9CD-1CE31FBB49F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C834F8C-F6AB-D56E-07C3-CC6A7E416642}"/>
              </a:ext>
            </a:extLst>
          </p:cNvPr>
          <p:cNvSpPr>
            <a:spLocks noGrp="1"/>
          </p:cNvSpPr>
          <p:nvPr>
            <p:ph type="title"/>
          </p:nvPr>
        </p:nvSpPr>
        <p:spPr/>
        <p:txBody>
          <a:bodyPr>
            <a:normAutofit fontScale="90000"/>
          </a:bodyPr>
          <a:lstStyle/>
          <a:p>
            <a:r>
              <a:rPr lang="en-GB" dirty="0"/>
              <a:t>Exercise with Secondary Data</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ACCC0F5B-D586-CDDC-6C27-0242303D9C65}"/>
                  </a:ext>
                </a:extLst>
              </p:cNvPr>
              <p:cNvSpPr>
                <a:spLocks noGrp="1"/>
              </p:cNvSpPr>
              <p:nvPr>
                <p:ph type="body" sz="quarter" idx="10"/>
              </p:nvPr>
            </p:nvSpPr>
            <p:spPr>
              <a:xfrm>
                <a:off x="122292" y="461664"/>
                <a:ext cx="8899415" cy="1849096"/>
              </a:xfrm>
            </p:spPr>
            <p:txBody>
              <a:bodyPr/>
              <a:lstStyle/>
              <a:p>
                <a:r>
                  <a:rPr lang="en-GB" dirty="0"/>
                  <a:t>A student made measurements of u and v for the image of an object in a converging lens with f=15 cm to verify the model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𝑓</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𝑢</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𝑣</m:t>
                        </m:r>
                      </m:den>
                    </m:f>
                    <m:r>
                      <a:rPr lang="en-GB" b="0" i="0" smtClean="0">
                        <a:latin typeface="Cambria Math" panose="02040503050406030204" pitchFamily="18" charset="0"/>
                      </a:rPr>
                      <m:t>. </m:t>
                    </m:r>
                  </m:oMath>
                </a14:m>
                <a:r>
                  <a:rPr lang="en-GB" dirty="0"/>
                  <a:t> Calculate the percentage error of each data point.</a:t>
                </a:r>
              </a:p>
            </p:txBody>
          </p:sp>
        </mc:Choice>
        <mc:Fallback xmlns="">
          <p:sp>
            <p:nvSpPr>
              <p:cNvPr id="4" name="Text Placeholder 3">
                <a:extLst>
                  <a:ext uri="{FF2B5EF4-FFF2-40B4-BE49-F238E27FC236}">
                    <a16:creationId xmlns:a16="http://schemas.microsoft.com/office/drawing/2014/main" id="{ACCC0F5B-D586-CDDC-6C27-0242303D9C65}"/>
                  </a:ext>
                </a:extLst>
              </p:cNvPr>
              <p:cNvSpPr>
                <a:spLocks noGrp="1" noRot="1" noChangeAspect="1" noMove="1" noResize="1" noEditPoints="1" noAdjustHandles="1" noChangeArrowheads="1" noChangeShapeType="1" noTextEdit="1"/>
              </p:cNvSpPr>
              <p:nvPr>
                <p:ph type="body" sz="quarter" idx="10"/>
              </p:nvPr>
            </p:nvSpPr>
            <p:spPr>
              <a:xfrm>
                <a:off x="122292" y="461664"/>
                <a:ext cx="8899415" cy="1849096"/>
              </a:xfrm>
              <a:blipFill>
                <a:blip r:embed="rId3"/>
                <a:stretch>
                  <a:fillRect l="-1370" t="-5941" r="-2123" b="-8251"/>
                </a:stretch>
              </a:blipFill>
            </p:spPr>
            <p:txBody>
              <a:bodyPr/>
              <a:lstStyle/>
              <a:p>
                <a:r>
                  <a:rPr lang="en-GB">
                    <a:noFill/>
                  </a:rPr>
                  <a:t> </a:t>
                </a:r>
              </a:p>
            </p:txBody>
          </p:sp>
        </mc:Fallback>
      </mc:AlternateContent>
      <p:sp>
        <p:nvSpPr>
          <p:cNvPr id="2" name="Slide Number Placeholder 1">
            <a:extLst>
              <a:ext uri="{FF2B5EF4-FFF2-40B4-BE49-F238E27FC236}">
                <a16:creationId xmlns:a16="http://schemas.microsoft.com/office/drawing/2014/main" id="{5FF8C4BD-E19C-AA03-3CBD-2023387E5CBC}"/>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48</a:t>
            </a:fld>
            <a:endParaRPr lang="en-GB" alt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E6CC53E-83D8-DFE0-2ADE-EE87A5B22337}"/>
                  </a:ext>
                </a:extLst>
              </p:cNvPr>
              <p:cNvSpPr txBox="1"/>
              <p:nvPr/>
            </p:nvSpPr>
            <p:spPr>
              <a:xfrm>
                <a:off x="3318379" y="4802144"/>
                <a:ext cx="1755929" cy="824521"/>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𝑢</m:t>
                          </m:r>
                        </m:den>
                      </m:f>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𝑣</m:t>
                          </m:r>
                        </m:den>
                      </m:f>
                      <m:r>
                        <a:rPr lang="en-GB" sz="2000" b="0" i="0" smtClean="0">
                          <a:latin typeface="Cambria Math" panose="02040503050406030204" pitchFamily="18" charset="0"/>
                          <a:cs typeface="Arial" panose="020B0604020202020204" pitchFamily="34" charset="0"/>
                        </a:rPr>
                        <m:t> (</m:t>
                      </m:r>
                      <m:sSup>
                        <m:sSupPr>
                          <m:ctrlPr>
                            <a:rPr lang="en-GB" sz="2000" b="0" i="1" smtClean="0">
                              <a:latin typeface="Cambria Math" panose="02040503050406030204" pitchFamily="18" charset="0"/>
                              <a:cs typeface="Arial" panose="020B0604020202020204" pitchFamily="34" charset="0"/>
                            </a:rPr>
                          </m:ctrlPr>
                        </m:sSupPr>
                        <m:e>
                          <m:r>
                            <m:rPr>
                              <m:sty m:val="p"/>
                            </m:rPr>
                            <a:rPr lang="en-GB" sz="2000" b="0" i="0" smtClean="0">
                              <a:latin typeface="Cambria Math" panose="02040503050406030204" pitchFamily="18" charset="0"/>
                              <a:cs typeface="Arial" panose="020B0604020202020204" pitchFamily="34" charset="0"/>
                            </a:rPr>
                            <m:t>cm</m:t>
                          </m:r>
                        </m:e>
                        <m:sup>
                          <m:r>
                            <a:rPr lang="en-GB" sz="2000" b="0" i="0" smtClean="0">
                              <a:latin typeface="Cambria Math" panose="02040503050406030204" pitchFamily="18" charset="0"/>
                              <a:cs typeface="Arial" panose="020B0604020202020204" pitchFamily="34" charset="0"/>
                            </a:rPr>
                            <m:t>−1</m:t>
                          </m:r>
                        </m:sup>
                      </m:sSup>
                      <m:r>
                        <a:rPr lang="en-GB" sz="2000" b="0" i="0" smtClean="0">
                          <a:latin typeface="Cambria Math" panose="02040503050406030204" pitchFamily="18" charset="0"/>
                          <a:cs typeface="Arial" panose="020B0604020202020204" pitchFamily="34" charset="0"/>
                        </a:rPr>
                        <m:t>)</m:t>
                      </m:r>
                    </m:oMath>
                  </m:oMathPara>
                </a14:m>
                <a:endParaRPr lang="en-GB" sz="2000" dirty="0" err="1">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6E6CC53E-83D8-DFE0-2ADE-EE87A5B22337}"/>
                  </a:ext>
                </a:extLst>
              </p:cNvPr>
              <p:cNvSpPr txBox="1">
                <a:spLocks noRot="1" noChangeAspect="1" noMove="1" noResize="1" noEditPoints="1" noAdjustHandles="1" noChangeArrowheads="1" noChangeShapeType="1" noTextEdit="1"/>
              </p:cNvSpPr>
              <p:nvPr/>
            </p:nvSpPr>
            <p:spPr>
              <a:xfrm>
                <a:off x="3318379" y="4802144"/>
                <a:ext cx="1755929" cy="824521"/>
              </a:xfrm>
              <a:prstGeom prst="rect">
                <a:avLst/>
              </a:prstGeom>
              <a:blipFill>
                <a:blip r:embed="rId4"/>
                <a:stretch>
                  <a:fillRect/>
                </a:stretch>
              </a:blipFill>
            </p:spPr>
            <p:txBody>
              <a:bodyPr/>
              <a:lstStyle/>
              <a:p>
                <a:r>
                  <a:rPr lang="en-GB">
                    <a:noFill/>
                  </a:rPr>
                  <a:t> </a:t>
                </a:r>
              </a:p>
            </p:txBody>
          </p:sp>
        </mc:Fallback>
      </mc:AlternateContent>
      <p:sp>
        <p:nvSpPr>
          <p:cNvPr id="10" name="TextBox 9">
            <a:extLst>
              <a:ext uri="{FF2B5EF4-FFF2-40B4-BE49-F238E27FC236}">
                <a16:creationId xmlns:a16="http://schemas.microsoft.com/office/drawing/2014/main" id="{78409990-0D4E-4C24-730E-653A9A365AD3}"/>
              </a:ext>
            </a:extLst>
          </p:cNvPr>
          <p:cNvSpPr txBox="1"/>
          <p:nvPr/>
        </p:nvSpPr>
        <p:spPr>
          <a:xfrm>
            <a:off x="1126691" y="2311742"/>
            <a:ext cx="1204176"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u (cm)</a:t>
            </a:r>
          </a:p>
        </p:txBody>
      </p:sp>
      <p:sp>
        <p:nvSpPr>
          <p:cNvPr id="14" name="TextBox 13">
            <a:extLst>
              <a:ext uri="{FF2B5EF4-FFF2-40B4-BE49-F238E27FC236}">
                <a16:creationId xmlns:a16="http://schemas.microsoft.com/office/drawing/2014/main" id="{95D1A935-FAF7-B28B-2400-122807E0821A}"/>
              </a:ext>
            </a:extLst>
          </p:cNvPr>
          <p:cNvSpPr txBox="1"/>
          <p:nvPr/>
        </p:nvSpPr>
        <p:spPr>
          <a:xfrm>
            <a:off x="1157631" y="2830844"/>
            <a:ext cx="1364475" cy="52322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v (cm)</a:t>
            </a:r>
          </a:p>
        </p:txBody>
      </p:sp>
      <p:sp>
        <p:nvSpPr>
          <p:cNvPr id="16" name="TextBox 15">
            <a:extLst>
              <a:ext uri="{FF2B5EF4-FFF2-40B4-BE49-F238E27FC236}">
                <a16:creationId xmlns:a16="http://schemas.microsoft.com/office/drawing/2014/main" id="{DFE99BAD-DEB4-C611-0AB2-CB46531A1BF2}"/>
              </a:ext>
            </a:extLst>
          </p:cNvPr>
          <p:cNvSpPr txBox="1"/>
          <p:nvPr/>
        </p:nvSpPr>
        <p:spPr>
          <a:xfrm>
            <a:off x="2442934" y="2335810"/>
            <a:ext cx="776613" cy="52322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20</a:t>
            </a:r>
          </a:p>
        </p:txBody>
      </p:sp>
      <p:sp>
        <p:nvSpPr>
          <p:cNvPr id="17" name="TextBox 16">
            <a:extLst>
              <a:ext uri="{FF2B5EF4-FFF2-40B4-BE49-F238E27FC236}">
                <a16:creationId xmlns:a16="http://schemas.microsoft.com/office/drawing/2014/main" id="{61C6C172-5328-B451-C482-AFC20BB9F11F}"/>
              </a:ext>
            </a:extLst>
          </p:cNvPr>
          <p:cNvSpPr txBox="1"/>
          <p:nvPr/>
        </p:nvSpPr>
        <p:spPr>
          <a:xfrm>
            <a:off x="2442933" y="2834962"/>
            <a:ext cx="930188" cy="52322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56.2</a:t>
            </a:r>
          </a:p>
        </p:txBody>
      </p:sp>
      <p:sp>
        <p:nvSpPr>
          <p:cNvPr id="18" name="TextBox 17">
            <a:extLst>
              <a:ext uri="{FF2B5EF4-FFF2-40B4-BE49-F238E27FC236}">
                <a16:creationId xmlns:a16="http://schemas.microsoft.com/office/drawing/2014/main" id="{679AFE48-7F95-7A2E-183E-568FF2D4832E}"/>
              </a:ext>
            </a:extLst>
          </p:cNvPr>
          <p:cNvSpPr txBox="1"/>
          <p:nvPr/>
        </p:nvSpPr>
        <p:spPr>
          <a:xfrm>
            <a:off x="3764913" y="2827057"/>
            <a:ext cx="889123" cy="52322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30.3</a:t>
            </a:r>
          </a:p>
        </p:txBody>
      </p:sp>
      <p:sp>
        <p:nvSpPr>
          <p:cNvPr id="19" name="TextBox 18">
            <a:extLst>
              <a:ext uri="{FF2B5EF4-FFF2-40B4-BE49-F238E27FC236}">
                <a16:creationId xmlns:a16="http://schemas.microsoft.com/office/drawing/2014/main" id="{B329DCD9-F8AD-F018-2BA6-B5070BF35D0A}"/>
              </a:ext>
            </a:extLst>
          </p:cNvPr>
          <p:cNvSpPr txBox="1"/>
          <p:nvPr/>
        </p:nvSpPr>
        <p:spPr>
          <a:xfrm>
            <a:off x="3723849" y="2335810"/>
            <a:ext cx="776613" cy="52322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30</a:t>
            </a:r>
          </a:p>
        </p:txBody>
      </p:sp>
      <p:sp>
        <p:nvSpPr>
          <p:cNvPr id="20" name="TextBox 19">
            <a:extLst>
              <a:ext uri="{FF2B5EF4-FFF2-40B4-BE49-F238E27FC236}">
                <a16:creationId xmlns:a16="http://schemas.microsoft.com/office/drawing/2014/main" id="{00E50F84-FEB8-D913-165B-2F11082580EC}"/>
              </a:ext>
            </a:extLst>
          </p:cNvPr>
          <p:cNvSpPr txBox="1"/>
          <p:nvPr/>
        </p:nvSpPr>
        <p:spPr>
          <a:xfrm>
            <a:off x="5236235" y="2311742"/>
            <a:ext cx="776613" cy="52322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40</a:t>
            </a:r>
          </a:p>
        </p:txBody>
      </p:sp>
      <p:sp>
        <p:nvSpPr>
          <p:cNvPr id="21" name="TextBox 20">
            <a:extLst>
              <a:ext uri="{FF2B5EF4-FFF2-40B4-BE49-F238E27FC236}">
                <a16:creationId xmlns:a16="http://schemas.microsoft.com/office/drawing/2014/main" id="{76BCD8F6-07E6-4D14-5F15-4750C10AB1E0}"/>
              </a:ext>
            </a:extLst>
          </p:cNvPr>
          <p:cNvSpPr txBox="1"/>
          <p:nvPr/>
        </p:nvSpPr>
        <p:spPr>
          <a:xfrm>
            <a:off x="5258026" y="2827057"/>
            <a:ext cx="998819" cy="52322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24.1</a:t>
            </a:r>
          </a:p>
        </p:txBody>
      </p:sp>
      <p:sp>
        <p:nvSpPr>
          <p:cNvPr id="23" name="TextBox 22">
            <a:extLst>
              <a:ext uri="{FF2B5EF4-FFF2-40B4-BE49-F238E27FC236}">
                <a16:creationId xmlns:a16="http://schemas.microsoft.com/office/drawing/2014/main" id="{0A6A4011-ED97-7C41-283F-C57FC29656FC}"/>
              </a:ext>
            </a:extLst>
          </p:cNvPr>
          <p:cNvSpPr txBox="1"/>
          <p:nvPr/>
        </p:nvSpPr>
        <p:spPr>
          <a:xfrm>
            <a:off x="5023560" y="4971735"/>
            <a:ext cx="1330663" cy="400110"/>
          </a:xfrm>
          <a:prstGeom prst="rect">
            <a:avLst/>
          </a:prstGeom>
          <a:noFill/>
        </p:spPr>
        <p:txBody>
          <a:bodyPr wrap="square" rtlCol="0">
            <a:spAutoFit/>
          </a:bodyPr>
          <a:lstStyle/>
          <a:p>
            <a:pPr algn="l">
              <a:spcAft>
                <a:spcPts val="1200"/>
              </a:spcAft>
            </a:pPr>
            <a:r>
              <a:rPr lang="en-GB" sz="2000" dirty="0">
                <a:latin typeface="Arial" panose="020B0604020202020204" pitchFamily="34" charset="0"/>
                <a:cs typeface="Arial" panose="020B0604020202020204" pitchFamily="34" charset="0"/>
              </a:rPr>
              <a:t>0.0678</a:t>
            </a:r>
          </a:p>
        </p:txBody>
      </p:sp>
      <p:sp>
        <p:nvSpPr>
          <p:cNvPr id="24" name="TextBox 23">
            <a:extLst>
              <a:ext uri="{FF2B5EF4-FFF2-40B4-BE49-F238E27FC236}">
                <a16:creationId xmlns:a16="http://schemas.microsoft.com/office/drawing/2014/main" id="{DCDE501A-564E-234C-B747-868E54EE56EE}"/>
              </a:ext>
            </a:extLst>
          </p:cNvPr>
          <p:cNvSpPr txBox="1"/>
          <p:nvPr/>
        </p:nvSpPr>
        <p:spPr>
          <a:xfrm>
            <a:off x="6404327" y="4963830"/>
            <a:ext cx="1330663" cy="400110"/>
          </a:xfrm>
          <a:prstGeom prst="rect">
            <a:avLst/>
          </a:prstGeom>
          <a:noFill/>
        </p:spPr>
        <p:txBody>
          <a:bodyPr wrap="square" rtlCol="0">
            <a:spAutoFit/>
          </a:bodyPr>
          <a:lstStyle/>
          <a:p>
            <a:pPr algn="l">
              <a:spcAft>
                <a:spcPts val="1200"/>
              </a:spcAft>
            </a:pPr>
            <a:r>
              <a:rPr lang="en-GB" sz="2000" dirty="0">
                <a:latin typeface="Arial" panose="020B0604020202020204" pitchFamily="34" charset="0"/>
                <a:cs typeface="Arial" panose="020B0604020202020204" pitchFamily="34" charset="0"/>
              </a:rPr>
              <a:t>0.0663</a:t>
            </a:r>
          </a:p>
        </p:txBody>
      </p:sp>
      <p:sp>
        <p:nvSpPr>
          <p:cNvPr id="25" name="TextBox 24">
            <a:extLst>
              <a:ext uri="{FF2B5EF4-FFF2-40B4-BE49-F238E27FC236}">
                <a16:creationId xmlns:a16="http://schemas.microsoft.com/office/drawing/2014/main" id="{E28F4ED0-2704-C7C7-0C60-DD0D916B2155}"/>
              </a:ext>
            </a:extLst>
          </p:cNvPr>
          <p:cNvSpPr txBox="1"/>
          <p:nvPr/>
        </p:nvSpPr>
        <p:spPr>
          <a:xfrm>
            <a:off x="7780732" y="4939071"/>
            <a:ext cx="1330663" cy="400110"/>
          </a:xfrm>
          <a:prstGeom prst="rect">
            <a:avLst/>
          </a:prstGeom>
          <a:noFill/>
        </p:spPr>
        <p:txBody>
          <a:bodyPr wrap="square" rtlCol="0">
            <a:spAutoFit/>
          </a:bodyPr>
          <a:lstStyle/>
          <a:p>
            <a:pPr algn="l">
              <a:spcAft>
                <a:spcPts val="1200"/>
              </a:spcAft>
            </a:pPr>
            <a:r>
              <a:rPr lang="en-GB" sz="2000" dirty="0">
                <a:latin typeface="Arial" panose="020B0604020202020204" pitchFamily="34" charset="0"/>
                <a:cs typeface="Arial" panose="020B0604020202020204" pitchFamily="34" charset="0"/>
              </a:rPr>
              <a:t>0.0665</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7C83212-60D2-472A-46A7-B5C1D1CF5AAF}"/>
                  </a:ext>
                </a:extLst>
              </p:cNvPr>
              <p:cNvSpPr txBox="1"/>
              <p:nvPr/>
            </p:nvSpPr>
            <p:spPr>
              <a:xfrm>
                <a:off x="3739347" y="5419290"/>
                <a:ext cx="1316066" cy="878382"/>
              </a:xfrm>
              <a:prstGeom prst="rect">
                <a:avLst/>
              </a:prstGeom>
              <a:noFill/>
            </p:spPr>
            <p:txBody>
              <a:bodyPr wrap="none" rtlCol="0">
                <a:spAutoFit/>
              </a:bodyPr>
              <a:lstStyle/>
              <a:p>
                <a:pPr algn="l">
                  <a:spcAft>
                    <a:spcPts val="1200"/>
                  </a:spcAft>
                </a:pPr>
                <a14:m>
                  <m:oMathPara xmlns:m="http://schemas.openxmlformats.org/officeDocument/2006/math">
                    <m:oMathParaPr>
                      <m:jc m:val="centerGroup"/>
                    </m:oMathParaPr>
                    <m:oMath xmlns:m="http://schemas.openxmlformats.org/officeDocument/2006/math">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𝑓</m:t>
                          </m:r>
                        </m:den>
                      </m:f>
                      <m:r>
                        <a:rPr lang="en-GB" sz="2000" b="0" i="1" smtClean="0">
                          <a:latin typeface="Cambria Math" panose="02040503050406030204" pitchFamily="18" charset="0"/>
                          <a:cs typeface="Arial" panose="020B0604020202020204" pitchFamily="34" charset="0"/>
                        </a:rPr>
                        <m:t> (</m:t>
                      </m:r>
                      <m:r>
                        <a:rPr lang="en-GB" sz="2000" b="0" i="1" smtClean="0">
                          <a:latin typeface="Cambria Math" panose="02040503050406030204" pitchFamily="18" charset="0"/>
                          <a:cs typeface="Arial" panose="020B0604020202020204" pitchFamily="34" charset="0"/>
                        </a:rPr>
                        <m:t>𝑐</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𝑚</m:t>
                          </m:r>
                        </m:e>
                        <m:sup>
                          <m:r>
                            <a:rPr lang="en-GB" sz="2000" b="0" i="1" smtClean="0">
                              <a:latin typeface="Cambria Math" panose="02040503050406030204" pitchFamily="18" charset="0"/>
                              <a:cs typeface="Arial" panose="020B0604020202020204" pitchFamily="34" charset="0"/>
                            </a:rPr>
                            <m:t>−1</m:t>
                          </m:r>
                        </m:sup>
                      </m:sSup>
                      <m:r>
                        <a:rPr lang="en-GB" sz="2000" b="0" i="1" smtClean="0">
                          <a:latin typeface="Cambria Math" panose="02040503050406030204" pitchFamily="18" charset="0"/>
                          <a:cs typeface="Arial" panose="020B0604020202020204" pitchFamily="34" charset="0"/>
                        </a:rPr>
                        <m:t>)</m:t>
                      </m:r>
                    </m:oMath>
                  </m:oMathPara>
                </a14:m>
                <a:endParaRPr lang="en-GB" sz="2000" dirty="0" err="1">
                  <a:latin typeface="Arial" panose="020B0604020202020204" pitchFamily="34" charset="0"/>
                  <a:cs typeface="Arial" panose="020B0604020202020204" pitchFamily="34" charset="0"/>
                </a:endParaRPr>
              </a:p>
            </p:txBody>
          </p:sp>
        </mc:Choice>
        <mc:Fallback xmlns="">
          <p:sp>
            <p:nvSpPr>
              <p:cNvPr id="26" name="TextBox 25">
                <a:extLst>
                  <a:ext uri="{FF2B5EF4-FFF2-40B4-BE49-F238E27FC236}">
                    <a16:creationId xmlns:a16="http://schemas.microsoft.com/office/drawing/2014/main" id="{87C83212-60D2-472A-46A7-B5C1D1CF5AAF}"/>
                  </a:ext>
                </a:extLst>
              </p:cNvPr>
              <p:cNvSpPr txBox="1">
                <a:spLocks noRot="1" noChangeAspect="1" noMove="1" noResize="1" noEditPoints="1" noAdjustHandles="1" noChangeArrowheads="1" noChangeShapeType="1" noTextEdit="1"/>
              </p:cNvSpPr>
              <p:nvPr/>
            </p:nvSpPr>
            <p:spPr>
              <a:xfrm>
                <a:off x="3739347" y="5419290"/>
                <a:ext cx="1316066" cy="878382"/>
              </a:xfrm>
              <a:prstGeom prst="rect">
                <a:avLst/>
              </a:prstGeom>
              <a:blipFill>
                <a:blip r:embed="rId5"/>
                <a:stretch>
                  <a:fillRect/>
                </a:stretch>
              </a:blipFill>
            </p:spPr>
            <p:txBody>
              <a:bodyPr/>
              <a:lstStyle/>
              <a:p>
                <a:r>
                  <a:rPr lang="en-GB">
                    <a:noFill/>
                  </a:rPr>
                  <a:t> </a:t>
                </a:r>
              </a:p>
            </p:txBody>
          </p:sp>
        </mc:Fallback>
      </mc:AlternateContent>
      <p:sp>
        <p:nvSpPr>
          <p:cNvPr id="27" name="TextBox 26">
            <a:extLst>
              <a:ext uri="{FF2B5EF4-FFF2-40B4-BE49-F238E27FC236}">
                <a16:creationId xmlns:a16="http://schemas.microsoft.com/office/drawing/2014/main" id="{B4EEEEE5-C2C8-332F-66D3-AA30DF51F4EB}"/>
              </a:ext>
            </a:extLst>
          </p:cNvPr>
          <p:cNvSpPr txBox="1"/>
          <p:nvPr/>
        </p:nvSpPr>
        <p:spPr>
          <a:xfrm>
            <a:off x="4985803" y="5580437"/>
            <a:ext cx="1330663" cy="400110"/>
          </a:xfrm>
          <a:prstGeom prst="rect">
            <a:avLst/>
          </a:prstGeom>
          <a:noFill/>
        </p:spPr>
        <p:txBody>
          <a:bodyPr wrap="square" rtlCol="0">
            <a:spAutoFit/>
          </a:bodyPr>
          <a:lstStyle/>
          <a:p>
            <a:pPr algn="l">
              <a:spcAft>
                <a:spcPts val="1200"/>
              </a:spcAft>
            </a:pPr>
            <a:r>
              <a:rPr lang="en-GB" sz="2000" dirty="0">
                <a:latin typeface="Arial" panose="020B0604020202020204" pitchFamily="34" charset="0"/>
                <a:cs typeface="Arial" panose="020B0604020202020204" pitchFamily="34" charset="0"/>
              </a:rPr>
              <a:t>0.0667</a:t>
            </a:r>
          </a:p>
        </p:txBody>
      </p:sp>
      <p:sp>
        <p:nvSpPr>
          <p:cNvPr id="28" name="TextBox 27">
            <a:extLst>
              <a:ext uri="{FF2B5EF4-FFF2-40B4-BE49-F238E27FC236}">
                <a16:creationId xmlns:a16="http://schemas.microsoft.com/office/drawing/2014/main" id="{8CAC8515-E744-1B15-1EDD-104BD2B46A78}"/>
              </a:ext>
            </a:extLst>
          </p:cNvPr>
          <p:cNvSpPr txBox="1"/>
          <p:nvPr/>
        </p:nvSpPr>
        <p:spPr>
          <a:xfrm>
            <a:off x="6404327" y="5580437"/>
            <a:ext cx="1330663" cy="400110"/>
          </a:xfrm>
          <a:prstGeom prst="rect">
            <a:avLst/>
          </a:prstGeom>
          <a:noFill/>
        </p:spPr>
        <p:txBody>
          <a:bodyPr wrap="square" rtlCol="0">
            <a:spAutoFit/>
          </a:bodyPr>
          <a:lstStyle/>
          <a:p>
            <a:pPr algn="l">
              <a:spcAft>
                <a:spcPts val="1200"/>
              </a:spcAft>
            </a:pPr>
            <a:r>
              <a:rPr lang="en-GB" sz="2000" dirty="0">
                <a:latin typeface="Arial" panose="020B0604020202020204" pitchFamily="34" charset="0"/>
                <a:cs typeface="Arial" panose="020B0604020202020204" pitchFamily="34" charset="0"/>
              </a:rPr>
              <a:t>0.0667</a:t>
            </a:r>
          </a:p>
        </p:txBody>
      </p:sp>
      <p:sp>
        <p:nvSpPr>
          <p:cNvPr id="29" name="TextBox 28">
            <a:extLst>
              <a:ext uri="{FF2B5EF4-FFF2-40B4-BE49-F238E27FC236}">
                <a16:creationId xmlns:a16="http://schemas.microsoft.com/office/drawing/2014/main" id="{EB3167BB-9E86-8A13-A877-BE9846C94774}"/>
              </a:ext>
            </a:extLst>
          </p:cNvPr>
          <p:cNvSpPr txBox="1"/>
          <p:nvPr/>
        </p:nvSpPr>
        <p:spPr>
          <a:xfrm>
            <a:off x="7778926" y="5580437"/>
            <a:ext cx="1330663" cy="400110"/>
          </a:xfrm>
          <a:prstGeom prst="rect">
            <a:avLst/>
          </a:prstGeom>
          <a:noFill/>
        </p:spPr>
        <p:txBody>
          <a:bodyPr wrap="square" rtlCol="0">
            <a:spAutoFit/>
          </a:bodyPr>
          <a:lstStyle/>
          <a:p>
            <a:pPr algn="l">
              <a:spcAft>
                <a:spcPts val="1200"/>
              </a:spcAft>
            </a:pPr>
            <a:r>
              <a:rPr lang="en-GB" sz="2000" dirty="0">
                <a:latin typeface="Arial" panose="020B0604020202020204" pitchFamily="34" charset="0"/>
                <a:cs typeface="Arial" panose="020B0604020202020204" pitchFamily="34" charset="0"/>
              </a:rPr>
              <a:t>0.0667</a:t>
            </a:r>
          </a:p>
        </p:txBody>
      </p:sp>
      <p:sp>
        <p:nvSpPr>
          <p:cNvPr id="31" name="TextBox 30">
            <a:extLst>
              <a:ext uri="{FF2B5EF4-FFF2-40B4-BE49-F238E27FC236}">
                <a16:creationId xmlns:a16="http://schemas.microsoft.com/office/drawing/2014/main" id="{6BDB6873-3BDF-E222-9851-8A2FFE90ED09}"/>
              </a:ext>
            </a:extLst>
          </p:cNvPr>
          <p:cNvSpPr txBox="1"/>
          <p:nvPr/>
        </p:nvSpPr>
        <p:spPr>
          <a:xfrm>
            <a:off x="3386220" y="6137330"/>
            <a:ext cx="1023037" cy="400110"/>
          </a:xfrm>
          <a:prstGeom prst="rect">
            <a:avLst/>
          </a:prstGeom>
          <a:noFill/>
        </p:spPr>
        <p:txBody>
          <a:bodyPr wrap="none" rtlCol="0">
            <a:spAutoFit/>
          </a:bodyPr>
          <a:lstStyle/>
          <a:p>
            <a:pPr algn="l">
              <a:spcAft>
                <a:spcPts val="1200"/>
              </a:spcAft>
            </a:pPr>
            <a:r>
              <a:rPr lang="en-GB" sz="2000" dirty="0">
                <a:latin typeface="Arial" panose="020B0604020202020204" pitchFamily="34" charset="0"/>
                <a:cs typeface="Arial" panose="020B0604020202020204" pitchFamily="34" charset="0"/>
              </a:rPr>
              <a:t>% error</a:t>
            </a:r>
          </a:p>
        </p:txBody>
      </p:sp>
      <p:sp>
        <p:nvSpPr>
          <p:cNvPr id="32" name="TextBox 31">
            <a:extLst>
              <a:ext uri="{FF2B5EF4-FFF2-40B4-BE49-F238E27FC236}">
                <a16:creationId xmlns:a16="http://schemas.microsoft.com/office/drawing/2014/main" id="{0D12701A-F1D1-3267-5047-7AA86D21A34D}"/>
              </a:ext>
            </a:extLst>
          </p:cNvPr>
          <p:cNvSpPr txBox="1"/>
          <p:nvPr/>
        </p:nvSpPr>
        <p:spPr>
          <a:xfrm>
            <a:off x="4923172" y="6196281"/>
            <a:ext cx="976853" cy="400110"/>
          </a:xfrm>
          <a:prstGeom prst="rect">
            <a:avLst/>
          </a:prstGeom>
          <a:noFill/>
        </p:spPr>
        <p:txBody>
          <a:bodyPr wrap="square" rtlCol="0">
            <a:spAutoFit/>
          </a:bodyPr>
          <a:lstStyle/>
          <a:p>
            <a:pPr algn="l">
              <a:spcAft>
                <a:spcPts val="1200"/>
              </a:spcAft>
            </a:pPr>
            <a:r>
              <a:rPr lang="en-GB" sz="2000" dirty="0">
                <a:latin typeface="Arial" panose="020B0604020202020204" pitchFamily="34" charset="0"/>
                <a:cs typeface="Arial" panose="020B0604020202020204" pitchFamily="34" charset="0"/>
              </a:rPr>
              <a:t>1.8%</a:t>
            </a:r>
          </a:p>
        </p:txBody>
      </p:sp>
      <p:sp>
        <p:nvSpPr>
          <p:cNvPr id="33" name="TextBox 32">
            <a:extLst>
              <a:ext uri="{FF2B5EF4-FFF2-40B4-BE49-F238E27FC236}">
                <a16:creationId xmlns:a16="http://schemas.microsoft.com/office/drawing/2014/main" id="{DD2FCC72-06D9-BBC1-3D8B-9E65EB8695D6}"/>
              </a:ext>
            </a:extLst>
          </p:cNvPr>
          <p:cNvSpPr txBox="1"/>
          <p:nvPr/>
        </p:nvSpPr>
        <p:spPr>
          <a:xfrm>
            <a:off x="6518601" y="6196281"/>
            <a:ext cx="976853" cy="400110"/>
          </a:xfrm>
          <a:prstGeom prst="rect">
            <a:avLst/>
          </a:prstGeom>
          <a:noFill/>
        </p:spPr>
        <p:txBody>
          <a:bodyPr wrap="square" rtlCol="0">
            <a:spAutoFit/>
          </a:bodyPr>
          <a:lstStyle/>
          <a:p>
            <a:pPr algn="l">
              <a:spcAft>
                <a:spcPts val="1200"/>
              </a:spcAft>
            </a:pPr>
            <a:r>
              <a:rPr lang="en-GB" sz="2000" dirty="0">
                <a:latin typeface="Arial" panose="020B0604020202020204" pitchFamily="34" charset="0"/>
                <a:cs typeface="Arial" panose="020B0604020202020204" pitchFamily="34" charset="0"/>
              </a:rPr>
              <a:t>0.6%</a:t>
            </a:r>
          </a:p>
        </p:txBody>
      </p:sp>
      <p:sp>
        <p:nvSpPr>
          <p:cNvPr id="34" name="TextBox 33">
            <a:extLst>
              <a:ext uri="{FF2B5EF4-FFF2-40B4-BE49-F238E27FC236}">
                <a16:creationId xmlns:a16="http://schemas.microsoft.com/office/drawing/2014/main" id="{84F5624D-6289-C0FB-E61B-CCD5F92504CC}"/>
              </a:ext>
            </a:extLst>
          </p:cNvPr>
          <p:cNvSpPr txBox="1"/>
          <p:nvPr/>
        </p:nvSpPr>
        <p:spPr>
          <a:xfrm>
            <a:off x="7760054" y="6196281"/>
            <a:ext cx="1020611" cy="400110"/>
          </a:xfrm>
          <a:prstGeom prst="rect">
            <a:avLst/>
          </a:prstGeom>
          <a:noFill/>
        </p:spPr>
        <p:txBody>
          <a:bodyPr wrap="square" rtlCol="0">
            <a:spAutoFit/>
          </a:bodyPr>
          <a:lstStyle/>
          <a:p>
            <a:pPr algn="l">
              <a:spcAft>
                <a:spcPts val="1200"/>
              </a:spcAft>
            </a:pPr>
            <a:r>
              <a:rPr lang="en-GB" sz="2000" dirty="0">
                <a:latin typeface="Arial" panose="020B0604020202020204" pitchFamily="34" charset="0"/>
                <a:cs typeface="Arial" panose="020B0604020202020204" pitchFamily="34" charset="0"/>
              </a:rPr>
              <a:t>0.3%</a:t>
            </a:r>
          </a:p>
        </p:txBody>
      </p:sp>
    </p:spTree>
    <p:extLst>
      <p:ext uri="{BB962C8B-B14F-4D97-AF65-F5344CB8AC3E}">
        <p14:creationId xmlns:p14="http://schemas.microsoft.com/office/powerpoint/2010/main" val="371274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24" grpId="0"/>
      <p:bldP spid="25" grpId="0"/>
      <p:bldP spid="26" grpId="0"/>
      <p:bldP spid="27" grpId="0"/>
      <p:bldP spid="28" grpId="0"/>
      <p:bldP spid="29" grpId="0"/>
      <p:bldP spid="31" grpId="0"/>
      <p:bldP spid="32" grpId="0"/>
      <p:bldP spid="33" grpId="0"/>
      <p:bldP spid="3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3AA2B-1662-BBC9-5AA7-D43ED3DB07E5}"/>
              </a:ext>
            </a:extLst>
          </p:cNvPr>
          <p:cNvSpPr>
            <a:spLocks noGrp="1"/>
          </p:cNvSpPr>
          <p:nvPr>
            <p:ph type="title"/>
          </p:nvPr>
        </p:nvSpPr>
        <p:spPr/>
        <p:txBody>
          <a:bodyPr/>
          <a:lstStyle/>
          <a:p>
            <a:r>
              <a:rPr lang="en-IE" dirty="0"/>
              <a:t>Diverging lenses</a:t>
            </a:r>
          </a:p>
        </p:txBody>
      </p:sp>
      <p:sp>
        <p:nvSpPr>
          <p:cNvPr id="3" name="Slide Number Placeholder 2">
            <a:extLst>
              <a:ext uri="{FF2B5EF4-FFF2-40B4-BE49-F238E27FC236}">
                <a16:creationId xmlns:a16="http://schemas.microsoft.com/office/drawing/2014/main" id="{997B366C-492B-F37F-FB19-26F6DDF9F821}"/>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18D7C436-56F4-46CA-A106-76B931C4B8F3}" type="slidenum">
              <a:rPr lang="en-GB" altLang="en-US" smtClean="0"/>
              <a:pPr/>
              <a:t>49</a:t>
            </a:fld>
            <a:endParaRPr lang="en-GB" altLang="en-US"/>
          </a:p>
        </p:txBody>
      </p:sp>
      <p:sp>
        <p:nvSpPr>
          <p:cNvPr id="5" name="Freeform: Shape 4">
            <a:extLst>
              <a:ext uri="{FF2B5EF4-FFF2-40B4-BE49-F238E27FC236}">
                <a16:creationId xmlns:a16="http://schemas.microsoft.com/office/drawing/2014/main" id="{36A994FF-AF1B-C946-D6DF-29E135FC37BE}"/>
              </a:ext>
            </a:extLst>
          </p:cNvPr>
          <p:cNvSpPr/>
          <p:nvPr/>
        </p:nvSpPr>
        <p:spPr bwMode="auto">
          <a:xfrm>
            <a:off x="4201522" y="3120656"/>
            <a:ext cx="740955" cy="1876598"/>
          </a:xfrm>
          <a:custGeom>
            <a:avLst/>
            <a:gdLst>
              <a:gd name="connsiteX0" fmla="*/ 0 w 372140"/>
              <a:gd name="connsiteY0" fmla="*/ 21265 h 2286000"/>
              <a:gd name="connsiteX1" fmla="*/ 372140 w 372140"/>
              <a:gd name="connsiteY1" fmla="*/ 0 h 2286000"/>
              <a:gd name="connsiteX2" fmla="*/ 276447 w 372140"/>
              <a:gd name="connsiteY2" fmla="*/ 1105786 h 2286000"/>
              <a:gd name="connsiteX3" fmla="*/ 372140 w 372140"/>
              <a:gd name="connsiteY3" fmla="*/ 2286000 h 2286000"/>
              <a:gd name="connsiteX4" fmla="*/ 53163 w 372140"/>
              <a:gd name="connsiteY4" fmla="*/ 2286000 h 2286000"/>
              <a:gd name="connsiteX5" fmla="*/ 170121 w 372140"/>
              <a:gd name="connsiteY5" fmla="*/ 1116419 h 2286000"/>
              <a:gd name="connsiteX6" fmla="*/ 0 w 372140"/>
              <a:gd name="connsiteY6" fmla="*/ 21265 h 2286000"/>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4251 w 355126"/>
              <a:gd name="connsiteY0" fmla="*/ 0 h 2296632"/>
              <a:gd name="connsiteX1" fmla="*/ 355126 w 355126"/>
              <a:gd name="connsiteY1" fmla="*/ 10632 h 2296632"/>
              <a:gd name="connsiteX2" fmla="*/ 259433 w 355126"/>
              <a:gd name="connsiteY2" fmla="*/ 1116418 h 2296632"/>
              <a:gd name="connsiteX3" fmla="*/ 355126 w 355126"/>
              <a:gd name="connsiteY3" fmla="*/ 2296632 h 2296632"/>
              <a:gd name="connsiteX4" fmla="*/ 36149 w 355126"/>
              <a:gd name="connsiteY4" fmla="*/ 2296632 h 2296632"/>
              <a:gd name="connsiteX5" fmla="*/ 153107 w 355126"/>
              <a:gd name="connsiteY5" fmla="*/ 1127051 h 2296632"/>
              <a:gd name="connsiteX6" fmla="*/ 4251 w 355126"/>
              <a:gd name="connsiteY6" fmla="*/ 0 h 2296632"/>
              <a:gd name="connsiteX0" fmla="*/ 5021 w 355896"/>
              <a:gd name="connsiteY0" fmla="*/ 0 h 2296632"/>
              <a:gd name="connsiteX1" fmla="*/ 355896 w 355896"/>
              <a:gd name="connsiteY1" fmla="*/ 10632 h 2296632"/>
              <a:gd name="connsiteX2" fmla="*/ 260203 w 355896"/>
              <a:gd name="connsiteY2" fmla="*/ 1116418 h 2296632"/>
              <a:gd name="connsiteX3" fmla="*/ 355896 w 355896"/>
              <a:gd name="connsiteY3" fmla="*/ 2296632 h 2296632"/>
              <a:gd name="connsiteX4" fmla="*/ 36919 w 355896"/>
              <a:gd name="connsiteY4" fmla="*/ 2296632 h 2296632"/>
              <a:gd name="connsiteX5" fmla="*/ 153877 w 355896"/>
              <a:gd name="connsiteY5" fmla="*/ 1127051 h 2296632"/>
              <a:gd name="connsiteX6" fmla="*/ 5021 w 355896"/>
              <a:gd name="connsiteY6" fmla="*/ 0 h 2296632"/>
              <a:gd name="connsiteX0" fmla="*/ 5021 w 364023"/>
              <a:gd name="connsiteY0" fmla="*/ 0 h 2296632"/>
              <a:gd name="connsiteX1" fmla="*/ 355896 w 364023"/>
              <a:gd name="connsiteY1" fmla="*/ 10632 h 2296632"/>
              <a:gd name="connsiteX2" fmla="*/ 260203 w 364023"/>
              <a:gd name="connsiteY2" fmla="*/ 1116418 h 2296632"/>
              <a:gd name="connsiteX3" fmla="*/ 355896 w 364023"/>
              <a:gd name="connsiteY3" fmla="*/ 2296632 h 2296632"/>
              <a:gd name="connsiteX4" fmla="*/ 36919 w 364023"/>
              <a:gd name="connsiteY4" fmla="*/ 2296632 h 2296632"/>
              <a:gd name="connsiteX5" fmla="*/ 153877 w 364023"/>
              <a:gd name="connsiteY5" fmla="*/ 1127051 h 2296632"/>
              <a:gd name="connsiteX6" fmla="*/ 5021 w 364023"/>
              <a:gd name="connsiteY6" fmla="*/ 0 h 2296632"/>
              <a:gd name="connsiteX0" fmla="*/ 5021 w 364023"/>
              <a:gd name="connsiteY0" fmla="*/ 0 h 2296632"/>
              <a:gd name="connsiteX1" fmla="*/ 355896 w 364023"/>
              <a:gd name="connsiteY1" fmla="*/ 10632 h 2296632"/>
              <a:gd name="connsiteX2" fmla="*/ 260203 w 364023"/>
              <a:gd name="connsiteY2" fmla="*/ 1116418 h 2296632"/>
              <a:gd name="connsiteX3" fmla="*/ 355896 w 364023"/>
              <a:gd name="connsiteY3" fmla="*/ 2296632 h 2296632"/>
              <a:gd name="connsiteX4" fmla="*/ 36919 w 364023"/>
              <a:gd name="connsiteY4" fmla="*/ 2296632 h 2296632"/>
              <a:gd name="connsiteX5" fmla="*/ 153877 w 364023"/>
              <a:gd name="connsiteY5" fmla="*/ 1127051 h 2296632"/>
              <a:gd name="connsiteX6" fmla="*/ 5021 w 364023"/>
              <a:gd name="connsiteY6" fmla="*/ 0 h 2296632"/>
              <a:gd name="connsiteX0" fmla="*/ 5021 w 362470"/>
              <a:gd name="connsiteY0" fmla="*/ 0 h 2296632"/>
              <a:gd name="connsiteX1" fmla="*/ 355896 w 362470"/>
              <a:gd name="connsiteY1" fmla="*/ 10632 h 2296632"/>
              <a:gd name="connsiteX2" fmla="*/ 260203 w 362470"/>
              <a:gd name="connsiteY2" fmla="*/ 1116418 h 2296632"/>
              <a:gd name="connsiteX3" fmla="*/ 355896 w 362470"/>
              <a:gd name="connsiteY3" fmla="*/ 2296632 h 2296632"/>
              <a:gd name="connsiteX4" fmla="*/ 36919 w 362470"/>
              <a:gd name="connsiteY4" fmla="*/ 2296632 h 2296632"/>
              <a:gd name="connsiteX5" fmla="*/ 153877 w 362470"/>
              <a:gd name="connsiteY5" fmla="*/ 1127051 h 2296632"/>
              <a:gd name="connsiteX6" fmla="*/ 5021 w 362470"/>
              <a:gd name="connsiteY6" fmla="*/ 0 h 2296632"/>
              <a:gd name="connsiteX0" fmla="*/ 0 w 357449"/>
              <a:gd name="connsiteY0" fmla="*/ 0 h 2296632"/>
              <a:gd name="connsiteX1" fmla="*/ 350875 w 357449"/>
              <a:gd name="connsiteY1" fmla="*/ 10632 h 2296632"/>
              <a:gd name="connsiteX2" fmla="*/ 255182 w 357449"/>
              <a:gd name="connsiteY2" fmla="*/ 1116418 h 2296632"/>
              <a:gd name="connsiteX3" fmla="*/ 350875 w 357449"/>
              <a:gd name="connsiteY3" fmla="*/ 2296632 h 2296632"/>
              <a:gd name="connsiteX4" fmla="*/ 31898 w 357449"/>
              <a:gd name="connsiteY4" fmla="*/ 2296632 h 2296632"/>
              <a:gd name="connsiteX5" fmla="*/ 148856 w 357449"/>
              <a:gd name="connsiteY5" fmla="*/ 1127051 h 2296632"/>
              <a:gd name="connsiteX6" fmla="*/ 0 w 357449"/>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1969 w 318977"/>
              <a:gd name="connsiteY0" fmla="*/ 6301 h 2286000"/>
              <a:gd name="connsiteX1" fmla="*/ 318977 w 318977"/>
              <a:gd name="connsiteY1" fmla="*/ 0 h 2286000"/>
              <a:gd name="connsiteX2" fmla="*/ 223284 w 318977"/>
              <a:gd name="connsiteY2" fmla="*/ 1105786 h 2286000"/>
              <a:gd name="connsiteX3" fmla="*/ 318977 w 318977"/>
              <a:gd name="connsiteY3" fmla="*/ 2286000 h 2286000"/>
              <a:gd name="connsiteX4" fmla="*/ 0 w 318977"/>
              <a:gd name="connsiteY4" fmla="*/ 2286000 h 2286000"/>
              <a:gd name="connsiteX5" fmla="*/ 116958 w 318977"/>
              <a:gd name="connsiteY5" fmla="*/ 1116419 h 2286000"/>
              <a:gd name="connsiteX6" fmla="*/ 1969 w 318977"/>
              <a:gd name="connsiteY6" fmla="*/ 6301 h 2286000"/>
              <a:gd name="connsiteX0" fmla="*/ 14669 w 318977"/>
              <a:gd name="connsiteY0" fmla="*/ 0 h 2288165"/>
              <a:gd name="connsiteX1" fmla="*/ 318977 w 318977"/>
              <a:gd name="connsiteY1" fmla="*/ 2165 h 2288165"/>
              <a:gd name="connsiteX2" fmla="*/ 223284 w 318977"/>
              <a:gd name="connsiteY2" fmla="*/ 1107951 h 2288165"/>
              <a:gd name="connsiteX3" fmla="*/ 318977 w 318977"/>
              <a:gd name="connsiteY3" fmla="*/ 2288165 h 2288165"/>
              <a:gd name="connsiteX4" fmla="*/ 0 w 318977"/>
              <a:gd name="connsiteY4" fmla="*/ 2288165 h 2288165"/>
              <a:gd name="connsiteX5" fmla="*/ 116958 w 318977"/>
              <a:gd name="connsiteY5" fmla="*/ 1118584 h 2288165"/>
              <a:gd name="connsiteX6" fmla="*/ 14669 w 318977"/>
              <a:gd name="connsiteY6" fmla="*/ 0 h 2288165"/>
              <a:gd name="connsiteX0" fmla="*/ 0 w 304308"/>
              <a:gd name="connsiteY0" fmla="*/ 0 h 2288165"/>
              <a:gd name="connsiteX1" fmla="*/ 304308 w 304308"/>
              <a:gd name="connsiteY1" fmla="*/ 2165 h 2288165"/>
              <a:gd name="connsiteX2" fmla="*/ 208615 w 304308"/>
              <a:gd name="connsiteY2" fmla="*/ 1107951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88165"/>
              <a:gd name="connsiteX1" fmla="*/ 304308 w 304308"/>
              <a:gd name="connsiteY1" fmla="*/ 2165 h 2288165"/>
              <a:gd name="connsiteX2" fmla="*/ 208615 w 304308"/>
              <a:gd name="connsiteY2" fmla="*/ 1107951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88165"/>
              <a:gd name="connsiteX1" fmla="*/ 304308 w 304308"/>
              <a:gd name="connsiteY1" fmla="*/ 2165 h 2288165"/>
              <a:gd name="connsiteX2" fmla="*/ 208615 w 304308"/>
              <a:gd name="connsiteY2" fmla="*/ 1129118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96631"/>
              <a:gd name="connsiteX1" fmla="*/ 304308 w 304308"/>
              <a:gd name="connsiteY1" fmla="*/ 2165 h 2296631"/>
              <a:gd name="connsiteX2" fmla="*/ 208615 w 304308"/>
              <a:gd name="connsiteY2" fmla="*/ 1129118 h 2296631"/>
              <a:gd name="connsiteX3" fmla="*/ 304308 w 304308"/>
              <a:gd name="connsiteY3" fmla="*/ 2288165 h 2296631"/>
              <a:gd name="connsiteX4" fmla="*/ 23431 w 304308"/>
              <a:gd name="connsiteY4" fmla="*/ 2296631 h 2296631"/>
              <a:gd name="connsiteX5" fmla="*/ 102289 w 304308"/>
              <a:gd name="connsiteY5" fmla="*/ 1118584 h 2296631"/>
              <a:gd name="connsiteX6" fmla="*/ 0 w 304308"/>
              <a:gd name="connsiteY6" fmla="*/ 0 h 2296631"/>
              <a:gd name="connsiteX0" fmla="*/ 0 w 304308"/>
              <a:gd name="connsiteY0" fmla="*/ 0 h 2301325"/>
              <a:gd name="connsiteX1" fmla="*/ 304308 w 304308"/>
              <a:gd name="connsiteY1" fmla="*/ 2165 h 2301325"/>
              <a:gd name="connsiteX2" fmla="*/ 208615 w 304308"/>
              <a:gd name="connsiteY2" fmla="*/ 1129118 h 2301325"/>
              <a:gd name="connsiteX3" fmla="*/ 304308 w 304308"/>
              <a:gd name="connsiteY3" fmla="*/ 2288165 h 2301325"/>
              <a:gd name="connsiteX4" fmla="*/ 3156 w 304308"/>
              <a:gd name="connsiteY4" fmla="*/ 2301325 h 2301325"/>
              <a:gd name="connsiteX5" fmla="*/ 102289 w 304308"/>
              <a:gd name="connsiteY5" fmla="*/ 1118584 h 2301325"/>
              <a:gd name="connsiteX6" fmla="*/ 0 w 304308"/>
              <a:gd name="connsiteY6" fmla="*/ 0 h 2301325"/>
              <a:gd name="connsiteX0" fmla="*/ 0 w 304308"/>
              <a:gd name="connsiteY0" fmla="*/ 0 h 2296631"/>
              <a:gd name="connsiteX1" fmla="*/ 304308 w 304308"/>
              <a:gd name="connsiteY1" fmla="*/ 2165 h 2296631"/>
              <a:gd name="connsiteX2" fmla="*/ 208615 w 304308"/>
              <a:gd name="connsiteY2" fmla="*/ 1129118 h 2296631"/>
              <a:gd name="connsiteX3" fmla="*/ 304308 w 304308"/>
              <a:gd name="connsiteY3" fmla="*/ 2288165 h 2296631"/>
              <a:gd name="connsiteX4" fmla="*/ 3156 w 304308"/>
              <a:gd name="connsiteY4" fmla="*/ 2296631 h 2296631"/>
              <a:gd name="connsiteX5" fmla="*/ 102289 w 304308"/>
              <a:gd name="connsiteY5" fmla="*/ 1118584 h 2296631"/>
              <a:gd name="connsiteX6" fmla="*/ 0 w 304308"/>
              <a:gd name="connsiteY6" fmla="*/ 0 h 2296631"/>
              <a:gd name="connsiteX0" fmla="*/ 0 w 304308"/>
              <a:gd name="connsiteY0" fmla="*/ 0 h 2289590"/>
              <a:gd name="connsiteX1" fmla="*/ 304308 w 304308"/>
              <a:gd name="connsiteY1" fmla="*/ 2165 h 2289590"/>
              <a:gd name="connsiteX2" fmla="*/ 208615 w 304308"/>
              <a:gd name="connsiteY2" fmla="*/ 1129118 h 2289590"/>
              <a:gd name="connsiteX3" fmla="*/ 304308 w 304308"/>
              <a:gd name="connsiteY3" fmla="*/ 2288165 h 2289590"/>
              <a:gd name="connsiteX4" fmla="*/ 920 w 304308"/>
              <a:gd name="connsiteY4" fmla="*/ 2289590 h 2289590"/>
              <a:gd name="connsiteX5" fmla="*/ 102289 w 304308"/>
              <a:gd name="connsiteY5" fmla="*/ 1118584 h 2289590"/>
              <a:gd name="connsiteX6" fmla="*/ 0 w 304308"/>
              <a:gd name="connsiteY6" fmla="*/ 0 h 2289590"/>
              <a:gd name="connsiteX0" fmla="*/ 0 w 304308"/>
              <a:gd name="connsiteY0" fmla="*/ 0 h 2289590"/>
              <a:gd name="connsiteX1" fmla="*/ 304308 w 304308"/>
              <a:gd name="connsiteY1" fmla="*/ 2165 h 2289590"/>
              <a:gd name="connsiteX2" fmla="*/ 208615 w 304308"/>
              <a:gd name="connsiteY2" fmla="*/ 1129118 h 2289590"/>
              <a:gd name="connsiteX3" fmla="*/ 302966 w 304308"/>
              <a:gd name="connsiteY3" fmla="*/ 2286404 h 2289590"/>
              <a:gd name="connsiteX4" fmla="*/ 920 w 304308"/>
              <a:gd name="connsiteY4" fmla="*/ 2289590 h 2289590"/>
              <a:gd name="connsiteX5" fmla="*/ 102289 w 304308"/>
              <a:gd name="connsiteY5" fmla="*/ 1118584 h 2289590"/>
              <a:gd name="connsiteX6" fmla="*/ 0 w 304308"/>
              <a:gd name="connsiteY6" fmla="*/ 0 h 2289590"/>
              <a:gd name="connsiteX0" fmla="*/ 0 w 304308"/>
              <a:gd name="connsiteY0" fmla="*/ 0 h 2289590"/>
              <a:gd name="connsiteX1" fmla="*/ 304308 w 304308"/>
              <a:gd name="connsiteY1" fmla="*/ 2165 h 2289590"/>
              <a:gd name="connsiteX2" fmla="*/ 208615 w 304308"/>
              <a:gd name="connsiteY2" fmla="*/ 1129118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 name="connsiteX0" fmla="*/ 0 w 304308"/>
              <a:gd name="connsiteY0" fmla="*/ 0 h 2289590"/>
              <a:gd name="connsiteX1" fmla="*/ 304308 w 304308"/>
              <a:gd name="connsiteY1" fmla="*/ 2165 h 2289590"/>
              <a:gd name="connsiteX2" fmla="*/ 202353 w 304308"/>
              <a:gd name="connsiteY2" fmla="*/ 1146721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 name="connsiteX0" fmla="*/ 0 w 304308"/>
              <a:gd name="connsiteY0" fmla="*/ 0 h 2289590"/>
              <a:gd name="connsiteX1" fmla="*/ 304308 w 304308"/>
              <a:gd name="connsiteY1" fmla="*/ 2165 h 2289590"/>
              <a:gd name="connsiteX2" fmla="*/ 201906 w 304308"/>
              <a:gd name="connsiteY2" fmla="*/ 1136159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308" h="2289590">
                <a:moveTo>
                  <a:pt x="0" y="0"/>
                </a:moveTo>
                <a:lnTo>
                  <a:pt x="304308" y="2165"/>
                </a:lnTo>
                <a:cubicBezTo>
                  <a:pt x="251145" y="220132"/>
                  <a:pt x="202130" y="755453"/>
                  <a:pt x="201906" y="1136159"/>
                </a:cubicBezTo>
                <a:cubicBezTo>
                  <a:pt x="201682" y="1516865"/>
                  <a:pt x="276385" y="2100334"/>
                  <a:pt x="302966" y="2286404"/>
                </a:cubicBezTo>
                <a:lnTo>
                  <a:pt x="920" y="2289590"/>
                </a:lnTo>
                <a:cubicBezTo>
                  <a:pt x="50243" y="2039528"/>
                  <a:pt x="102889" y="1523066"/>
                  <a:pt x="102736" y="1141468"/>
                </a:cubicBezTo>
                <a:cubicBezTo>
                  <a:pt x="102583" y="759870"/>
                  <a:pt x="62023" y="186070"/>
                  <a:pt x="0" y="0"/>
                </a:cubicBezTo>
                <a:close/>
              </a:path>
            </a:pathLst>
          </a:custGeom>
          <a:solidFill>
            <a:schemeClr val="tx2">
              <a:lumMod val="10000"/>
              <a:lumOff val="9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62033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7">
            <a:extLst>
              <a:ext uri="{FF2B5EF4-FFF2-40B4-BE49-F238E27FC236}">
                <a16:creationId xmlns:a16="http://schemas.microsoft.com/office/drawing/2014/main" id="{C1B49A18-1CBE-FE7D-ACEB-6A495576D589}"/>
              </a:ext>
            </a:extLst>
          </p:cNvPr>
          <p:cNvSpPr txBox="1">
            <a:spLocks noChangeArrowheads="1"/>
          </p:cNvSpPr>
          <p:nvPr/>
        </p:nvSpPr>
        <p:spPr bwMode="auto">
          <a:xfrm>
            <a:off x="4657304" y="3488051"/>
            <a:ext cx="379179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GB" altLang="en-US" sz="2800" b="0" dirty="0"/>
              <a:t>A </a:t>
            </a:r>
            <a:r>
              <a:rPr lang="en-GB" altLang="en-US" sz="2800" dirty="0"/>
              <a:t>Concave Lens</a:t>
            </a:r>
            <a:r>
              <a:rPr lang="en-GB" altLang="en-US" sz="2800" b="0" dirty="0"/>
              <a:t> is thinnest in the centre.</a:t>
            </a:r>
          </a:p>
        </p:txBody>
      </p:sp>
      <p:sp>
        <p:nvSpPr>
          <p:cNvPr id="9" name="Title 8">
            <a:extLst>
              <a:ext uri="{FF2B5EF4-FFF2-40B4-BE49-F238E27FC236}">
                <a16:creationId xmlns:a16="http://schemas.microsoft.com/office/drawing/2014/main" id="{297BB6AF-837C-02AE-0300-C0E16AA2307D}"/>
              </a:ext>
            </a:extLst>
          </p:cNvPr>
          <p:cNvSpPr>
            <a:spLocks noGrp="1"/>
          </p:cNvSpPr>
          <p:nvPr>
            <p:ph type="title"/>
          </p:nvPr>
        </p:nvSpPr>
        <p:spPr>
          <a:xfrm>
            <a:off x="241300" y="155246"/>
            <a:ext cx="8724900" cy="590931"/>
          </a:xfrm>
        </p:spPr>
        <p:txBody>
          <a:bodyPr/>
          <a:lstStyle/>
          <a:p>
            <a:r>
              <a:rPr lang="en-GB" altLang="en-US" b="0" dirty="0"/>
              <a:t>Describe a </a:t>
            </a:r>
            <a:r>
              <a:rPr lang="en-GB" altLang="en-US" dirty="0"/>
              <a:t>Convex and concave Lens</a:t>
            </a:r>
            <a:endParaRPr lang="en-GB" dirty="0"/>
          </a:p>
        </p:txBody>
      </p:sp>
      <p:sp>
        <p:nvSpPr>
          <p:cNvPr id="2" name="Slide Number Placeholder 1">
            <a:extLst>
              <a:ext uri="{FF2B5EF4-FFF2-40B4-BE49-F238E27FC236}">
                <a16:creationId xmlns:a16="http://schemas.microsoft.com/office/drawing/2014/main" id="{9EBB183D-3872-36A1-F842-26CB11201327}"/>
              </a:ext>
            </a:extLst>
          </p:cNvPr>
          <p:cNvSpPr>
            <a:spLocks noGrp="1"/>
          </p:cNvSpPr>
          <p:nvPr>
            <p:ph type="sldNum" sz="quarter" idx="4294967295"/>
          </p:nvPr>
        </p:nvSpPr>
        <p:spPr bwMode="auto">
          <a:xfrm>
            <a:off x="70104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eaLnBrk="1" fontAlgn="base" hangingPunct="1">
              <a:spcBef>
                <a:spcPct val="0"/>
              </a:spcBef>
              <a:spcAft>
                <a:spcPct val="0"/>
              </a:spcAft>
              <a:defRPr sz="14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5</a:t>
            </a:fld>
            <a:endParaRPr lang="en-GB" altLang="en-US"/>
          </a:p>
        </p:txBody>
      </p:sp>
      <p:sp>
        <p:nvSpPr>
          <p:cNvPr id="3" name="Freeform: Shape 2">
            <a:extLst>
              <a:ext uri="{FF2B5EF4-FFF2-40B4-BE49-F238E27FC236}">
                <a16:creationId xmlns:a16="http://schemas.microsoft.com/office/drawing/2014/main" id="{5887E7A0-43C9-243E-0897-4749B9A86E53}"/>
              </a:ext>
            </a:extLst>
          </p:cNvPr>
          <p:cNvSpPr/>
          <p:nvPr/>
        </p:nvSpPr>
        <p:spPr bwMode="auto">
          <a:xfrm>
            <a:off x="6128521" y="1045028"/>
            <a:ext cx="642392" cy="2443023"/>
          </a:xfrm>
          <a:custGeom>
            <a:avLst/>
            <a:gdLst>
              <a:gd name="connsiteX0" fmla="*/ 0 w 372140"/>
              <a:gd name="connsiteY0" fmla="*/ 21265 h 2286000"/>
              <a:gd name="connsiteX1" fmla="*/ 372140 w 372140"/>
              <a:gd name="connsiteY1" fmla="*/ 0 h 2286000"/>
              <a:gd name="connsiteX2" fmla="*/ 276447 w 372140"/>
              <a:gd name="connsiteY2" fmla="*/ 1105786 h 2286000"/>
              <a:gd name="connsiteX3" fmla="*/ 372140 w 372140"/>
              <a:gd name="connsiteY3" fmla="*/ 2286000 h 2286000"/>
              <a:gd name="connsiteX4" fmla="*/ 53163 w 372140"/>
              <a:gd name="connsiteY4" fmla="*/ 2286000 h 2286000"/>
              <a:gd name="connsiteX5" fmla="*/ 170121 w 372140"/>
              <a:gd name="connsiteY5" fmla="*/ 1116419 h 2286000"/>
              <a:gd name="connsiteX6" fmla="*/ 0 w 372140"/>
              <a:gd name="connsiteY6" fmla="*/ 21265 h 2286000"/>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4251 w 355126"/>
              <a:gd name="connsiteY0" fmla="*/ 0 h 2296632"/>
              <a:gd name="connsiteX1" fmla="*/ 355126 w 355126"/>
              <a:gd name="connsiteY1" fmla="*/ 10632 h 2296632"/>
              <a:gd name="connsiteX2" fmla="*/ 259433 w 355126"/>
              <a:gd name="connsiteY2" fmla="*/ 1116418 h 2296632"/>
              <a:gd name="connsiteX3" fmla="*/ 355126 w 355126"/>
              <a:gd name="connsiteY3" fmla="*/ 2296632 h 2296632"/>
              <a:gd name="connsiteX4" fmla="*/ 36149 w 355126"/>
              <a:gd name="connsiteY4" fmla="*/ 2296632 h 2296632"/>
              <a:gd name="connsiteX5" fmla="*/ 153107 w 355126"/>
              <a:gd name="connsiteY5" fmla="*/ 1127051 h 2296632"/>
              <a:gd name="connsiteX6" fmla="*/ 4251 w 355126"/>
              <a:gd name="connsiteY6" fmla="*/ 0 h 2296632"/>
              <a:gd name="connsiteX0" fmla="*/ 5021 w 355896"/>
              <a:gd name="connsiteY0" fmla="*/ 0 h 2296632"/>
              <a:gd name="connsiteX1" fmla="*/ 355896 w 355896"/>
              <a:gd name="connsiteY1" fmla="*/ 10632 h 2296632"/>
              <a:gd name="connsiteX2" fmla="*/ 260203 w 355896"/>
              <a:gd name="connsiteY2" fmla="*/ 1116418 h 2296632"/>
              <a:gd name="connsiteX3" fmla="*/ 355896 w 355896"/>
              <a:gd name="connsiteY3" fmla="*/ 2296632 h 2296632"/>
              <a:gd name="connsiteX4" fmla="*/ 36919 w 355896"/>
              <a:gd name="connsiteY4" fmla="*/ 2296632 h 2296632"/>
              <a:gd name="connsiteX5" fmla="*/ 153877 w 355896"/>
              <a:gd name="connsiteY5" fmla="*/ 1127051 h 2296632"/>
              <a:gd name="connsiteX6" fmla="*/ 5021 w 355896"/>
              <a:gd name="connsiteY6" fmla="*/ 0 h 2296632"/>
              <a:gd name="connsiteX0" fmla="*/ 5021 w 364023"/>
              <a:gd name="connsiteY0" fmla="*/ 0 h 2296632"/>
              <a:gd name="connsiteX1" fmla="*/ 355896 w 364023"/>
              <a:gd name="connsiteY1" fmla="*/ 10632 h 2296632"/>
              <a:gd name="connsiteX2" fmla="*/ 260203 w 364023"/>
              <a:gd name="connsiteY2" fmla="*/ 1116418 h 2296632"/>
              <a:gd name="connsiteX3" fmla="*/ 355896 w 364023"/>
              <a:gd name="connsiteY3" fmla="*/ 2296632 h 2296632"/>
              <a:gd name="connsiteX4" fmla="*/ 36919 w 364023"/>
              <a:gd name="connsiteY4" fmla="*/ 2296632 h 2296632"/>
              <a:gd name="connsiteX5" fmla="*/ 153877 w 364023"/>
              <a:gd name="connsiteY5" fmla="*/ 1127051 h 2296632"/>
              <a:gd name="connsiteX6" fmla="*/ 5021 w 364023"/>
              <a:gd name="connsiteY6" fmla="*/ 0 h 2296632"/>
              <a:gd name="connsiteX0" fmla="*/ 5021 w 364023"/>
              <a:gd name="connsiteY0" fmla="*/ 0 h 2296632"/>
              <a:gd name="connsiteX1" fmla="*/ 355896 w 364023"/>
              <a:gd name="connsiteY1" fmla="*/ 10632 h 2296632"/>
              <a:gd name="connsiteX2" fmla="*/ 260203 w 364023"/>
              <a:gd name="connsiteY2" fmla="*/ 1116418 h 2296632"/>
              <a:gd name="connsiteX3" fmla="*/ 355896 w 364023"/>
              <a:gd name="connsiteY3" fmla="*/ 2296632 h 2296632"/>
              <a:gd name="connsiteX4" fmla="*/ 36919 w 364023"/>
              <a:gd name="connsiteY4" fmla="*/ 2296632 h 2296632"/>
              <a:gd name="connsiteX5" fmla="*/ 153877 w 364023"/>
              <a:gd name="connsiteY5" fmla="*/ 1127051 h 2296632"/>
              <a:gd name="connsiteX6" fmla="*/ 5021 w 364023"/>
              <a:gd name="connsiteY6" fmla="*/ 0 h 2296632"/>
              <a:gd name="connsiteX0" fmla="*/ 5021 w 362470"/>
              <a:gd name="connsiteY0" fmla="*/ 0 h 2296632"/>
              <a:gd name="connsiteX1" fmla="*/ 355896 w 362470"/>
              <a:gd name="connsiteY1" fmla="*/ 10632 h 2296632"/>
              <a:gd name="connsiteX2" fmla="*/ 260203 w 362470"/>
              <a:gd name="connsiteY2" fmla="*/ 1116418 h 2296632"/>
              <a:gd name="connsiteX3" fmla="*/ 355896 w 362470"/>
              <a:gd name="connsiteY3" fmla="*/ 2296632 h 2296632"/>
              <a:gd name="connsiteX4" fmla="*/ 36919 w 362470"/>
              <a:gd name="connsiteY4" fmla="*/ 2296632 h 2296632"/>
              <a:gd name="connsiteX5" fmla="*/ 153877 w 362470"/>
              <a:gd name="connsiteY5" fmla="*/ 1127051 h 2296632"/>
              <a:gd name="connsiteX6" fmla="*/ 5021 w 362470"/>
              <a:gd name="connsiteY6" fmla="*/ 0 h 2296632"/>
              <a:gd name="connsiteX0" fmla="*/ 0 w 357449"/>
              <a:gd name="connsiteY0" fmla="*/ 0 h 2296632"/>
              <a:gd name="connsiteX1" fmla="*/ 350875 w 357449"/>
              <a:gd name="connsiteY1" fmla="*/ 10632 h 2296632"/>
              <a:gd name="connsiteX2" fmla="*/ 255182 w 357449"/>
              <a:gd name="connsiteY2" fmla="*/ 1116418 h 2296632"/>
              <a:gd name="connsiteX3" fmla="*/ 350875 w 357449"/>
              <a:gd name="connsiteY3" fmla="*/ 2296632 h 2296632"/>
              <a:gd name="connsiteX4" fmla="*/ 31898 w 357449"/>
              <a:gd name="connsiteY4" fmla="*/ 2296632 h 2296632"/>
              <a:gd name="connsiteX5" fmla="*/ 148856 w 357449"/>
              <a:gd name="connsiteY5" fmla="*/ 1127051 h 2296632"/>
              <a:gd name="connsiteX6" fmla="*/ 0 w 357449"/>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1969 w 318977"/>
              <a:gd name="connsiteY0" fmla="*/ 6301 h 2286000"/>
              <a:gd name="connsiteX1" fmla="*/ 318977 w 318977"/>
              <a:gd name="connsiteY1" fmla="*/ 0 h 2286000"/>
              <a:gd name="connsiteX2" fmla="*/ 223284 w 318977"/>
              <a:gd name="connsiteY2" fmla="*/ 1105786 h 2286000"/>
              <a:gd name="connsiteX3" fmla="*/ 318977 w 318977"/>
              <a:gd name="connsiteY3" fmla="*/ 2286000 h 2286000"/>
              <a:gd name="connsiteX4" fmla="*/ 0 w 318977"/>
              <a:gd name="connsiteY4" fmla="*/ 2286000 h 2286000"/>
              <a:gd name="connsiteX5" fmla="*/ 116958 w 318977"/>
              <a:gd name="connsiteY5" fmla="*/ 1116419 h 2286000"/>
              <a:gd name="connsiteX6" fmla="*/ 1969 w 318977"/>
              <a:gd name="connsiteY6" fmla="*/ 6301 h 2286000"/>
              <a:gd name="connsiteX0" fmla="*/ 14669 w 318977"/>
              <a:gd name="connsiteY0" fmla="*/ 0 h 2288165"/>
              <a:gd name="connsiteX1" fmla="*/ 318977 w 318977"/>
              <a:gd name="connsiteY1" fmla="*/ 2165 h 2288165"/>
              <a:gd name="connsiteX2" fmla="*/ 223284 w 318977"/>
              <a:gd name="connsiteY2" fmla="*/ 1107951 h 2288165"/>
              <a:gd name="connsiteX3" fmla="*/ 318977 w 318977"/>
              <a:gd name="connsiteY3" fmla="*/ 2288165 h 2288165"/>
              <a:gd name="connsiteX4" fmla="*/ 0 w 318977"/>
              <a:gd name="connsiteY4" fmla="*/ 2288165 h 2288165"/>
              <a:gd name="connsiteX5" fmla="*/ 116958 w 318977"/>
              <a:gd name="connsiteY5" fmla="*/ 1118584 h 2288165"/>
              <a:gd name="connsiteX6" fmla="*/ 14669 w 318977"/>
              <a:gd name="connsiteY6" fmla="*/ 0 h 2288165"/>
              <a:gd name="connsiteX0" fmla="*/ 0 w 304308"/>
              <a:gd name="connsiteY0" fmla="*/ 0 h 2288165"/>
              <a:gd name="connsiteX1" fmla="*/ 304308 w 304308"/>
              <a:gd name="connsiteY1" fmla="*/ 2165 h 2288165"/>
              <a:gd name="connsiteX2" fmla="*/ 208615 w 304308"/>
              <a:gd name="connsiteY2" fmla="*/ 1107951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88165"/>
              <a:gd name="connsiteX1" fmla="*/ 304308 w 304308"/>
              <a:gd name="connsiteY1" fmla="*/ 2165 h 2288165"/>
              <a:gd name="connsiteX2" fmla="*/ 208615 w 304308"/>
              <a:gd name="connsiteY2" fmla="*/ 1107951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88165"/>
              <a:gd name="connsiteX1" fmla="*/ 304308 w 304308"/>
              <a:gd name="connsiteY1" fmla="*/ 2165 h 2288165"/>
              <a:gd name="connsiteX2" fmla="*/ 208615 w 304308"/>
              <a:gd name="connsiteY2" fmla="*/ 1129118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96631"/>
              <a:gd name="connsiteX1" fmla="*/ 304308 w 304308"/>
              <a:gd name="connsiteY1" fmla="*/ 2165 h 2296631"/>
              <a:gd name="connsiteX2" fmla="*/ 208615 w 304308"/>
              <a:gd name="connsiteY2" fmla="*/ 1129118 h 2296631"/>
              <a:gd name="connsiteX3" fmla="*/ 304308 w 304308"/>
              <a:gd name="connsiteY3" fmla="*/ 2288165 h 2296631"/>
              <a:gd name="connsiteX4" fmla="*/ 23431 w 304308"/>
              <a:gd name="connsiteY4" fmla="*/ 2296631 h 2296631"/>
              <a:gd name="connsiteX5" fmla="*/ 102289 w 304308"/>
              <a:gd name="connsiteY5" fmla="*/ 1118584 h 2296631"/>
              <a:gd name="connsiteX6" fmla="*/ 0 w 304308"/>
              <a:gd name="connsiteY6" fmla="*/ 0 h 2296631"/>
              <a:gd name="connsiteX0" fmla="*/ 0 w 304308"/>
              <a:gd name="connsiteY0" fmla="*/ 0 h 2301325"/>
              <a:gd name="connsiteX1" fmla="*/ 304308 w 304308"/>
              <a:gd name="connsiteY1" fmla="*/ 2165 h 2301325"/>
              <a:gd name="connsiteX2" fmla="*/ 208615 w 304308"/>
              <a:gd name="connsiteY2" fmla="*/ 1129118 h 2301325"/>
              <a:gd name="connsiteX3" fmla="*/ 304308 w 304308"/>
              <a:gd name="connsiteY3" fmla="*/ 2288165 h 2301325"/>
              <a:gd name="connsiteX4" fmla="*/ 3156 w 304308"/>
              <a:gd name="connsiteY4" fmla="*/ 2301325 h 2301325"/>
              <a:gd name="connsiteX5" fmla="*/ 102289 w 304308"/>
              <a:gd name="connsiteY5" fmla="*/ 1118584 h 2301325"/>
              <a:gd name="connsiteX6" fmla="*/ 0 w 304308"/>
              <a:gd name="connsiteY6" fmla="*/ 0 h 2301325"/>
              <a:gd name="connsiteX0" fmla="*/ 0 w 304308"/>
              <a:gd name="connsiteY0" fmla="*/ 0 h 2296631"/>
              <a:gd name="connsiteX1" fmla="*/ 304308 w 304308"/>
              <a:gd name="connsiteY1" fmla="*/ 2165 h 2296631"/>
              <a:gd name="connsiteX2" fmla="*/ 208615 w 304308"/>
              <a:gd name="connsiteY2" fmla="*/ 1129118 h 2296631"/>
              <a:gd name="connsiteX3" fmla="*/ 304308 w 304308"/>
              <a:gd name="connsiteY3" fmla="*/ 2288165 h 2296631"/>
              <a:gd name="connsiteX4" fmla="*/ 3156 w 304308"/>
              <a:gd name="connsiteY4" fmla="*/ 2296631 h 2296631"/>
              <a:gd name="connsiteX5" fmla="*/ 102289 w 304308"/>
              <a:gd name="connsiteY5" fmla="*/ 1118584 h 2296631"/>
              <a:gd name="connsiteX6" fmla="*/ 0 w 304308"/>
              <a:gd name="connsiteY6" fmla="*/ 0 h 2296631"/>
              <a:gd name="connsiteX0" fmla="*/ 0 w 304308"/>
              <a:gd name="connsiteY0" fmla="*/ 0 h 2289590"/>
              <a:gd name="connsiteX1" fmla="*/ 304308 w 304308"/>
              <a:gd name="connsiteY1" fmla="*/ 2165 h 2289590"/>
              <a:gd name="connsiteX2" fmla="*/ 208615 w 304308"/>
              <a:gd name="connsiteY2" fmla="*/ 1129118 h 2289590"/>
              <a:gd name="connsiteX3" fmla="*/ 304308 w 304308"/>
              <a:gd name="connsiteY3" fmla="*/ 2288165 h 2289590"/>
              <a:gd name="connsiteX4" fmla="*/ 920 w 304308"/>
              <a:gd name="connsiteY4" fmla="*/ 2289590 h 2289590"/>
              <a:gd name="connsiteX5" fmla="*/ 102289 w 304308"/>
              <a:gd name="connsiteY5" fmla="*/ 1118584 h 2289590"/>
              <a:gd name="connsiteX6" fmla="*/ 0 w 304308"/>
              <a:gd name="connsiteY6" fmla="*/ 0 h 2289590"/>
              <a:gd name="connsiteX0" fmla="*/ 0 w 304308"/>
              <a:gd name="connsiteY0" fmla="*/ 0 h 2289590"/>
              <a:gd name="connsiteX1" fmla="*/ 304308 w 304308"/>
              <a:gd name="connsiteY1" fmla="*/ 2165 h 2289590"/>
              <a:gd name="connsiteX2" fmla="*/ 208615 w 304308"/>
              <a:gd name="connsiteY2" fmla="*/ 1129118 h 2289590"/>
              <a:gd name="connsiteX3" fmla="*/ 302966 w 304308"/>
              <a:gd name="connsiteY3" fmla="*/ 2286404 h 2289590"/>
              <a:gd name="connsiteX4" fmla="*/ 920 w 304308"/>
              <a:gd name="connsiteY4" fmla="*/ 2289590 h 2289590"/>
              <a:gd name="connsiteX5" fmla="*/ 102289 w 304308"/>
              <a:gd name="connsiteY5" fmla="*/ 1118584 h 2289590"/>
              <a:gd name="connsiteX6" fmla="*/ 0 w 304308"/>
              <a:gd name="connsiteY6" fmla="*/ 0 h 2289590"/>
              <a:gd name="connsiteX0" fmla="*/ 0 w 304308"/>
              <a:gd name="connsiteY0" fmla="*/ 0 h 2289590"/>
              <a:gd name="connsiteX1" fmla="*/ 304308 w 304308"/>
              <a:gd name="connsiteY1" fmla="*/ 2165 h 2289590"/>
              <a:gd name="connsiteX2" fmla="*/ 208615 w 304308"/>
              <a:gd name="connsiteY2" fmla="*/ 1129118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 name="connsiteX0" fmla="*/ 0 w 304308"/>
              <a:gd name="connsiteY0" fmla="*/ 0 h 2289590"/>
              <a:gd name="connsiteX1" fmla="*/ 304308 w 304308"/>
              <a:gd name="connsiteY1" fmla="*/ 2165 h 2289590"/>
              <a:gd name="connsiteX2" fmla="*/ 202353 w 304308"/>
              <a:gd name="connsiteY2" fmla="*/ 1146721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 name="connsiteX0" fmla="*/ 0 w 304308"/>
              <a:gd name="connsiteY0" fmla="*/ 0 h 2289590"/>
              <a:gd name="connsiteX1" fmla="*/ 304308 w 304308"/>
              <a:gd name="connsiteY1" fmla="*/ 2165 h 2289590"/>
              <a:gd name="connsiteX2" fmla="*/ 201906 w 304308"/>
              <a:gd name="connsiteY2" fmla="*/ 1136159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308" h="2289590">
                <a:moveTo>
                  <a:pt x="0" y="0"/>
                </a:moveTo>
                <a:lnTo>
                  <a:pt x="304308" y="2165"/>
                </a:lnTo>
                <a:cubicBezTo>
                  <a:pt x="251145" y="220132"/>
                  <a:pt x="202130" y="755453"/>
                  <a:pt x="201906" y="1136159"/>
                </a:cubicBezTo>
                <a:cubicBezTo>
                  <a:pt x="201682" y="1516865"/>
                  <a:pt x="276385" y="2100334"/>
                  <a:pt x="302966" y="2286404"/>
                </a:cubicBezTo>
                <a:lnTo>
                  <a:pt x="920" y="2289590"/>
                </a:lnTo>
                <a:cubicBezTo>
                  <a:pt x="50243" y="2039528"/>
                  <a:pt x="102889" y="1523066"/>
                  <a:pt x="102736" y="1141468"/>
                </a:cubicBezTo>
                <a:cubicBezTo>
                  <a:pt x="102583" y="759870"/>
                  <a:pt x="62023" y="186070"/>
                  <a:pt x="0" y="0"/>
                </a:cubicBezTo>
                <a:close/>
              </a:path>
            </a:pathLst>
          </a:custGeom>
          <a:solidFill>
            <a:schemeClr val="tx2">
              <a:lumMod val="10000"/>
              <a:lumOff val="9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IE">
              <a:latin typeface="Arial" charset="0"/>
            </a:endParaRPr>
          </a:p>
        </p:txBody>
      </p:sp>
      <p:sp>
        <p:nvSpPr>
          <p:cNvPr id="5" name="Text Box 7">
            <a:extLst>
              <a:ext uri="{FF2B5EF4-FFF2-40B4-BE49-F238E27FC236}">
                <a16:creationId xmlns:a16="http://schemas.microsoft.com/office/drawing/2014/main" id="{AF21688E-0631-E72A-758B-4C6FF83B61C0}"/>
              </a:ext>
            </a:extLst>
          </p:cNvPr>
          <p:cNvSpPr txBox="1">
            <a:spLocks noChangeArrowheads="1"/>
          </p:cNvSpPr>
          <p:nvPr/>
        </p:nvSpPr>
        <p:spPr bwMode="auto">
          <a:xfrm>
            <a:off x="587141" y="3498937"/>
            <a:ext cx="320384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GB" altLang="en-US" sz="2800" b="0" dirty="0"/>
              <a:t>A </a:t>
            </a:r>
            <a:r>
              <a:rPr lang="en-GB" altLang="en-US" sz="2800" dirty="0"/>
              <a:t>Convex Lens</a:t>
            </a:r>
            <a:r>
              <a:rPr lang="en-GB" altLang="en-US" sz="2800" b="0" dirty="0"/>
              <a:t> is thickest in the centre. </a:t>
            </a:r>
          </a:p>
        </p:txBody>
      </p:sp>
      <p:sp>
        <p:nvSpPr>
          <p:cNvPr id="6" name="Text Box 7">
            <a:extLst>
              <a:ext uri="{FF2B5EF4-FFF2-40B4-BE49-F238E27FC236}">
                <a16:creationId xmlns:a16="http://schemas.microsoft.com/office/drawing/2014/main" id="{A7BEC175-73A5-7F4D-B413-D025AF2C77F6}"/>
              </a:ext>
            </a:extLst>
          </p:cNvPr>
          <p:cNvSpPr txBox="1">
            <a:spLocks noChangeArrowheads="1"/>
          </p:cNvSpPr>
          <p:nvPr/>
        </p:nvSpPr>
        <p:spPr bwMode="auto">
          <a:xfrm>
            <a:off x="4657304" y="4707129"/>
            <a:ext cx="37029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GB" altLang="en-US" sz="2800" b="0" dirty="0"/>
              <a:t>If you exaggerate, it looks like a cave</a:t>
            </a:r>
          </a:p>
        </p:txBody>
      </p:sp>
      <p:sp>
        <p:nvSpPr>
          <p:cNvPr id="7" name="Freeform: Shape 6">
            <a:extLst>
              <a:ext uri="{FF2B5EF4-FFF2-40B4-BE49-F238E27FC236}">
                <a16:creationId xmlns:a16="http://schemas.microsoft.com/office/drawing/2014/main" id="{05EDE45E-2454-3F86-5371-D354EB19A3E6}"/>
              </a:ext>
            </a:extLst>
          </p:cNvPr>
          <p:cNvSpPr/>
          <p:nvPr/>
        </p:nvSpPr>
        <p:spPr bwMode="auto">
          <a:xfrm>
            <a:off x="5816396" y="5807030"/>
            <a:ext cx="1473605" cy="676320"/>
          </a:xfrm>
          <a:custGeom>
            <a:avLst/>
            <a:gdLst>
              <a:gd name="connsiteX0" fmla="*/ 0 w 372140"/>
              <a:gd name="connsiteY0" fmla="*/ 21265 h 2286000"/>
              <a:gd name="connsiteX1" fmla="*/ 372140 w 372140"/>
              <a:gd name="connsiteY1" fmla="*/ 0 h 2286000"/>
              <a:gd name="connsiteX2" fmla="*/ 276447 w 372140"/>
              <a:gd name="connsiteY2" fmla="*/ 1105786 h 2286000"/>
              <a:gd name="connsiteX3" fmla="*/ 372140 w 372140"/>
              <a:gd name="connsiteY3" fmla="*/ 2286000 h 2286000"/>
              <a:gd name="connsiteX4" fmla="*/ 53163 w 372140"/>
              <a:gd name="connsiteY4" fmla="*/ 2286000 h 2286000"/>
              <a:gd name="connsiteX5" fmla="*/ 170121 w 372140"/>
              <a:gd name="connsiteY5" fmla="*/ 1116419 h 2286000"/>
              <a:gd name="connsiteX6" fmla="*/ 0 w 372140"/>
              <a:gd name="connsiteY6" fmla="*/ 21265 h 2286000"/>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4251 w 355126"/>
              <a:gd name="connsiteY0" fmla="*/ 0 h 2296632"/>
              <a:gd name="connsiteX1" fmla="*/ 355126 w 355126"/>
              <a:gd name="connsiteY1" fmla="*/ 10632 h 2296632"/>
              <a:gd name="connsiteX2" fmla="*/ 259433 w 355126"/>
              <a:gd name="connsiteY2" fmla="*/ 1116418 h 2296632"/>
              <a:gd name="connsiteX3" fmla="*/ 355126 w 355126"/>
              <a:gd name="connsiteY3" fmla="*/ 2296632 h 2296632"/>
              <a:gd name="connsiteX4" fmla="*/ 36149 w 355126"/>
              <a:gd name="connsiteY4" fmla="*/ 2296632 h 2296632"/>
              <a:gd name="connsiteX5" fmla="*/ 153107 w 355126"/>
              <a:gd name="connsiteY5" fmla="*/ 1127051 h 2296632"/>
              <a:gd name="connsiteX6" fmla="*/ 4251 w 355126"/>
              <a:gd name="connsiteY6" fmla="*/ 0 h 2296632"/>
              <a:gd name="connsiteX0" fmla="*/ 5021 w 355896"/>
              <a:gd name="connsiteY0" fmla="*/ 0 h 2296632"/>
              <a:gd name="connsiteX1" fmla="*/ 355896 w 355896"/>
              <a:gd name="connsiteY1" fmla="*/ 10632 h 2296632"/>
              <a:gd name="connsiteX2" fmla="*/ 260203 w 355896"/>
              <a:gd name="connsiteY2" fmla="*/ 1116418 h 2296632"/>
              <a:gd name="connsiteX3" fmla="*/ 355896 w 355896"/>
              <a:gd name="connsiteY3" fmla="*/ 2296632 h 2296632"/>
              <a:gd name="connsiteX4" fmla="*/ 36919 w 355896"/>
              <a:gd name="connsiteY4" fmla="*/ 2296632 h 2296632"/>
              <a:gd name="connsiteX5" fmla="*/ 153877 w 355896"/>
              <a:gd name="connsiteY5" fmla="*/ 1127051 h 2296632"/>
              <a:gd name="connsiteX6" fmla="*/ 5021 w 355896"/>
              <a:gd name="connsiteY6" fmla="*/ 0 h 2296632"/>
              <a:gd name="connsiteX0" fmla="*/ 5021 w 364023"/>
              <a:gd name="connsiteY0" fmla="*/ 0 h 2296632"/>
              <a:gd name="connsiteX1" fmla="*/ 355896 w 364023"/>
              <a:gd name="connsiteY1" fmla="*/ 10632 h 2296632"/>
              <a:gd name="connsiteX2" fmla="*/ 260203 w 364023"/>
              <a:gd name="connsiteY2" fmla="*/ 1116418 h 2296632"/>
              <a:gd name="connsiteX3" fmla="*/ 355896 w 364023"/>
              <a:gd name="connsiteY3" fmla="*/ 2296632 h 2296632"/>
              <a:gd name="connsiteX4" fmla="*/ 36919 w 364023"/>
              <a:gd name="connsiteY4" fmla="*/ 2296632 h 2296632"/>
              <a:gd name="connsiteX5" fmla="*/ 153877 w 364023"/>
              <a:gd name="connsiteY5" fmla="*/ 1127051 h 2296632"/>
              <a:gd name="connsiteX6" fmla="*/ 5021 w 364023"/>
              <a:gd name="connsiteY6" fmla="*/ 0 h 2296632"/>
              <a:gd name="connsiteX0" fmla="*/ 5021 w 364023"/>
              <a:gd name="connsiteY0" fmla="*/ 0 h 2296632"/>
              <a:gd name="connsiteX1" fmla="*/ 355896 w 364023"/>
              <a:gd name="connsiteY1" fmla="*/ 10632 h 2296632"/>
              <a:gd name="connsiteX2" fmla="*/ 260203 w 364023"/>
              <a:gd name="connsiteY2" fmla="*/ 1116418 h 2296632"/>
              <a:gd name="connsiteX3" fmla="*/ 355896 w 364023"/>
              <a:gd name="connsiteY3" fmla="*/ 2296632 h 2296632"/>
              <a:gd name="connsiteX4" fmla="*/ 36919 w 364023"/>
              <a:gd name="connsiteY4" fmla="*/ 2296632 h 2296632"/>
              <a:gd name="connsiteX5" fmla="*/ 153877 w 364023"/>
              <a:gd name="connsiteY5" fmla="*/ 1127051 h 2296632"/>
              <a:gd name="connsiteX6" fmla="*/ 5021 w 364023"/>
              <a:gd name="connsiteY6" fmla="*/ 0 h 2296632"/>
              <a:gd name="connsiteX0" fmla="*/ 5021 w 362470"/>
              <a:gd name="connsiteY0" fmla="*/ 0 h 2296632"/>
              <a:gd name="connsiteX1" fmla="*/ 355896 w 362470"/>
              <a:gd name="connsiteY1" fmla="*/ 10632 h 2296632"/>
              <a:gd name="connsiteX2" fmla="*/ 260203 w 362470"/>
              <a:gd name="connsiteY2" fmla="*/ 1116418 h 2296632"/>
              <a:gd name="connsiteX3" fmla="*/ 355896 w 362470"/>
              <a:gd name="connsiteY3" fmla="*/ 2296632 h 2296632"/>
              <a:gd name="connsiteX4" fmla="*/ 36919 w 362470"/>
              <a:gd name="connsiteY4" fmla="*/ 2296632 h 2296632"/>
              <a:gd name="connsiteX5" fmla="*/ 153877 w 362470"/>
              <a:gd name="connsiteY5" fmla="*/ 1127051 h 2296632"/>
              <a:gd name="connsiteX6" fmla="*/ 5021 w 362470"/>
              <a:gd name="connsiteY6" fmla="*/ 0 h 2296632"/>
              <a:gd name="connsiteX0" fmla="*/ 0 w 357449"/>
              <a:gd name="connsiteY0" fmla="*/ 0 h 2296632"/>
              <a:gd name="connsiteX1" fmla="*/ 350875 w 357449"/>
              <a:gd name="connsiteY1" fmla="*/ 10632 h 2296632"/>
              <a:gd name="connsiteX2" fmla="*/ 255182 w 357449"/>
              <a:gd name="connsiteY2" fmla="*/ 1116418 h 2296632"/>
              <a:gd name="connsiteX3" fmla="*/ 350875 w 357449"/>
              <a:gd name="connsiteY3" fmla="*/ 2296632 h 2296632"/>
              <a:gd name="connsiteX4" fmla="*/ 31898 w 357449"/>
              <a:gd name="connsiteY4" fmla="*/ 2296632 h 2296632"/>
              <a:gd name="connsiteX5" fmla="*/ 148856 w 357449"/>
              <a:gd name="connsiteY5" fmla="*/ 1127051 h 2296632"/>
              <a:gd name="connsiteX6" fmla="*/ 0 w 357449"/>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1969 w 318977"/>
              <a:gd name="connsiteY0" fmla="*/ 6301 h 2286000"/>
              <a:gd name="connsiteX1" fmla="*/ 318977 w 318977"/>
              <a:gd name="connsiteY1" fmla="*/ 0 h 2286000"/>
              <a:gd name="connsiteX2" fmla="*/ 223284 w 318977"/>
              <a:gd name="connsiteY2" fmla="*/ 1105786 h 2286000"/>
              <a:gd name="connsiteX3" fmla="*/ 318977 w 318977"/>
              <a:gd name="connsiteY3" fmla="*/ 2286000 h 2286000"/>
              <a:gd name="connsiteX4" fmla="*/ 0 w 318977"/>
              <a:gd name="connsiteY4" fmla="*/ 2286000 h 2286000"/>
              <a:gd name="connsiteX5" fmla="*/ 116958 w 318977"/>
              <a:gd name="connsiteY5" fmla="*/ 1116419 h 2286000"/>
              <a:gd name="connsiteX6" fmla="*/ 1969 w 318977"/>
              <a:gd name="connsiteY6" fmla="*/ 6301 h 2286000"/>
              <a:gd name="connsiteX0" fmla="*/ 14669 w 318977"/>
              <a:gd name="connsiteY0" fmla="*/ 0 h 2288165"/>
              <a:gd name="connsiteX1" fmla="*/ 318977 w 318977"/>
              <a:gd name="connsiteY1" fmla="*/ 2165 h 2288165"/>
              <a:gd name="connsiteX2" fmla="*/ 223284 w 318977"/>
              <a:gd name="connsiteY2" fmla="*/ 1107951 h 2288165"/>
              <a:gd name="connsiteX3" fmla="*/ 318977 w 318977"/>
              <a:gd name="connsiteY3" fmla="*/ 2288165 h 2288165"/>
              <a:gd name="connsiteX4" fmla="*/ 0 w 318977"/>
              <a:gd name="connsiteY4" fmla="*/ 2288165 h 2288165"/>
              <a:gd name="connsiteX5" fmla="*/ 116958 w 318977"/>
              <a:gd name="connsiteY5" fmla="*/ 1118584 h 2288165"/>
              <a:gd name="connsiteX6" fmla="*/ 14669 w 318977"/>
              <a:gd name="connsiteY6" fmla="*/ 0 h 2288165"/>
              <a:gd name="connsiteX0" fmla="*/ 0 w 304308"/>
              <a:gd name="connsiteY0" fmla="*/ 0 h 2288165"/>
              <a:gd name="connsiteX1" fmla="*/ 304308 w 304308"/>
              <a:gd name="connsiteY1" fmla="*/ 2165 h 2288165"/>
              <a:gd name="connsiteX2" fmla="*/ 208615 w 304308"/>
              <a:gd name="connsiteY2" fmla="*/ 1107951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88165"/>
              <a:gd name="connsiteX1" fmla="*/ 304308 w 304308"/>
              <a:gd name="connsiteY1" fmla="*/ 2165 h 2288165"/>
              <a:gd name="connsiteX2" fmla="*/ 208615 w 304308"/>
              <a:gd name="connsiteY2" fmla="*/ 1107951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88165"/>
              <a:gd name="connsiteX1" fmla="*/ 304308 w 304308"/>
              <a:gd name="connsiteY1" fmla="*/ 2165 h 2288165"/>
              <a:gd name="connsiteX2" fmla="*/ 208615 w 304308"/>
              <a:gd name="connsiteY2" fmla="*/ 1129118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96631"/>
              <a:gd name="connsiteX1" fmla="*/ 304308 w 304308"/>
              <a:gd name="connsiteY1" fmla="*/ 2165 h 2296631"/>
              <a:gd name="connsiteX2" fmla="*/ 208615 w 304308"/>
              <a:gd name="connsiteY2" fmla="*/ 1129118 h 2296631"/>
              <a:gd name="connsiteX3" fmla="*/ 304308 w 304308"/>
              <a:gd name="connsiteY3" fmla="*/ 2288165 h 2296631"/>
              <a:gd name="connsiteX4" fmla="*/ 23431 w 304308"/>
              <a:gd name="connsiteY4" fmla="*/ 2296631 h 2296631"/>
              <a:gd name="connsiteX5" fmla="*/ 102289 w 304308"/>
              <a:gd name="connsiteY5" fmla="*/ 1118584 h 2296631"/>
              <a:gd name="connsiteX6" fmla="*/ 0 w 304308"/>
              <a:gd name="connsiteY6" fmla="*/ 0 h 2296631"/>
              <a:gd name="connsiteX0" fmla="*/ 0 w 304308"/>
              <a:gd name="connsiteY0" fmla="*/ 0 h 2301325"/>
              <a:gd name="connsiteX1" fmla="*/ 304308 w 304308"/>
              <a:gd name="connsiteY1" fmla="*/ 2165 h 2301325"/>
              <a:gd name="connsiteX2" fmla="*/ 208615 w 304308"/>
              <a:gd name="connsiteY2" fmla="*/ 1129118 h 2301325"/>
              <a:gd name="connsiteX3" fmla="*/ 304308 w 304308"/>
              <a:gd name="connsiteY3" fmla="*/ 2288165 h 2301325"/>
              <a:gd name="connsiteX4" fmla="*/ 3156 w 304308"/>
              <a:gd name="connsiteY4" fmla="*/ 2301325 h 2301325"/>
              <a:gd name="connsiteX5" fmla="*/ 102289 w 304308"/>
              <a:gd name="connsiteY5" fmla="*/ 1118584 h 2301325"/>
              <a:gd name="connsiteX6" fmla="*/ 0 w 304308"/>
              <a:gd name="connsiteY6" fmla="*/ 0 h 2301325"/>
              <a:gd name="connsiteX0" fmla="*/ 0 w 304308"/>
              <a:gd name="connsiteY0" fmla="*/ 0 h 2296631"/>
              <a:gd name="connsiteX1" fmla="*/ 304308 w 304308"/>
              <a:gd name="connsiteY1" fmla="*/ 2165 h 2296631"/>
              <a:gd name="connsiteX2" fmla="*/ 208615 w 304308"/>
              <a:gd name="connsiteY2" fmla="*/ 1129118 h 2296631"/>
              <a:gd name="connsiteX3" fmla="*/ 304308 w 304308"/>
              <a:gd name="connsiteY3" fmla="*/ 2288165 h 2296631"/>
              <a:gd name="connsiteX4" fmla="*/ 3156 w 304308"/>
              <a:gd name="connsiteY4" fmla="*/ 2296631 h 2296631"/>
              <a:gd name="connsiteX5" fmla="*/ 102289 w 304308"/>
              <a:gd name="connsiteY5" fmla="*/ 1118584 h 2296631"/>
              <a:gd name="connsiteX6" fmla="*/ 0 w 304308"/>
              <a:gd name="connsiteY6" fmla="*/ 0 h 2296631"/>
              <a:gd name="connsiteX0" fmla="*/ 0 w 304308"/>
              <a:gd name="connsiteY0" fmla="*/ 0 h 2289590"/>
              <a:gd name="connsiteX1" fmla="*/ 304308 w 304308"/>
              <a:gd name="connsiteY1" fmla="*/ 2165 h 2289590"/>
              <a:gd name="connsiteX2" fmla="*/ 208615 w 304308"/>
              <a:gd name="connsiteY2" fmla="*/ 1129118 h 2289590"/>
              <a:gd name="connsiteX3" fmla="*/ 304308 w 304308"/>
              <a:gd name="connsiteY3" fmla="*/ 2288165 h 2289590"/>
              <a:gd name="connsiteX4" fmla="*/ 920 w 304308"/>
              <a:gd name="connsiteY4" fmla="*/ 2289590 h 2289590"/>
              <a:gd name="connsiteX5" fmla="*/ 102289 w 304308"/>
              <a:gd name="connsiteY5" fmla="*/ 1118584 h 2289590"/>
              <a:gd name="connsiteX6" fmla="*/ 0 w 304308"/>
              <a:gd name="connsiteY6" fmla="*/ 0 h 2289590"/>
              <a:gd name="connsiteX0" fmla="*/ 0 w 304308"/>
              <a:gd name="connsiteY0" fmla="*/ 0 h 2289590"/>
              <a:gd name="connsiteX1" fmla="*/ 304308 w 304308"/>
              <a:gd name="connsiteY1" fmla="*/ 2165 h 2289590"/>
              <a:gd name="connsiteX2" fmla="*/ 208615 w 304308"/>
              <a:gd name="connsiteY2" fmla="*/ 1129118 h 2289590"/>
              <a:gd name="connsiteX3" fmla="*/ 302966 w 304308"/>
              <a:gd name="connsiteY3" fmla="*/ 2286404 h 2289590"/>
              <a:gd name="connsiteX4" fmla="*/ 920 w 304308"/>
              <a:gd name="connsiteY4" fmla="*/ 2289590 h 2289590"/>
              <a:gd name="connsiteX5" fmla="*/ 102289 w 304308"/>
              <a:gd name="connsiteY5" fmla="*/ 1118584 h 2289590"/>
              <a:gd name="connsiteX6" fmla="*/ 0 w 304308"/>
              <a:gd name="connsiteY6" fmla="*/ 0 h 2289590"/>
              <a:gd name="connsiteX0" fmla="*/ 0 w 304308"/>
              <a:gd name="connsiteY0" fmla="*/ 0 h 2289590"/>
              <a:gd name="connsiteX1" fmla="*/ 304308 w 304308"/>
              <a:gd name="connsiteY1" fmla="*/ 2165 h 2289590"/>
              <a:gd name="connsiteX2" fmla="*/ 208615 w 304308"/>
              <a:gd name="connsiteY2" fmla="*/ 1129118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 name="connsiteX0" fmla="*/ 0 w 304308"/>
              <a:gd name="connsiteY0" fmla="*/ 0 h 2289590"/>
              <a:gd name="connsiteX1" fmla="*/ 304308 w 304308"/>
              <a:gd name="connsiteY1" fmla="*/ 2165 h 2289590"/>
              <a:gd name="connsiteX2" fmla="*/ 202353 w 304308"/>
              <a:gd name="connsiteY2" fmla="*/ 1146721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 name="connsiteX0" fmla="*/ 0 w 304308"/>
              <a:gd name="connsiteY0" fmla="*/ 0 h 2289590"/>
              <a:gd name="connsiteX1" fmla="*/ 304308 w 304308"/>
              <a:gd name="connsiteY1" fmla="*/ 2165 h 2289590"/>
              <a:gd name="connsiteX2" fmla="*/ 201906 w 304308"/>
              <a:gd name="connsiteY2" fmla="*/ 1136159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308" h="2289590">
                <a:moveTo>
                  <a:pt x="0" y="0"/>
                </a:moveTo>
                <a:lnTo>
                  <a:pt x="304308" y="2165"/>
                </a:lnTo>
                <a:cubicBezTo>
                  <a:pt x="251145" y="220132"/>
                  <a:pt x="202130" y="755453"/>
                  <a:pt x="201906" y="1136159"/>
                </a:cubicBezTo>
                <a:cubicBezTo>
                  <a:pt x="201682" y="1516865"/>
                  <a:pt x="276385" y="2100334"/>
                  <a:pt x="302966" y="2286404"/>
                </a:cubicBezTo>
                <a:lnTo>
                  <a:pt x="920" y="2289590"/>
                </a:lnTo>
                <a:cubicBezTo>
                  <a:pt x="50243" y="2039528"/>
                  <a:pt x="102889" y="1523066"/>
                  <a:pt x="102736" y="1141468"/>
                </a:cubicBezTo>
                <a:cubicBezTo>
                  <a:pt x="102583" y="759870"/>
                  <a:pt x="62023" y="186070"/>
                  <a:pt x="0" y="0"/>
                </a:cubicBezTo>
                <a:close/>
              </a:path>
            </a:pathLst>
          </a:custGeom>
          <a:solidFill>
            <a:schemeClr val="tx2">
              <a:lumMod val="10000"/>
              <a:lumOff val="9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
        <p:nvSpPr>
          <p:cNvPr id="13" name="Freeform: Shape 12">
            <a:extLst>
              <a:ext uri="{FF2B5EF4-FFF2-40B4-BE49-F238E27FC236}">
                <a16:creationId xmlns:a16="http://schemas.microsoft.com/office/drawing/2014/main" id="{917B039A-649B-4D99-6B8A-86A676274241}"/>
              </a:ext>
            </a:extLst>
          </p:cNvPr>
          <p:cNvSpPr/>
          <p:nvPr/>
        </p:nvSpPr>
        <p:spPr>
          <a:xfrm>
            <a:off x="1610348" y="1045028"/>
            <a:ext cx="482414" cy="2271472"/>
          </a:xfrm>
          <a:custGeom>
            <a:avLst/>
            <a:gdLst>
              <a:gd name="connsiteX0" fmla="*/ 124709 w 249418"/>
              <a:gd name="connsiteY0" fmla="*/ 0 h 1980320"/>
              <a:gd name="connsiteX1" fmla="*/ 165655 w 249418"/>
              <a:gd name="connsiteY1" fmla="*/ 159242 h 1980320"/>
              <a:gd name="connsiteX2" fmla="*/ 249418 w 249418"/>
              <a:gd name="connsiteY2" fmla="*/ 990160 h 1980320"/>
              <a:gd name="connsiteX3" fmla="*/ 165655 w 249418"/>
              <a:gd name="connsiteY3" fmla="*/ 1821078 h 1980320"/>
              <a:gd name="connsiteX4" fmla="*/ 124709 w 249418"/>
              <a:gd name="connsiteY4" fmla="*/ 1980320 h 1980320"/>
              <a:gd name="connsiteX5" fmla="*/ 83764 w 249418"/>
              <a:gd name="connsiteY5" fmla="*/ 1821078 h 1980320"/>
              <a:gd name="connsiteX6" fmla="*/ 0 w 249418"/>
              <a:gd name="connsiteY6" fmla="*/ 990160 h 1980320"/>
              <a:gd name="connsiteX7" fmla="*/ 83764 w 249418"/>
              <a:gd name="connsiteY7" fmla="*/ 159242 h 198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418" h="1980320">
                <a:moveTo>
                  <a:pt x="124709" y="0"/>
                </a:moveTo>
                <a:lnTo>
                  <a:pt x="165655" y="159242"/>
                </a:lnTo>
                <a:cubicBezTo>
                  <a:pt x="220576" y="427636"/>
                  <a:pt x="249418" y="705530"/>
                  <a:pt x="249418" y="990160"/>
                </a:cubicBezTo>
                <a:cubicBezTo>
                  <a:pt x="249418" y="1274791"/>
                  <a:pt x="220576" y="1552684"/>
                  <a:pt x="165655" y="1821078"/>
                </a:cubicBezTo>
                <a:lnTo>
                  <a:pt x="124709" y="1980320"/>
                </a:lnTo>
                <a:lnTo>
                  <a:pt x="83764" y="1821078"/>
                </a:lnTo>
                <a:cubicBezTo>
                  <a:pt x="28843" y="1552684"/>
                  <a:pt x="0" y="1274791"/>
                  <a:pt x="0" y="990160"/>
                </a:cubicBezTo>
                <a:cubicBezTo>
                  <a:pt x="0" y="705530"/>
                  <a:pt x="28843" y="427636"/>
                  <a:pt x="83764" y="159242"/>
                </a:cubicBezTo>
                <a:close/>
              </a:path>
            </a:pathLst>
          </a:custGeom>
          <a:solidFill>
            <a:schemeClr val="tx2">
              <a:lumMod val="10000"/>
              <a:lumOff val="9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GB" b="1">
              <a:solidFill>
                <a:schemeClr val="tx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2" grpId="0"/>
      <p:bldP spid="3" grpId="0" animBg="1"/>
      <p:bldP spid="5" grpId="0"/>
      <p:bldP spid="6" grpId="0"/>
      <p:bldP spid="7"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3AA2B-1662-BBC9-5AA7-D43ED3DB07E5}"/>
              </a:ext>
            </a:extLst>
          </p:cNvPr>
          <p:cNvSpPr>
            <a:spLocks noGrp="1"/>
          </p:cNvSpPr>
          <p:nvPr>
            <p:ph type="title"/>
          </p:nvPr>
        </p:nvSpPr>
        <p:spPr>
          <a:xfrm>
            <a:off x="457200" y="116632"/>
            <a:ext cx="8229600" cy="1089529"/>
          </a:xfrm>
        </p:spPr>
        <p:txBody>
          <a:bodyPr/>
          <a:lstStyle/>
          <a:p>
            <a:r>
              <a:rPr lang="en-IE" sz="3600" dirty="0"/>
              <a:t>What type of image do you get with diverging lenses?</a:t>
            </a:r>
          </a:p>
        </p:txBody>
      </p:sp>
      <p:sp>
        <p:nvSpPr>
          <p:cNvPr id="3" name="Slide Number Placeholder 2">
            <a:extLst>
              <a:ext uri="{FF2B5EF4-FFF2-40B4-BE49-F238E27FC236}">
                <a16:creationId xmlns:a16="http://schemas.microsoft.com/office/drawing/2014/main" id="{997B366C-492B-F37F-FB19-26F6DDF9F821}"/>
              </a:ext>
            </a:extLst>
          </p:cNvPr>
          <p:cNvSpPr>
            <a:spLocks noGrp="1"/>
          </p:cNvSpPr>
          <p:nvPr>
            <p:ph type="sldNum" sz="quarter" idx="12"/>
          </p:nvPr>
        </p:nvSpPr>
        <p:spPr bwMode="auto">
          <a:xfrm>
            <a:off x="6990804"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18D7C436-56F4-46CA-A106-76B931C4B8F3}" type="slidenum">
              <a:rPr lang="en-GB" altLang="en-US" smtClean="0"/>
              <a:pPr/>
              <a:t>50</a:t>
            </a:fld>
            <a:endParaRPr lang="en-GB" altLang="en-US"/>
          </a:p>
        </p:txBody>
      </p:sp>
      <p:sp>
        <p:nvSpPr>
          <p:cNvPr id="5" name="Freeform: Shape 4">
            <a:extLst>
              <a:ext uri="{FF2B5EF4-FFF2-40B4-BE49-F238E27FC236}">
                <a16:creationId xmlns:a16="http://schemas.microsoft.com/office/drawing/2014/main" id="{36A994FF-AF1B-C946-D6DF-29E135FC37BE}"/>
              </a:ext>
            </a:extLst>
          </p:cNvPr>
          <p:cNvSpPr/>
          <p:nvPr/>
        </p:nvSpPr>
        <p:spPr bwMode="auto">
          <a:xfrm>
            <a:off x="846429" y="2091907"/>
            <a:ext cx="792088" cy="1679123"/>
          </a:xfrm>
          <a:custGeom>
            <a:avLst/>
            <a:gdLst>
              <a:gd name="connsiteX0" fmla="*/ 0 w 372140"/>
              <a:gd name="connsiteY0" fmla="*/ 21265 h 2286000"/>
              <a:gd name="connsiteX1" fmla="*/ 372140 w 372140"/>
              <a:gd name="connsiteY1" fmla="*/ 0 h 2286000"/>
              <a:gd name="connsiteX2" fmla="*/ 276447 w 372140"/>
              <a:gd name="connsiteY2" fmla="*/ 1105786 h 2286000"/>
              <a:gd name="connsiteX3" fmla="*/ 372140 w 372140"/>
              <a:gd name="connsiteY3" fmla="*/ 2286000 h 2286000"/>
              <a:gd name="connsiteX4" fmla="*/ 53163 w 372140"/>
              <a:gd name="connsiteY4" fmla="*/ 2286000 h 2286000"/>
              <a:gd name="connsiteX5" fmla="*/ 170121 w 372140"/>
              <a:gd name="connsiteY5" fmla="*/ 1116419 h 2286000"/>
              <a:gd name="connsiteX6" fmla="*/ 0 w 372140"/>
              <a:gd name="connsiteY6" fmla="*/ 21265 h 2286000"/>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4251 w 355126"/>
              <a:gd name="connsiteY0" fmla="*/ 0 h 2296632"/>
              <a:gd name="connsiteX1" fmla="*/ 355126 w 355126"/>
              <a:gd name="connsiteY1" fmla="*/ 10632 h 2296632"/>
              <a:gd name="connsiteX2" fmla="*/ 259433 w 355126"/>
              <a:gd name="connsiteY2" fmla="*/ 1116418 h 2296632"/>
              <a:gd name="connsiteX3" fmla="*/ 355126 w 355126"/>
              <a:gd name="connsiteY3" fmla="*/ 2296632 h 2296632"/>
              <a:gd name="connsiteX4" fmla="*/ 36149 w 355126"/>
              <a:gd name="connsiteY4" fmla="*/ 2296632 h 2296632"/>
              <a:gd name="connsiteX5" fmla="*/ 153107 w 355126"/>
              <a:gd name="connsiteY5" fmla="*/ 1127051 h 2296632"/>
              <a:gd name="connsiteX6" fmla="*/ 4251 w 355126"/>
              <a:gd name="connsiteY6" fmla="*/ 0 h 2296632"/>
              <a:gd name="connsiteX0" fmla="*/ 5021 w 355896"/>
              <a:gd name="connsiteY0" fmla="*/ 0 h 2296632"/>
              <a:gd name="connsiteX1" fmla="*/ 355896 w 355896"/>
              <a:gd name="connsiteY1" fmla="*/ 10632 h 2296632"/>
              <a:gd name="connsiteX2" fmla="*/ 260203 w 355896"/>
              <a:gd name="connsiteY2" fmla="*/ 1116418 h 2296632"/>
              <a:gd name="connsiteX3" fmla="*/ 355896 w 355896"/>
              <a:gd name="connsiteY3" fmla="*/ 2296632 h 2296632"/>
              <a:gd name="connsiteX4" fmla="*/ 36919 w 355896"/>
              <a:gd name="connsiteY4" fmla="*/ 2296632 h 2296632"/>
              <a:gd name="connsiteX5" fmla="*/ 153877 w 355896"/>
              <a:gd name="connsiteY5" fmla="*/ 1127051 h 2296632"/>
              <a:gd name="connsiteX6" fmla="*/ 5021 w 355896"/>
              <a:gd name="connsiteY6" fmla="*/ 0 h 2296632"/>
              <a:gd name="connsiteX0" fmla="*/ 5021 w 364023"/>
              <a:gd name="connsiteY0" fmla="*/ 0 h 2296632"/>
              <a:gd name="connsiteX1" fmla="*/ 355896 w 364023"/>
              <a:gd name="connsiteY1" fmla="*/ 10632 h 2296632"/>
              <a:gd name="connsiteX2" fmla="*/ 260203 w 364023"/>
              <a:gd name="connsiteY2" fmla="*/ 1116418 h 2296632"/>
              <a:gd name="connsiteX3" fmla="*/ 355896 w 364023"/>
              <a:gd name="connsiteY3" fmla="*/ 2296632 h 2296632"/>
              <a:gd name="connsiteX4" fmla="*/ 36919 w 364023"/>
              <a:gd name="connsiteY4" fmla="*/ 2296632 h 2296632"/>
              <a:gd name="connsiteX5" fmla="*/ 153877 w 364023"/>
              <a:gd name="connsiteY5" fmla="*/ 1127051 h 2296632"/>
              <a:gd name="connsiteX6" fmla="*/ 5021 w 364023"/>
              <a:gd name="connsiteY6" fmla="*/ 0 h 2296632"/>
              <a:gd name="connsiteX0" fmla="*/ 5021 w 364023"/>
              <a:gd name="connsiteY0" fmla="*/ 0 h 2296632"/>
              <a:gd name="connsiteX1" fmla="*/ 355896 w 364023"/>
              <a:gd name="connsiteY1" fmla="*/ 10632 h 2296632"/>
              <a:gd name="connsiteX2" fmla="*/ 260203 w 364023"/>
              <a:gd name="connsiteY2" fmla="*/ 1116418 h 2296632"/>
              <a:gd name="connsiteX3" fmla="*/ 355896 w 364023"/>
              <a:gd name="connsiteY3" fmla="*/ 2296632 h 2296632"/>
              <a:gd name="connsiteX4" fmla="*/ 36919 w 364023"/>
              <a:gd name="connsiteY4" fmla="*/ 2296632 h 2296632"/>
              <a:gd name="connsiteX5" fmla="*/ 153877 w 364023"/>
              <a:gd name="connsiteY5" fmla="*/ 1127051 h 2296632"/>
              <a:gd name="connsiteX6" fmla="*/ 5021 w 364023"/>
              <a:gd name="connsiteY6" fmla="*/ 0 h 2296632"/>
              <a:gd name="connsiteX0" fmla="*/ 5021 w 362470"/>
              <a:gd name="connsiteY0" fmla="*/ 0 h 2296632"/>
              <a:gd name="connsiteX1" fmla="*/ 355896 w 362470"/>
              <a:gd name="connsiteY1" fmla="*/ 10632 h 2296632"/>
              <a:gd name="connsiteX2" fmla="*/ 260203 w 362470"/>
              <a:gd name="connsiteY2" fmla="*/ 1116418 h 2296632"/>
              <a:gd name="connsiteX3" fmla="*/ 355896 w 362470"/>
              <a:gd name="connsiteY3" fmla="*/ 2296632 h 2296632"/>
              <a:gd name="connsiteX4" fmla="*/ 36919 w 362470"/>
              <a:gd name="connsiteY4" fmla="*/ 2296632 h 2296632"/>
              <a:gd name="connsiteX5" fmla="*/ 153877 w 362470"/>
              <a:gd name="connsiteY5" fmla="*/ 1127051 h 2296632"/>
              <a:gd name="connsiteX6" fmla="*/ 5021 w 362470"/>
              <a:gd name="connsiteY6" fmla="*/ 0 h 2296632"/>
              <a:gd name="connsiteX0" fmla="*/ 0 w 357449"/>
              <a:gd name="connsiteY0" fmla="*/ 0 h 2296632"/>
              <a:gd name="connsiteX1" fmla="*/ 350875 w 357449"/>
              <a:gd name="connsiteY1" fmla="*/ 10632 h 2296632"/>
              <a:gd name="connsiteX2" fmla="*/ 255182 w 357449"/>
              <a:gd name="connsiteY2" fmla="*/ 1116418 h 2296632"/>
              <a:gd name="connsiteX3" fmla="*/ 350875 w 357449"/>
              <a:gd name="connsiteY3" fmla="*/ 2296632 h 2296632"/>
              <a:gd name="connsiteX4" fmla="*/ 31898 w 357449"/>
              <a:gd name="connsiteY4" fmla="*/ 2296632 h 2296632"/>
              <a:gd name="connsiteX5" fmla="*/ 148856 w 357449"/>
              <a:gd name="connsiteY5" fmla="*/ 1127051 h 2296632"/>
              <a:gd name="connsiteX6" fmla="*/ 0 w 357449"/>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1969 w 318977"/>
              <a:gd name="connsiteY0" fmla="*/ 6301 h 2286000"/>
              <a:gd name="connsiteX1" fmla="*/ 318977 w 318977"/>
              <a:gd name="connsiteY1" fmla="*/ 0 h 2286000"/>
              <a:gd name="connsiteX2" fmla="*/ 223284 w 318977"/>
              <a:gd name="connsiteY2" fmla="*/ 1105786 h 2286000"/>
              <a:gd name="connsiteX3" fmla="*/ 318977 w 318977"/>
              <a:gd name="connsiteY3" fmla="*/ 2286000 h 2286000"/>
              <a:gd name="connsiteX4" fmla="*/ 0 w 318977"/>
              <a:gd name="connsiteY4" fmla="*/ 2286000 h 2286000"/>
              <a:gd name="connsiteX5" fmla="*/ 116958 w 318977"/>
              <a:gd name="connsiteY5" fmla="*/ 1116419 h 2286000"/>
              <a:gd name="connsiteX6" fmla="*/ 1969 w 318977"/>
              <a:gd name="connsiteY6" fmla="*/ 6301 h 2286000"/>
              <a:gd name="connsiteX0" fmla="*/ 14669 w 318977"/>
              <a:gd name="connsiteY0" fmla="*/ 0 h 2288165"/>
              <a:gd name="connsiteX1" fmla="*/ 318977 w 318977"/>
              <a:gd name="connsiteY1" fmla="*/ 2165 h 2288165"/>
              <a:gd name="connsiteX2" fmla="*/ 223284 w 318977"/>
              <a:gd name="connsiteY2" fmla="*/ 1107951 h 2288165"/>
              <a:gd name="connsiteX3" fmla="*/ 318977 w 318977"/>
              <a:gd name="connsiteY3" fmla="*/ 2288165 h 2288165"/>
              <a:gd name="connsiteX4" fmla="*/ 0 w 318977"/>
              <a:gd name="connsiteY4" fmla="*/ 2288165 h 2288165"/>
              <a:gd name="connsiteX5" fmla="*/ 116958 w 318977"/>
              <a:gd name="connsiteY5" fmla="*/ 1118584 h 2288165"/>
              <a:gd name="connsiteX6" fmla="*/ 14669 w 318977"/>
              <a:gd name="connsiteY6" fmla="*/ 0 h 2288165"/>
              <a:gd name="connsiteX0" fmla="*/ 0 w 304308"/>
              <a:gd name="connsiteY0" fmla="*/ 0 h 2288165"/>
              <a:gd name="connsiteX1" fmla="*/ 304308 w 304308"/>
              <a:gd name="connsiteY1" fmla="*/ 2165 h 2288165"/>
              <a:gd name="connsiteX2" fmla="*/ 208615 w 304308"/>
              <a:gd name="connsiteY2" fmla="*/ 1107951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88165"/>
              <a:gd name="connsiteX1" fmla="*/ 304308 w 304308"/>
              <a:gd name="connsiteY1" fmla="*/ 2165 h 2288165"/>
              <a:gd name="connsiteX2" fmla="*/ 208615 w 304308"/>
              <a:gd name="connsiteY2" fmla="*/ 1107951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88165"/>
              <a:gd name="connsiteX1" fmla="*/ 304308 w 304308"/>
              <a:gd name="connsiteY1" fmla="*/ 2165 h 2288165"/>
              <a:gd name="connsiteX2" fmla="*/ 208615 w 304308"/>
              <a:gd name="connsiteY2" fmla="*/ 1129118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96631"/>
              <a:gd name="connsiteX1" fmla="*/ 304308 w 304308"/>
              <a:gd name="connsiteY1" fmla="*/ 2165 h 2296631"/>
              <a:gd name="connsiteX2" fmla="*/ 208615 w 304308"/>
              <a:gd name="connsiteY2" fmla="*/ 1129118 h 2296631"/>
              <a:gd name="connsiteX3" fmla="*/ 304308 w 304308"/>
              <a:gd name="connsiteY3" fmla="*/ 2288165 h 2296631"/>
              <a:gd name="connsiteX4" fmla="*/ 23431 w 304308"/>
              <a:gd name="connsiteY4" fmla="*/ 2296631 h 2296631"/>
              <a:gd name="connsiteX5" fmla="*/ 102289 w 304308"/>
              <a:gd name="connsiteY5" fmla="*/ 1118584 h 2296631"/>
              <a:gd name="connsiteX6" fmla="*/ 0 w 304308"/>
              <a:gd name="connsiteY6" fmla="*/ 0 h 2296631"/>
              <a:gd name="connsiteX0" fmla="*/ 0 w 304308"/>
              <a:gd name="connsiteY0" fmla="*/ 0 h 2301325"/>
              <a:gd name="connsiteX1" fmla="*/ 304308 w 304308"/>
              <a:gd name="connsiteY1" fmla="*/ 2165 h 2301325"/>
              <a:gd name="connsiteX2" fmla="*/ 208615 w 304308"/>
              <a:gd name="connsiteY2" fmla="*/ 1129118 h 2301325"/>
              <a:gd name="connsiteX3" fmla="*/ 304308 w 304308"/>
              <a:gd name="connsiteY3" fmla="*/ 2288165 h 2301325"/>
              <a:gd name="connsiteX4" fmla="*/ 3156 w 304308"/>
              <a:gd name="connsiteY4" fmla="*/ 2301325 h 2301325"/>
              <a:gd name="connsiteX5" fmla="*/ 102289 w 304308"/>
              <a:gd name="connsiteY5" fmla="*/ 1118584 h 2301325"/>
              <a:gd name="connsiteX6" fmla="*/ 0 w 304308"/>
              <a:gd name="connsiteY6" fmla="*/ 0 h 2301325"/>
              <a:gd name="connsiteX0" fmla="*/ 0 w 304308"/>
              <a:gd name="connsiteY0" fmla="*/ 0 h 2296631"/>
              <a:gd name="connsiteX1" fmla="*/ 304308 w 304308"/>
              <a:gd name="connsiteY1" fmla="*/ 2165 h 2296631"/>
              <a:gd name="connsiteX2" fmla="*/ 208615 w 304308"/>
              <a:gd name="connsiteY2" fmla="*/ 1129118 h 2296631"/>
              <a:gd name="connsiteX3" fmla="*/ 304308 w 304308"/>
              <a:gd name="connsiteY3" fmla="*/ 2288165 h 2296631"/>
              <a:gd name="connsiteX4" fmla="*/ 3156 w 304308"/>
              <a:gd name="connsiteY4" fmla="*/ 2296631 h 2296631"/>
              <a:gd name="connsiteX5" fmla="*/ 102289 w 304308"/>
              <a:gd name="connsiteY5" fmla="*/ 1118584 h 2296631"/>
              <a:gd name="connsiteX6" fmla="*/ 0 w 304308"/>
              <a:gd name="connsiteY6" fmla="*/ 0 h 2296631"/>
              <a:gd name="connsiteX0" fmla="*/ 0 w 304308"/>
              <a:gd name="connsiteY0" fmla="*/ 0 h 2289590"/>
              <a:gd name="connsiteX1" fmla="*/ 304308 w 304308"/>
              <a:gd name="connsiteY1" fmla="*/ 2165 h 2289590"/>
              <a:gd name="connsiteX2" fmla="*/ 208615 w 304308"/>
              <a:gd name="connsiteY2" fmla="*/ 1129118 h 2289590"/>
              <a:gd name="connsiteX3" fmla="*/ 304308 w 304308"/>
              <a:gd name="connsiteY3" fmla="*/ 2288165 h 2289590"/>
              <a:gd name="connsiteX4" fmla="*/ 920 w 304308"/>
              <a:gd name="connsiteY4" fmla="*/ 2289590 h 2289590"/>
              <a:gd name="connsiteX5" fmla="*/ 102289 w 304308"/>
              <a:gd name="connsiteY5" fmla="*/ 1118584 h 2289590"/>
              <a:gd name="connsiteX6" fmla="*/ 0 w 304308"/>
              <a:gd name="connsiteY6" fmla="*/ 0 h 2289590"/>
              <a:gd name="connsiteX0" fmla="*/ 0 w 304308"/>
              <a:gd name="connsiteY0" fmla="*/ 0 h 2289590"/>
              <a:gd name="connsiteX1" fmla="*/ 304308 w 304308"/>
              <a:gd name="connsiteY1" fmla="*/ 2165 h 2289590"/>
              <a:gd name="connsiteX2" fmla="*/ 208615 w 304308"/>
              <a:gd name="connsiteY2" fmla="*/ 1129118 h 2289590"/>
              <a:gd name="connsiteX3" fmla="*/ 302966 w 304308"/>
              <a:gd name="connsiteY3" fmla="*/ 2286404 h 2289590"/>
              <a:gd name="connsiteX4" fmla="*/ 920 w 304308"/>
              <a:gd name="connsiteY4" fmla="*/ 2289590 h 2289590"/>
              <a:gd name="connsiteX5" fmla="*/ 102289 w 304308"/>
              <a:gd name="connsiteY5" fmla="*/ 1118584 h 2289590"/>
              <a:gd name="connsiteX6" fmla="*/ 0 w 304308"/>
              <a:gd name="connsiteY6" fmla="*/ 0 h 2289590"/>
              <a:gd name="connsiteX0" fmla="*/ 0 w 304308"/>
              <a:gd name="connsiteY0" fmla="*/ 0 h 2289590"/>
              <a:gd name="connsiteX1" fmla="*/ 304308 w 304308"/>
              <a:gd name="connsiteY1" fmla="*/ 2165 h 2289590"/>
              <a:gd name="connsiteX2" fmla="*/ 208615 w 304308"/>
              <a:gd name="connsiteY2" fmla="*/ 1129118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 name="connsiteX0" fmla="*/ 0 w 304308"/>
              <a:gd name="connsiteY0" fmla="*/ 0 h 2289590"/>
              <a:gd name="connsiteX1" fmla="*/ 304308 w 304308"/>
              <a:gd name="connsiteY1" fmla="*/ 2165 h 2289590"/>
              <a:gd name="connsiteX2" fmla="*/ 202353 w 304308"/>
              <a:gd name="connsiteY2" fmla="*/ 1146721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 name="connsiteX0" fmla="*/ 0 w 304308"/>
              <a:gd name="connsiteY0" fmla="*/ 0 h 2289590"/>
              <a:gd name="connsiteX1" fmla="*/ 304308 w 304308"/>
              <a:gd name="connsiteY1" fmla="*/ 2165 h 2289590"/>
              <a:gd name="connsiteX2" fmla="*/ 201906 w 304308"/>
              <a:gd name="connsiteY2" fmla="*/ 1136159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308" h="2289590">
                <a:moveTo>
                  <a:pt x="0" y="0"/>
                </a:moveTo>
                <a:lnTo>
                  <a:pt x="304308" y="2165"/>
                </a:lnTo>
                <a:cubicBezTo>
                  <a:pt x="251145" y="220132"/>
                  <a:pt x="202130" y="755453"/>
                  <a:pt x="201906" y="1136159"/>
                </a:cubicBezTo>
                <a:cubicBezTo>
                  <a:pt x="201682" y="1516865"/>
                  <a:pt x="276385" y="2100334"/>
                  <a:pt x="302966" y="2286404"/>
                </a:cubicBezTo>
                <a:lnTo>
                  <a:pt x="920" y="2289590"/>
                </a:lnTo>
                <a:cubicBezTo>
                  <a:pt x="50243" y="2039528"/>
                  <a:pt x="102889" y="1523066"/>
                  <a:pt x="102736" y="1141468"/>
                </a:cubicBezTo>
                <a:cubicBezTo>
                  <a:pt x="102583" y="759870"/>
                  <a:pt x="62023" y="186070"/>
                  <a:pt x="0" y="0"/>
                </a:cubicBezTo>
                <a:close/>
              </a:path>
            </a:pathLst>
          </a:custGeom>
          <a:solidFill>
            <a:schemeClr val="tx2">
              <a:lumMod val="10000"/>
              <a:lumOff val="9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F7BFF828-6BEA-2D6C-EF8C-BB228DB40B8A}"/>
              </a:ext>
            </a:extLst>
          </p:cNvPr>
          <p:cNvSpPr txBox="1"/>
          <p:nvPr/>
        </p:nvSpPr>
        <p:spPr>
          <a:xfrm>
            <a:off x="2195736" y="1986055"/>
            <a:ext cx="5698760" cy="1384995"/>
          </a:xfrm>
          <a:prstGeom prst="rect">
            <a:avLst/>
          </a:prstGeom>
          <a:noFill/>
        </p:spPr>
        <p:txBody>
          <a:bodyPr wrap="square" rtlCol="0">
            <a:spAutoFit/>
          </a:bodyPr>
          <a:lstStyle/>
          <a:p>
            <a:pPr algn="ctr"/>
            <a:r>
              <a:rPr lang="en-GB" sz="2800" dirty="0"/>
              <a:t>Always virtual</a:t>
            </a:r>
          </a:p>
          <a:p>
            <a:pPr algn="ctr"/>
            <a:r>
              <a:rPr lang="en-GB" sz="2800" dirty="0"/>
              <a:t>Always diminished</a:t>
            </a:r>
          </a:p>
          <a:p>
            <a:pPr algn="ctr"/>
            <a:r>
              <a:rPr lang="en-GB" sz="2800" dirty="0"/>
              <a:t>Always upright</a:t>
            </a:r>
          </a:p>
        </p:txBody>
      </p:sp>
    </p:spTree>
    <p:extLst>
      <p:ext uri="{BB962C8B-B14F-4D97-AF65-F5344CB8AC3E}">
        <p14:creationId xmlns:p14="http://schemas.microsoft.com/office/powerpoint/2010/main" val="306747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6">
            <a:extLst>
              <a:ext uri="{FF2B5EF4-FFF2-40B4-BE49-F238E27FC236}">
                <a16:creationId xmlns:a16="http://schemas.microsoft.com/office/drawing/2014/main" id="{C6BC1A23-219E-596B-861D-9FC0932A8603}"/>
              </a:ext>
            </a:extLst>
          </p:cNvPr>
          <p:cNvSpPr txBox="1">
            <a:spLocks noChangeArrowheads="1"/>
          </p:cNvSpPr>
          <p:nvPr/>
        </p:nvSpPr>
        <p:spPr bwMode="auto">
          <a:xfrm>
            <a:off x="395536" y="243078"/>
            <a:ext cx="75033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en-US" sz="3600" dirty="0"/>
          </a:p>
        </p:txBody>
      </p:sp>
      <p:sp>
        <p:nvSpPr>
          <p:cNvPr id="24" name="Title 23">
            <a:extLst>
              <a:ext uri="{FF2B5EF4-FFF2-40B4-BE49-F238E27FC236}">
                <a16:creationId xmlns:a16="http://schemas.microsoft.com/office/drawing/2014/main" id="{04BC3092-3684-1C02-36FE-549F1A37B576}"/>
              </a:ext>
            </a:extLst>
          </p:cNvPr>
          <p:cNvSpPr>
            <a:spLocks noGrp="1"/>
          </p:cNvSpPr>
          <p:nvPr>
            <p:ph type="title"/>
          </p:nvPr>
        </p:nvSpPr>
        <p:spPr>
          <a:xfrm>
            <a:off x="569765" y="888898"/>
            <a:ext cx="7886700" cy="884202"/>
          </a:xfrm>
        </p:spPr>
        <p:txBody>
          <a:bodyPr>
            <a:normAutofit fontScale="90000"/>
          </a:bodyPr>
          <a:lstStyle/>
          <a:p>
            <a:r>
              <a:rPr lang="en-US" altLang="en-US" dirty="0"/>
              <a:t>Ray Diagram for diverging lenses</a:t>
            </a:r>
            <a:endParaRPr lang="en-GB" dirty="0"/>
          </a:p>
        </p:txBody>
      </p:sp>
      <p:sp>
        <p:nvSpPr>
          <p:cNvPr id="2" name="Slide Number Placeholder 1">
            <a:extLst>
              <a:ext uri="{FF2B5EF4-FFF2-40B4-BE49-F238E27FC236}">
                <a16:creationId xmlns:a16="http://schemas.microsoft.com/office/drawing/2014/main" id="{067B2255-6BAB-5335-2984-1D48DE4B6843}"/>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51</a:t>
            </a:fld>
            <a:endParaRPr lang="en-GB" altLang="en-US"/>
          </a:p>
        </p:txBody>
      </p:sp>
      <p:sp>
        <p:nvSpPr>
          <p:cNvPr id="3" name="Freeform: Shape 2">
            <a:extLst>
              <a:ext uri="{FF2B5EF4-FFF2-40B4-BE49-F238E27FC236}">
                <a16:creationId xmlns:a16="http://schemas.microsoft.com/office/drawing/2014/main" id="{7AC231D6-E912-12F7-265D-AF9072B15681}"/>
              </a:ext>
            </a:extLst>
          </p:cNvPr>
          <p:cNvSpPr/>
          <p:nvPr/>
        </p:nvSpPr>
        <p:spPr bwMode="auto">
          <a:xfrm>
            <a:off x="4513115" y="2421197"/>
            <a:ext cx="288032" cy="2064856"/>
          </a:xfrm>
          <a:custGeom>
            <a:avLst/>
            <a:gdLst>
              <a:gd name="connsiteX0" fmla="*/ 0 w 372140"/>
              <a:gd name="connsiteY0" fmla="*/ 21265 h 2286000"/>
              <a:gd name="connsiteX1" fmla="*/ 372140 w 372140"/>
              <a:gd name="connsiteY1" fmla="*/ 0 h 2286000"/>
              <a:gd name="connsiteX2" fmla="*/ 276447 w 372140"/>
              <a:gd name="connsiteY2" fmla="*/ 1105786 h 2286000"/>
              <a:gd name="connsiteX3" fmla="*/ 372140 w 372140"/>
              <a:gd name="connsiteY3" fmla="*/ 2286000 h 2286000"/>
              <a:gd name="connsiteX4" fmla="*/ 53163 w 372140"/>
              <a:gd name="connsiteY4" fmla="*/ 2286000 h 2286000"/>
              <a:gd name="connsiteX5" fmla="*/ 170121 w 372140"/>
              <a:gd name="connsiteY5" fmla="*/ 1116419 h 2286000"/>
              <a:gd name="connsiteX6" fmla="*/ 0 w 372140"/>
              <a:gd name="connsiteY6" fmla="*/ 21265 h 2286000"/>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4251 w 355126"/>
              <a:gd name="connsiteY0" fmla="*/ 0 h 2296632"/>
              <a:gd name="connsiteX1" fmla="*/ 355126 w 355126"/>
              <a:gd name="connsiteY1" fmla="*/ 10632 h 2296632"/>
              <a:gd name="connsiteX2" fmla="*/ 259433 w 355126"/>
              <a:gd name="connsiteY2" fmla="*/ 1116418 h 2296632"/>
              <a:gd name="connsiteX3" fmla="*/ 355126 w 355126"/>
              <a:gd name="connsiteY3" fmla="*/ 2296632 h 2296632"/>
              <a:gd name="connsiteX4" fmla="*/ 36149 w 355126"/>
              <a:gd name="connsiteY4" fmla="*/ 2296632 h 2296632"/>
              <a:gd name="connsiteX5" fmla="*/ 153107 w 355126"/>
              <a:gd name="connsiteY5" fmla="*/ 1127051 h 2296632"/>
              <a:gd name="connsiteX6" fmla="*/ 4251 w 355126"/>
              <a:gd name="connsiteY6" fmla="*/ 0 h 2296632"/>
              <a:gd name="connsiteX0" fmla="*/ 5021 w 355896"/>
              <a:gd name="connsiteY0" fmla="*/ 0 h 2296632"/>
              <a:gd name="connsiteX1" fmla="*/ 355896 w 355896"/>
              <a:gd name="connsiteY1" fmla="*/ 10632 h 2296632"/>
              <a:gd name="connsiteX2" fmla="*/ 260203 w 355896"/>
              <a:gd name="connsiteY2" fmla="*/ 1116418 h 2296632"/>
              <a:gd name="connsiteX3" fmla="*/ 355896 w 355896"/>
              <a:gd name="connsiteY3" fmla="*/ 2296632 h 2296632"/>
              <a:gd name="connsiteX4" fmla="*/ 36919 w 355896"/>
              <a:gd name="connsiteY4" fmla="*/ 2296632 h 2296632"/>
              <a:gd name="connsiteX5" fmla="*/ 153877 w 355896"/>
              <a:gd name="connsiteY5" fmla="*/ 1127051 h 2296632"/>
              <a:gd name="connsiteX6" fmla="*/ 5021 w 355896"/>
              <a:gd name="connsiteY6" fmla="*/ 0 h 2296632"/>
              <a:gd name="connsiteX0" fmla="*/ 5021 w 364023"/>
              <a:gd name="connsiteY0" fmla="*/ 0 h 2296632"/>
              <a:gd name="connsiteX1" fmla="*/ 355896 w 364023"/>
              <a:gd name="connsiteY1" fmla="*/ 10632 h 2296632"/>
              <a:gd name="connsiteX2" fmla="*/ 260203 w 364023"/>
              <a:gd name="connsiteY2" fmla="*/ 1116418 h 2296632"/>
              <a:gd name="connsiteX3" fmla="*/ 355896 w 364023"/>
              <a:gd name="connsiteY3" fmla="*/ 2296632 h 2296632"/>
              <a:gd name="connsiteX4" fmla="*/ 36919 w 364023"/>
              <a:gd name="connsiteY4" fmla="*/ 2296632 h 2296632"/>
              <a:gd name="connsiteX5" fmla="*/ 153877 w 364023"/>
              <a:gd name="connsiteY5" fmla="*/ 1127051 h 2296632"/>
              <a:gd name="connsiteX6" fmla="*/ 5021 w 364023"/>
              <a:gd name="connsiteY6" fmla="*/ 0 h 2296632"/>
              <a:gd name="connsiteX0" fmla="*/ 5021 w 364023"/>
              <a:gd name="connsiteY0" fmla="*/ 0 h 2296632"/>
              <a:gd name="connsiteX1" fmla="*/ 355896 w 364023"/>
              <a:gd name="connsiteY1" fmla="*/ 10632 h 2296632"/>
              <a:gd name="connsiteX2" fmla="*/ 260203 w 364023"/>
              <a:gd name="connsiteY2" fmla="*/ 1116418 h 2296632"/>
              <a:gd name="connsiteX3" fmla="*/ 355896 w 364023"/>
              <a:gd name="connsiteY3" fmla="*/ 2296632 h 2296632"/>
              <a:gd name="connsiteX4" fmla="*/ 36919 w 364023"/>
              <a:gd name="connsiteY4" fmla="*/ 2296632 h 2296632"/>
              <a:gd name="connsiteX5" fmla="*/ 153877 w 364023"/>
              <a:gd name="connsiteY5" fmla="*/ 1127051 h 2296632"/>
              <a:gd name="connsiteX6" fmla="*/ 5021 w 364023"/>
              <a:gd name="connsiteY6" fmla="*/ 0 h 2296632"/>
              <a:gd name="connsiteX0" fmla="*/ 5021 w 362470"/>
              <a:gd name="connsiteY0" fmla="*/ 0 h 2296632"/>
              <a:gd name="connsiteX1" fmla="*/ 355896 w 362470"/>
              <a:gd name="connsiteY1" fmla="*/ 10632 h 2296632"/>
              <a:gd name="connsiteX2" fmla="*/ 260203 w 362470"/>
              <a:gd name="connsiteY2" fmla="*/ 1116418 h 2296632"/>
              <a:gd name="connsiteX3" fmla="*/ 355896 w 362470"/>
              <a:gd name="connsiteY3" fmla="*/ 2296632 h 2296632"/>
              <a:gd name="connsiteX4" fmla="*/ 36919 w 362470"/>
              <a:gd name="connsiteY4" fmla="*/ 2296632 h 2296632"/>
              <a:gd name="connsiteX5" fmla="*/ 153877 w 362470"/>
              <a:gd name="connsiteY5" fmla="*/ 1127051 h 2296632"/>
              <a:gd name="connsiteX6" fmla="*/ 5021 w 362470"/>
              <a:gd name="connsiteY6" fmla="*/ 0 h 2296632"/>
              <a:gd name="connsiteX0" fmla="*/ 0 w 357449"/>
              <a:gd name="connsiteY0" fmla="*/ 0 h 2296632"/>
              <a:gd name="connsiteX1" fmla="*/ 350875 w 357449"/>
              <a:gd name="connsiteY1" fmla="*/ 10632 h 2296632"/>
              <a:gd name="connsiteX2" fmla="*/ 255182 w 357449"/>
              <a:gd name="connsiteY2" fmla="*/ 1116418 h 2296632"/>
              <a:gd name="connsiteX3" fmla="*/ 350875 w 357449"/>
              <a:gd name="connsiteY3" fmla="*/ 2296632 h 2296632"/>
              <a:gd name="connsiteX4" fmla="*/ 31898 w 357449"/>
              <a:gd name="connsiteY4" fmla="*/ 2296632 h 2296632"/>
              <a:gd name="connsiteX5" fmla="*/ 148856 w 357449"/>
              <a:gd name="connsiteY5" fmla="*/ 1127051 h 2296632"/>
              <a:gd name="connsiteX6" fmla="*/ 0 w 357449"/>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1969 w 318977"/>
              <a:gd name="connsiteY0" fmla="*/ 6301 h 2286000"/>
              <a:gd name="connsiteX1" fmla="*/ 318977 w 318977"/>
              <a:gd name="connsiteY1" fmla="*/ 0 h 2286000"/>
              <a:gd name="connsiteX2" fmla="*/ 223284 w 318977"/>
              <a:gd name="connsiteY2" fmla="*/ 1105786 h 2286000"/>
              <a:gd name="connsiteX3" fmla="*/ 318977 w 318977"/>
              <a:gd name="connsiteY3" fmla="*/ 2286000 h 2286000"/>
              <a:gd name="connsiteX4" fmla="*/ 0 w 318977"/>
              <a:gd name="connsiteY4" fmla="*/ 2286000 h 2286000"/>
              <a:gd name="connsiteX5" fmla="*/ 116958 w 318977"/>
              <a:gd name="connsiteY5" fmla="*/ 1116419 h 2286000"/>
              <a:gd name="connsiteX6" fmla="*/ 1969 w 318977"/>
              <a:gd name="connsiteY6" fmla="*/ 6301 h 2286000"/>
              <a:gd name="connsiteX0" fmla="*/ 14669 w 318977"/>
              <a:gd name="connsiteY0" fmla="*/ 0 h 2288165"/>
              <a:gd name="connsiteX1" fmla="*/ 318977 w 318977"/>
              <a:gd name="connsiteY1" fmla="*/ 2165 h 2288165"/>
              <a:gd name="connsiteX2" fmla="*/ 223284 w 318977"/>
              <a:gd name="connsiteY2" fmla="*/ 1107951 h 2288165"/>
              <a:gd name="connsiteX3" fmla="*/ 318977 w 318977"/>
              <a:gd name="connsiteY3" fmla="*/ 2288165 h 2288165"/>
              <a:gd name="connsiteX4" fmla="*/ 0 w 318977"/>
              <a:gd name="connsiteY4" fmla="*/ 2288165 h 2288165"/>
              <a:gd name="connsiteX5" fmla="*/ 116958 w 318977"/>
              <a:gd name="connsiteY5" fmla="*/ 1118584 h 2288165"/>
              <a:gd name="connsiteX6" fmla="*/ 14669 w 318977"/>
              <a:gd name="connsiteY6" fmla="*/ 0 h 2288165"/>
              <a:gd name="connsiteX0" fmla="*/ 0 w 304308"/>
              <a:gd name="connsiteY0" fmla="*/ 0 h 2288165"/>
              <a:gd name="connsiteX1" fmla="*/ 304308 w 304308"/>
              <a:gd name="connsiteY1" fmla="*/ 2165 h 2288165"/>
              <a:gd name="connsiteX2" fmla="*/ 208615 w 304308"/>
              <a:gd name="connsiteY2" fmla="*/ 1107951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88165"/>
              <a:gd name="connsiteX1" fmla="*/ 304308 w 304308"/>
              <a:gd name="connsiteY1" fmla="*/ 2165 h 2288165"/>
              <a:gd name="connsiteX2" fmla="*/ 208615 w 304308"/>
              <a:gd name="connsiteY2" fmla="*/ 1107951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88165"/>
              <a:gd name="connsiteX1" fmla="*/ 304308 w 304308"/>
              <a:gd name="connsiteY1" fmla="*/ 2165 h 2288165"/>
              <a:gd name="connsiteX2" fmla="*/ 208615 w 304308"/>
              <a:gd name="connsiteY2" fmla="*/ 1129118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96631"/>
              <a:gd name="connsiteX1" fmla="*/ 304308 w 304308"/>
              <a:gd name="connsiteY1" fmla="*/ 2165 h 2296631"/>
              <a:gd name="connsiteX2" fmla="*/ 208615 w 304308"/>
              <a:gd name="connsiteY2" fmla="*/ 1129118 h 2296631"/>
              <a:gd name="connsiteX3" fmla="*/ 304308 w 304308"/>
              <a:gd name="connsiteY3" fmla="*/ 2288165 h 2296631"/>
              <a:gd name="connsiteX4" fmla="*/ 23431 w 304308"/>
              <a:gd name="connsiteY4" fmla="*/ 2296631 h 2296631"/>
              <a:gd name="connsiteX5" fmla="*/ 102289 w 304308"/>
              <a:gd name="connsiteY5" fmla="*/ 1118584 h 2296631"/>
              <a:gd name="connsiteX6" fmla="*/ 0 w 304308"/>
              <a:gd name="connsiteY6" fmla="*/ 0 h 2296631"/>
              <a:gd name="connsiteX0" fmla="*/ 0 w 304308"/>
              <a:gd name="connsiteY0" fmla="*/ 0 h 2301325"/>
              <a:gd name="connsiteX1" fmla="*/ 304308 w 304308"/>
              <a:gd name="connsiteY1" fmla="*/ 2165 h 2301325"/>
              <a:gd name="connsiteX2" fmla="*/ 208615 w 304308"/>
              <a:gd name="connsiteY2" fmla="*/ 1129118 h 2301325"/>
              <a:gd name="connsiteX3" fmla="*/ 304308 w 304308"/>
              <a:gd name="connsiteY3" fmla="*/ 2288165 h 2301325"/>
              <a:gd name="connsiteX4" fmla="*/ 3156 w 304308"/>
              <a:gd name="connsiteY4" fmla="*/ 2301325 h 2301325"/>
              <a:gd name="connsiteX5" fmla="*/ 102289 w 304308"/>
              <a:gd name="connsiteY5" fmla="*/ 1118584 h 2301325"/>
              <a:gd name="connsiteX6" fmla="*/ 0 w 304308"/>
              <a:gd name="connsiteY6" fmla="*/ 0 h 2301325"/>
              <a:gd name="connsiteX0" fmla="*/ 0 w 304308"/>
              <a:gd name="connsiteY0" fmla="*/ 0 h 2296631"/>
              <a:gd name="connsiteX1" fmla="*/ 304308 w 304308"/>
              <a:gd name="connsiteY1" fmla="*/ 2165 h 2296631"/>
              <a:gd name="connsiteX2" fmla="*/ 208615 w 304308"/>
              <a:gd name="connsiteY2" fmla="*/ 1129118 h 2296631"/>
              <a:gd name="connsiteX3" fmla="*/ 304308 w 304308"/>
              <a:gd name="connsiteY3" fmla="*/ 2288165 h 2296631"/>
              <a:gd name="connsiteX4" fmla="*/ 3156 w 304308"/>
              <a:gd name="connsiteY4" fmla="*/ 2296631 h 2296631"/>
              <a:gd name="connsiteX5" fmla="*/ 102289 w 304308"/>
              <a:gd name="connsiteY5" fmla="*/ 1118584 h 2296631"/>
              <a:gd name="connsiteX6" fmla="*/ 0 w 304308"/>
              <a:gd name="connsiteY6" fmla="*/ 0 h 2296631"/>
              <a:gd name="connsiteX0" fmla="*/ 0 w 304308"/>
              <a:gd name="connsiteY0" fmla="*/ 0 h 2289590"/>
              <a:gd name="connsiteX1" fmla="*/ 304308 w 304308"/>
              <a:gd name="connsiteY1" fmla="*/ 2165 h 2289590"/>
              <a:gd name="connsiteX2" fmla="*/ 208615 w 304308"/>
              <a:gd name="connsiteY2" fmla="*/ 1129118 h 2289590"/>
              <a:gd name="connsiteX3" fmla="*/ 304308 w 304308"/>
              <a:gd name="connsiteY3" fmla="*/ 2288165 h 2289590"/>
              <a:gd name="connsiteX4" fmla="*/ 920 w 304308"/>
              <a:gd name="connsiteY4" fmla="*/ 2289590 h 2289590"/>
              <a:gd name="connsiteX5" fmla="*/ 102289 w 304308"/>
              <a:gd name="connsiteY5" fmla="*/ 1118584 h 2289590"/>
              <a:gd name="connsiteX6" fmla="*/ 0 w 304308"/>
              <a:gd name="connsiteY6" fmla="*/ 0 h 2289590"/>
              <a:gd name="connsiteX0" fmla="*/ 0 w 304308"/>
              <a:gd name="connsiteY0" fmla="*/ 0 h 2289590"/>
              <a:gd name="connsiteX1" fmla="*/ 304308 w 304308"/>
              <a:gd name="connsiteY1" fmla="*/ 2165 h 2289590"/>
              <a:gd name="connsiteX2" fmla="*/ 208615 w 304308"/>
              <a:gd name="connsiteY2" fmla="*/ 1129118 h 2289590"/>
              <a:gd name="connsiteX3" fmla="*/ 302966 w 304308"/>
              <a:gd name="connsiteY3" fmla="*/ 2286404 h 2289590"/>
              <a:gd name="connsiteX4" fmla="*/ 920 w 304308"/>
              <a:gd name="connsiteY4" fmla="*/ 2289590 h 2289590"/>
              <a:gd name="connsiteX5" fmla="*/ 102289 w 304308"/>
              <a:gd name="connsiteY5" fmla="*/ 1118584 h 2289590"/>
              <a:gd name="connsiteX6" fmla="*/ 0 w 304308"/>
              <a:gd name="connsiteY6" fmla="*/ 0 h 2289590"/>
              <a:gd name="connsiteX0" fmla="*/ 0 w 304308"/>
              <a:gd name="connsiteY0" fmla="*/ 0 h 2289590"/>
              <a:gd name="connsiteX1" fmla="*/ 304308 w 304308"/>
              <a:gd name="connsiteY1" fmla="*/ 2165 h 2289590"/>
              <a:gd name="connsiteX2" fmla="*/ 208615 w 304308"/>
              <a:gd name="connsiteY2" fmla="*/ 1129118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 name="connsiteX0" fmla="*/ 0 w 304308"/>
              <a:gd name="connsiteY0" fmla="*/ 0 h 2289590"/>
              <a:gd name="connsiteX1" fmla="*/ 304308 w 304308"/>
              <a:gd name="connsiteY1" fmla="*/ 2165 h 2289590"/>
              <a:gd name="connsiteX2" fmla="*/ 202353 w 304308"/>
              <a:gd name="connsiteY2" fmla="*/ 1146721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 name="connsiteX0" fmla="*/ 0 w 304308"/>
              <a:gd name="connsiteY0" fmla="*/ 0 h 2289590"/>
              <a:gd name="connsiteX1" fmla="*/ 304308 w 304308"/>
              <a:gd name="connsiteY1" fmla="*/ 2165 h 2289590"/>
              <a:gd name="connsiteX2" fmla="*/ 201906 w 304308"/>
              <a:gd name="connsiteY2" fmla="*/ 1136159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308" h="2289590">
                <a:moveTo>
                  <a:pt x="0" y="0"/>
                </a:moveTo>
                <a:lnTo>
                  <a:pt x="304308" y="2165"/>
                </a:lnTo>
                <a:cubicBezTo>
                  <a:pt x="251145" y="220132"/>
                  <a:pt x="202130" y="755453"/>
                  <a:pt x="201906" y="1136159"/>
                </a:cubicBezTo>
                <a:cubicBezTo>
                  <a:pt x="201682" y="1516865"/>
                  <a:pt x="276385" y="2100334"/>
                  <a:pt x="302966" y="2286404"/>
                </a:cubicBezTo>
                <a:lnTo>
                  <a:pt x="920" y="2289590"/>
                </a:lnTo>
                <a:cubicBezTo>
                  <a:pt x="50243" y="2039528"/>
                  <a:pt x="102889" y="1523066"/>
                  <a:pt x="102736" y="1141468"/>
                </a:cubicBezTo>
                <a:cubicBezTo>
                  <a:pt x="102583" y="759870"/>
                  <a:pt x="62023" y="186070"/>
                  <a:pt x="0" y="0"/>
                </a:cubicBezTo>
                <a:close/>
              </a:path>
            </a:pathLst>
          </a:custGeom>
          <a:solidFill>
            <a:schemeClr val="tx2">
              <a:lumMod val="10000"/>
              <a:lumOff val="9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cxnSp>
        <p:nvCxnSpPr>
          <p:cNvPr id="5" name="Straight Connector 4">
            <a:extLst>
              <a:ext uri="{FF2B5EF4-FFF2-40B4-BE49-F238E27FC236}">
                <a16:creationId xmlns:a16="http://schemas.microsoft.com/office/drawing/2014/main" id="{1F77474A-017D-31EA-791D-125C9A45090B}"/>
              </a:ext>
            </a:extLst>
          </p:cNvPr>
          <p:cNvCxnSpPr/>
          <p:nvPr/>
        </p:nvCxnSpPr>
        <p:spPr bwMode="auto">
          <a:xfrm>
            <a:off x="1889002" y="3437913"/>
            <a:ext cx="4848682"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Oval 5">
            <a:extLst>
              <a:ext uri="{FF2B5EF4-FFF2-40B4-BE49-F238E27FC236}">
                <a16:creationId xmlns:a16="http://schemas.microsoft.com/office/drawing/2014/main" id="{2E9534DF-10A1-2E16-651B-F57A632C4597}"/>
              </a:ext>
            </a:extLst>
          </p:cNvPr>
          <p:cNvSpPr/>
          <p:nvPr/>
        </p:nvSpPr>
        <p:spPr bwMode="auto">
          <a:xfrm>
            <a:off x="6317314" y="3391208"/>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7" name="Straight Connector 6">
            <a:extLst>
              <a:ext uri="{FF2B5EF4-FFF2-40B4-BE49-F238E27FC236}">
                <a16:creationId xmlns:a16="http://schemas.microsoft.com/office/drawing/2014/main" id="{F995CB8B-AD60-F113-693C-3B12E7154452}"/>
              </a:ext>
            </a:extLst>
          </p:cNvPr>
          <p:cNvCxnSpPr>
            <a:stCxn id="15" idx="2"/>
          </p:cNvCxnSpPr>
          <p:nvPr/>
        </p:nvCxnSpPr>
        <p:spPr bwMode="auto">
          <a:xfrm>
            <a:off x="2245795" y="2657337"/>
            <a:ext cx="2432459" cy="1"/>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Freeform: Shape 7">
            <a:extLst>
              <a:ext uri="{FF2B5EF4-FFF2-40B4-BE49-F238E27FC236}">
                <a16:creationId xmlns:a16="http://schemas.microsoft.com/office/drawing/2014/main" id="{623C4A2A-484A-A163-E52F-EF18B13E22FB}"/>
              </a:ext>
            </a:extLst>
          </p:cNvPr>
          <p:cNvSpPr/>
          <p:nvPr/>
        </p:nvSpPr>
        <p:spPr bwMode="auto">
          <a:xfrm rot="5400000">
            <a:off x="3180508" y="2499248"/>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9" name="Oval 8">
            <a:extLst>
              <a:ext uri="{FF2B5EF4-FFF2-40B4-BE49-F238E27FC236}">
                <a16:creationId xmlns:a16="http://schemas.microsoft.com/office/drawing/2014/main" id="{1FD20AF0-FE19-D818-AE07-C70FE308B218}"/>
              </a:ext>
            </a:extLst>
          </p:cNvPr>
          <p:cNvSpPr/>
          <p:nvPr/>
        </p:nvSpPr>
        <p:spPr bwMode="auto">
          <a:xfrm>
            <a:off x="2664445" y="3400875"/>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nvGrpSpPr>
          <p:cNvPr id="10" name="Group 9">
            <a:extLst>
              <a:ext uri="{FF2B5EF4-FFF2-40B4-BE49-F238E27FC236}">
                <a16:creationId xmlns:a16="http://schemas.microsoft.com/office/drawing/2014/main" id="{CBB3738D-1F93-170E-D074-2A3B3E319369}"/>
              </a:ext>
            </a:extLst>
          </p:cNvPr>
          <p:cNvGrpSpPr/>
          <p:nvPr/>
        </p:nvGrpSpPr>
        <p:grpSpPr>
          <a:xfrm>
            <a:off x="2726980" y="2150031"/>
            <a:ext cx="3271613" cy="1270055"/>
            <a:chOff x="3541637" y="3641410"/>
            <a:chExt cx="3426910" cy="1051830"/>
          </a:xfrm>
        </p:grpSpPr>
        <p:grpSp>
          <p:nvGrpSpPr>
            <p:cNvPr id="11" name="Group 10">
              <a:extLst>
                <a:ext uri="{FF2B5EF4-FFF2-40B4-BE49-F238E27FC236}">
                  <a16:creationId xmlns:a16="http://schemas.microsoft.com/office/drawing/2014/main" id="{9BB05007-E24F-47D2-0A47-BAC1CD40C34E}"/>
                </a:ext>
              </a:extLst>
            </p:cNvPr>
            <p:cNvGrpSpPr/>
            <p:nvPr/>
          </p:nvGrpSpPr>
          <p:grpSpPr>
            <a:xfrm>
              <a:off x="5550539" y="3641410"/>
              <a:ext cx="1418008" cy="428777"/>
              <a:chOff x="5550539" y="3641410"/>
              <a:chExt cx="1418008" cy="428777"/>
            </a:xfrm>
          </p:grpSpPr>
          <p:cxnSp>
            <p:nvCxnSpPr>
              <p:cNvPr id="13" name="Straight Connector 12">
                <a:extLst>
                  <a:ext uri="{FF2B5EF4-FFF2-40B4-BE49-F238E27FC236}">
                    <a16:creationId xmlns:a16="http://schemas.microsoft.com/office/drawing/2014/main" id="{F2D5834D-48D0-38C4-0ED3-C0464FA2C96E}"/>
                  </a:ext>
                </a:extLst>
              </p:cNvPr>
              <p:cNvCxnSpPr/>
              <p:nvPr/>
            </p:nvCxnSpPr>
            <p:spPr bwMode="auto">
              <a:xfrm flipV="1">
                <a:off x="5550539" y="3641410"/>
                <a:ext cx="1418008" cy="428777"/>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Freeform: Shape 13">
                <a:extLst>
                  <a:ext uri="{FF2B5EF4-FFF2-40B4-BE49-F238E27FC236}">
                    <a16:creationId xmlns:a16="http://schemas.microsoft.com/office/drawing/2014/main" id="{D8FAF4A0-5FD7-1099-66A5-8870366DEAFF}"/>
                  </a:ext>
                </a:extLst>
              </p:cNvPr>
              <p:cNvSpPr/>
              <p:nvPr/>
            </p:nvSpPr>
            <p:spPr bwMode="auto">
              <a:xfrm rot="3920548">
                <a:off x="6352438" y="3661082"/>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cxnSp>
          <p:nvCxnSpPr>
            <p:cNvPr id="12" name="Straight Connector 11">
              <a:extLst>
                <a:ext uri="{FF2B5EF4-FFF2-40B4-BE49-F238E27FC236}">
                  <a16:creationId xmlns:a16="http://schemas.microsoft.com/office/drawing/2014/main" id="{1474562A-C53E-1CB2-38B9-03DA6891EDFB}"/>
                </a:ext>
              </a:extLst>
            </p:cNvPr>
            <p:cNvCxnSpPr/>
            <p:nvPr/>
          </p:nvCxnSpPr>
          <p:spPr bwMode="auto">
            <a:xfrm flipH="1">
              <a:off x="3541637" y="4091965"/>
              <a:ext cx="1983114" cy="601275"/>
            </a:xfrm>
            <a:prstGeom prst="line">
              <a:avLst/>
            </a:prstGeom>
            <a:solidFill>
              <a:schemeClr val="accent1"/>
            </a:solidFill>
            <a:ln w="127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 name="Arrow: Down 14">
            <a:extLst>
              <a:ext uri="{FF2B5EF4-FFF2-40B4-BE49-F238E27FC236}">
                <a16:creationId xmlns:a16="http://schemas.microsoft.com/office/drawing/2014/main" id="{DC69930E-1377-F043-4A85-79D4228C1C78}"/>
              </a:ext>
            </a:extLst>
          </p:cNvPr>
          <p:cNvSpPr/>
          <p:nvPr/>
        </p:nvSpPr>
        <p:spPr bwMode="auto">
          <a:xfrm rot="10800000">
            <a:off x="2141672" y="2657337"/>
            <a:ext cx="208247" cy="771469"/>
          </a:xfrm>
          <a:prstGeom prst="downArrow">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6" name="Arrow: Down 15">
            <a:extLst>
              <a:ext uri="{FF2B5EF4-FFF2-40B4-BE49-F238E27FC236}">
                <a16:creationId xmlns:a16="http://schemas.microsoft.com/office/drawing/2014/main" id="{19E40929-FB5D-36C6-BCFF-7EF49E764906}"/>
              </a:ext>
            </a:extLst>
          </p:cNvPr>
          <p:cNvSpPr/>
          <p:nvPr/>
        </p:nvSpPr>
        <p:spPr bwMode="auto">
          <a:xfrm rot="10800000">
            <a:off x="3491679" y="3097477"/>
            <a:ext cx="202435" cy="341011"/>
          </a:xfrm>
          <a:prstGeom prst="downArrow">
            <a:avLst>
              <a:gd name="adj1" fmla="val 34495"/>
              <a:gd name="adj2" fmla="val 50000"/>
            </a:avLst>
          </a:prstGeom>
          <a:solidFill>
            <a:schemeClr val="bg1">
              <a:lumMod val="65000"/>
            </a:schemeClr>
          </a:solidFill>
          <a:ln w="19050"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17" name="Straight Connector 16">
            <a:extLst>
              <a:ext uri="{FF2B5EF4-FFF2-40B4-BE49-F238E27FC236}">
                <a16:creationId xmlns:a16="http://schemas.microsoft.com/office/drawing/2014/main" id="{30A7785A-3559-4B10-AA16-EBC6EBFDD99E}"/>
              </a:ext>
            </a:extLst>
          </p:cNvPr>
          <p:cNvCxnSpPr>
            <a:stCxn id="3" idx="2"/>
          </p:cNvCxnSpPr>
          <p:nvPr/>
        </p:nvCxnSpPr>
        <p:spPr bwMode="auto">
          <a:xfrm>
            <a:off x="4704222" y="3445837"/>
            <a:ext cx="1821706" cy="596774"/>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Freeform: Shape 17">
            <a:extLst>
              <a:ext uri="{FF2B5EF4-FFF2-40B4-BE49-F238E27FC236}">
                <a16:creationId xmlns:a16="http://schemas.microsoft.com/office/drawing/2014/main" id="{45B4F87E-02A8-BE07-1251-989FA4FA5CD5}"/>
              </a:ext>
            </a:extLst>
          </p:cNvPr>
          <p:cNvSpPr/>
          <p:nvPr/>
        </p:nvSpPr>
        <p:spPr bwMode="auto">
          <a:xfrm rot="6476448">
            <a:off x="5705329" y="3651429"/>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9" name="Freeform: Shape 18">
            <a:extLst>
              <a:ext uri="{FF2B5EF4-FFF2-40B4-BE49-F238E27FC236}">
                <a16:creationId xmlns:a16="http://schemas.microsoft.com/office/drawing/2014/main" id="{D228AD92-1652-4B8A-D3EC-9967C64E1127}"/>
              </a:ext>
            </a:extLst>
          </p:cNvPr>
          <p:cNvSpPr/>
          <p:nvPr/>
        </p:nvSpPr>
        <p:spPr bwMode="auto">
          <a:xfrm rot="6400860">
            <a:off x="3067622" y="2800904"/>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0" name="TextBox 19">
            <a:extLst>
              <a:ext uri="{FF2B5EF4-FFF2-40B4-BE49-F238E27FC236}">
                <a16:creationId xmlns:a16="http://schemas.microsoft.com/office/drawing/2014/main" id="{8FD95F41-D02E-28E7-FE46-7B967CFD3CC1}"/>
              </a:ext>
            </a:extLst>
          </p:cNvPr>
          <p:cNvSpPr txBox="1"/>
          <p:nvPr/>
        </p:nvSpPr>
        <p:spPr>
          <a:xfrm>
            <a:off x="423134" y="2721128"/>
            <a:ext cx="1357598" cy="523220"/>
          </a:xfrm>
          <a:prstGeom prst="rect">
            <a:avLst/>
          </a:prstGeom>
          <a:noFill/>
        </p:spPr>
        <p:txBody>
          <a:bodyPr wrap="square" rtlCol="0">
            <a:spAutoFit/>
          </a:bodyPr>
          <a:lstStyle/>
          <a:p>
            <a:pPr algn="l"/>
            <a:r>
              <a:rPr lang="en-GB" sz="2800" b="0" dirty="0"/>
              <a:t>Object</a:t>
            </a:r>
          </a:p>
        </p:txBody>
      </p:sp>
      <p:sp>
        <p:nvSpPr>
          <p:cNvPr id="21" name="TextBox 20">
            <a:extLst>
              <a:ext uri="{FF2B5EF4-FFF2-40B4-BE49-F238E27FC236}">
                <a16:creationId xmlns:a16="http://schemas.microsoft.com/office/drawing/2014/main" id="{28C35FD0-019F-8689-ABED-7D88F21048A0}"/>
              </a:ext>
            </a:extLst>
          </p:cNvPr>
          <p:cNvSpPr txBox="1"/>
          <p:nvPr/>
        </p:nvSpPr>
        <p:spPr>
          <a:xfrm>
            <a:off x="3086360" y="3488891"/>
            <a:ext cx="1269513" cy="954107"/>
          </a:xfrm>
          <a:prstGeom prst="rect">
            <a:avLst/>
          </a:prstGeom>
          <a:noFill/>
        </p:spPr>
        <p:txBody>
          <a:bodyPr wrap="square" rtlCol="0">
            <a:spAutoFit/>
          </a:bodyPr>
          <a:lstStyle/>
          <a:p>
            <a:pPr algn="l"/>
            <a:r>
              <a:rPr lang="en-GB" sz="2800" b="0" dirty="0"/>
              <a:t>Virtual Image</a:t>
            </a:r>
          </a:p>
        </p:txBody>
      </p:sp>
      <p:cxnSp>
        <p:nvCxnSpPr>
          <p:cNvPr id="22" name="Straight Connector 21">
            <a:extLst>
              <a:ext uri="{FF2B5EF4-FFF2-40B4-BE49-F238E27FC236}">
                <a16:creationId xmlns:a16="http://schemas.microsoft.com/office/drawing/2014/main" id="{FCD6E39A-602C-A486-8BC3-CA956D70F74E}"/>
              </a:ext>
            </a:extLst>
          </p:cNvPr>
          <p:cNvCxnSpPr>
            <a:stCxn id="15" idx="2"/>
            <a:endCxn id="3" idx="2"/>
          </p:cNvCxnSpPr>
          <p:nvPr/>
        </p:nvCxnSpPr>
        <p:spPr bwMode="auto">
          <a:xfrm>
            <a:off x="2245795" y="2657337"/>
            <a:ext cx="2458427" cy="7885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a:extLst>
              <a:ext uri="{FF2B5EF4-FFF2-40B4-BE49-F238E27FC236}">
                <a16:creationId xmlns:a16="http://schemas.microsoft.com/office/drawing/2014/main" id="{32906EE2-87E4-D005-604E-54AADEE8DE7A}"/>
              </a:ext>
            </a:extLst>
          </p:cNvPr>
          <p:cNvSpPr txBox="1"/>
          <p:nvPr/>
        </p:nvSpPr>
        <p:spPr>
          <a:xfrm>
            <a:off x="2524841" y="3542015"/>
            <a:ext cx="404278"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F</a:t>
            </a:r>
          </a:p>
        </p:txBody>
      </p:sp>
    </p:spTree>
    <p:extLst>
      <p:ext uri="{BB962C8B-B14F-4D97-AF65-F5344CB8AC3E}">
        <p14:creationId xmlns:p14="http://schemas.microsoft.com/office/powerpoint/2010/main" val="7808898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78DE1-2F1B-4008-A03C-0EDC0AA3C18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5027987-3CFF-5FBF-ACE1-200A349A701D}"/>
              </a:ext>
            </a:extLst>
          </p:cNvPr>
          <p:cNvSpPr>
            <a:spLocks noGrp="1"/>
          </p:cNvSpPr>
          <p:nvPr>
            <p:ph type="title"/>
          </p:nvPr>
        </p:nvSpPr>
        <p:spPr/>
        <p:txBody>
          <a:bodyPr/>
          <a:lstStyle/>
          <a:p>
            <a:r>
              <a:rPr lang="en-GB" dirty="0"/>
              <a:t>Ray 1: To the optic centre</a:t>
            </a:r>
          </a:p>
        </p:txBody>
      </p:sp>
      <p:sp>
        <p:nvSpPr>
          <p:cNvPr id="2" name="Slide Number Placeholder 1">
            <a:extLst>
              <a:ext uri="{FF2B5EF4-FFF2-40B4-BE49-F238E27FC236}">
                <a16:creationId xmlns:a16="http://schemas.microsoft.com/office/drawing/2014/main" id="{1D669C42-BFAB-4ECA-6F0B-EA942497EB2D}"/>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52</a:t>
            </a:fld>
            <a:endParaRPr lang="en-GB" altLang="en-US"/>
          </a:p>
        </p:txBody>
      </p:sp>
      <p:sp>
        <p:nvSpPr>
          <p:cNvPr id="4" name="Freeform: Shape 3">
            <a:extLst>
              <a:ext uri="{FF2B5EF4-FFF2-40B4-BE49-F238E27FC236}">
                <a16:creationId xmlns:a16="http://schemas.microsoft.com/office/drawing/2014/main" id="{DACA876F-D90D-4CA5-9E01-BBA85FA40AE4}"/>
              </a:ext>
            </a:extLst>
          </p:cNvPr>
          <p:cNvSpPr/>
          <p:nvPr/>
        </p:nvSpPr>
        <p:spPr bwMode="auto">
          <a:xfrm>
            <a:off x="4513115" y="2421197"/>
            <a:ext cx="288032" cy="2064856"/>
          </a:xfrm>
          <a:custGeom>
            <a:avLst/>
            <a:gdLst>
              <a:gd name="connsiteX0" fmla="*/ 0 w 372140"/>
              <a:gd name="connsiteY0" fmla="*/ 21265 h 2286000"/>
              <a:gd name="connsiteX1" fmla="*/ 372140 w 372140"/>
              <a:gd name="connsiteY1" fmla="*/ 0 h 2286000"/>
              <a:gd name="connsiteX2" fmla="*/ 276447 w 372140"/>
              <a:gd name="connsiteY2" fmla="*/ 1105786 h 2286000"/>
              <a:gd name="connsiteX3" fmla="*/ 372140 w 372140"/>
              <a:gd name="connsiteY3" fmla="*/ 2286000 h 2286000"/>
              <a:gd name="connsiteX4" fmla="*/ 53163 w 372140"/>
              <a:gd name="connsiteY4" fmla="*/ 2286000 h 2286000"/>
              <a:gd name="connsiteX5" fmla="*/ 170121 w 372140"/>
              <a:gd name="connsiteY5" fmla="*/ 1116419 h 2286000"/>
              <a:gd name="connsiteX6" fmla="*/ 0 w 372140"/>
              <a:gd name="connsiteY6" fmla="*/ 21265 h 2286000"/>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4251 w 355126"/>
              <a:gd name="connsiteY0" fmla="*/ 0 h 2296632"/>
              <a:gd name="connsiteX1" fmla="*/ 355126 w 355126"/>
              <a:gd name="connsiteY1" fmla="*/ 10632 h 2296632"/>
              <a:gd name="connsiteX2" fmla="*/ 259433 w 355126"/>
              <a:gd name="connsiteY2" fmla="*/ 1116418 h 2296632"/>
              <a:gd name="connsiteX3" fmla="*/ 355126 w 355126"/>
              <a:gd name="connsiteY3" fmla="*/ 2296632 h 2296632"/>
              <a:gd name="connsiteX4" fmla="*/ 36149 w 355126"/>
              <a:gd name="connsiteY4" fmla="*/ 2296632 h 2296632"/>
              <a:gd name="connsiteX5" fmla="*/ 153107 w 355126"/>
              <a:gd name="connsiteY5" fmla="*/ 1127051 h 2296632"/>
              <a:gd name="connsiteX6" fmla="*/ 4251 w 355126"/>
              <a:gd name="connsiteY6" fmla="*/ 0 h 2296632"/>
              <a:gd name="connsiteX0" fmla="*/ 5021 w 355896"/>
              <a:gd name="connsiteY0" fmla="*/ 0 h 2296632"/>
              <a:gd name="connsiteX1" fmla="*/ 355896 w 355896"/>
              <a:gd name="connsiteY1" fmla="*/ 10632 h 2296632"/>
              <a:gd name="connsiteX2" fmla="*/ 260203 w 355896"/>
              <a:gd name="connsiteY2" fmla="*/ 1116418 h 2296632"/>
              <a:gd name="connsiteX3" fmla="*/ 355896 w 355896"/>
              <a:gd name="connsiteY3" fmla="*/ 2296632 h 2296632"/>
              <a:gd name="connsiteX4" fmla="*/ 36919 w 355896"/>
              <a:gd name="connsiteY4" fmla="*/ 2296632 h 2296632"/>
              <a:gd name="connsiteX5" fmla="*/ 153877 w 355896"/>
              <a:gd name="connsiteY5" fmla="*/ 1127051 h 2296632"/>
              <a:gd name="connsiteX6" fmla="*/ 5021 w 355896"/>
              <a:gd name="connsiteY6" fmla="*/ 0 h 2296632"/>
              <a:gd name="connsiteX0" fmla="*/ 5021 w 364023"/>
              <a:gd name="connsiteY0" fmla="*/ 0 h 2296632"/>
              <a:gd name="connsiteX1" fmla="*/ 355896 w 364023"/>
              <a:gd name="connsiteY1" fmla="*/ 10632 h 2296632"/>
              <a:gd name="connsiteX2" fmla="*/ 260203 w 364023"/>
              <a:gd name="connsiteY2" fmla="*/ 1116418 h 2296632"/>
              <a:gd name="connsiteX3" fmla="*/ 355896 w 364023"/>
              <a:gd name="connsiteY3" fmla="*/ 2296632 h 2296632"/>
              <a:gd name="connsiteX4" fmla="*/ 36919 w 364023"/>
              <a:gd name="connsiteY4" fmla="*/ 2296632 h 2296632"/>
              <a:gd name="connsiteX5" fmla="*/ 153877 w 364023"/>
              <a:gd name="connsiteY5" fmla="*/ 1127051 h 2296632"/>
              <a:gd name="connsiteX6" fmla="*/ 5021 w 364023"/>
              <a:gd name="connsiteY6" fmla="*/ 0 h 2296632"/>
              <a:gd name="connsiteX0" fmla="*/ 5021 w 364023"/>
              <a:gd name="connsiteY0" fmla="*/ 0 h 2296632"/>
              <a:gd name="connsiteX1" fmla="*/ 355896 w 364023"/>
              <a:gd name="connsiteY1" fmla="*/ 10632 h 2296632"/>
              <a:gd name="connsiteX2" fmla="*/ 260203 w 364023"/>
              <a:gd name="connsiteY2" fmla="*/ 1116418 h 2296632"/>
              <a:gd name="connsiteX3" fmla="*/ 355896 w 364023"/>
              <a:gd name="connsiteY3" fmla="*/ 2296632 h 2296632"/>
              <a:gd name="connsiteX4" fmla="*/ 36919 w 364023"/>
              <a:gd name="connsiteY4" fmla="*/ 2296632 h 2296632"/>
              <a:gd name="connsiteX5" fmla="*/ 153877 w 364023"/>
              <a:gd name="connsiteY5" fmla="*/ 1127051 h 2296632"/>
              <a:gd name="connsiteX6" fmla="*/ 5021 w 364023"/>
              <a:gd name="connsiteY6" fmla="*/ 0 h 2296632"/>
              <a:gd name="connsiteX0" fmla="*/ 5021 w 362470"/>
              <a:gd name="connsiteY0" fmla="*/ 0 h 2296632"/>
              <a:gd name="connsiteX1" fmla="*/ 355896 w 362470"/>
              <a:gd name="connsiteY1" fmla="*/ 10632 h 2296632"/>
              <a:gd name="connsiteX2" fmla="*/ 260203 w 362470"/>
              <a:gd name="connsiteY2" fmla="*/ 1116418 h 2296632"/>
              <a:gd name="connsiteX3" fmla="*/ 355896 w 362470"/>
              <a:gd name="connsiteY3" fmla="*/ 2296632 h 2296632"/>
              <a:gd name="connsiteX4" fmla="*/ 36919 w 362470"/>
              <a:gd name="connsiteY4" fmla="*/ 2296632 h 2296632"/>
              <a:gd name="connsiteX5" fmla="*/ 153877 w 362470"/>
              <a:gd name="connsiteY5" fmla="*/ 1127051 h 2296632"/>
              <a:gd name="connsiteX6" fmla="*/ 5021 w 362470"/>
              <a:gd name="connsiteY6" fmla="*/ 0 h 2296632"/>
              <a:gd name="connsiteX0" fmla="*/ 0 w 357449"/>
              <a:gd name="connsiteY0" fmla="*/ 0 h 2296632"/>
              <a:gd name="connsiteX1" fmla="*/ 350875 w 357449"/>
              <a:gd name="connsiteY1" fmla="*/ 10632 h 2296632"/>
              <a:gd name="connsiteX2" fmla="*/ 255182 w 357449"/>
              <a:gd name="connsiteY2" fmla="*/ 1116418 h 2296632"/>
              <a:gd name="connsiteX3" fmla="*/ 350875 w 357449"/>
              <a:gd name="connsiteY3" fmla="*/ 2296632 h 2296632"/>
              <a:gd name="connsiteX4" fmla="*/ 31898 w 357449"/>
              <a:gd name="connsiteY4" fmla="*/ 2296632 h 2296632"/>
              <a:gd name="connsiteX5" fmla="*/ 148856 w 357449"/>
              <a:gd name="connsiteY5" fmla="*/ 1127051 h 2296632"/>
              <a:gd name="connsiteX6" fmla="*/ 0 w 357449"/>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1969 w 318977"/>
              <a:gd name="connsiteY0" fmla="*/ 6301 h 2286000"/>
              <a:gd name="connsiteX1" fmla="*/ 318977 w 318977"/>
              <a:gd name="connsiteY1" fmla="*/ 0 h 2286000"/>
              <a:gd name="connsiteX2" fmla="*/ 223284 w 318977"/>
              <a:gd name="connsiteY2" fmla="*/ 1105786 h 2286000"/>
              <a:gd name="connsiteX3" fmla="*/ 318977 w 318977"/>
              <a:gd name="connsiteY3" fmla="*/ 2286000 h 2286000"/>
              <a:gd name="connsiteX4" fmla="*/ 0 w 318977"/>
              <a:gd name="connsiteY4" fmla="*/ 2286000 h 2286000"/>
              <a:gd name="connsiteX5" fmla="*/ 116958 w 318977"/>
              <a:gd name="connsiteY5" fmla="*/ 1116419 h 2286000"/>
              <a:gd name="connsiteX6" fmla="*/ 1969 w 318977"/>
              <a:gd name="connsiteY6" fmla="*/ 6301 h 2286000"/>
              <a:gd name="connsiteX0" fmla="*/ 14669 w 318977"/>
              <a:gd name="connsiteY0" fmla="*/ 0 h 2288165"/>
              <a:gd name="connsiteX1" fmla="*/ 318977 w 318977"/>
              <a:gd name="connsiteY1" fmla="*/ 2165 h 2288165"/>
              <a:gd name="connsiteX2" fmla="*/ 223284 w 318977"/>
              <a:gd name="connsiteY2" fmla="*/ 1107951 h 2288165"/>
              <a:gd name="connsiteX3" fmla="*/ 318977 w 318977"/>
              <a:gd name="connsiteY3" fmla="*/ 2288165 h 2288165"/>
              <a:gd name="connsiteX4" fmla="*/ 0 w 318977"/>
              <a:gd name="connsiteY4" fmla="*/ 2288165 h 2288165"/>
              <a:gd name="connsiteX5" fmla="*/ 116958 w 318977"/>
              <a:gd name="connsiteY5" fmla="*/ 1118584 h 2288165"/>
              <a:gd name="connsiteX6" fmla="*/ 14669 w 318977"/>
              <a:gd name="connsiteY6" fmla="*/ 0 h 2288165"/>
              <a:gd name="connsiteX0" fmla="*/ 0 w 304308"/>
              <a:gd name="connsiteY0" fmla="*/ 0 h 2288165"/>
              <a:gd name="connsiteX1" fmla="*/ 304308 w 304308"/>
              <a:gd name="connsiteY1" fmla="*/ 2165 h 2288165"/>
              <a:gd name="connsiteX2" fmla="*/ 208615 w 304308"/>
              <a:gd name="connsiteY2" fmla="*/ 1107951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88165"/>
              <a:gd name="connsiteX1" fmla="*/ 304308 w 304308"/>
              <a:gd name="connsiteY1" fmla="*/ 2165 h 2288165"/>
              <a:gd name="connsiteX2" fmla="*/ 208615 w 304308"/>
              <a:gd name="connsiteY2" fmla="*/ 1107951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88165"/>
              <a:gd name="connsiteX1" fmla="*/ 304308 w 304308"/>
              <a:gd name="connsiteY1" fmla="*/ 2165 h 2288165"/>
              <a:gd name="connsiteX2" fmla="*/ 208615 w 304308"/>
              <a:gd name="connsiteY2" fmla="*/ 1129118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96631"/>
              <a:gd name="connsiteX1" fmla="*/ 304308 w 304308"/>
              <a:gd name="connsiteY1" fmla="*/ 2165 h 2296631"/>
              <a:gd name="connsiteX2" fmla="*/ 208615 w 304308"/>
              <a:gd name="connsiteY2" fmla="*/ 1129118 h 2296631"/>
              <a:gd name="connsiteX3" fmla="*/ 304308 w 304308"/>
              <a:gd name="connsiteY3" fmla="*/ 2288165 h 2296631"/>
              <a:gd name="connsiteX4" fmla="*/ 23431 w 304308"/>
              <a:gd name="connsiteY4" fmla="*/ 2296631 h 2296631"/>
              <a:gd name="connsiteX5" fmla="*/ 102289 w 304308"/>
              <a:gd name="connsiteY5" fmla="*/ 1118584 h 2296631"/>
              <a:gd name="connsiteX6" fmla="*/ 0 w 304308"/>
              <a:gd name="connsiteY6" fmla="*/ 0 h 2296631"/>
              <a:gd name="connsiteX0" fmla="*/ 0 w 304308"/>
              <a:gd name="connsiteY0" fmla="*/ 0 h 2301325"/>
              <a:gd name="connsiteX1" fmla="*/ 304308 w 304308"/>
              <a:gd name="connsiteY1" fmla="*/ 2165 h 2301325"/>
              <a:gd name="connsiteX2" fmla="*/ 208615 w 304308"/>
              <a:gd name="connsiteY2" fmla="*/ 1129118 h 2301325"/>
              <a:gd name="connsiteX3" fmla="*/ 304308 w 304308"/>
              <a:gd name="connsiteY3" fmla="*/ 2288165 h 2301325"/>
              <a:gd name="connsiteX4" fmla="*/ 3156 w 304308"/>
              <a:gd name="connsiteY4" fmla="*/ 2301325 h 2301325"/>
              <a:gd name="connsiteX5" fmla="*/ 102289 w 304308"/>
              <a:gd name="connsiteY5" fmla="*/ 1118584 h 2301325"/>
              <a:gd name="connsiteX6" fmla="*/ 0 w 304308"/>
              <a:gd name="connsiteY6" fmla="*/ 0 h 2301325"/>
              <a:gd name="connsiteX0" fmla="*/ 0 w 304308"/>
              <a:gd name="connsiteY0" fmla="*/ 0 h 2296631"/>
              <a:gd name="connsiteX1" fmla="*/ 304308 w 304308"/>
              <a:gd name="connsiteY1" fmla="*/ 2165 h 2296631"/>
              <a:gd name="connsiteX2" fmla="*/ 208615 w 304308"/>
              <a:gd name="connsiteY2" fmla="*/ 1129118 h 2296631"/>
              <a:gd name="connsiteX3" fmla="*/ 304308 w 304308"/>
              <a:gd name="connsiteY3" fmla="*/ 2288165 h 2296631"/>
              <a:gd name="connsiteX4" fmla="*/ 3156 w 304308"/>
              <a:gd name="connsiteY4" fmla="*/ 2296631 h 2296631"/>
              <a:gd name="connsiteX5" fmla="*/ 102289 w 304308"/>
              <a:gd name="connsiteY5" fmla="*/ 1118584 h 2296631"/>
              <a:gd name="connsiteX6" fmla="*/ 0 w 304308"/>
              <a:gd name="connsiteY6" fmla="*/ 0 h 2296631"/>
              <a:gd name="connsiteX0" fmla="*/ 0 w 304308"/>
              <a:gd name="connsiteY0" fmla="*/ 0 h 2289590"/>
              <a:gd name="connsiteX1" fmla="*/ 304308 w 304308"/>
              <a:gd name="connsiteY1" fmla="*/ 2165 h 2289590"/>
              <a:gd name="connsiteX2" fmla="*/ 208615 w 304308"/>
              <a:gd name="connsiteY2" fmla="*/ 1129118 h 2289590"/>
              <a:gd name="connsiteX3" fmla="*/ 304308 w 304308"/>
              <a:gd name="connsiteY3" fmla="*/ 2288165 h 2289590"/>
              <a:gd name="connsiteX4" fmla="*/ 920 w 304308"/>
              <a:gd name="connsiteY4" fmla="*/ 2289590 h 2289590"/>
              <a:gd name="connsiteX5" fmla="*/ 102289 w 304308"/>
              <a:gd name="connsiteY5" fmla="*/ 1118584 h 2289590"/>
              <a:gd name="connsiteX6" fmla="*/ 0 w 304308"/>
              <a:gd name="connsiteY6" fmla="*/ 0 h 2289590"/>
              <a:gd name="connsiteX0" fmla="*/ 0 w 304308"/>
              <a:gd name="connsiteY0" fmla="*/ 0 h 2289590"/>
              <a:gd name="connsiteX1" fmla="*/ 304308 w 304308"/>
              <a:gd name="connsiteY1" fmla="*/ 2165 h 2289590"/>
              <a:gd name="connsiteX2" fmla="*/ 208615 w 304308"/>
              <a:gd name="connsiteY2" fmla="*/ 1129118 h 2289590"/>
              <a:gd name="connsiteX3" fmla="*/ 302966 w 304308"/>
              <a:gd name="connsiteY3" fmla="*/ 2286404 h 2289590"/>
              <a:gd name="connsiteX4" fmla="*/ 920 w 304308"/>
              <a:gd name="connsiteY4" fmla="*/ 2289590 h 2289590"/>
              <a:gd name="connsiteX5" fmla="*/ 102289 w 304308"/>
              <a:gd name="connsiteY5" fmla="*/ 1118584 h 2289590"/>
              <a:gd name="connsiteX6" fmla="*/ 0 w 304308"/>
              <a:gd name="connsiteY6" fmla="*/ 0 h 2289590"/>
              <a:gd name="connsiteX0" fmla="*/ 0 w 304308"/>
              <a:gd name="connsiteY0" fmla="*/ 0 h 2289590"/>
              <a:gd name="connsiteX1" fmla="*/ 304308 w 304308"/>
              <a:gd name="connsiteY1" fmla="*/ 2165 h 2289590"/>
              <a:gd name="connsiteX2" fmla="*/ 208615 w 304308"/>
              <a:gd name="connsiteY2" fmla="*/ 1129118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 name="connsiteX0" fmla="*/ 0 w 304308"/>
              <a:gd name="connsiteY0" fmla="*/ 0 h 2289590"/>
              <a:gd name="connsiteX1" fmla="*/ 304308 w 304308"/>
              <a:gd name="connsiteY1" fmla="*/ 2165 h 2289590"/>
              <a:gd name="connsiteX2" fmla="*/ 202353 w 304308"/>
              <a:gd name="connsiteY2" fmla="*/ 1146721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 name="connsiteX0" fmla="*/ 0 w 304308"/>
              <a:gd name="connsiteY0" fmla="*/ 0 h 2289590"/>
              <a:gd name="connsiteX1" fmla="*/ 304308 w 304308"/>
              <a:gd name="connsiteY1" fmla="*/ 2165 h 2289590"/>
              <a:gd name="connsiteX2" fmla="*/ 201906 w 304308"/>
              <a:gd name="connsiteY2" fmla="*/ 1136159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308" h="2289590">
                <a:moveTo>
                  <a:pt x="0" y="0"/>
                </a:moveTo>
                <a:lnTo>
                  <a:pt x="304308" y="2165"/>
                </a:lnTo>
                <a:cubicBezTo>
                  <a:pt x="251145" y="220132"/>
                  <a:pt x="202130" y="755453"/>
                  <a:pt x="201906" y="1136159"/>
                </a:cubicBezTo>
                <a:cubicBezTo>
                  <a:pt x="201682" y="1516865"/>
                  <a:pt x="276385" y="2100334"/>
                  <a:pt x="302966" y="2286404"/>
                </a:cubicBezTo>
                <a:lnTo>
                  <a:pt x="920" y="2289590"/>
                </a:lnTo>
                <a:cubicBezTo>
                  <a:pt x="50243" y="2039528"/>
                  <a:pt x="102889" y="1523066"/>
                  <a:pt x="102736" y="1141468"/>
                </a:cubicBezTo>
                <a:cubicBezTo>
                  <a:pt x="102583" y="759870"/>
                  <a:pt x="62023" y="186070"/>
                  <a:pt x="0" y="0"/>
                </a:cubicBezTo>
                <a:close/>
              </a:path>
            </a:pathLst>
          </a:custGeom>
          <a:solidFill>
            <a:schemeClr val="tx2">
              <a:lumMod val="10000"/>
              <a:lumOff val="9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cxnSp>
        <p:nvCxnSpPr>
          <p:cNvPr id="5" name="Straight Connector 4">
            <a:extLst>
              <a:ext uri="{FF2B5EF4-FFF2-40B4-BE49-F238E27FC236}">
                <a16:creationId xmlns:a16="http://schemas.microsoft.com/office/drawing/2014/main" id="{C822CD96-5B96-63AE-AC20-9ED13AEBC842}"/>
              </a:ext>
            </a:extLst>
          </p:cNvPr>
          <p:cNvCxnSpPr/>
          <p:nvPr/>
        </p:nvCxnSpPr>
        <p:spPr bwMode="auto">
          <a:xfrm>
            <a:off x="1889002" y="3437913"/>
            <a:ext cx="4848682"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Oval 6">
            <a:extLst>
              <a:ext uri="{FF2B5EF4-FFF2-40B4-BE49-F238E27FC236}">
                <a16:creationId xmlns:a16="http://schemas.microsoft.com/office/drawing/2014/main" id="{DAEB811D-6C01-0B0E-51D2-70129088B693}"/>
              </a:ext>
            </a:extLst>
          </p:cNvPr>
          <p:cNvSpPr/>
          <p:nvPr/>
        </p:nvSpPr>
        <p:spPr bwMode="auto">
          <a:xfrm>
            <a:off x="6317314" y="3391208"/>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1" name="Oval 10">
            <a:extLst>
              <a:ext uri="{FF2B5EF4-FFF2-40B4-BE49-F238E27FC236}">
                <a16:creationId xmlns:a16="http://schemas.microsoft.com/office/drawing/2014/main" id="{92F1CCE6-BA35-E109-6A0A-0DEBF5CFB1DC}"/>
              </a:ext>
            </a:extLst>
          </p:cNvPr>
          <p:cNvSpPr/>
          <p:nvPr/>
        </p:nvSpPr>
        <p:spPr bwMode="auto">
          <a:xfrm>
            <a:off x="2664445" y="3400875"/>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7" name="Arrow: Down 16">
            <a:extLst>
              <a:ext uri="{FF2B5EF4-FFF2-40B4-BE49-F238E27FC236}">
                <a16:creationId xmlns:a16="http://schemas.microsoft.com/office/drawing/2014/main" id="{7039CCAC-1E42-BE74-B9F6-BBEB176C33B4}"/>
              </a:ext>
            </a:extLst>
          </p:cNvPr>
          <p:cNvSpPr/>
          <p:nvPr/>
        </p:nvSpPr>
        <p:spPr bwMode="auto">
          <a:xfrm rot="10800000">
            <a:off x="2141672" y="2657337"/>
            <a:ext cx="208247" cy="771469"/>
          </a:xfrm>
          <a:prstGeom prst="downArrow">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nvGrpSpPr>
          <p:cNvPr id="39" name="Group 38">
            <a:extLst>
              <a:ext uri="{FF2B5EF4-FFF2-40B4-BE49-F238E27FC236}">
                <a16:creationId xmlns:a16="http://schemas.microsoft.com/office/drawing/2014/main" id="{7CFDA4C2-388D-F228-0216-DAF7E6C7EC69}"/>
              </a:ext>
            </a:extLst>
          </p:cNvPr>
          <p:cNvGrpSpPr/>
          <p:nvPr/>
        </p:nvGrpSpPr>
        <p:grpSpPr>
          <a:xfrm>
            <a:off x="4704222" y="3445837"/>
            <a:ext cx="1821706" cy="596774"/>
            <a:chOff x="4704222" y="3445837"/>
            <a:chExt cx="1821706" cy="596774"/>
          </a:xfrm>
        </p:grpSpPr>
        <p:cxnSp>
          <p:nvCxnSpPr>
            <p:cNvPr id="19" name="Straight Connector 18">
              <a:extLst>
                <a:ext uri="{FF2B5EF4-FFF2-40B4-BE49-F238E27FC236}">
                  <a16:creationId xmlns:a16="http://schemas.microsoft.com/office/drawing/2014/main" id="{63BB0EEF-B528-4D92-2B96-4D590B999A31}"/>
                </a:ext>
              </a:extLst>
            </p:cNvPr>
            <p:cNvCxnSpPr>
              <a:stCxn id="4" idx="2"/>
            </p:cNvCxnSpPr>
            <p:nvPr/>
          </p:nvCxnSpPr>
          <p:spPr bwMode="auto">
            <a:xfrm>
              <a:off x="4704222" y="3445837"/>
              <a:ext cx="1821706" cy="596774"/>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Freeform: Shape 22">
              <a:extLst>
                <a:ext uri="{FF2B5EF4-FFF2-40B4-BE49-F238E27FC236}">
                  <a16:creationId xmlns:a16="http://schemas.microsoft.com/office/drawing/2014/main" id="{40F572E7-E85F-99A7-9938-99A8A1CABECA}"/>
                </a:ext>
              </a:extLst>
            </p:cNvPr>
            <p:cNvSpPr/>
            <p:nvPr/>
          </p:nvSpPr>
          <p:spPr bwMode="auto">
            <a:xfrm rot="6476448">
              <a:off x="5705329" y="3651429"/>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sp>
        <p:nvSpPr>
          <p:cNvPr id="26" name="TextBox 25">
            <a:extLst>
              <a:ext uri="{FF2B5EF4-FFF2-40B4-BE49-F238E27FC236}">
                <a16:creationId xmlns:a16="http://schemas.microsoft.com/office/drawing/2014/main" id="{E0134BE3-FF52-336A-525A-F7695B630628}"/>
              </a:ext>
            </a:extLst>
          </p:cNvPr>
          <p:cNvSpPr txBox="1"/>
          <p:nvPr/>
        </p:nvSpPr>
        <p:spPr>
          <a:xfrm>
            <a:off x="423134" y="2721128"/>
            <a:ext cx="1357598" cy="523220"/>
          </a:xfrm>
          <a:prstGeom prst="rect">
            <a:avLst/>
          </a:prstGeom>
          <a:noFill/>
        </p:spPr>
        <p:txBody>
          <a:bodyPr wrap="square" rtlCol="0">
            <a:spAutoFit/>
          </a:bodyPr>
          <a:lstStyle/>
          <a:p>
            <a:pPr algn="l"/>
            <a:r>
              <a:rPr lang="en-GB" sz="2800" b="0" dirty="0"/>
              <a:t>Object</a:t>
            </a:r>
          </a:p>
        </p:txBody>
      </p:sp>
      <p:sp>
        <p:nvSpPr>
          <p:cNvPr id="28" name="TextBox 27">
            <a:extLst>
              <a:ext uri="{FF2B5EF4-FFF2-40B4-BE49-F238E27FC236}">
                <a16:creationId xmlns:a16="http://schemas.microsoft.com/office/drawing/2014/main" id="{04254F7F-8703-29E6-9B6B-5DCC861302DB}"/>
              </a:ext>
            </a:extLst>
          </p:cNvPr>
          <p:cNvSpPr txBox="1"/>
          <p:nvPr/>
        </p:nvSpPr>
        <p:spPr>
          <a:xfrm>
            <a:off x="4941713" y="918530"/>
            <a:ext cx="2823209" cy="523220"/>
          </a:xfrm>
          <a:prstGeom prst="rect">
            <a:avLst/>
          </a:prstGeom>
          <a:noFill/>
        </p:spPr>
        <p:txBody>
          <a:bodyPr wrap="none" rtlCol="0">
            <a:spAutoFit/>
          </a:bodyPr>
          <a:lstStyle/>
          <a:p>
            <a:pPr algn="l"/>
            <a:r>
              <a:rPr lang="en-GB" sz="2800" dirty="0"/>
              <a:t>Goes straight on</a:t>
            </a:r>
          </a:p>
        </p:txBody>
      </p:sp>
      <p:grpSp>
        <p:nvGrpSpPr>
          <p:cNvPr id="40" name="Group 39">
            <a:extLst>
              <a:ext uri="{FF2B5EF4-FFF2-40B4-BE49-F238E27FC236}">
                <a16:creationId xmlns:a16="http://schemas.microsoft.com/office/drawing/2014/main" id="{EFAB206F-E318-7BAE-A450-EC2EBB2F7E7A}"/>
              </a:ext>
            </a:extLst>
          </p:cNvPr>
          <p:cNvGrpSpPr/>
          <p:nvPr/>
        </p:nvGrpSpPr>
        <p:grpSpPr>
          <a:xfrm>
            <a:off x="2245795" y="2657337"/>
            <a:ext cx="2458427" cy="788500"/>
            <a:chOff x="2245795" y="2657337"/>
            <a:chExt cx="2458427" cy="788500"/>
          </a:xfrm>
        </p:grpSpPr>
        <p:sp>
          <p:nvSpPr>
            <p:cNvPr id="24" name="Freeform: Shape 23">
              <a:extLst>
                <a:ext uri="{FF2B5EF4-FFF2-40B4-BE49-F238E27FC236}">
                  <a16:creationId xmlns:a16="http://schemas.microsoft.com/office/drawing/2014/main" id="{69800889-4B62-A1AA-3DBB-3F053B49ED3F}"/>
                </a:ext>
              </a:extLst>
            </p:cNvPr>
            <p:cNvSpPr/>
            <p:nvPr/>
          </p:nvSpPr>
          <p:spPr bwMode="auto">
            <a:xfrm rot="6400860">
              <a:off x="3067622" y="2800904"/>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22" name="Straight Connector 21">
              <a:extLst>
                <a:ext uri="{FF2B5EF4-FFF2-40B4-BE49-F238E27FC236}">
                  <a16:creationId xmlns:a16="http://schemas.microsoft.com/office/drawing/2014/main" id="{03CE4A9E-689E-DF4F-F4A5-86E219D7A4AE}"/>
                </a:ext>
              </a:extLst>
            </p:cNvPr>
            <p:cNvCxnSpPr>
              <a:stCxn id="17" idx="2"/>
              <a:endCxn id="4" idx="2"/>
            </p:cNvCxnSpPr>
            <p:nvPr/>
          </p:nvCxnSpPr>
          <p:spPr bwMode="auto">
            <a:xfrm>
              <a:off x="2245795" y="2657337"/>
              <a:ext cx="2458427" cy="7885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7" name="TextBox 36">
            <a:extLst>
              <a:ext uri="{FF2B5EF4-FFF2-40B4-BE49-F238E27FC236}">
                <a16:creationId xmlns:a16="http://schemas.microsoft.com/office/drawing/2014/main" id="{65BC0640-C867-96B2-2F4A-6740745348B5}"/>
              </a:ext>
            </a:extLst>
          </p:cNvPr>
          <p:cNvSpPr txBox="1"/>
          <p:nvPr/>
        </p:nvSpPr>
        <p:spPr>
          <a:xfrm>
            <a:off x="2524841" y="3542015"/>
            <a:ext cx="404278"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F</a:t>
            </a:r>
          </a:p>
        </p:txBody>
      </p:sp>
      <p:sp>
        <p:nvSpPr>
          <p:cNvPr id="38" name="TextBox 37">
            <a:extLst>
              <a:ext uri="{FF2B5EF4-FFF2-40B4-BE49-F238E27FC236}">
                <a16:creationId xmlns:a16="http://schemas.microsoft.com/office/drawing/2014/main" id="{220AA328-5EF3-F51F-27AB-F77750EF6175}"/>
              </a:ext>
            </a:extLst>
          </p:cNvPr>
          <p:cNvSpPr txBox="1"/>
          <p:nvPr/>
        </p:nvSpPr>
        <p:spPr>
          <a:xfrm>
            <a:off x="881533" y="873082"/>
            <a:ext cx="3103735"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Where does it go?</a:t>
            </a:r>
          </a:p>
        </p:txBody>
      </p:sp>
    </p:spTree>
    <p:extLst>
      <p:ext uri="{BB962C8B-B14F-4D97-AF65-F5344CB8AC3E}">
        <p14:creationId xmlns:p14="http://schemas.microsoft.com/office/powerpoint/2010/main" val="240807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860F6-D2E6-1153-263E-A6998215F6D3}"/>
            </a:ext>
          </a:extLst>
        </p:cNvPr>
        <p:cNvGrpSpPr/>
        <p:nvPr/>
      </p:nvGrpSpPr>
      <p:grpSpPr>
        <a:xfrm>
          <a:off x="0" y="0"/>
          <a:ext cx="0" cy="0"/>
          <a:chOff x="0" y="0"/>
          <a:chExt cx="0" cy="0"/>
        </a:xfrm>
      </p:grpSpPr>
      <p:sp>
        <p:nvSpPr>
          <p:cNvPr id="33" name="Freeform: Shape 32">
            <a:extLst>
              <a:ext uri="{FF2B5EF4-FFF2-40B4-BE49-F238E27FC236}">
                <a16:creationId xmlns:a16="http://schemas.microsoft.com/office/drawing/2014/main" id="{DB921F4B-C362-FC2F-9FC6-A3CB1448BFAD}"/>
              </a:ext>
            </a:extLst>
          </p:cNvPr>
          <p:cNvSpPr/>
          <p:nvPr/>
        </p:nvSpPr>
        <p:spPr>
          <a:xfrm>
            <a:off x="2274570" y="2045970"/>
            <a:ext cx="3783330" cy="720090"/>
          </a:xfrm>
          <a:custGeom>
            <a:avLst/>
            <a:gdLst>
              <a:gd name="connsiteX0" fmla="*/ 0 w 3783330"/>
              <a:gd name="connsiteY0" fmla="*/ 514350 h 720090"/>
              <a:gd name="connsiteX1" fmla="*/ 2251710 w 3783330"/>
              <a:gd name="connsiteY1" fmla="*/ 525780 h 720090"/>
              <a:gd name="connsiteX2" fmla="*/ 3669030 w 3783330"/>
              <a:gd name="connsiteY2" fmla="*/ 0 h 720090"/>
              <a:gd name="connsiteX3" fmla="*/ 3783330 w 3783330"/>
              <a:gd name="connsiteY3" fmla="*/ 205740 h 720090"/>
              <a:gd name="connsiteX4" fmla="*/ 2400300 w 3783330"/>
              <a:gd name="connsiteY4" fmla="*/ 720090 h 720090"/>
              <a:gd name="connsiteX5" fmla="*/ 22860 w 3783330"/>
              <a:gd name="connsiteY5" fmla="*/ 720090 h 72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330" h="720090">
                <a:moveTo>
                  <a:pt x="0" y="514350"/>
                </a:moveTo>
                <a:lnTo>
                  <a:pt x="2251710" y="525780"/>
                </a:lnTo>
                <a:lnTo>
                  <a:pt x="3669030" y="0"/>
                </a:lnTo>
                <a:lnTo>
                  <a:pt x="3783330" y="205740"/>
                </a:lnTo>
                <a:lnTo>
                  <a:pt x="2400300" y="720090"/>
                </a:lnTo>
                <a:lnTo>
                  <a:pt x="22860" y="720090"/>
                </a:lnTo>
              </a:path>
            </a:pathLst>
          </a:custGeom>
          <a:solidFill>
            <a:srgbClr val="FFFF0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a:extLst>
              <a:ext uri="{FF2B5EF4-FFF2-40B4-BE49-F238E27FC236}">
                <a16:creationId xmlns:a16="http://schemas.microsoft.com/office/drawing/2014/main" id="{7C459DEF-0EBB-A7F3-E00A-CE5B73C53CEC}"/>
              </a:ext>
            </a:extLst>
          </p:cNvPr>
          <p:cNvSpPr>
            <a:spLocks noGrp="1"/>
          </p:cNvSpPr>
          <p:nvPr>
            <p:ph type="title"/>
          </p:nvPr>
        </p:nvSpPr>
        <p:spPr/>
        <p:txBody>
          <a:bodyPr/>
          <a:lstStyle/>
          <a:p>
            <a:r>
              <a:rPr lang="en-GB" dirty="0"/>
              <a:t>Ray 2: Parallel to axis</a:t>
            </a:r>
          </a:p>
        </p:txBody>
      </p:sp>
      <p:sp>
        <p:nvSpPr>
          <p:cNvPr id="2" name="Slide Number Placeholder 1">
            <a:extLst>
              <a:ext uri="{FF2B5EF4-FFF2-40B4-BE49-F238E27FC236}">
                <a16:creationId xmlns:a16="http://schemas.microsoft.com/office/drawing/2014/main" id="{FB430EAC-9049-BE73-1BF8-F29C672F7972}"/>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53</a:t>
            </a:fld>
            <a:endParaRPr lang="en-GB" altLang="en-US" dirty="0"/>
          </a:p>
        </p:txBody>
      </p:sp>
      <p:sp>
        <p:nvSpPr>
          <p:cNvPr id="4" name="Freeform: Shape 3">
            <a:extLst>
              <a:ext uri="{FF2B5EF4-FFF2-40B4-BE49-F238E27FC236}">
                <a16:creationId xmlns:a16="http://schemas.microsoft.com/office/drawing/2014/main" id="{A788CD03-4134-F203-3357-3008A1B28C84}"/>
              </a:ext>
            </a:extLst>
          </p:cNvPr>
          <p:cNvSpPr/>
          <p:nvPr/>
        </p:nvSpPr>
        <p:spPr bwMode="auto">
          <a:xfrm>
            <a:off x="4513115" y="2421197"/>
            <a:ext cx="288032" cy="2064856"/>
          </a:xfrm>
          <a:custGeom>
            <a:avLst/>
            <a:gdLst>
              <a:gd name="connsiteX0" fmla="*/ 0 w 372140"/>
              <a:gd name="connsiteY0" fmla="*/ 21265 h 2286000"/>
              <a:gd name="connsiteX1" fmla="*/ 372140 w 372140"/>
              <a:gd name="connsiteY1" fmla="*/ 0 h 2286000"/>
              <a:gd name="connsiteX2" fmla="*/ 276447 w 372140"/>
              <a:gd name="connsiteY2" fmla="*/ 1105786 h 2286000"/>
              <a:gd name="connsiteX3" fmla="*/ 372140 w 372140"/>
              <a:gd name="connsiteY3" fmla="*/ 2286000 h 2286000"/>
              <a:gd name="connsiteX4" fmla="*/ 53163 w 372140"/>
              <a:gd name="connsiteY4" fmla="*/ 2286000 h 2286000"/>
              <a:gd name="connsiteX5" fmla="*/ 170121 w 372140"/>
              <a:gd name="connsiteY5" fmla="*/ 1116419 h 2286000"/>
              <a:gd name="connsiteX6" fmla="*/ 0 w 372140"/>
              <a:gd name="connsiteY6" fmla="*/ 21265 h 2286000"/>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4251 w 355126"/>
              <a:gd name="connsiteY0" fmla="*/ 0 h 2296632"/>
              <a:gd name="connsiteX1" fmla="*/ 355126 w 355126"/>
              <a:gd name="connsiteY1" fmla="*/ 10632 h 2296632"/>
              <a:gd name="connsiteX2" fmla="*/ 259433 w 355126"/>
              <a:gd name="connsiteY2" fmla="*/ 1116418 h 2296632"/>
              <a:gd name="connsiteX3" fmla="*/ 355126 w 355126"/>
              <a:gd name="connsiteY3" fmla="*/ 2296632 h 2296632"/>
              <a:gd name="connsiteX4" fmla="*/ 36149 w 355126"/>
              <a:gd name="connsiteY4" fmla="*/ 2296632 h 2296632"/>
              <a:gd name="connsiteX5" fmla="*/ 153107 w 355126"/>
              <a:gd name="connsiteY5" fmla="*/ 1127051 h 2296632"/>
              <a:gd name="connsiteX6" fmla="*/ 4251 w 355126"/>
              <a:gd name="connsiteY6" fmla="*/ 0 h 2296632"/>
              <a:gd name="connsiteX0" fmla="*/ 5021 w 355896"/>
              <a:gd name="connsiteY0" fmla="*/ 0 h 2296632"/>
              <a:gd name="connsiteX1" fmla="*/ 355896 w 355896"/>
              <a:gd name="connsiteY1" fmla="*/ 10632 h 2296632"/>
              <a:gd name="connsiteX2" fmla="*/ 260203 w 355896"/>
              <a:gd name="connsiteY2" fmla="*/ 1116418 h 2296632"/>
              <a:gd name="connsiteX3" fmla="*/ 355896 w 355896"/>
              <a:gd name="connsiteY3" fmla="*/ 2296632 h 2296632"/>
              <a:gd name="connsiteX4" fmla="*/ 36919 w 355896"/>
              <a:gd name="connsiteY4" fmla="*/ 2296632 h 2296632"/>
              <a:gd name="connsiteX5" fmla="*/ 153877 w 355896"/>
              <a:gd name="connsiteY5" fmla="*/ 1127051 h 2296632"/>
              <a:gd name="connsiteX6" fmla="*/ 5021 w 355896"/>
              <a:gd name="connsiteY6" fmla="*/ 0 h 2296632"/>
              <a:gd name="connsiteX0" fmla="*/ 5021 w 364023"/>
              <a:gd name="connsiteY0" fmla="*/ 0 h 2296632"/>
              <a:gd name="connsiteX1" fmla="*/ 355896 w 364023"/>
              <a:gd name="connsiteY1" fmla="*/ 10632 h 2296632"/>
              <a:gd name="connsiteX2" fmla="*/ 260203 w 364023"/>
              <a:gd name="connsiteY2" fmla="*/ 1116418 h 2296632"/>
              <a:gd name="connsiteX3" fmla="*/ 355896 w 364023"/>
              <a:gd name="connsiteY3" fmla="*/ 2296632 h 2296632"/>
              <a:gd name="connsiteX4" fmla="*/ 36919 w 364023"/>
              <a:gd name="connsiteY4" fmla="*/ 2296632 h 2296632"/>
              <a:gd name="connsiteX5" fmla="*/ 153877 w 364023"/>
              <a:gd name="connsiteY5" fmla="*/ 1127051 h 2296632"/>
              <a:gd name="connsiteX6" fmla="*/ 5021 w 364023"/>
              <a:gd name="connsiteY6" fmla="*/ 0 h 2296632"/>
              <a:gd name="connsiteX0" fmla="*/ 5021 w 364023"/>
              <a:gd name="connsiteY0" fmla="*/ 0 h 2296632"/>
              <a:gd name="connsiteX1" fmla="*/ 355896 w 364023"/>
              <a:gd name="connsiteY1" fmla="*/ 10632 h 2296632"/>
              <a:gd name="connsiteX2" fmla="*/ 260203 w 364023"/>
              <a:gd name="connsiteY2" fmla="*/ 1116418 h 2296632"/>
              <a:gd name="connsiteX3" fmla="*/ 355896 w 364023"/>
              <a:gd name="connsiteY3" fmla="*/ 2296632 h 2296632"/>
              <a:gd name="connsiteX4" fmla="*/ 36919 w 364023"/>
              <a:gd name="connsiteY4" fmla="*/ 2296632 h 2296632"/>
              <a:gd name="connsiteX5" fmla="*/ 153877 w 364023"/>
              <a:gd name="connsiteY5" fmla="*/ 1127051 h 2296632"/>
              <a:gd name="connsiteX6" fmla="*/ 5021 w 364023"/>
              <a:gd name="connsiteY6" fmla="*/ 0 h 2296632"/>
              <a:gd name="connsiteX0" fmla="*/ 5021 w 362470"/>
              <a:gd name="connsiteY0" fmla="*/ 0 h 2296632"/>
              <a:gd name="connsiteX1" fmla="*/ 355896 w 362470"/>
              <a:gd name="connsiteY1" fmla="*/ 10632 h 2296632"/>
              <a:gd name="connsiteX2" fmla="*/ 260203 w 362470"/>
              <a:gd name="connsiteY2" fmla="*/ 1116418 h 2296632"/>
              <a:gd name="connsiteX3" fmla="*/ 355896 w 362470"/>
              <a:gd name="connsiteY3" fmla="*/ 2296632 h 2296632"/>
              <a:gd name="connsiteX4" fmla="*/ 36919 w 362470"/>
              <a:gd name="connsiteY4" fmla="*/ 2296632 h 2296632"/>
              <a:gd name="connsiteX5" fmla="*/ 153877 w 362470"/>
              <a:gd name="connsiteY5" fmla="*/ 1127051 h 2296632"/>
              <a:gd name="connsiteX6" fmla="*/ 5021 w 362470"/>
              <a:gd name="connsiteY6" fmla="*/ 0 h 2296632"/>
              <a:gd name="connsiteX0" fmla="*/ 0 w 357449"/>
              <a:gd name="connsiteY0" fmla="*/ 0 h 2296632"/>
              <a:gd name="connsiteX1" fmla="*/ 350875 w 357449"/>
              <a:gd name="connsiteY1" fmla="*/ 10632 h 2296632"/>
              <a:gd name="connsiteX2" fmla="*/ 255182 w 357449"/>
              <a:gd name="connsiteY2" fmla="*/ 1116418 h 2296632"/>
              <a:gd name="connsiteX3" fmla="*/ 350875 w 357449"/>
              <a:gd name="connsiteY3" fmla="*/ 2296632 h 2296632"/>
              <a:gd name="connsiteX4" fmla="*/ 31898 w 357449"/>
              <a:gd name="connsiteY4" fmla="*/ 2296632 h 2296632"/>
              <a:gd name="connsiteX5" fmla="*/ 148856 w 357449"/>
              <a:gd name="connsiteY5" fmla="*/ 1127051 h 2296632"/>
              <a:gd name="connsiteX6" fmla="*/ 0 w 357449"/>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1969 w 318977"/>
              <a:gd name="connsiteY0" fmla="*/ 6301 h 2286000"/>
              <a:gd name="connsiteX1" fmla="*/ 318977 w 318977"/>
              <a:gd name="connsiteY1" fmla="*/ 0 h 2286000"/>
              <a:gd name="connsiteX2" fmla="*/ 223284 w 318977"/>
              <a:gd name="connsiteY2" fmla="*/ 1105786 h 2286000"/>
              <a:gd name="connsiteX3" fmla="*/ 318977 w 318977"/>
              <a:gd name="connsiteY3" fmla="*/ 2286000 h 2286000"/>
              <a:gd name="connsiteX4" fmla="*/ 0 w 318977"/>
              <a:gd name="connsiteY4" fmla="*/ 2286000 h 2286000"/>
              <a:gd name="connsiteX5" fmla="*/ 116958 w 318977"/>
              <a:gd name="connsiteY5" fmla="*/ 1116419 h 2286000"/>
              <a:gd name="connsiteX6" fmla="*/ 1969 w 318977"/>
              <a:gd name="connsiteY6" fmla="*/ 6301 h 2286000"/>
              <a:gd name="connsiteX0" fmla="*/ 14669 w 318977"/>
              <a:gd name="connsiteY0" fmla="*/ 0 h 2288165"/>
              <a:gd name="connsiteX1" fmla="*/ 318977 w 318977"/>
              <a:gd name="connsiteY1" fmla="*/ 2165 h 2288165"/>
              <a:gd name="connsiteX2" fmla="*/ 223284 w 318977"/>
              <a:gd name="connsiteY2" fmla="*/ 1107951 h 2288165"/>
              <a:gd name="connsiteX3" fmla="*/ 318977 w 318977"/>
              <a:gd name="connsiteY3" fmla="*/ 2288165 h 2288165"/>
              <a:gd name="connsiteX4" fmla="*/ 0 w 318977"/>
              <a:gd name="connsiteY4" fmla="*/ 2288165 h 2288165"/>
              <a:gd name="connsiteX5" fmla="*/ 116958 w 318977"/>
              <a:gd name="connsiteY5" fmla="*/ 1118584 h 2288165"/>
              <a:gd name="connsiteX6" fmla="*/ 14669 w 318977"/>
              <a:gd name="connsiteY6" fmla="*/ 0 h 2288165"/>
              <a:gd name="connsiteX0" fmla="*/ 0 w 304308"/>
              <a:gd name="connsiteY0" fmla="*/ 0 h 2288165"/>
              <a:gd name="connsiteX1" fmla="*/ 304308 w 304308"/>
              <a:gd name="connsiteY1" fmla="*/ 2165 h 2288165"/>
              <a:gd name="connsiteX2" fmla="*/ 208615 w 304308"/>
              <a:gd name="connsiteY2" fmla="*/ 1107951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88165"/>
              <a:gd name="connsiteX1" fmla="*/ 304308 w 304308"/>
              <a:gd name="connsiteY1" fmla="*/ 2165 h 2288165"/>
              <a:gd name="connsiteX2" fmla="*/ 208615 w 304308"/>
              <a:gd name="connsiteY2" fmla="*/ 1107951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88165"/>
              <a:gd name="connsiteX1" fmla="*/ 304308 w 304308"/>
              <a:gd name="connsiteY1" fmla="*/ 2165 h 2288165"/>
              <a:gd name="connsiteX2" fmla="*/ 208615 w 304308"/>
              <a:gd name="connsiteY2" fmla="*/ 1129118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96631"/>
              <a:gd name="connsiteX1" fmla="*/ 304308 w 304308"/>
              <a:gd name="connsiteY1" fmla="*/ 2165 h 2296631"/>
              <a:gd name="connsiteX2" fmla="*/ 208615 w 304308"/>
              <a:gd name="connsiteY2" fmla="*/ 1129118 h 2296631"/>
              <a:gd name="connsiteX3" fmla="*/ 304308 w 304308"/>
              <a:gd name="connsiteY3" fmla="*/ 2288165 h 2296631"/>
              <a:gd name="connsiteX4" fmla="*/ 23431 w 304308"/>
              <a:gd name="connsiteY4" fmla="*/ 2296631 h 2296631"/>
              <a:gd name="connsiteX5" fmla="*/ 102289 w 304308"/>
              <a:gd name="connsiteY5" fmla="*/ 1118584 h 2296631"/>
              <a:gd name="connsiteX6" fmla="*/ 0 w 304308"/>
              <a:gd name="connsiteY6" fmla="*/ 0 h 2296631"/>
              <a:gd name="connsiteX0" fmla="*/ 0 w 304308"/>
              <a:gd name="connsiteY0" fmla="*/ 0 h 2301325"/>
              <a:gd name="connsiteX1" fmla="*/ 304308 w 304308"/>
              <a:gd name="connsiteY1" fmla="*/ 2165 h 2301325"/>
              <a:gd name="connsiteX2" fmla="*/ 208615 w 304308"/>
              <a:gd name="connsiteY2" fmla="*/ 1129118 h 2301325"/>
              <a:gd name="connsiteX3" fmla="*/ 304308 w 304308"/>
              <a:gd name="connsiteY3" fmla="*/ 2288165 h 2301325"/>
              <a:gd name="connsiteX4" fmla="*/ 3156 w 304308"/>
              <a:gd name="connsiteY4" fmla="*/ 2301325 h 2301325"/>
              <a:gd name="connsiteX5" fmla="*/ 102289 w 304308"/>
              <a:gd name="connsiteY5" fmla="*/ 1118584 h 2301325"/>
              <a:gd name="connsiteX6" fmla="*/ 0 w 304308"/>
              <a:gd name="connsiteY6" fmla="*/ 0 h 2301325"/>
              <a:gd name="connsiteX0" fmla="*/ 0 w 304308"/>
              <a:gd name="connsiteY0" fmla="*/ 0 h 2296631"/>
              <a:gd name="connsiteX1" fmla="*/ 304308 w 304308"/>
              <a:gd name="connsiteY1" fmla="*/ 2165 h 2296631"/>
              <a:gd name="connsiteX2" fmla="*/ 208615 w 304308"/>
              <a:gd name="connsiteY2" fmla="*/ 1129118 h 2296631"/>
              <a:gd name="connsiteX3" fmla="*/ 304308 w 304308"/>
              <a:gd name="connsiteY3" fmla="*/ 2288165 h 2296631"/>
              <a:gd name="connsiteX4" fmla="*/ 3156 w 304308"/>
              <a:gd name="connsiteY4" fmla="*/ 2296631 h 2296631"/>
              <a:gd name="connsiteX5" fmla="*/ 102289 w 304308"/>
              <a:gd name="connsiteY5" fmla="*/ 1118584 h 2296631"/>
              <a:gd name="connsiteX6" fmla="*/ 0 w 304308"/>
              <a:gd name="connsiteY6" fmla="*/ 0 h 2296631"/>
              <a:gd name="connsiteX0" fmla="*/ 0 w 304308"/>
              <a:gd name="connsiteY0" fmla="*/ 0 h 2289590"/>
              <a:gd name="connsiteX1" fmla="*/ 304308 w 304308"/>
              <a:gd name="connsiteY1" fmla="*/ 2165 h 2289590"/>
              <a:gd name="connsiteX2" fmla="*/ 208615 w 304308"/>
              <a:gd name="connsiteY2" fmla="*/ 1129118 h 2289590"/>
              <a:gd name="connsiteX3" fmla="*/ 304308 w 304308"/>
              <a:gd name="connsiteY3" fmla="*/ 2288165 h 2289590"/>
              <a:gd name="connsiteX4" fmla="*/ 920 w 304308"/>
              <a:gd name="connsiteY4" fmla="*/ 2289590 h 2289590"/>
              <a:gd name="connsiteX5" fmla="*/ 102289 w 304308"/>
              <a:gd name="connsiteY5" fmla="*/ 1118584 h 2289590"/>
              <a:gd name="connsiteX6" fmla="*/ 0 w 304308"/>
              <a:gd name="connsiteY6" fmla="*/ 0 h 2289590"/>
              <a:gd name="connsiteX0" fmla="*/ 0 w 304308"/>
              <a:gd name="connsiteY0" fmla="*/ 0 h 2289590"/>
              <a:gd name="connsiteX1" fmla="*/ 304308 w 304308"/>
              <a:gd name="connsiteY1" fmla="*/ 2165 h 2289590"/>
              <a:gd name="connsiteX2" fmla="*/ 208615 w 304308"/>
              <a:gd name="connsiteY2" fmla="*/ 1129118 h 2289590"/>
              <a:gd name="connsiteX3" fmla="*/ 302966 w 304308"/>
              <a:gd name="connsiteY3" fmla="*/ 2286404 h 2289590"/>
              <a:gd name="connsiteX4" fmla="*/ 920 w 304308"/>
              <a:gd name="connsiteY4" fmla="*/ 2289590 h 2289590"/>
              <a:gd name="connsiteX5" fmla="*/ 102289 w 304308"/>
              <a:gd name="connsiteY5" fmla="*/ 1118584 h 2289590"/>
              <a:gd name="connsiteX6" fmla="*/ 0 w 304308"/>
              <a:gd name="connsiteY6" fmla="*/ 0 h 2289590"/>
              <a:gd name="connsiteX0" fmla="*/ 0 w 304308"/>
              <a:gd name="connsiteY0" fmla="*/ 0 h 2289590"/>
              <a:gd name="connsiteX1" fmla="*/ 304308 w 304308"/>
              <a:gd name="connsiteY1" fmla="*/ 2165 h 2289590"/>
              <a:gd name="connsiteX2" fmla="*/ 208615 w 304308"/>
              <a:gd name="connsiteY2" fmla="*/ 1129118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 name="connsiteX0" fmla="*/ 0 w 304308"/>
              <a:gd name="connsiteY0" fmla="*/ 0 h 2289590"/>
              <a:gd name="connsiteX1" fmla="*/ 304308 w 304308"/>
              <a:gd name="connsiteY1" fmla="*/ 2165 h 2289590"/>
              <a:gd name="connsiteX2" fmla="*/ 202353 w 304308"/>
              <a:gd name="connsiteY2" fmla="*/ 1146721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 name="connsiteX0" fmla="*/ 0 w 304308"/>
              <a:gd name="connsiteY0" fmla="*/ 0 h 2289590"/>
              <a:gd name="connsiteX1" fmla="*/ 304308 w 304308"/>
              <a:gd name="connsiteY1" fmla="*/ 2165 h 2289590"/>
              <a:gd name="connsiteX2" fmla="*/ 201906 w 304308"/>
              <a:gd name="connsiteY2" fmla="*/ 1136159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308" h="2289590">
                <a:moveTo>
                  <a:pt x="0" y="0"/>
                </a:moveTo>
                <a:lnTo>
                  <a:pt x="304308" y="2165"/>
                </a:lnTo>
                <a:cubicBezTo>
                  <a:pt x="251145" y="220132"/>
                  <a:pt x="202130" y="755453"/>
                  <a:pt x="201906" y="1136159"/>
                </a:cubicBezTo>
                <a:cubicBezTo>
                  <a:pt x="201682" y="1516865"/>
                  <a:pt x="276385" y="2100334"/>
                  <a:pt x="302966" y="2286404"/>
                </a:cubicBezTo>
                <a:lnTo>
                  <a:pt x="920" y="2289590"/>
                </a:lnTo>
                <a:cubicBezTo>
                  <a:pt x="50243" y="2039528"/>
                  <a:pt x="102889" y="1523066"/>
                  <a:pt x="102736" y="1141468"/>
                </a:cubicBezTo>
                <a:cubicBezTo>
                  <a:pt x="102583" y="759870"/>
                  <a:pt x="62023" y="186070"/>
                  <a:pt x="0" y="0"/>
                </a:cubicBezTo>
                <a:close/>
              </a:path>
            </a:pathLst>
          </a:custGeom>
          <a:solidFill>
            <a:schemeClr val="tx2">
              <a:lumMod val="10000"/>
              <a:lumOff val="9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cxnSp>
        <p:nvCxnSpPr>
          <p:cNvPr id="5" name="Straight Connector 4">
            <a:extLst>
              <a:ext uri="{FF2B5EF4-FFF2-40B4-BE49-F238E27FC236}">
                <a16:creationId xmlns:a16="http://schemas.microsoft.com/office/drawing/2014/main" id="{72A342AB-B8E4-26EA-C047-BE9285D62CE6}"/>
              </a:ext>
            </a:extLst>
          </p:cNvPr>
          <p:cNvCxnSpPr/>
          <p:nvPr/>
        </p:nvCxnSpPr>
        <p:spPr bwMode="auto">
          <a:xfrm>
            <a:off x="1889002" y="3437913"/>
            <a:ext cx="4848682"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Oval 6">
            <a:extLst>
              <a:ext uri="{FF2B5EF4-FFF2-40B4-BE49-F238E27FC236}">
                <a16:creationId xmlns:a16="http://schemas.microsoft.com/office/drawing/2014/main" id="{F5CF8FE9-2E16-BF90-9879-739FF779430C}"/>
              </a:ext>
            </a:extLst>
          </p:cNvPr>
          <p:cNvSpPr/>
          <p:nvPr/>
        </p:nvSpPr>
        <p:spPr bwMode="auto">
          <a:xfrm>
            <a:off x="6317314" y="3391208"/>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nvGrpSpPr>
          <p:cNvPr id="32" name="Group 31">
            <a:extLst>
              <a:ext uri="{FF2B5EF4-FFF2-40B4-BE49-F238E27FC236}">
                <a16:creationId xmlns:a16="http://schemas.microsoft.com/office/drawing/2014/main" id="{9102999A-C30D-2ED5-32D0-97B493A1E004}"/>
              </a:ext>
            </a:extLst>
          </p:cNvPr>
          <p:cNvGrpSpPr/>
          <p:nvPr/>
        </p:nvGrpSpPr>
        <p:grpSpPr>
          <a:xfrm>
            <a:off x="2245795" y="2553675"/>
            <a:ext cx="2432459" cy="179177"/>
            <a:chOff x="2245795" y="2553675"/>
            <a:chExt cx="2432459" cy="179177"/>
          </a:xfrm>
        </p:grpSpPr>
        <p:cxnSp>
          <p:nvCxnSpPr>
            <p:cNvPr id="8" name="Straight Connector 7">
              <a:extLst>
                <a:ext uri="{FF2B5EF4-FFF2-40B4-BE49-F238E27FC236}">
                  <a16:creationId xmlns:a16="http://schemas.microsoft.com/office/drawing/2014/main" id="{FD7CE6F3-C8E4-4F55-3793-185B96875435}"/>
                </a:ext>
              </a:extLst>
            </p:cNvPr>
            <p:cNvCxnSpPr>
              <a:stCxn id="17" idx="2"/>
            </p:cNvCxnSpPr>
            <p:nvPr/>
          </p:nvCxnSpPr>
          <p:spPr bwMode="auto">
            <a:xfrm>
              <a:off x="2245795" y="2657337"/>
              <a:ext cx="2432459" cy="1"/>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Freeform: Shape 8">
              <a:extLst>
                <a:ext uri="{FF2B5EF4-FFF2-40B4-BE49-F238E27FC236}">
                  <a16:creationId xmlns:a16="http://schemas.microsoft.com/office/drawing/2014/main" id="{5DBC83A6-7CA3-3061-28AC-5490BC5F808C}"/>
                </a:ext>
              </a:extLst>
            </p:cNvPr>
            <p:cNvSpPr/>
            <p:nvPr/>
          </p:nvSpPr>
          <p:spPr bwMode="auto">
            <a:xfrm rot="5400000">
              <a:off x="3180508" y="2499248"/>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sp>
        <p:nvSpPr>
          <p:cNvPr id="11" name="Oval 10">
            <a:extLst>
              <a:ext uri="{FF2B5EF4-FFF2-40B4-BE49-F238E27FC236}">
                <a16:creationId xmlns:a16="http://schemas.microsoft.com/office/drawing/2014/main" id="{95371512-0496-734A-E2AA-236C3B717AB2}"/>
              </a:ext>
            </a:extLst>
          </p:cNvPr>
          <p:cNvSpPr/>
          <p:nvPr/>
        </p:nvSpPr>
        <p:spPr bwMode="auto">
          <a:xfrm>
            <a:off x="2664445" y="3400875"/>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7" name="Arrow: Down 16">
            <a:extLst>
              <a:ext uri="{FF2B5EF4-FFF2-40B4-BE49-F238E27FC236}">
                <a16:creationId xmlns:a16="http://schemas.microsoft.com/office/drawing/2014/main" id="{C4425E98-AD30-1DB6-1FAB-4D4B0020BDCC}"/>
              </a:ext>
            </a:extLst>
          </p:cNvPr>
          <p:cNvSpPr/>
          <p:nvPr/>
        </p:nvSpPr>
        <p:spPr bwMode="auto">
          <a:xfrm rot="10800000">
            <a:off x="2141672" y="2657337"/>
            <a:ext cx="208247" cy="771469"/>
          </a:xfrm>
          <a:prstGeom prst="downArrow">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19" name="Straight Connector 18">
            <a:extLst>
              <a:ext uri="{FF2B5EF4-FFF2-40B4-BE49-F238E27FC236}">
                <a16:creationId xmlns:a16="http://schemas.microsoft.com/office/drawing/2014/main" id="{04025375-5A6A-3800-20C9-616BF36F7C3D}"/>
              </a:ext>
            </a:extLst>
          </p:cNvPr>
          <p:cNvCxnSpPr>
            <a:stCxn id="4" idx="2"/>
          </p:cNvCxnSpPr>
          <p:nvPr/>
        </p:nvCxnSpPr>
        <p:spPr bwMode="auto">
          <a:xfrm>
            <a:off x="4704222" y="3445837"/>
            <a:ext cx="1821706" cy="596774"/>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Freeform: Shape 22">
            <a:extLst>
              <a:ext uri="{FF2B5EF4-FFF2-40B4-BE49-F238E27FC236}">
                <a16:creationId xmlns:a16="http://schemas.microsoft.com/office/drawing/2014/main" id="{DC348D2A-767A-8B19-99DB-3C22A39BC468}"/>
              </a:ext>
            </a:extLst>
          </p:cNvPr>
          <p:cNvSpPr/>
          <p:nvPr/>
        </p:nvSpPr>
        <p:spPr bwMode="auto">
          <a:xfrm rot="6476448">
            <a:off x="5705329" y="3651429"/>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4" name="Freeform: Shape 23">
            <a:extLst>
              <a:ext uri="{FF2B5EF4-FFF2-40B4-BE49-F238E27FC236}">
                <a16:creationId xmlns:a16="http://schemas.microsoft.com/office/drawing/2014/main" id="{C402DB53-9893-0162-47B0-2A1DF0122733}"/>
              </a:ext>
            </a:extLst>
          </p:cNvPr>
          <p:cNvSpPr/>
          <p:nvPr/>
        </p:nvSpPr>
        <p:spPr bwMode="auto">
          <a:xfrm rot="6400860">
            <a:off x="3067622" y="2800904"/>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6" name="TextBox 25">
            <a:extLst>
              <a:ext uri="{FF2B5EF4-FFF2-40B4-BE49-F238E27FC236}">
                <a16:creationId xmlns:a16="http://schemas.microsoft.com/office/drawing/2014/main" id="{431B0A01-DB74-DD3B-3604-846282944576}"/>
              </a:ext>
            </a:extLst>
          </p:cNvPr>
          <p:cNvSpPr txBox="1"/>
          <p:nvPr/>
        </p:nvSpPr>
        <p:spPr>
          <a:xfrm>
            <a:off x="423134" y="2721128"/>
            <a:ext cx="1357598" cy="523220"/>
          </a:xfrm>
          <a:prstGeom prst="rect">
            <a:avLst/>
          </a:prstGeom>
          <a:noFill/>
        </p:spPr>
        <p:txBody>
          <a:bodyPr wrap="square" rtlCol="0">
            <a:spAutoFit/>
          </a:bodyPr>
          <a:lstStyle/>
          <a:p>
            <a:pPr algn="l"/>
            <a:r>
              <a:rPr lang="en-GB" sz="2800" b="0" dirty="0"/>
              <a:t>Object</a:t>
            </a:r>
          </a:p>
        </p:txBody>
      </p:sp>
      <p:sp>
        <p:nvSpPr>
          <p:cNvPr id="28" name="TextBox 27">
            <a:extLst>
              <a:ext uri="{FF2B5EF4-FFF2-40B4-BE49-F238E27FC236}">
                <a16:creationId xmlns:a16="http://schemas.microsoft.com/office/drawing/2014/main" id="{8EBF40B3-3C51-DB91-95C5-8E90715B30AB}"/>
              </a:ext>
            </a:extLst>
          </p:cNvPr>
          <p:cNvSpPr txBox="1"/>
          <p:nvPr/>
        </p:nvSpPr>
        <p:spPr>
          <a:xfrm>
            <a:off x="441764" y="853485"/>
            <a:ext cx="2903359" cy="523220"/>
          </a:xfrm>
          <a:prstGeom prst="rect">
            <a:avLst/>
          </a:prstGeom>
          <a:noFill/>
        </p:spPr>
        <p:txBody>
          <a:bodyPr wrap="none" rtlCol="0">
            <a:spAutoFit/>
          </a:bodyPr>
          <a:lstStyle/>
          <a:p>
            <a:pPr algn="l"/>
            <a:r>
              <a:rPr lang="en-GB" sz="2800" dirty="0"/>
              <a:t>Where does it go</a:t>
            </a:r>
          </a:p>
        </p:txBody>
      </p:sp>
      <p:cxnSp>
        <p:nvCxnSpPr>
          <p:cNvPr id="22" name="Straight Connector 21">
            <a:extLst>
              <a:ext uri="{FF2B5EF4-FFF2-40B4-BE49-F238E27FC236}">
                <a16:creationId xmlns:a16="http://schemas.microsoft.com/office/drawing/2014/main" id="{EE4769C1-C048-3C1F-DAE5-7C31726C03B4}"/>
              </a:ext>
            </a:extLst>
          </p:cNvPr>
          <p:cNvCxnSpPr>
            <a:stCxn id="17" idx="2"/>
            <a:endCxn id="4" idx="2"/>
          </p:cNvCxnSpPr>
          <p:nvPr/>
        </p:nvCxnSpPr>
        <p:spPr bwMode="auto">
          <a:xfrm>
            <a:off x="2245795" y="2657337"/>
            <a:ext cx="2458427" cy="7885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2">
            <a:extLst>
              <a:ext uri="{FF2B5EF4-FFF2-40B4-BE49-F238E27FC236}">
                <a16:creationId xmlns:a16="http://schemas.microsoft.com/office/drawing/2014/main" id="{4398E098-EA4A-DBA1-42D8-C8D354DE5A01}"/>
              </a:ext>
            </a:extLst>
          </p:cNvPr>
          <p:cNvSpPr txBox="1"/>
          <p:nvPr/>
        </p:nvSpPr>
        <p:spPr>
          <a:xfrm>
            <a:off x="4058522" y="1225345"/>
            <a:ext cx="4517583" cy="523220"/>
          </a:xfrm>
          <a:prstGeom prst="rect">
            <a:avLst/>
          </a:prstGeom>
          <a:noFill/>
        </p:spPr>
        <p:txBody>
          <a:bodyPr wrap="none" rtlCol="0">
            <a:spAutoFit/>
          </a:bodyPr>
          <a:lstStyle/>
          <a:p>
            <a:pPr algn="l"/>
            <a:r>
              <a:rPr lang="en-GB" sz="2800" dirty="0"/>
              <a:t>As if it came from the focus</a:t>
            </a:r>
          </a:p>
        </p:txBody>
      </p:sp>
      <p:sp>
        <p:nvSpPr>
          <p:cNvPr id="10" name="TextBox 9">
            <a:extLst>
              <a:ext uri="{FF2B5EF4-FFF2-40B4-BE49-F238E27FC236}">
                <a16:creationId xmlns:a16="http://schemas.microsoft.com/office/drawing/2014/main" id="{06EA108E-48DC-7D71-625F-98138EE51BBA}"/>
              </a:ext>
            </a:extLst>
          </p:cNvPr>
          <p:cNvSpPr txBox="1"/>
          <p:nvPr/>
        </p:nvSpPr>
        <p:spPr>
          <a:xfrm>
            <a:off x="2524841" y="3542015"/>
            <a:ext cx="404278"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F</a:t>
            </a:r>
          </a:p>
        </p:txBody>
      </p:sp>
      <p:grpSp>
        <p:nvGrpSpPr>
          <p:cNvPr id="31" name="Group 30">
            <a:extLst>
              <a:ext uri="{FF2B5EF4-FFF2-40B4-BE49-F238E27FC236}">
                <a16:creationId xmlns:a16="http://schemas.microsoft.com/office/drawing/2014/main" id="{5ED81158-EE37-82E3-908A-173480AAF9D2}"/>
              </a:ext>
            </a:extLst>
          </p:cNvPr>
          <p:cNvGrpSpPr/>
          <p:nvPr/>
        </p:nvGrpSpPr>
        <p:grpSpPr>
          <a:xfrm>
            <a:off x="2725908" y="2150030"/>
            <a:ext cx="3272684" cy="1264073"/>
            <a:chOff x="2725908" y="2150030"/>
            <a:chExt cx="3272684" cy="1264073"/>
          </a:xfrm>
        </p:grpSpPr>
        <p:grpSp>
          <p:nvGrpSpPr>
            <p:cNvPr id="13" name="Group 12">
              <a:extLst>
                <a:ext uri="{FF2B5EF4-FFF2-40B4-BE49-F238E27FC236}">
                  <a16:creationId xmlns:a16="http://schemas.microsoft.com/office/drawing/2014/main" id="{6A93EC1D-E05C-B702-E7F3-C76DF8740DB6}"/>
                </a:ext>
              </a:extLst>
            </p:cNvPr>
            <p:cNvGrpSpPr/>
            <p:nvPr/>
          </p:nvGrpSpPr>
          <p:grpSpPr>
            <a:xfrm>
              <a:off x="4644844" y="2150030"/>
              <a:ext cx="1353748" cy="517736"/>
              <a:chOff x="5550539" y="3641410"/>
              <a:chExt cx="1418008" cy="428777"/>
            </a:xfrm>
          </p:grpSpPr>
          <p:cxnSp>
            <p:nvCxnSpPr>
              <p:cNvPr id="15" name="Straight Connector 14">
                <a:extLst>
                  <a:ext uri="{FF2B5EF4-FFF2-40B4-BE49-F238E27FC236}">
                    <a16:creationId xmlns:a16="http://schemas.microsoft.com/office/drawing/2014/main" id="{5B308C00-2969-AC97-C396-43DB8CE30333}"/>
                  </a:ext>
                </a:extLst>
              </p:cNvPr>
              <p:cNvCxnSpPr/>
              <p:nvPr/>
            </p:nvCxnSpPr>
            <p:spPr bwMode="auto">
              <a:xfrm flipV="1">
                <a:off x="5550539" y="3641410"/>
                <a:ext cx="1418008" cy="428777"/>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Freeform: Shape 15">
                <a:extLst>
                  <a:ext uri="{FF2B5EF4-FFF2-40B4-BE49-F238E27FC236}">
                    <a16:creationId xmlns:a16="http://schemas.microsoft.com/office/drawing/2014/main" id="{FBBDB217-D9B5-8632-9BDA-D91998002DA5}"/>
                  </a:ext>
                </a:extLst>
              </p:cNvPr>
              <p:cNvSpPr/>
              <p:nvPr/>
            </p:nvSpPr>
            <p:spPr bwMode="auto">
              <a:xfrm rot="3920548">
                <a:off x="6352438" y="3661082"/>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cxnSp>
          <p:nvCxnSpPr>
            <p:cNvPr id="21" name="Straight Connector 20">
              <a:extLst>
                <a:ext uri="{FF2B5EF4-FFF2-40B4-BE49-F238E27FC236}">
                  <a16:creationId xmlns:a16="http://schemas.microsoft.com/office/drawing/2014/main" id="{8331626A-5B7D-3A9C-8A2B-A7C015739979}"/>
                </a:ext>
              </a:extLst>
            </p:cNvPr>
            <p:cNvCxnSpPr>
              <a:cxnSpLocks/>
              <a:stCxn id="11" idx="7"/>
            </p:cNvCxnSpPr>
            <p:nvPr/>
          </p:nvCxnSpPr>
          <p:spPr>
            <a:xfrm flipV="1">
              <a:off x="2725908" y="2667766"/>
              <a:ext cx="1918936" cy="746337"/>
            </a:xfrm>
            <a:prstGeom prst="line">
              <a:avLst/>
            </a:prstGeom>
            <a:ln w="19050">
              <a:solidFill>
                <a:schemeClr val="bg1">
                  <a:lumMod val="85000"/>
                </a:schemeClr>
              </a:solidFill>
              <a:tailEnd type="none" w="med" len="lg"/>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7670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8" grpId="0"/>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23C8E-6DEC-E23C-BE15-10F09734D94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07BE7E8-4A64-DAA2-70A3-7527BA2ECE8E}"/>
              </a:ext>
            </a:extLst>
          </p:cNvPr>
          <p:cNvSpPr>
            <a:spLocks noGrp="1"/>
          </p:cNvSpPr>
          <p:nvPr>
            <p:ph type="title"/>
          </p:nvPr>
        </p:nvSpPr>
        <p:spPr/>
        <p:txBody>
          <a:bodyPr/>
          <a:lstStyle/>
          <a:p>
            <a:r>
              <a:rPr lang="en-GB" dirty="0"/>
              <a:t>Do any rays intersect?</a:t>
            </a:r>
          </a:p>
        </p:txBody>
      </p:sp>
      <p:sp>
        <p:nvSpPr>
          <p:cNvPr id="2" name="Slide Number Placeholder 1">
            <a:extLst>
              <a:ext uri="{FF2B5EF4-FFF2-40B4-BE49-F238E27FC236}">
                <a16:creationId xmlns:a16="http://schemas.microsoft.com/office/drawing/2014/main" id="{22B4D2AE-38C8-0087-278C-6A8F9EE6330E}"/>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54</a:t>
            </a:fld>
            <a:endParaRPr lang="en-GB" altLang="en-US" dirty="0"/>
          </a:p>
        </p:txBody>
      </p:sp>
      <p:sp>
        <p:nvSpPr>
          <p:cNvPr id="4" name="Freeform: Shape 3">
            <a:extLst>
              <a:ext uri="{FF2B5EF4-FFF2-40B4-BE49-F238E27FC236}">
                <a16:creationId xmlns:a16="http://schemas.microsoft.com/office/drawing/2014/main" id="{BD8AE149-AA96-9FDE-24D3-938EB3913950}"/>
              </a:ext>
            </a:extLst>
          </p:cNvPr>
          <p:cNvSpPr/>
          <p:nvPr/>
        </p:nvSpPr>
        <p:spPr bwMode="auto">
          <a:xfrm>
            <a:off x="4513115" y="2421197"/>
            <a:ext cx="288032" cy="2064856"/>
          </a:xfrm>
          <a:custGeom>
            <a:avLst/>
            <a:gdLst>
              <a:gd name="connsiteX0" fmla="*/ 0 w 372140"/>
              <a:gd name="connsiteY0" fmla="*/ 21265 h 2286000"/>
              <a:gd name="connsiteX1" fmla="*/ 372140 w 372140"/>
              <a:gd name="connsiteY1" fmla="*/ 0 h 2286000"/>
              <a:gd name="connsiteX2" fmla="*/ 276447 w 372140"/>
              <a:gd name="connsiteY2" fmla="*/ 1105786 h 2286000"/>
              <a:gd name="connsiteX3" fmla="*/ 372140 w 372140"/>
              <a:gd name="connsiteY3" fmla="*/ 2286000 h 2286000"/>
              <a:gd name="connsiteX4" fmla="*/ 53163 w 372140"/>
              <a:gd name="connsiteY4" fmla="*/ 2286000 h 2286000"/>
              <a:gd name="connsiteX5" fmla="*/ 170121 w 372140"/>
              <a:gd name="connsiteY5" fmla="*/ 1116419 h 2286000"/>
              <a:gd name="connsiteX6" fmla="*/ 0 w 372140"/>
              <a:gd name="connsiteY6" fmla="*/ 21265 h 2286000"/>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4251 w 355126"/>
              <a:gd name="connsiteY0" fmla="*/ 0 h 2296632"/>
              <a:gd name="connsiteX1" fmla="*/ 355126 w 355126"/>
              <a:gd name="connsiteY1" fmla="*/ 10632 h 2296632"/>
              <a:gd name="connsiteX2" fmla="*/ 259433 w 355126"/>
              <a:gd name="connsiteY2" fmla="*/ 1116418 h 2296632"/>
              <a:gd name="connsiteX3" fmla="*/ 355126 w 355126"/>
              <a:gd name="connsiteY3" fmla="*/ 2296632 h 2296632"/>
              <a:gd name="connsiteX4" fmla="*/ 36149 w 355126"/>
              <a:gd name="connsiteY4" fmla="*/ 2296632 h 2296632"/>
              <a:gd name="connsiteX5" fmla="*/ 153107 w 355126"/>
              <a:gd name="connsiteY5" fmla="*/ 1127051 h 2296632"/>
              <a:gd name="connsiteX6" fmla="*/ 4251 w 355126"/>
              <a:gd name="connsiteY6" fmla="*/ 0 h 2296632"/>
              <a:gd name="connsiteX0" fmla="*/ 5021 w 355896"/>
              <a:gd name="connsiteY0" fmla="*/ 0 h 2296632"/>
              <a:gd name="connsiteX1" fmla="*/ 355896 w 355896"/>
              <a:gd name="connsiteY1" fmla="*/ 10632 h 2296632"/>
              <a:gd name="connsiteX2" fmla="*/ 260203 w 355896"/>
              <a:gd name="connsiteY2" fmla="*/ 1116418 h 2296632"/>
              <a:gd name="connsiteX3" fmla="*/ 355896 w 355896"/>
              <a:gd name="connsiteY3" fmla="*/ 2296632 h 2296632"/>
              <a:gd name="connsiteX4" fmla="*/ 36919 w 355896"/>
              <a:gd name="connsiteY4" fmla="*/ 2296632 h 2296632"/>
              <a:gd name="connsiteX5" fmla="*/ 153877 w 355896"/>
              <a:gd name="connsiteY5" fmla="*/ 1127051 h 2296632"/>
              <a:gd name="connsiteX6" fmla="*/ 5021 w 355896"/>
              <a:gd name="connsiteY6" fmla="*/ 0 h 2296632"/>
              <a:gd name="connsiteX0" fmla="*/ 5021 w 364023"/>
              <a:gd name="connsiteY0" fmla="*/ 0 h 2296632"/>
              <a:gd name="connsiteX1" fmla="*/ 355896 w 364023"/>
              <a:gd name="connsiteY1" fmla="*/ 10632 h 2296632"/>
              <a:gd name="connsiteX2" fmla="*/ 260203 w 364023"/>
              <a:gd name="connsiteY2" fmla="*/ 1116418 h 2296632"/>
              <a:gd name="connsiteX3" fmla="*/ 355896 w 364023"/>
              <a:gd name="connsiteY3" fmla="*/ 2296632 h 2296632"/>
              <a:gd name="connsiteX4" fmla="*/ 36919 w 364023"/>
              <a:gd name="connsiteY4" fmla="*/ 2296632 h 2296632"/>
              <a:gd name="connsiteX5" fmla="*/ 153877 w 364023"/>
              <a:gd name="connsiteY5" fmla="*/ 1127051 h 2296632"/>
              <a:gd name="connsiteX6" fmla="*/ 5021 w 364023"/>
              <a:gd name="connsiteY6" fmla="*/ 0 h 2296632"/>
              <a:gd name="connsiteX0" fmla="*/ 5021 w 364023"/>
              <a:gd name="connsiteY0" fmla="*/ 0 h 2296632"/>
              <a:gd name="connsiteX1" fmla="*/ 355896 w 364023"/>
              <a:gd name="connsiteY1" fmla="*/ 10632 h 2296632"/>
              <a:gd name="connsiteX2" fmla="*/ 260203 w 364023"/>
              <a:gd name="connsiteY2" fmla="*/ 1116418 h 2296632"/>
              <a:gd name="connsiteX3" fmla="*/ 355896 w 364023"/>
              <a:gd name="connsiteY3" fmla="*/ 2296632 h 2296632"/>
              <a:gd name="connsiteX4" fmla="*/ 36919 w 364023"/>
              <a:gd name="connsiteY4" fmla="*/ 2296632 h 2296632"/>
              <a:gd name="connsiteX5" fmla="*/ 153877 w 364023"/>
              <a:gd name="connsiteY5" fmla="*/ 1127051 h 2296632"/>
              <a:gd name="connsiteX6" fmla="*/ 5021 w 364023"/>
              <a:gd name="connsiteY6" fmla="*/ 0 h 2296632"/>
              <a:gd name="connsiteX0" fmla="*/ 5021 w 362470"/>
              <a:gd name="connsiteY0" fmla="*/ 0 h 2296632"/>
              <a:gd name="connsiteX1" fmla="*/ 355896 w 362470"/>
              <a:gd name="connsiteY1" fmla="*/ 10632 h 2296632"/>
              <a:gd name="connsiteX2" fmla="*/ 260203 w 362470"/>
              <a:gd name="connsiteY2" fmla="*/ 1116418 h 2296632"/>
              <a:gd name="connsiteX3" fmla="*/ 355896 w 362470"/>
              <a:gd name="connsiteY3" fmla="*/ 2296632 h 2296632"/>
              <a:gd name="connsiteX4" fmla="*/ 36919 w 362470"/>
              <a:gd name="connsiteY4" fmla="*/ 2296632 h 2296632"/>
              <a:gd name="connsiteX5" fmla="*/ 153877 w 362470"/>
              <a:gd name="connsiteY5" fmla="*/ 1127051 h 2296632"/>
              <a:gd name="connsiteX6" fmla="*/ 5021 w 362470"/>
              <a:gd name="connsiteY6" fmla="*/ 0 h 2296632"/>
              <a:gd name="connsiteX0" fmla="*/ 0 w 357449"/>
              <a:gd name="connsiteY0" fmla="*/ 0 h 2296632"/>
              <a:gd name="connsiteX1" fmla="*/ 350875 w 357449"/>
              <a:gd name="connsiteY1" fmla="*/ 10632 h 2296632"/>
              <a:gd name="connsiteX2" fmla="*/ 255182 w 357449"/>
              <a:gd name="connsiteY2" fmla="*/ 1116418 h 2296632"/>
              <a:gd name="connsiteX3" fmla="*/ 350875 w 357449"/>
              <a:gd name="connsiteY3" fmla="*/ 2296632 h 2296632"/>
              <a:gd name="connsiteX4" fmla="*/ 31898 w 357449"/>
              <a:gd name="connsiteY4" fmla="*/ 2296632 h 2296632"/>
              <a:gd name="connsiteX5" fmla="*/ 148856 w 357449"/>
              <a:gd name="connsiteY5" fmla="*/ 1127051 h 2296632"/>
              <a:gd name="connsiteX6" fmla="*/ 0 w 357449"/>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1969 w 318977"/>
              <a:gd name="connsiteY0" fmla="*/ 6301 h 2286000"/>
              <a:gd name="connsiteX1" fmla="*/ 318977 w 318977"/>
              <a:gd name="connsiteY1" fmla="*/ 0 h 2286000"/>
              <a:gd name="connsiteX2" fmla="*/ 223284 w 318977"/>
              <a:gd name="connsiteY2" fmla="*/ 1105786 h 2286000"/>
              <a:gd name="connsiteX3" fmla="*/ 318977 w 318977"/>
              <a:gd name="connsiteY3" fmla="*/ 2286000 h 2286000"/>
              <a:gd name="connsiteX4" fmla="*/ 0 w 318977"/>
              <a:gd name="connsiteY4" fmla="*/ 2286000 h 2286000"/>
              <a:gd name="connsiteX5" fmla="*/ 116958 w 318977"/>
              <a:gd name="connsiteY5" fmla="*/ 1116419 h 2286000"/>
              <a:gd name="connsiteX6" fmla="*/ 1969 w 318977"/>
              <a:gd name="connsiteY6" fmla="*/ 6301 h 2286000"/>
              <a:gd name="connsiteX0" fmla="*/ 14669 w 318977"/>
              <a:gd name="connsiteY0" fmla="*/ 0 h 2288165"/>
              <a:gd name="connsiteX1" fmla="*/ 318977 w 318977"/>
              <a:gd name="connsiteY1" fmla="*/ 2165 h 2288165"/>
              <a:gd name="connsiteX2" fmla="*/ 223284 w 318977"/>
              <a:gd name="connsiteY2" fmla="*/ 1107951 h 2288165"/>
              <a:gd name="connsiteX3" fmla="*/ 318977 w 318977"/>
              <a:gd name="connsiteY3" fmla="*/ 2288165 h 2288165"/>
              <a:gd name="connsiteX4" fmla="*/ 0 w 318977"/>
              <a:gd name="connsiteY4" fmla="*/ 2288165 h 2288165"/>
              <a:gd name="connsiteX5" fmla="*/ 116958 w 318977"/>
              <a:gd name="connsiteY5" fmla="*/ 1118584 h 2288165"/>
              <a:gd name="connsiteX6" fmla="*/ 14669 w 318977"/>
              <a:gd name="connsiteY6" fmla="*/ 0 h 2288165"/>
              <a:gd name="connsiteX0" fmla="*/ 0 w 304308"/>
              <a:gd name="connsiteY0" fmla="*/ 0 h 2288165"/>
              <a:gd name="connsiteX1" fmla="*/ 304308 w 304308"/>
              <a:gd name="connsiteY1" fmla="*/ 2165 h 2288165"/>
              <a:gd name="connsiteX2" fmla="*/ 208615 w 304308"/>
              <a:gd name="connsiteY2" fmla="*/ 1107951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88165"/>
              <a:gd name="connsiteX1" fmla="*/ 304308 w 304308"/>
              <a:gd name="connsiteY1" fmla="*/ 2165 h 2288165"/>
              <a:gd name="connsiteX2" fmla="*/ 208615 w 304308"/>
              <a:gd name="connsiteY2" fmla="*/ 1107951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88165"/>
              <a:gd name="connsiteX1" fmla="*/ 304308 w 304308"/>
              <a:gd name="connsiteY1" fmla="*/ 2165 h 2288165"/>
              <a:gd name="connsiteX2" fmla="*/ 208615 w 304308"/>
              <a:gd name="connsiteY2" fmla="*/ 1129118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96631"/>
              <a:gd name="connsiteX1" fmla="*/ 304308 w 304308"/>
              <a:gd name="connsiteY1" fmla="*/ 2165 h 2296631"/>
              <a:gd name="connsiteX2" fmla="*/ 208615 w 304308"/>
              <a:gd name="connsiteY2" fmla="*/ 1129118 h 2296631"/>
              <a:gd name="connsiteX3" fmla="*/ 304308 w 304308"/>
              <a:gd name="connsiteY3" fmla="*/ 2288165 h 2296631"/>
              <a:gd name="connsiteX4" fmla="*/ 23431 w 304308"/>
              <a:gd name="connsiteY4" fmla="*/ 2296631 h 2296631"/>
              <a:gd name="connsiteX5" fmla="*/ 102289 w 304308"/>
              <a:gd name="connsiteY5" fmla="*/ 1118584 h 2296631"/>
              <a:gd name="connsiteX6" fmla="*/ 0 w 304308"/>
              <a:gd name="connsiteY6" fmla="*/ 0 h 2296631"/>
              <a:gd name="connsiteX0" fmla="*/ 0 w 304308"/>
              <a:gd name="connsiteY0" fmla="*/ 0 h 2301325"/>
              <a:gd name="connsiteX1" fmla="*/ 304308 w 304308"/>
              <a:gd name="connsiteY1" fmla="*/ 2165 h 2301325"/>
              <a:gd name="connsiteX2" fmla="*/ 208615 w 304308"/>
              <a:gd name="connsiteY2" fmla="*/ 1129118 h 2301325"/>
              <a:gd name="connsiteX3" fmla="*/ 304308 w 304308"/>
              <a:gd name="connsiteY3" fmla="*/ 2288165 h 2301325"/>
              <a:gd name="connsiteX4" fmla="*/ 3156 w 304308"/>
              <a:gd name="connsiteY4" fmla="*/ 2301325 h 2301325"/>
              <a:gd name="connsiteX5" fmla="*/ 102289 w 304308"/>
              <a:gd name="connsiteY5" fmla="*/ 1118584 h 2301325"/>
              <a:gd name="connsiteX6" fmla="*/ 0 w 304308"/>
              <a:gd name="connsiteY6" fmla="*/ 0 h 2301325"/>
              <a:gd name="connsiteX0" fmla="*/ 0 w 304308"/>
              <a:gd name="connsiteY0" fmla="*/ 0 h 2296631"/>
              <a:gd name="connsiteX1" fmla="*/ 304308 w 304308"/>
              <a:gd name="connsiteY1" fmla="*/ 2165 h 2296631"/>
              <a:gd name="connsiteX2" fmla="*/ 208615 w 304308"/>
              <a:gd name="connsiteY2" fmla="*/ 1129118 h 2296631"/>
              <a:gd name="connsiteX3" fmla="*/ 304308 w 304308"/>
              <a:gd name="connsiteY3" fmla="*/ 2288165 h 2296631"/>
              <a:gd name="connsiteX4" fmla="*/ 3156 w 304308"/>
              <a:gd name="connsiteY4" fmla="*/ 2296631 h 2296631"/>
              <a:gd name="connsiteX5" fmla="*/ 102289 w 304308"/>
              <a:gd name="connsiteY5" fmla="*/ 1118584 h 2296631"/>
              <a:gd name="connsiteX6" fmla="*/ 0 w 304308"/>
              <a:gd name="connsiteY6" fmla="*/ 0 h 2296631"/>
              <a:gd name="connsiteX0" fmla="*/ 0 w 304308"/>
              <a:gd name="connsiteY0" fmla="*/ 0 h 2289590"/>
              <a:gd name="connsiteX1" fmla="*/ 304308 w 304308"/>
              <a:gd name="connsiteY1" fmla="*/ 2165 h 2289590"/>
              <a:gd name="connsiteX2" fmla="*/ 208615 w 304308"/>
              <a:gd name="connsiteY2" fmla="*/ 1129118 h 2289590"/>
              <a:gd name="connsiteX3" fmla="*/ 304308 w 304308"/>
              <a:gd name="connsiteY3" fmla="*/ 2288165 h 2289590"/>
              <a:gd name="connsiteX4" fmla="*/ 920 w 304308"/>
              <a:gd name="connsiteY4" fmla="*/ 2289590 h 2289590"/>
              <a:gd name="connsiteX5" fmla="*/ 102289 w 304308"/>
              <a:gd name="connsiteY5" fmla="*/ 1118584 h 2289590"/>
              <a:gd name="connsiteX6" fmla="*/ 0 w 304308"/>
              <a:gd name="connsiteY6" fmla="*/ 0 h 2289590"/>
              <a:gd name="connsiteX0" fmla="*/ 0 w 304308"/>
              <a:gd name="connsiteY0" fmla="*/ 0 h 2289590"/>
              <a:gd name="connsiteX1" fmla="*/ 304308 w 304308"/>
              <a:gd name="connsiteY1" fmla="*/ 2165 h 2289590"/>
              <a:gd name="connsiteX2" fmla="*/ 208615 w 304308"/>
              <a:gd name="connsiteY2" fmla="*/ 1129118 h 2289590"/>
              <a:gd name="connsiteX3" fmla="*/ 302966 w 304308"/>
              <a:gd name="connsiteY3" fmla="*/ 2286404 h 2289590"/>
              <a:gd name="connsiteX4" fmla="*/ 920 w 304308"/>
              <a:gd name="connsiteY4" fmla="*/ 2289590 h 2289590"/>
              <a:gd name="connsiteX5" fmla="*/ 102289 w 304308"/>
              <a:gd name="connsiteY5" fmla="*/ 1118584 h 2289590"/>
              <a:gd name="connsiteX6" fmla="*/ 0 w 304308"/>
              <a:gd name="connsiteY6" fmla="*/ 0 h 2289590"/>
              <a:gd name="connsiteX0" fmla="*/ 0 w 304308"/>
              <a:gd name="connsiteY0" fmla="*/ 0 h 2289590"/>
              <a:gd name="connsiteX1" fmla="*/ 304308 w 304308"/>
              <a:gd name="connsiteY1" fmla="*/ 2165 h 2289590"/>
              <a:gd name="connsiteX2" fmla="*/ 208615 w 304308"/>
              <a:gd name="connsiteY2" fmla="*/ 1129118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 name="connsiteX0" fmla="*/ 0 w 304308"/>
              <a:gd name="connsiteY0" fmla="*/ 0 h 2289590"/>
              <a:gd name="connsiteX1" fmla="*/ 304308 w 304308"/>
              <a:gd name="connsiteY1" fmla="*/ 2165 h 2289590"/>
              <a:gd name="connsiteX2" fmla="*/ 202353 w 304308"/>
              <a:gd name="connsiteY2" fmla="*/ 1146721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 name="connsiteX0" fmla="*/ 0 w 304308"/>
              <a:gd name="connsiteY0" fmla="*/ 0 h 2289590"/>
              <a:gd name="connsiteX1" fmla="*/ 304308 w 304308"/>
              <a:gd name="connsiteY1" fmla="*/ 2165 h 2289590"/>
              <a:gd name="connsiteX2" fmla="*/ 201906 w 304308"/>
              <a:gd name="connsiteY2" fmla="*/ 1136159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308" h="2289590">
                <a:moveTo>
                  <a:pt x="0" y="0"/>
                </a:moveTo>
                <a:lnTo>
                  <a:pt x="304308" y="2165"/>
                </a:lnTo>
                <a:cubicBezTo>
                  <a:pt x="251145" y="220132"/>
                  <a:pt x="202130" y="755453"/>
                  <a:pt x="201906" y="1136159"/>
                </a:cubicBezTo>
                <a:cubicBezTo>
                  <a:pt x="201682" y="1516865"/>
                  <a:pt x="276385" y="2100334"/>
                  <a:pt x="302966" y="2286404"/>
                </a:cubicBezTo>
                <a:lnTo>
                  <a:pt x="920" y="2289590"/>
                </a:lnTo>
                <a:cubicBezTo>
                  <a:pt x="50243" y="2039528"/>
                  <a:pt x="102889" y="1523066"/>
                  <a:pt x="102736" y="1141468"/>
                </a:cubicBezTo>
                <a:cubicBezTo>
                  <a:pt x="102583" y="759870"/>
                  <a:pt x="62023" y="186070"/>
                  <a:pt x="0" y="0"/>
                </a:cubicBezTo>
                <a:close/>
              </a:path>
            </a:pathLst>
          </a:custGeom>
          <a:solidFill>
            <a:schemeClr val="tx2">
              <a:lumMod val="10000"/>
              <a:lumOff val="9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cxnSp>
        <p:nvCxnSpPr>
          <p:cNvPr id="5" name="Straight Connector 4">
            <a:extLst>
              <a:ext uri="{FF2B5EF4-FFF2-40B4-BE49-F238E27FC236}">
                <a16:creationId xmlns:a16="http://schemas.microsoft.com/office/drawing/2014/main" id="{0A922833-95BB-8572-501F-99A23A7A3F6B}"/>
              </a:ext>
            </a:extLst>
          </p:cNvPr>
          <p:cNvCxnSpPr/>
          <p:nvPr/>
        </p:nvCxnSpPr>
        <p:spPr bwMode="auto">
          <a:xfrm>
            <a:off x="1889002" y="3437913"/>
            <a:ext cx="4848682"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Oval 6">
            <a:extLst>
              <a:ext uri="{FF2B5EF4-FFF2-40B4-BE49-F238E27FC236}">
                <a16:creationId xmlns:a16="http://schemas.microsoft.com/office/drawing/2014/main" id="{CC1D4BB7-7C99-1A4C-10FE-4E23031D779C}"/>
              </a:ext>
            </a:extLst>
          </p:cNvPr>
          <p:cNvSpPr/>
          <p:nvPr/>
        </p:nvSpPr>
        <p:spPr bwMode="auto">
          <a:xfrm>
            <a:off x="6317314" y="3391208"/>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8" name="Straight Connector 7">
            <a:extLst>
              <a:ext uri="{FF2B5EF4-FFF2-40B4-BE49-F238E27FC236}">
                <a16:creationId xmlns:a16="http://schemas.microsoft.com/office/drawing/2014/main" id="{66CF7E72-F018-96E4-0FA4-9C65E833E480}"/>
              </a:ext>
            </a:extLst>
          </p:cNvPr>
          <p:cNvCxnSpPr>
            <a:stCxn id="17" idx="2"/>
          </p:cNvCxnSpPr>
          <p:nvPr/>
        </p:nvCxnSpPr>
        <p:spPr bwMode="auto">
          <a:xfrm>
            <a:off x="2245795" y="2657337"/>
            <a:ext cx="2432459" cy="1"/>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Freeform: Shape 8">
            <a:extLst>
              <a:ext uri="{FF2B5EF4-FFF2-40B4-BE49-F238E27FC236}">
                <a16:creationId xmlns:a16="http://schemas.microsoft.com/office/drawing/2014/main" id="{934FC6EB-4D91-52B8-2583-BDA813ACE10A}"/>
              </a:ext>
            </a:extLst>
          </p:cNvPr>
          <p:cNvSpPr/>
          <p:nvPr/>
        </p:nvSpPr>
        <p:spPr bwMode="auto">
          <a:xfrm rot="5400000">
            <a:off x="3180508" y="2499248"/>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1" name="Oval 10">
            <a:extLst>
              <a:ext uri="{FF2B5EF4-FFF2-40B4-BE49-F238E27FC236}">
                <a16:creationId xmlns:a16="http://schemas.microsoft.com/office/drawing/2014/main" id="{B7B6A910-305E-001E-E74A-ECFA862BF6BB}"/>
              </a:ext>
            </a:extLst>
          </p:cNvPr>
          <p:cNvSpPr/>
          <p:nvPr/>
        </p:nvSpPr>
        <p:spPr bwMode="auto">
          <a:xfrm>
            <a:off x="2664445" y="3400875"/>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nvGrpSpPr>
          <p:cNvPr id="13" name="Group 12">
            <a:extLst>
              <a:ext uri="{FF2B5EF4-FFF2-40B4-BE49-F238E27FC236}">
                <a16:creationId xmlns:a16="http://schemas.microsoft.com/office/drawing/2014/main" id="{7B30F25B-4C75-5350-F0B6-8D4581A5B24B}"/>
              </a:ext>
            </a:extLst>
          </p:cNvPr>
          <p:cNvGrpSpPr/>
          <p:nvPr/>
        </p:nvGrpSpPr>
        <p:grpSpPr>
          <a:xfrm>
            <a:off x="4644845" y="2150031"/>
            <a:ext cx="1353748" cy="517736"/>
            <a:chOff x="5550539" y="3641410"/>
            <a:chExt cx="1418008" cy="428777"/>
          </a:xfrm>
        </p:grpSpPr>
        <p:cxnSp>
          <p:nvCxnSpPr>
            <p:cNvPr id="15" name="Straight Connector 14">
              <a:extLst>
                <a:ext uri="{FF2B5EF4-FFF2-40B4-BE49-F238E27FC236}">
                  <a16:creationId xmlns:a16="http://schemas.microsoft.com/office/drawing/2014/main" id="{20BF272D-A4AD-10EC-BAD0-DB93ABB8434D}"/>
                </a:ext>
              </a:extLst>
            </p:cNvPr>
            <p:cNvCxnSpPr/>
            <p:nvPr/>
          </p:nvCxnSpPr>
          <p:spPr bwMode="auto">
            <a:xfrm flipV="1">
              <a:off x="5550539" y="3641410"/>
              <a:ext cx="1418008" cy="428777"/>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Freeform: Shape 15">
              <a:extLst>
                <a:ext uri="{FF2B5EF4-FFF2-40B4-BE49-F238E27FC236}">
                  <a16:creationId xmlns:a16="http://schemas.microsoft.com/office/drawing/2014/main" id="{0F5ACAC5-5B8F-27C5-7417-B28E47223454}"/>
                </a:ext>
              </a:extLst>
            </p:cNvPr>
            <p:cNvSpPr/>
            <p:nvPr/>
          </p:nvSpPr>
          <p:spPr bwMode="auto">
            <a:xfrm rot="3920548">
              <a:off x="6352438" y="3661082"/>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cxnSp>
        <p:nvCxnSpPr>
          <p:cNvPr id="14" name="Straight Connector 13">
            <a:extLst>
              <a:ext uri="{FF2B5EF4-FFF2-40B4-BE49-F238E27FC236}">
                <a16:creationId xmlns:a16="http://schemas.microsoft.com/office/drawing/2014/main" id="{CBE4A017-DF7D-4210-9E5D-029100652B84}"/>
              </a:ext>
            </a:extLst>
          </p:cNvPr>
          <p:cNvCxnSpPr/>
          <p:nvPr/>
        </p:nvCxnSpPr>
        <p:spPr bwMode="auto">
          <a:xfrm flipH="1">
            <a:off x="2726980" y="2694063"/>
            <a:ext cx="1893245" cy="726023"/>
          </a:xfrm>
          <a:prstGeom prst="line">
            <a:avLst/>
          </a:prstGeom>
          <a:solidFill>
            <a:schemeClr val="accent1"/>
          </a:solidFill>
          <a:ln w="222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rrow: Down 16">
            <a:extLst>
              <a:ext uri="{FF2B5EF4-FFF2-40B4-BE49-F238E27FC236}">
                <a16:creationId xmlns:a16="http://schemas.microsoft.com/office/drawing/2014/main" id="{C66D1E19-7D51-62E6-9ED9-78B451AC8CA0}"/>
              </a:ext>
            </a:extLst>
          </p:cNvPr>
          <p:cNvSpPr/>
          <p:nvPr/>
        </p:nvSpPr>
        <p:spPr bwMode="auto">
          <a:xfrm rot="10800000">
            <a:off x="2141672" y="2657337"/>
            <a:ext cx="208247" cy="771469"/>
          </a:xfrm>
          <a:prstGeom prst="downArrow">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19" name="Straight Connector 18">
            <a:extLst>
              <a:ext uri="{FF2B5EF4-FFF2-40B4-BE49-F238E27FC236}">
                <a16:creationId xmlns:a16="http://schemas.microsoft.com/office/drawing/2014/main" id="{F7A7C965-6454-8C99-C18B-BAB85F313EDD}"/>
              </a:ext>
            </a:extLst>
          </p:cNvPr>
          <p:cNvCxnSpPr>
            <a:stCxn id="4" idx="2"/>
          </p:cNvCxnSpPr>
          <p:nvPr/>
        </p:nvCxnSpPr>
        <p:spPr bwMode="auto">
          <a:xfrm>
            <a:off x="4704222" y="3445837"/>
            <a:ext cx="1821706" cy="596774"/>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Freeform: Shape 22">
            <a:extLst>
              <a:ext uri="{FF2B5EF4-FFF2-40B4-BE49-F238E27FC236}">
                <a16:creationId xmlns:a16="http://schemas.microsoft.com/office/drawing/2014/main" id="{615BA07C-89C9-B295-65BE-C3D50455E53D}"/>
              </a:ext>
            </a:extLst>
          </p:cNvPr>
          <p:cNvSpPr/>
          <p:nvPr/>
        </p:nvSpPr>
        <p:spPr bwMode="auto">
          <a:xfrm rot="6476448">
            <a:off x="5705329" y="3651429"/>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4" name="Freeform: Shape 23">
            <a:extLst>
              <a:ext uri="{FF2B5EF4-FFF2-40B4-BE49-F238E27FC236}">
                <a16:creationId xmlns:a16="http://schemas.microsoft.com/office/drawing/2014/main" id="{86F71208-829B-994A-EA98-DF1EFE50097C}"/>
              </a:ext>
            </a:extLst>
          </p:cNvPr>
          <p:cNvSpPr/>
          <p:nvPr/>
        </p:nvSpPr>
        <p:spPr bwMode="auto">
          <a:xfrm rot="6400860">
            <a:off x="3067622" y="2800904"/>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6" name="TextBox 25">
            <a:extLst>
              <a:ext uri="{FF2B5EF4-FFF2-40B4-BE49-F238E27FC236}">
                <a16:creationId xmlns:a16="http://schemas.microsoft.com/office/drawing/2014/main" id="{1FE204F5-E489-EBD8-E70A-41E7FCF6B94F}"/>
              </a:ext>
            </a:extLst>
          </p:cNvPr>
          <p:cNvSpPr txBox="1"/>
          <p:nvPr/>
        </p:nvSpPr>
        <p:spPr>
          <a:xfrm>
            <a:off x="423134" y="2721128"/>
            <a:ext cx="1357598" cy="523220"/>
          </a:xfrm>
          <a:prstGeom prst="rect">
            <a:avLst/>
          </a:prstGeom>
          <a:noFill/>
        </p:spPr>
        <p:txBody>
          <a:bodyPr wrap="square" rtlCol="0">
            <a:spAutoFit/>
          </a:bodyPr>
          <a:lstStyle/>
          <a:p>
            <a:pPr algn="l"/>
            <a:r>
              <a:rPr lang="en-GB" sz="2800" b="0" dirty="0"/>
              <a:t>Object</a:t>
            </a:r>
          </a:p>
        </p:txBody>
      </p:sp>
      <p:sp>
        <p:nvSpPr>
          <p:cNvPr id="28" name="TextBox 27">
            <a:extLst>
              <a:ext uri="{FF2B5EF4-FFF2-40B4-BE49-F238E27FC236}">
                <a16:creationId xmlns:a16="http://schemas.microsoft.com/office/drawing/2014/main" id="{A1B4A251-1D89-5BB7-409E-17A9633DD574}"/>
              </a:ext>
            </a:extLst>
          </p:cNvPr>
          <p:cNvSpPr txBox="1"/>
          <p:nvPr/>
        </p:nvSpPr>
        <p:spPr>
          <a:xfrm>
            <a:off x="1819307" y="775442"/>
            <a:ext cx="644728" cy="523220"/>
          </a:xfrm>
          <a:prstGeom prst="rect">
            <a:avLst/>
          </a:prstGeom>
          <a:noFill/>
        </p:spPr>
        <p:txBody>
          <a:bodyPr wrap="none" rtlCol="0">
            <a:spAutoFit/>
          </a:bodyPr>
          <a:lstStyle/>
          <a:p>
            <a:pPr algn="l"/>
            <a:r>
              <a:rPr lang="en-GB" sz="2800" dirty="0"/>
              <a:t>No</a:t>
            </a:r>
          </a:p>
        </p:txBody>
      </p:sp>
      <p:cxnSp>
        <p:nvCxnSpPr>
          <p:cNvPr id="22" name="Straight Connector 21">
            <a:extLst>
              <a:ext uri="{FF2B5EF4-FFF2-40B4-BE49-F238E27FC236}">
                <a16:creationId xmlns:a16="http://schemas.microsoft.com/office/drawing/2014/main" id="{8E41D2E8-064F-FA4F-9B4F-D07A5DF854A7}"/>
              </a:ext>
            </a:extLst>
          </p:cNvPr>
          <p:cNvCxnSpPr>
            <a:stCxn id="17" idx="2"/>
            <a:endCxn id="4" idx="2"/>
          </p:cNvCxnSpPr>
          <p:nvPr/>
        </p:nvCxnSpPr>
        <p:spPr bwMode="auto">
          <a:xfrm>
            <a:off x="2245795" y="2657337"/>
            <a:ext cx="2458427" cy="7885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2">
            <a:extLst>
              <a:ext uri="{FF2B5EF4-FFF2-40B4-BE49-F238E27FC236}">
                <a16:creationId xmlns:a16="http://schemas.microsoft.com/office/drawing/2014/main" id="{42F163FB-B98C-9F29-BB43-BDD887C87586}"/>
              </a:ext>
            </a:extLst>
          </p:cNvPr>
          <p:cNvSpPr txBox="1"/>
          <p:nvPr/>
        </p:nvSpPr>
        <p:spPr>
          <a:xfrm>
            <a:off x="804136" y="1227430"/>
            <a:ext cx="2903359" cy="523220"/>
          </a:xfrm>
          <a:prstGeom prst="rect">
            <a:avLst/>
          </a:prstGeom>
          <a:noFill/>
        </p:spPr>
        <p:txBody>
          <a:bodyPr wrap="none" rtlCol="0">
            <a:spAutoFit/>
          </a:bodyPr>
          <a:lstStyle/>
          <a:p>
            <a:pPr algn="l"/>
            <a:r>
              <a:rPr lang="en-GB" sz="2800" dirty="0"/>
              <a:t>What do you do?</a:t>
            </a:r>
          </a:p>
        </p:txBody>
      </p:sp>
      <p:sp>
        <p:nvSpPr>
          <p:cNvPr id="10" name="TextBox 9">
            <a:extLst>
              <a:ext uri="{FF2B5EF4-FFF2-40B4-BE49-F238E27FC236}">
                <a16:creationId xmlns:a16="http://schemas.microsoft.com/office/drawing/2014/main" id="{5F426C6C-0C23-0376-79C3-2A65D1DDCEE7}"/>
              </a:ext>
            </a:extLst>
          </p:cNvPr>
          <p:cNvSpPr txBox="1"/>
          <p:nvPr/>
        </p:nvSpPr>
        <p:spPr>
          <a:xfrm>
            <a:off x="2524841" y="3542015"/>
            <a:ext cx="404278"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F</a:t>
            </a:r>
          </a:p>
        </p:txBody>
      </p:sp>
      <p:grpSp>
        <p:nvGrpSpPr>
          <p:cNvPr id="21" name="Group 20">
            <a:extLst>
              <a:ext uri="{FF2B5EF4-FFF2-40B4-BE49-F238E27FC236}">
                <a16:creationId xmlns:a16="http://schemas.microsoft.com/office/drawing/2014/main" id="{06C64A0D-3548-EE41-82BC-ABDDE2971651}"/>
              </a:ext>
            </a:extLst>
          </p:cNvPr>
          <p:cNvGrpSpPr/>
          <p:nvPr/>
        </p:nvGrpSpPr>
        <p:grpSpPr>
          <a:xfrm>
            <a:off x="5794917" y="1038249"/>
            <a:ext cx="3349083" cy="1815882"/>
            <a:chOff x="5794917" y="1038249"/>
            <a:chExt cx="3615635" cy="1815882"/>
          </a:xfrm>
        </p:grpSpPr>
        <p:sp>
          <p:nvSpPr>
            <p:cNvPr id="20" name="TextBox 19">
              <a:extLst>
                <a:ext uri="{FF2B5EF4-FFF2-40B4-BE49-F238E27FC236}">
                  <a16:creationId xmlns:a16="http://schemas.microsoft.com/office/drawing/2014/main" id="{2AA11218-0C2B-A760-F6AF-07613FC90C1C}"/>
                </a:ext>
              </a:extLst>
            </p:cNvPr>
            <p:cNvSpPr txBox="1"/>
            <p:nvPr/>
          </p:nvSpPr>
          <p:spPr>
            <a:xfrm>
              <a:off x="6257276" y="1038249"/>
              <a:ext cx="3153276" cy="1815882"/>
            </a:xfrm>
            <a:prstGeom prst="rect">
              <a:avLst/>
            </a:prstGeom>
            <a:noFill/>
          </p:spPr>
          <p:txBody>
            <a:bodyPr wrap="square" rtlCol="0">
              <a:spAutoFit/>
            </a:bodyPr>
            <a:lstStyle/>
            <a:p>
              <a:pPr algn="l"/>
              <a:r>
                <a:rPr lang="en-GB" sz="2800" dirty="0"/>
                <a:t>Extend this ray backwards to where it appears to come from.</a:t>
              </a:r>
            </a:p>
          </p:txBody>
        </p:sp>
        <p:cxnSp>
          <p:nvCxnSpPr>
            <p:cNvPr id="18" name="Straight Arrow Connector 17">
              <a:extLst>
                <a:ext uri="{FF2B5EF4-FFF2-40B4-BE49-F238E27FC236}">
                  <a16:creationId xmlns:a16="http://schemas.microsoft.com/office/drawing/2014/main" id="{CC990B23-B2FD-5DC9-9AF4-84F3492A5DEA}"/>
                </a:ext>
              </a:extLst>
            </p:cNvPr>
            <p:cNvCxnSpPr/>
            <p:nvPr/>
          </p:nvCxnSpPr>
          <p:spPr>
            <a:xfrm flipH="1">
              <a:off x="5794917" y="1489040"/>
              <a:ext cx="367888" cy="660991"/>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8456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right)">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19057-0E21-71AD-317E-FAC1B169EFC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2F1C24A-247E-AD76-3994-08CE6CA765AA}"/>
              </a:ext>
            </a:extLst>
          </p:cNvPr>
          <p:cNvSpPr>
            <a:spLocks noGrp="1"/>
          </p:cNvSpPr>
          <p:nvPr>
            <p:ph type="title"/>
          </p:nvPr>
        </p:nvSpPr>
        <p:spPr>
          <a:xfrm>
            <a:off x="241300" y="155246"/>
            <a:ext cx="8724900" cy="590931"/>
          </a:xfrm>
        </p:spPr>
        <p:txBody>
          <a:bodyPr/>
          <a:lstStyle/>
          <a:p>
            <a:r>
              <a:rPr lang="en-GB" dirty="0"/>
              <a:t>The image is at the intersection</a:t>
            </a:r>
          </a:p>
        </p:txBody>
      </p:sp>
      <p:sp>
        <p:nvSpPr>
          <p:cNvPr id="2" name="Slide Number Placeholder 1">
            <a:extLst>
              <a:ext uri="{FF2B5EF4-FFF2-40B4-BE49-F238E27FC236}">
                <a16:creationId xmlns:a16="http://schemas.microsoft.com/office/drawing/2014/main" id="{C6151456-98D5-E86C-E2DF-40E866221F27}"/>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55</a:t>
            </a:fld>
            <a:endParaRPr lang="en-GB" altLang="en-US" dirty="0"/>
          </a:p>
        </p:txBody>
      </p:sp>
      <p:sp>
        <p:nvSpPr>
          <p:cNvPr id="4" name="Freeform: Shape 3">
            <a:extLst>
              <a:ext uri="{FF2B5EF4-FFF2-40B4-BE49-F238E27FC236}">
                <a16:creationId xmlns:a16="http://schemas.microsoft.com/office/drawing/2014/main" id="{643648F9-37DD-F6FF-3B7D-9A586586A69B}"/>
              </a:ext>
            </a:extLst>
          </p:cNvPr>
          <p:cNvSpPr/>
          <p:nvPr/>
        </p:nvSpPr>
        <p:spPr bwMode="auto">
          <a:xfrm>
            <a:off x="4513115" y="2421197"/>
            <a:ext cx="288032" cy="2064856"/>
          </a:xfrm>
          <a:custGeom>
            <a:avLst/>
            <a:gdLst>
              <a:gd name="connsiteX0" fmla="*/ 0 w 372140"/>
              <a:gd name="connsiteY0" fmla="*/ 21265 h 2286000"/>
              <a:gd name="connsiteX1" fmla="*/ 372140 w 372140"/>
              <a:gd name="connsiteY1" fmla="*/ 0 h 2286000"/>
              <a:gd name="connsiteX2" fmla="*/ 276447 w 372140"/>
              <a:gd name="connsiteY2" fmla="*/ 1105786 h 2286000"/>
              <a:gd name="connsiteX3" fmla="*/ 372140 w 372140"/>
              <a:gd name="connsiteY3" fmla="*/ 2286000 h 2286000"/>
              <a:gd name="connsiteX4" fmla="*/ 53163 w 372140"/>
              <a:gd name="connsiteY4" fmla="*/ 2286000 h 2286000"/>
              <a:gd name="connsiteX5" fmla="*/ 170121 w 372140"/>
              <a:gd name="connsiteY5" fmla="*/ 1116419 h 2286000"/>
              <a:gd name="connsiteX6" fmla="*/ 0 w 372140"/>
              <a:gd name="connsiteY6" fmla="*/ 21265 h 2286000"/>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4251 w 355126"/>
              <a:gd name="connsiteY0" fmla="*/ 0 h 2296632"/>
              <a:gd name="connsiteX1" fmla="*/ 355126 w 355126"/>
              <a:gd name="connsiteY1" fmla="*/ 10632 h 2296632"/>
              <a:gd name="connsiteX2" fmla="*/ 259433 w 355126"/>
              <a:gd name="connsiteY2" fmla="*/ 1116418 h 2296632"/>
              <a:gd name="connsiteX3" fmla="*/ 355126 w 355126"/>
              <a:gd name="connsiteY3" fmla="*/ 2296632 h 2296632"/>
              <a:gd name="connsiteX4" fmla="*/ 36149 w 355126"/>
              <a:gd name="connsiteY4" fmla="*/ 2296632 h 2296632"/>
              <a:gd name="connsiteX5" fmla="*/ 153107 w 355126"/>
              <a:gd name="connsiteY5" fmla="*/ 1127051 h 2296632"/>
              <a:gd name="connsiteX6" fmla="*/ 4251 w 355126"/>
              <a:gd name="connsiteY6" fmla="*/ 0 h 2296632"/>
              <a:gd name="connsiteX0" fmla="*/ 5021 w 355896"/>
              <a:gd name="connsiteY0" fmla="*/ 0 h 2296632"/>
              <a:gd name="connsiteX1" fmla="*/ 355896 w 355896"/>
              <a:gd name="connsiteY1" fmla="*/ 10632 h 2296632"/>
              <a:gd name="connsiteX2" fmla="*/ 260203 w 355896"/>
              <a:gd name="connsiteY2" fmla="*/ 1116418 h 2296632"/>
              <a:gd name="connsiteX3" fmla="*/ 355896 w 355896"/>
              <a:gd name="connsiteY3" fmla="*/ 2296632 h 2296632"/>
              <a:gd name="connsiteX4" fmla="*/ 36919 w 355896"/>
              <a:gd name="connsiteY4" fmla="*/ 2296632 h 2296632"/>
              <a:gd name="connsiteX5" fmla="*/ 153877 w 355896"/>
              <a:gd name="connsiteY5" fmla="*/ 1127051 h 2296632"/>
              <a:gd name="connsiteX6" fmla="*/ 5021 w 355896"/>
              <a:gd name="connsiteY6" fmla="*/ 0 h 2296632"/>
              <a:gd name="connsiteX0" fmla="*/ 5021 w 364023"/>
              <a:gd name="connsiteY0" fmla="*/ 0 h 2296632"/>
              <a:gd name="connsiteX1" fmla="*/ 355896 w 364023"/>
              <a:gd name="connsiteY1" fmla="*/ 10632 h 2296632"/>
              <a:gd name="connsiteX2" fmla="*/ 260203 w 364023"/>
              <a:gd name="connsiteY2" fmla="*/ 1116418 h 2296632"/>
              <a:gd name="connsiteX3" fmla="*/ 355896 w 364023"/>
              <a:gd name="connsiteY3" fmla="*/ 2296632 h 2296632"/>
              <a:gd name="connsiteX4" fmla="*/ 36919 w 364023"/>
              <a:gd name="connsiteY4" fmla="*/ 2296632 h 2296632"/>
              <a:gd name="connsiteX5" fmla="*/ 153877 w 364023"/>
              <a:gd name="connsiteY5" fmla="*/ 1127051 h 2296632"/>
              <a:gd name="connsiteX6" fmla="*/ 5021 w 364023"/>
              <a:gd name="connsiteY6" fmla="*/ 0 h 2296632"/>
              <a:gd name="connsiteX0" fmla="*/ 5021 w 364023"/>
              <a:gd name="connsiteY0" fmla="*/ 0 h 2296632"/>
              <a:gd name="connsiteX1" fmla="*/ 355896 w 364023"/>
              <a:gd name="connsiteY1" fmla="*/ 10632 h 2296632"/>
              <a:gd name="connsiteX2" fmla="*/ 260203 w 364023"/>
              <a:gd name="connsiteY2" fmla="*/ 1116418 h 2296632"/>
              <a:gd name="connsiteX3" fmla="*/ 355896 w 364023"/>
              <a:gd name="connsiteY3" fmla="*/ 2296632 h 2296632"/>
              <a:gd name="connsiteX4" fmla="*/ 36919 w 364023"/>
              <a:gd name="connsiteY4" fmla="*/ 2296632 h 2296632"/>
              <a:gd name="connsiteX5" fmla="*/ 153877 w 364023"/>
              <a:gd name="connsiteY5" fmla="*/ 1127051 h 2296632"/>
              <a:gd name="connsiteX6" fmla="*/ 5021 w 364023"/>
              <a:gd name="connsiteY6" fmla="*/ 0 h 2296632"/>
              <a:gd name="connsiteX0" fmla="*/ 5021 w 362470"/>
              <a:gd name="connsiteY0" fmla="*/ 0 h 2296632"/>
              <a:gd name="connsiteX1" fmla="*/ 355896 w 362470"/>
              <a:gd name="connsiteY1" fmla="*/ 10632 h 2296632"/>
              <a:gd name="connsiteX2" fmla="*/ 260203 w 362470"/>
              <a:gd name="connsiteY2" fmla="*/ 1116418 h 2296632"/>
              <a:gd name="connsiteX3" fmla="*/ 355896 w 362470"/>
              <a:gd name="connsiteY3" fmla="*/ 2296632 h 2296632"/>
              <a:gd name="connsiteX4" fmla="*/ 36919 w 362470"/>
              <a:gd name="connsiteY4" fmla="*/ 2296632 h 2296632"/>
              <a:gd name="connsiteX5" fmla="*/ 153877 w 362470"/>
              <a:gd name="connsiteY5" fmla="*/ 1127051 h 2296632"/>
              <a:gd name="connsiteX6" fmla="*/ 5021 w 362470"/>
              <a:gd name="connsiteY6" fmla="*/ 0 h 2296632"/>
              <a:gd name="connsiteX0" fmla="*/ 0 w 357449"/>
              <a:gd name="connsiteY0" fmla="*/ 0 h 2296632"/>
              <a:gd name="connsiteX1" fmla="*/ 350875 w 357449"/>
              <a:gd name="connsiteY1" fmla="*/ 10632 h 2296632"/>
              <a:gd name="connsiteX2" fmla="*/ 255182 w 357449"/>
              <a:gd name="connsiteY2" fmla="*/ 1116418 h 2296632"/>
              <a:gd name="connsiteX3" fmla="*/ 350875 w 357449"/>
              <a:gd name="connsiteY3" fmla="*/ 2296632 h 2296632"/>
              <a:gd name="connsiteX4" fmla="*/ 31898 w 357449"/>
              <a:gd name="connsiteY4" fmla="*/ 2296632 h 2296632"/>
              <a:gd name="connsiteX5" fmla="*/ 148856 w 357449"/>
              <a:gd name="connsiteY5" fmla="*/ 1127051 h 2296632"/>
              <a:gd name="connsiteX6" fmla="*/ 0 w 357449"/>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1969 w 318977"/>
              <a:gd name="connsiteY0" fmla="*/ 6301 h 2286000"/>
              <a:gd name="connsiteX1" fmla="*/ 318977 w 318977"/>
              <a:gd name="connsiteY1" fmla="*/ 0 h 2286000"/>
              <a:gd name="connsiteX2" fmla="*/ 223284 w 318977"/>
              <a:gd name="connsiteY2" fmla="*/ 1105786 h 2286000"/>
              <a:gd name="connsiteX3" fmla="*/ 318977 w 318977"/>
              <a:gd name="connsiteY3" fmla="*/ 2286000 h 2286000"/>
              <a:gd name="connsiteX4" fmla="*/ 0 w 318977"/>
              <a:gd name="connsiteY4" fmla="*/ 2286000 h 2286000"/>
              <a:gd name="connsiteX5" fmla="*/ 116958 w 318977"/>
              <a:gd name="connsiteY5" fmla="*/ 1116419 h 2286000"/>
              <a:gd name="connsiteX6" fmla="*/ 1969 w 318977"/>
              <a:gd name="connsiteY6" fmla="*/ 6301 h 2286000"/>
              <a:gd name="connsiteX0" fmla="*/ 14669 w 318977"/>
              <a:gd name="connsiteY0" fmla="*/ 0 h 2288165"/>
              <a:gd name="connsiteX1" fmla="*/ 318977 w 318977"/>
              <a:gd name="connsiteY1" fmla="*/ 2165 h 2288165"/>
              <a:gd name="connsiteX2" fmla="*/ 223284 w 318977"/>
              <a:gd name="connsiteY2" fmla="*/ 1107951 h 2288165"/>
              <a:gd name="connsiteX3" fmla="*/ 318977 w 318977"/>
              <a:gd name="connsiteY3" fmla="*/ 2288165 h 2288165"/>
              <a:gd name="connsiteX4" fmla="*/ 0 w 318977"/>
              <a:gd name="connsiteY4" fmla="*/ 2288165 h 2288165"/>
              <a:gd name="connsiteX5" fmla="*/ 116958 w 318977"/>
              <a:gd name="connsiteY5" fmla="*/ 1118584 h 2288165"/>
              <a:gd name="connsiteX6" fmla="*/ 14669 w 318977"/>
              <a:gd name="connsiteY6" fmla="*/ 0 h 2288165"/>
              <a:gd name="connsiteX0" fmla="*/ 0 w 304308"/>
              <a:gd name="connsiteY0" fmla="*/ 0 h 2288165"/>
              <a:gd name="connsiteX1" fmla="*/ 304308 w 304308"/>
              <a:gd name="connsiteY1" fmla="*/ 2165 h 2288165"/>
              <a:gd name="connsiteX2" fmla="*/ 208615 w 304308"/>
              <a:gd name="connsiteY2" fmla="*/ 1107951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88165"/>
              <a:gd name="connsiteX1" fmla="*/ 304308 w 304308"/>
              <a:gd name="connsiteY1" fmla="*/ 2165 h 2288165"/>
              <a:gd name="connsiteX2" fmla="*/ 208615 w 304308"/>
              <a:gd name="connsiteY2" fmla="*/ 1107951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88165"/>
              <a:gd name="connsiteX1" fmla="*/ 304308 w 304308"/>
              <a:gd name="connsiteY1" fmla="*/ 2165 h 2288165"/>
              <a:gd name="connsiteX2" fmla="*/ 208615 w 304308"/>
              <a:gd name="connsiteY2" fmla="*/ 1129118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96631"/>
              <a:gd name="connsiteX1" fmla="*/ 304308 w 304308"/>
              <a:gd name="connsiteY1" fmla="*/ 2165 h 2296631"/>
              <a:gd name="connsiteX2" fmla="*/ 208615 w 304308"/>
              <a:gd name="connsiteY2" fmla="*/ 1129118 h 2296631"/>
              <a:gd name="connsiteX3" fmla="*/ 304308 w 304308"/>
              <a:gd name="connsiteY3" fmla="*/ 2288165 h 2296631"/>
              <a:gd name="connsiteX4" fmla="*/ 23431 w 304308"/>
              <a:gd name="connsiteY4" fmla="*/ 2296631 h 2296631"/>
              <a:gd name="connsiteX5" fmla="*/ 102289 w 304308"/>
              <a:gd name="connsiteY5" fmla="*/ 1118584 h 2296631"/>
              <a:gd name="connsiteX6" fmla="*/ 0 w 304308"/>
              <a:gd name="connsiteY6" fmla="*/ 0 h 2296631"/>
              <a:gd name="connsiteX0" fmla="*/ 0 w 304308"/>
              <a:gd name="connsiteY0" fmla="*/ 0 h 2301325"/>
              <a:gd name="connsiteX1" fmla="*/ 304308 w 304308"/>
              <a:gd name="connsiteY1" fmla="*/ 2165 h 2301325"/>
              <a:gd name="connsiteX2" fmla="*/ 208615 w 304308"/>
              <a:gd name="connsiteY2" fmla="*/ 1129118 h 2301325"/>
              <a:gd name="connsiteX3" fmla="*/ 304308 w 304308"/>
              <a:gd name="connsiteY3" fmla="*/ 2288165 h 2301325"/>
              <a:gd name="connsiteX4" fmla="*/ 3156 w 304308"/>
              <a:gd name="connsiteY4" fmla="*/ 2301325 h 2301325"/>
              <a:gd name="connsiteX5" fmla="*/ 102289 w 304308"/>
              <a:gd name="connsiteY5" fmla="*/ 1118584 h 2301325"/>
              <a:gd name="connsiteX6" fmla="*/ 0 w 304308"/>
              <a:gd name="connsiteY6" fmla="*/ 0 h 2301325"/>
              <a:gd name="connsiteX0" fmla="*/ 0 w 304308"/>
              <a:gd name="connsiteY0" fmla="*/ 0 h 2296631"/>
              <a:gd name="connsiteX1" fmla="*/ 304308 w 304308"/>
              <a:gd name="connsiteY1" fmla="*/ 2165 h 2296631"/>
              <a:gd name="connsiteX2" fmla="*/ 208615 w 304308"/>
              <a:gd name="connsiteY2" fmla="*/ 1129118 h 2296631"/>
              <a:gd name="connsiteX3" fmla="*/ 304308 w 304308"/>
              <a:gd name="connsiteY3" fmla="*/ 2288165 h 2296631"/>
              <a:gd name="connsiteX4" fmla="*/ 3156 w 304308"/>
              <a:gd name="connsiteY4" fmla="*/ 2296631 h 2296631"/>
              <a:gd name="connsiteX5" fmla="*/ 102289 w 304308"/>
              <a:gd name="connsiteY5" fmla="*/ 1118584 h 2296631"/>
              <a:gd name="connsiteX6" fmla="*/ 0 w 304308"/>
              <a:gd name="connsiteY6" fmla="*/ 0 h 2296631"/>
              <a:gd name="connsiteX0" fmla="*/ 0 w 304308"/>
              <a:gd name="connsiteY0" fmla="*/ 0 h 2289590"/>
              <a:gd name="connsiteX1" fmla="*/ 304308 w 304308"/>
              <a:gd name="connsiteY1" fmla="*/ 2165 h 2289590"/>
              <a:gd name="connsiteX2" fmla="*/ 208615 w 304308"/>
              <a:gd name="connsiteY2" fmla="*/ 1129118 h 2289590"/>
              <a:gd name="connsiteX3" fmla="*/ 304308 w 304308"/>
              <a:gd name="connsiteY3" fmla="*/ 2288165 h 2289590"/>
              <a:gd name="connsiteX4" fmla="*/ 920 w 304308"/>
              <a:gd name="connsiteY4" fmla="*/ 2289590 h 2289590"/>
              <a:gd name="connsiteX5" fmla="*/ 102289 w 304308"/>
              <a:gd name="connsiteY5" fmla="*/ 1118584 h 2289590"/>
              <a:gd name="connsiteX6" fmla="*/ 0 w 304308"/>
              <a:gd name="connsiteY6" fmla="*/ 0 h 2289590"/>
              <a:gd name="connsiteX0" fmla="*/ 0 w 304308"/>
              <a:gd name="connsiteY0" fmla="*/ 0 h 2289590"/>
              <a:gd name="connsiteX1" fmla="*/ 304308 w 304308"/>
              <a:gd name="connsiteY1" fmla="*/ 2165 h 2289590"/>
              <a:gd name="connsiteX2" fmla="*/ 208615 w 304308"/>
              <a:gd name="connsiteY2" fmla="*/ 1129118 h 2289590"/>
              <a:gd name="connsiteX3" fmla="*/ 302966 w 304308"/>
              <a:gd name="connsiteY3" fmla="*/ 2286404 h 2289590"/>
              <a:gd name="connsiteX4" fmla="*/ 920 w 304308"/>
              <a:gd name="connsiteY4" fmla="*/ 2289590 h 2289590"/>
              <a:gd name="connsiteX5" fmla="*/ 102289 w 304308"/>
              <a:gd name="connsiteY5" fmla="*/ 1118584 h 2289590"/>
              <a:gd name="connsiteX6" fmla="*/ 0 w 304308"/>
              <a:gd name="connsiteY6" fmla="*/ 0 h 2289590"/>
              <a:gd name="connsiteX0" fmla="*/ 0 w 304308"/>
              <a:gd name="connsiteY0" fmla="*/ 0 h 2289590"/>
              <a:gd name="connsiteX1" fmla="*/ 304308 w 304308"/>
              <a:gd name="connsiteY1" fmla="*/ 2165 h 2289590"/>
              <a:gd name="connsiteX2" fmla="*/ 208615 w 304308"/>
              <a:gd name="connsiteY2" fmla="*/ 1129118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 name="connsiteX0" fmla="*/ 0 w 304308"/>
              <a:gd name="connsiteY0" fmla="*/ 0 h 2289590"/>
              <a:gd name="connsiteX1" fmla="*/ 304308 w 304308"/>
              <a:gd name="connsiteY1" fmla="*/ 2165 h 2289590"/>
              <a:gd name="connsiteX2" fmla="*/ 202353 w 304308"/>
              <a:gd name="connsiteY2" fmla="*/ 1146721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 name="connsiteX0" fmla="*/ 0 w 304308"/>
              <a:gd name="connsiteY0" fmla="*/ 0 h 2289590"/>
              <a:gd name="connsiteX1" fmla="*/ 304308 w 304308"/>
              <a:gd name="connsiteY1" fmla="*/ 2165 h 2289590"/>
              <a:gd name="connsiteX2" fmla="*/ 201906 w 304308"/>
              <a:gd name="connsiteY2" fmla="*/ 1136159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308" h="2289590">
                <a:moveTo>
                  <a:pt x="0" y="0"/>
                </a:moveTo>
                <a:lnTo>
                  <a:pt x="304308" y="2165"/>
                </a:lnTo>
                <a:cubicBezTo>
                  <a:pt x="251145" y="220132"/>
                  <a:pt x="202130" y="755453"/>
                  <a:pt x="201906" y="1136159"/>
                </a:cubicBezTo>
                <a:cubicBezTo>
                  <a:pt x="201682" y="1516865"/>
                  <a:pt x="276385" y="2100334"/>
                  <a:pt x="302966" y="2286404"/>
                </a:cubicBezTo>
                <a:lnTo>
                  <a:pt x="920" y="2289590"/>
                </a:lnTo>
                <a:cubicBezTo>
                  <a:pt x="50243" y="2039528"/>
                  <a:pt x="102889" y="1523066"/>
                  <a:pt x="102736" y="1141468"/>
                </a:cubicBezTo>
                <a:cubicBezTo>
                  <a:pt x="102583" y="759870"/>
                  <a:pt x="62023" y="186070"/>
                  <a:pt x="0" y="0"/>
                </a:cubicBezTo>
                <a:close/>
              </a:path>
            </a:pathLst>
          </a:custGeom>
          <a:solidFill>
            <a:schemeClr val="tx2">
              <a:lumMod val="10000"/>
              <a:lumOff val="9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cxnSp>
        <p:nvCxnSpPr>
          <p:cNvPr id="5" name="Straight Connector 4">
            <a:extLst>
              <a:ext uri="{FF2B5EF4-FFF2-40B4-BE49-F238E27FC236}">
                <a16:creationId xmlns:a16="http://schemas.microsoft.com/office/drawing/2014/main" id="{92CE58B1-F997-8618-AB8C-98FE297B1E70}"/>
              </a:ext>
            </a:extLst>
          </p:cNvPr>
          <p:cNvCxnSpPr/>
          <p:nvPr/>
        </p:nvCxnSpPr>
        <p:spPr bwMode="auto">
          <a:xfrm>
            <a:off x="1889002" y="3437913"/>
            <a:ext cx="4848682"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Oval 6">
            <a:extLst>
              <a:ext uri="{FF2B5EF4-FFF2-40B4-BE49-F238E27FC236}">
                <a16:creationId xmlns:a16="http://schemas.microsoft.com/office/drawing/2014/main" id="{23D7D216-1CD1-BF27-83C4-9C00747A6797}"/>
              </a:ext>
            </a:extLst>
          </p:cNvPr>
          <p:cNvSpPr/>
          <p:nvPr/>
        </p:nvSpPr>
        <p:spPr bwMode="auto">
          <a:xfrm>
            <a:off x="6317314" y="3391208"/>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8" name="Straight Connector 7">
            <a:extLst>
              <a:ext uri="{FF2B5EF4-FFF2-40B4-BE49-F238E27FC236}">
                <a16:creationId xmlns:a16="http://schemas.microsoft.com/office/drawing/2014/main" id="{3FA5B021-59D8-59DF-D372-E6BBBAE9736B}"/>
              </a:ext>
            </a:extLst>
          </p:cNvPr>
          <p:cNvCxnSpPr>
            <a:stCxn id="17" idx="2"/>
          </p:cNvCxnSpPr>
          <p:nvPr/>
        </p:nvCxnSpPr>
        <p:spPr bwMode="auto">
          <a:xfrm>
            <a:off x="2245795" y="2657337"/>
            <a:ext cx="2432459" cy="1"/>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Freeform: Shape 8">
            <a:extLst>
              <a:ext uri="{FF2B5EF4-FFF2-40B4-BE49-F238E27FC236}">
                <a16:creationId xmlns:a16="http://schemas.microsoft.com/office/drawing/2014/main" id="{7AD57834-8D0D-F581-48E5-BDF5B601AFD2}"/>
              </a:ext>
            </a:extLst>
          </p:cNvPr>
          <p:cNvSpPr/>
          <p:nvPr/>
        </p:nvSpPr>
        <p:spPr bwMode="auto">
          <a:xfrm rot="5400000">
            <a:off x="3180508" y="2499248"/>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1" name="Oval 10">
            <a:extLst>
              <a:ext uri="{FF2B5EF4-FFF2-40B4-BE49-F238E27FC236}">
                <a16:creationId xmlns:a16="http://schemas.microsoft.com/office/drawing/2014/main" id="{7BDE8385-B5C3-33D4-C42A-7B17BCEA0BC9}"/>
              </a:ext>
            </a:extLst>
          </p:cNvPr>
          <p:cNvSpPr/>
          <p:nvPr/>
        </p:nvSpPr>
        <p:spPr bwMode="auto">
          <a:xfrm>
            <a:off x="2664445" y="3400875"/>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nvGrpSpPr>
          <p:cNvPr id="13" name="Group 12">
            <a:extLst>
              <a:ext uri="{FF2B5EF4-FFF2-40B4-BE49-F238E27FC236}">
                <a16:creationId xmlns:a16="http://schemas.microsoft.com/office/drawing/2014/main" id="{1C8F9430-A0EB-1156-3AF9-A23F2B2C5338}"/>
              </a:ext>
            </a:extLst>
          </p:cNvPr>
          <p:cNvGrpSpPr/>
          <p:nvPr/>
        </p:nvGrpSpPr>
        <p:grpSpPr>
          <a:xfrm>
            <a:off x="4644845" y="2150031"/>
            <a:ext cx="1353748" cy="517736"/>
            <a:chOff x="5550539" y="3641410"/>
            <a:chExt cx="1418008" cy="428777"/>
          </a:xfrm>
        </p:grpSpPr>
        <p:cxnSp>
          <p:nvCxnSpPr>
            <p:cNvPr id="15" name="Straight Connector 14">
              <a:extLst>
                <a:ext uri="{FF2B5EF4-FFF2-40B4-BE49-F238E27FC236}">
                  <a16:creationId xmlns:a16="http://schemas.microsoft.com/office/drawing/2014/main" id="{9DF22B9A-9CA1-C6A5-1DD8-0DA2432DD794}"/>
                </a:ext>
              </a:extLst>
            </p:cNvPr>
            <p:cNvCxnSpPr/>
            <p:nvPr/>
          </p:nvCxnSpPr>
          <p:spPr bwMode="auto">
            <a:xfrm flipV="1">
              <a:off x="5550539" y="3641410"/>
              <a:ext cx="1418008" cy="428777"/>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Freeform: Shape 15">
              <a:extLst>
                <a:ext uri="{FF2B5EF4-FFF2-40B4-BE49-F238E27FC236}">
                  <a16:creationId xmlns:a16="http://schemas.microsoft.com/office/drawing/2014/main" id="{4FCE86DF-ED64-A1CE-7060-5E94707E2F7B}"/>
                </a:ext>
              </a:extLst>
            </p:cNvPr>
            <p:cNvSpPr/>
            <p:nvPr/>
          </p:nvSpPr>
          <p:spPr bwMode="auto">
            <a:xfrm rot="3920548">
              <a:off x="6352438" y="3661082"/>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cxnSp>
        <p:nvCxnSpPr>
          <p:cNvPr id="14" name="Straight Connector 13">
            <a:extLst>
              <a:ext uri="{FF2B5EF4-FFF2-40B4-BE49-F238E27FC236}">
                <a16:creationId xmlns:a16="http://schemas.microsoft.com/office/drawing/2014/main" id="{C124B413-AF5B-DA73-7EA9-CA47D5590025}"/>
              </a:ext>
            </a:extLst>
          </p:cNvPr>
          <p:cNvCxnSpPr/>
          <p:nvPr/>
        </p:nvCxnSpPr>
        <p:spPr bwMode="auto">
          <a:xfrm flipH="1">
            <a:off x="2726980" y="2694063"/>
            <a:ext cx="1893245" cy="726023"/>
          </a:xfrm>
          <a:prstGeom prst="line">
            <a:avLst/>
          </a:prstGeom>
          <a:solidFill>
            <a:schemeClr val="accent1"/>
          </a:solidFill>
          <a:ln w="222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rrow: Down 16">
            <a:extLst>
              <a:ext uri="{FF2B5EF4-FFF2-40B4-BE49-F238E27FC236}">
                <a16:creationId xmlns:a16="http://schemas.microsoft.com/office/drawing/2014/main" id="{C0941AFE-D3CC-026F-8C5F-AB796BDAC0D9}"/>
              </a:ext>
            </a:extLst>
          </p:cNvPr>
          <p:cNvSpPr/>
          <p:nvPr/>
        </p:nvSpPr>
        <p:spPr bwMode="auto">
          <a:xfrm rot="10800000">
            <a:off x="2141672" y="2657337"/>
            <a:ext cx="208247" cy="771469"/>
          </a:xfrm>
          <a:prstGeom prst="downArrow">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19" name="Straight Connector 18">
            <a:extLst>
              <a:ext uri="{FF2B5EF4-FFF2-40B4-BE49-F238E27FC236}">
                <a16:creationId xmlns:a16="http://schemas.microsoft.com/office/drawing/2014/main" id="{1E2B9332-3FA1-962B-90A1-11140BA8838F}"/>
              </a:ext>
            </a:extLst>
          </p:cNvPr>
          <p:cNvCxnSpPr>
            <a:stCxn id="4" idx="2"/>
          </p:cNvCxnSpPr>
          <p:nvPr/>
        </p:nvCxnSpPr>
        <p:spPr bwMode="auto">
          <a:xfrm>
            <a:off x="4704222" y="3445837"/>
            <a:ext cx="1821706" cy="596774"/>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Freeform: Shape 22">
            <a:extLst>
              <a:ext uri="{FF2B5EF4-FFF2-40B4-BE49-F238E27FC236}">
                <a16:creationId xmlns:a16="http://schemas.microsoft.com/office/drawing/2014/main" id="{8A3DBDB7-2BE2-A33A-B20C-803B99607534}"/>
              </a:ext>
            </a:extLst>
          </p:cNvPr>
          <p:cNvSpPr/>
          <p:nvPr/>
        </p:nvSpPr>
        <p:spPr bwMode="auto">
          <a:xfrm rot="6476448">
            <a:off x="5705329" y="3651429"/>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4" name="Freeform: Shape 23">
            <a:extLst>
              <a:ext uri="{FF2B5EF4-FFF2-40B4-BE49-F238E27FC236}">
                <a16:creationId xmlns:a16="http://schemas.microsoft.com/office/drawing/2014/main" id="{F5CA17FE-E723-FAA8-DD29-1C0CA8DA7C46}"/>
              </a:ext>
            </a:extLst>
          </p:cNvPr>
          <p:cNvSpPr/>
          <p:nvPr/>
        </p:nvSpPr>
        <p:spPr bwMode="auto">
          <a:xfrm rot="6400860">
            <a:off x="3067622" y="2800904"/>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6" name="TextBox 25">
            <a:extLst>
              <a:ext uri="{FF2B5EF4-FFF2-40B4-BE49-F238E27FC236}">
                <a16:creationId xmlns:a16="http://schemas.microsoft.com/office/drawing/2014/main" id="{15C8B3A8-23B2-737C-1821-5EB695246795}"/>
              </a:ext>
            </a:extLst>
          </p:cNvPr>
          <p:cNvSpPr txBox="1"/>
          <p:nvPr/>
        </p:nvSpPr>
        <p:spPr>
          <a:xfrm>
            <a:off x="423134" y="2721128"/>
            <a:ext cx="1357598" cy="523220"/>
          </a:xfrm>
          <a:prstGeom prst="rect">
            <a:avLst/>
          </a:prstGeom>
          <a:noFill/>
        </p:spPr>
        <p:txBody>
          <a:bodyPr wrap="square" rtlCol="0">
            <a:spAutoFit/>
          </a:bodyPr>
          <a:lstStyle/>
          <a:p>
            <a:pPr algn="l"/>
            <a:r>
              <a:rPr lang="en-GB" sz="2800" b="0" dirty="0"/>
              <a:t>Object</a:t>
            </a:r>
          </a:p>
        </p:txBody>
      </p:sp>
      <p:cxnSp>
        <p:nvCxnSpPr>
          <p:cNvPr id="22" name="Straight Connector 21">
            <a:extLst>
              <a:ext uri="{FF2B5EF4-FFF2-40B4-BE49-F238E27FC236}">
                <a16:creationId xmlns:a16="http://schemas.microsoft.com/office/drawing/2014/main" id="{542E65C6-B25F-A6D4-46D0-B640DA75053D}"/>
              </a:ext>
            </a:extLst>
          </p:cNvPr>
          <p:cNvCxnSpPr>
            <a:stCxn id="17" idx="2"/>
            <a:endCxn id="4" idx="2"/>
          </p:cNvCxnSpPr>
          <p:nvPr/>
        </p:nvCxnSpPr>
        <p:spPr bwMode="auto">
          <a:xfrm>
            <a:off x="2245795" y="2657337"/>
            <a:ext cx="2458427" cy="7885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a:extLst>
              <a:ext uri="{FF2B5EF4-FFF2-40B4-BE49-F238E27FC236}">
                <a16:creationId xmlns:a16="http://schemas.microsoft.com/office/drawing/2014/main" id="{B8710715-4BA7-8199-0672-B630B13ACF94}"/>
              </a:ext>
            </a:extLst>
          </p:cNvPr>
          <p:cNvSpPr txBox="1"/>
          <p:nvPr/>
        </p:nvSpPr>
        <p:spPr>
          <a:xfrm>
            <a:off x="2524841" y="3542015"/>
            <a:ext cx="404278"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F</a:t>
            </a:r>
          </a:p>
        </p:txBody>
      </p:sp>
      <p:sp>
        <p:nvSpPr>
          <p:cNvPr id="21" name="Arrow: Down 20">
            <a:extLst>
              <a:ext uri="{FF2B5EF4-FFF2-40B4-BE49-F238E27FC236}">
                <a16:creationId xmlns:a16="http://schemas.microsoft.com/office/drawing/2014/main" id="{BF87469E-2CF2-7FD5-B277-FC57177FCCCF}"/>
              </a:ext>
            </a:extLst>
          </p:cNvPr>
          <p:cNvSpPr/>
          <p:nvPr/>
        </p:nvSpPr>
        <p:spPr bwMode="auto">
          <a:xfrm rot="10800000">
            <a:off x="3491679" y="3097477"/>
            <a:ext cx="202435" cy="341011"/>
          </a:xfrm>
          <a:prstGeom prst="downArrow">
            <a:avLst>
              <a:gd name="adj1" fmla="val 34495"/>
              <a:gd name="adj2" fmla="val 50000"/>
            </a:avLst>
          </a:prstGeom>
          <a:solidFill>
            <a:schemeClr val="bg1">
              <a:lumMod val="65000"/>
            </a:schemeClr>
          </a:solidFill>
          <a:ln w="19050"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5" name="TextBox 24">
            <a:extLst>
              <a:ext uri="{FF2B5EF4-FFF2-40B4-BE49-F238E27FC236}">
                <a16:creationId xmlns:a16="http://schemas.microsoft.com/office/drawing/2014/main" id="{451287DA-9097-EAE5-03DF-34BCAB92A784}"/>
              </a:ext>
            </a:extLst>
          </p:cNvPr>
          <p:cNvSpPr txBox="1"/>
          <p:nvPr/>
        </p:nvSpPr>
        <p:spPr>
          <a:xfrm>
            <a:off x="3071059" y="3471485"/>
            <a:ext cx="1269513" cy="523220"/>
          </a:xfrm>
          <a:prstGeom prst="rect">
            <a:avLst/>
          </a:prstGeom>
          <a:noFill/>
        </p:spPr>
        <p:txBody>
          <a:bodyPr wrap="square" rtlCol="0">
            <a:spAutoFit/>
          </a:bodyPr>
          <a:lstStyle/>
          <a:p>
            <a:pPr algn="l"/>
            <a:r>
              <a:rPr lang="en-GB" sz="2800" b="0"/>
              <a:t>Image</a:t>
            </a:r>
          </a:p>
        </p:txBody>
      </p:sp>
    </p:spTree>
    <p:extLst>
      <p:ext uri="{BB962C8B-B14F-4D97-AF65-F5344CB8AC3E}">
        <p14:creationId xmlns:p14="http://schemas.microsoft.com/office/powerpoint/2010/main" val="13077990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C5605-7833-3E9C-6D1E-708DF4E6D77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34967ED-136F-2FE1-F673-0F64B2670CB0}"/>
              </a:ext>
            </a:extLst>
          </p:cNvPr>
          <p:cNvSpPr>
            <a:spLocks noGrp="1"/>
          </p:cNvSpPr>
          <p:nvPr>
            <p:ph type="title"/>
          </p:nvPr>
        </p:nvSpPr>
        <p:spPr>
          <a:xfrm>
            <a:off x="241300" y="155246"/>
            <a:ext cx="8724900" cy="590931"/>
          </a:xfrm>
        </p:spPr>
        <p:txBody>
          <a:bodyPr/>
          <a:lstStyle/>
          <a:p>
            <a:r>
              <a:rPr lang="en-GB" dirty="0"/>
              <a:t>Why do we say the image is virtual</a:t>
            </a:r>
          </a:p>
        </p:txBody>
      </p:sp>
      <p:sp>
        <p:nvSpPr>
          <p:cNvPr id="2" name="Slide Number Placeholder 1">
            <a:extLst>
              <a:ext uri="{FF2B5EF4-FFF2-40B4-BE49-F238E27FC236}">
                <a16:creationId xmlns:a16="http://schemas.microsoft.com/office/drawing/2014/main" id="{6BC5C9AE-DEDD-2C39-396F-2F8E855909D1}"/>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56</a:t>
            </a:fld>
            <a:endParaRPr lang="en-GB" altLang="en-US" dirty="0"/>
          </a:p>
        </p:txBody>
      </p:sp>
      <p:sp>
        <p:nvSpPr>
          <p:cNvPr id="4" name="Freeform: Shape 3">
            <a:extLst>
              <a:ext uri="{FF2B5EF4-FFF2-40B4-BE49-F238E27FC236}">
                <a16:creationId xmlns:a16="http://schemas.microsoft.com/office/drawing/2014/main" id="{EB183008-5CCA-374A-4F1F-8762920B57F0}"/>
              </a:ext>
            </a:extLst>
          </p:cNvPr>
          <p:cNvSpPr/>
          <p:nvPr/>
        </p:nvSpPr>
        <p:spPr bwMode="auto">
          <a:xfrm>
            <a:off x="4513115" y="2421197"/>
            <a:ext cx="288032" cy="2064856"/>
          </a:xfrm>
          <a:custGeom>
            <a:avLst/>
            <a:gdLst>
              <a:gd name="connsiteX0" fmla="*/ 0 w 372140"/>
              <a:gd name="connsiteY0" fmla="*/ 21265 h 2286000"/>
              <a:gd name="connsiteX1" fmla="*/ 372140 w 372140"/>
              <a:gd name="connsiteY1" fmla="*/ 0 h 2286000"/>
              <a:gd name="connsiteX2" fmla="*/ 276447 w 372140"/>
              <a:gd name="connsiteY2" fmla="*/ 1105786 h 2286000"/>
              <a:gd name="connsiteX3" fmla="*/ 372140 w 372140"/>
              <a:gd name="connsiteY3" fmla="*/ 2286000 h 2286000"/>
              <a:gd name="connsiteX4" fmla="*/ 53163 w 372140"/>
              <a:gd name="connsiteY4" fmla="*/ 2286000 h 2286000"/>
              <a:gd name="connsiteX5" fmla="*/ 170121 w 372140"/>
              <a:gd name="connsiteY5" fmla="*/ 1116419 h 2286000"/>
              <a:gd name="connsiteX6" fmla="*/ 0 w 372140"/>
              <a:gd name="connsiteY6" fmla="*/ 21265 h 2286000"/>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4251 w 355126"/>
              <a:gd name="connsiteY0" fmla="*/ 0 h 2296632"/>
              <a:gd name="connsiteX1" fmla="*/ 355126 w 355126"/>
              <a:gd name="connsiteY1" fmla="*/ 10632 h 2296632"/>
              <a:gd name="connsiteX2" fmla="*/ 259433 w 355126"/>
              <a:gd name="connsiteY2" fmla="*/ 1116418 h 2296632"/>
              <a:gd name="connsiteX3" fmla="*/ 355126 w 355126"/>
              <a:gd name="connsiteY3" fmla="*/ 2296632 h 2296632"/>
              <a:gd name="connsiteX4" fmla="*/ 36149 w 355126"/>
              <a:gd name="connsiteY4" fmla="*/ 2296632 h 2296632"/>
              <a:gd name="connsiteX5" fmla="*/ 153107 w 355126"/>
              <a:gd name="connsiteY5" fmla="*/ 1127051 h 2296632"/>
              <a:gd name="connsiteX6" fmla="*/ 4251 w 355126"/>
              <a:gd name="connsiteY6" fmla="*/ 0 h 2296632"/>
              <a:gd name="connsiteX0" fmla="*/ 5021 w 355896"/>
              <a:gd name="connsiteY0" fmla="*/ 0 h 2296632"/>
              <a:gd name="connsiteX1" fmla="*/ 355896 w 355896"/>
              <a:gd name="connsiteY1" fmla="*/ 10632 h 2296632"/>
              <a:gd name="connsiteX2" fmla="*/ 260203 w 355896"/>
              <a:gd name="connsiteY2" fmla="*/ 1116418 h 2296632"/>
              <a:gd name="connsiteX3" fmla="*/ 355896 w 355896"/>
              <a:gd name="connsiteY3" fmla="*/ 2296632 h 2296632"/>
              <a:gd name="connsiteX4" fmla="*/ 36919 w 355896"/>
              <a:gd name="connsiteY4" fmla="*/ 2296632 h 2296632"/>
              <a:gd name="connsiteX5" fmla="*/ 153877 w 355896"/>
              <a:gd name="connsiteY5" fmla="*/ 1127051 h 2296632"/>
              <a:gd name="connsiteX6" fmla="*/ 5021 w 355896"/>
              <a:gd name="connsiteY6" fmla="*/ 0 h 2296632"/>
              <a:gd name="connsiteX0" fmla="*/ 5021 w 364023"/>
              <a:gd name="connsiteY0" fmla="*/ 0 h 2296632"/>
              <a:gd name="connsiteX1" fmla="*/ 355896 w 364023"/>
              <a:gd name="connsiteY1" fmla="*/ 10632 h 2296632"/>
              <a:gd name="connsiteX2" fmla="*/ 260203 w 364023"/>
              <a:gd name="connsiteY2" fmla="*/ 1116418 h 2296632"/>
              <a:gd name="connsiteX3" fmla="*/ 355896 w 364023"/>
              <a:gd name="connsiteY3" fmla="*/ 2296632 h 2296632"/>
              <a:gd name="connsiteX4" fmla="*/ 36919 w 364023"/>
              <a:gd name="connsiteY4" fmla="*/ 2296632 h 2296632"/>
              <a:gd name="connsiteX5" fmla="*/ 153877 w 364023"/>
              <a:gd name="connsiteY5" fmla="*/ 1127051 h 2296632"/>
              <a:gd name="connsiteX6" fmla="*/ 5021 w 364023"/>
              <a:gd name="connsiteY6" fmla="*/ 0 h 2296632"/>
              <a:gd name="connsiteX0" fmla="*/ 5021 w 364023"/>
              <a:gd name="connsiteY0" fmla="*/ 0 h 2296632"/>
              <a:gd name="connsiteX1" fmla="*/ 355896 w 364023"/>
              <a:gd name="connsiteY1" fmla="*/ 10632 h 2296632"/>
              <a:gd name="connsiteX2" fmla="*/ 260203 w 364023"/>
              <a:gd name="connsiteY2" fmla="*/ 1116418 h 2296632"/>
              <a:gd name="connsiteX3" fmla="*/ 355896 w 364023"/>
              <a:gd name="connsiteY3" fmla="*/ 2296632 h 2296632"/>
              <a:gd name="connsiteX4" fmla="*/ 36919 w 364023"/>
              <a:gd name="connsiteY4" fmla="*/ 2296632 h 2296632"/>
              <a:gd name="connsiteX5" fmla="*/ 153877 w 364023"/>
              <a:gd name="connsiteY5" fmla="*/ 1127051 h 2296632"/>
              <a:gd name="connsiteX6" fmla="*/ 5021 w 364023"/>
              <a:gd name="connsiteY6" fmla="*/ 0 h 2296632"/>
              <a:gd name="connsiteX0" fmla="*/ 5021 w 362470"/>
              <a:gd name="connsiteY0" fmla="*/ 0 h 2296632"/>
              <a:gd name="connsiteX1" fmla="*/ 355896 w 362470"/>
              <a:gd name="connsiteY1" fmla="*/ 10632 h 2296632"/>
              <a:gd name="connsiteX2" fmla="*/ 260203 w 362470"/>
              <a:gd name="connsiteY2" fmla="*/ 1116418 h 2296632"/>
              <a:gd name="connsiteX3" fmla="*/ 355896 w 362470"/>
              <a:gd name="connsiteY3" fmla="*/ 2296632 h 2296632"/>
              <a:gd name="connsiteX4" fmla="*/ 36919 w 362470"/>
              <a:gd name="connsiteY4" fmla="*/ 2296632 h 2296632"/>
              <a:gd name="connsiteX5" fmla="*/ 153877 w 362470"/>
              <a:gd name="connsiteY5" fmla="*/ 1127051 h 2296632"/>
              <a:gd name="connsiteX6" fmla="*/ 5021 w 362470"/>
              <a:gd name="connsiteY6" fmla="*/ 0 h 2296632"/>
              <a:gd name="connsiteX0" fmla="*/ 0 w 357449"/>
              <a:gd name="connsiteY0" fmla="*/ 0 h 2296632"/>
              <a:gd name="connsiteX1" fmla="*/ 350875 w 357449"/>
              <a:gd name="connsiteY1" fmla="*/ 10632 h 2296632"/>
              <a:gd name="connsiteX2" fmla="*/ 255182 w 357449"/>
              <a:gd name="connsiteY2" fmla="*/ 1116418 h 2296632"/>
              <a:gd name="connsiteX3" fmla="*/ 350875 w 357449"/>
              <a:gd name="connsiteY3" fmla="*/ 2296632 h 2296632"/>
              <a:gd name="connsiteX4" fmla="*/ 31898 w 357449"/>
              <a:gd name="connsiteY4" fmla="*/ 2296632 h 2296632"/>
              <a:gd name="connsiteX5" fmla="*/ 148856 w 357449"/>
              <a:gd name="connsiteY5" fmla="*/ 1127051 h 2296632"/>
              <a:gd name="connsiteX6" fmla="*/ 0 w 357449"/>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1969 w 318977"/>
              <a:gd name="connsiteY0" fmla="*/ 6301 h 2286000"/>
              <a:gd name="connsiteX1" fmla="*/ 318977 w 318977"/>
              <a:gd name="connsiteY1" fmla="*/ 0 h 2286000"/>
              <a:gd name="connsiteX2" fmla="*/ 223284 w 318977"/>
              <a:gd name="connsiteY2" fmla="*/ 1105786 h 2286000"/>
              <a:gd name="connsiteX3" fmla="*/ 318977 w 318977"/>
              <a:gd name="connsiteY3" fmla="*/ 2286000 h 2286000"/>
              <a:gd name="connsiteX4" fmla="*/ 0 w 318977"/>
              <a:gd name="connsiteY4" fmla="*/ 2286000 h 2286000"/>
              <a:gd name="connsiteX5" fmla="*/ 116958 w 318977"/>
              <a:gd name="connsiteY5" fmla="*/ 1116419 h 2286000"/>
              <a:gd name="connsiteX6" fmla="*/ 1969 w 318977"/>
              <a:gd name="connsiteY6" fmla="*/ 6301 h 2286000"/>
              <a:gd name="connsiteX0" fmla="*/ 14669 w 318977"/>
              <a:gd name="connsiteY0" fmla="*/ 0 h 2288165"/>
              <a:gd name="connsiteX1" fmla="*/ 318977 w 318977"/>
              <a:gd name="connsiteY1" fmla="*/ 2165 h 2288165"/>
              <a:gd name="connsiteX2" fmla="*/ 223284 w 318977"/>
              <a:gd name="connsiteY2" fmla="*/ 1107951 h 2288165"/>
              <a:gd name="connsiteX3" fmla="*/ 318977 w 318977"/>
              <a:gd name="connsiteY3" fmla="*/ 2288165 h 2288165"/>
              <a:gd name="connsiteX4" fmla="*/ 0 w 318977"/>
              <a:gd name="connsiteY4" fmla="*/ 2288165 h 2288165"/>
              <a:gd name="connsiteX5" fmla="*/ 116958 w 318977"/>
              <a:gd name="connsiteY5" fmla="*/ 1118584 h 2288165"/>
              <a:gd name="connsiteX6" fmla="*/ 14669 w 318977"/>
              <a:gd name="connsiteY6" fmla="*/ 0 h 2288165"/>
              <a:gd name="connsiteX0" fmla="*/ 0 w 304308"/>
              <a:gd name="connsiteY0" fmla="*/ 0 h 2288165"/>
              <a:gd name="connsiteX1" fmla="*/ 304308 w 304308"/>
              <a:gd name="connsiteY1" fmla="*/ 2165 h 2288165"/>
              <a:gd name="connsiteX2" fmla="*/ 208615 w 304308"/>
              <a:gd name="connsiteY2" fmla="*/ 1107951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88165"/>
              <a:gd name="connsiteX1" fmla="*/ 304308 w 304308"/>
              <a:gd name="connsiteY1" fmla="*/ 2165 h 2288165"/>
              <a:gd name="connsiteX2" fmla="*/ 208615 w 304308"/>
              <a:gd name="connsiteY2" fmla="*/ 1107951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88165"/>
              <a:gd name="connsiteX1" fmla="*/ 304308 w 304308"/>
              <a:gd name="connsiteY1" fmla="*/ 2165 h 2288165"/>
              <a:gd name="connsiteX2" fmla="*/ 208615 w 304308"/>
              <a:gd name="connsiteY2" fmla="*/ 1129118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96631"/>
              <a:gd name="connsiteX1" fmla="*/ 304308 w 304308"/>
              <a:gd name="connsiteY1" fmla="*/ 2165 h 2296631"/>
              <a:gd name="connsiteX2" fmla="*/ 208615 w 304308"/>
              <a:gd name="connsiteY2" fmla="*/ 1129118 h 2296631"/>
              <a:gd name="connsiteX3" fmla="*/ 304308 w 304308"/>
              <a:gd name="connsiteY3" fmla="*/ 2288165 h 2296631"/>
              <a:gd name="connsiteX4" fmla="*/ 23431 w 304308"/>
              <a:gd name="connsiteY4" fmla="*/ 2296631 h 2296631"/>
              <a:gd name="connsiteX5" fmla="*/ 102289 w 304308"/>
              <a:gd name="connsiteY5" fmla="*/ 1118584 h 2296631"/>
              <a:gd name="connsiteX6" fmla="*/ 0 w 304308"/>
              <a:gd name="connsiteY6" fmla="*/ 0 h 2296631"/>
              <a:gd name="connsiteX0" fmla="*/ 0 w 304308"/>
              <a:gd name="connsiteY0" fmla="*/ 0 h 2301325"/>
              <a:gd name="connsiteX1" fmla="*/ 304308 w 304308"/>
              <a:gd name="connsiteY1" fmla="*/ 2165 h 2301325"/>
              <a:gd name="connsiteX2" fmla="*/ 208615 w 304308"/>
              <a:gd name="connsiteY2" fmla="*/ 1129118 h 2301325"/>
              <a:gd name="connsiteX3" fmla="*/ 304308 w 304308"/>
              <a:gd name="connsiteY3" fmla="*/ 2288165 h 2301325"/>
              <a:gd name="connsiteX4" fmla="*/ 3156 w 304308"/>
              <a:gd name="connsiteY4" fmla="*/ 2301325 h 2301325"/>
              <a:gd name="connsiteX5" fmla="*/ 102289 w 304308"/>
              <a:gd name="connsiteY5" fmla="*/ 1118584 h 2301325"/>
              <a:gd name="connsiteX6" fmla="*/ 0 w 304308"/>
              <a:gd name="connsiteY6" fmla="*/ 0 h 2301325"/>
              <a:gd name="connsiteX0" fmla="*/ 0 w 304308"/>
              <a:gd name="connsiteY0" fmla="*/ 0 h 2296631"/>
              <a:gd name="connsiteX1" fmla="*/ 304308 w 304308"/>
              <a:gd name="connsiteY1" fmla="*/ 2165 h 2296631"/>
              <a:gd name="connsiteX2" fmla="*/ 208615 w 304308"/>
              <a:gd name="connsiteY2" fmla="*/ 1129118 h 2296631"/>
              <a:gd name="connsiteX3" fmla="*/ 304308 w 304308"/>
              <a:gd name="connsiteY3" fmla="*/ 2288165 h 2296631"/>
              <a:gd name="connsiteX4" fmla="*/ 3156 w 304308"/>
              <a:gd name="connsiteY4" fmla="*/ 2296631 h 2296631"/>
              <a:gd name="connsiteX5" fmla="*/ 102289 w 304308"/>
              <a:gd name="connsiteY5" fmla="*/ 1118584 h 2296631"/>
              <a:gd name="connsiteX6" fmla="*/ 0 w 304308"/>
              <a:gd name="connsiteY6" fmla="*/ 0 h 2296631"/>
              <a:gd name="connsiteX0" fmla="*/ 0 w 304308"/>
              <a:gd name="connsiteY0" fmla="*/ 0 h 2289590"/>
              <a:gd name="connsiteX1" fmla="*/ 304308 w 304308"/>
              <a:gd name="connsiteY1" fmla="*/ 2165 h 2289590"/>
              <a:gd name="connsiteX2" fmla="*/ 208615 w 304308"/>
              <a:gd name="connsiteY2" fmla="*/ 1129118 h 2289590"/>
              <a:gd name="connsiteX3" fmla="*/ 304308 w 304308"/>
              <a:gd name="connsiteY3" fmla="*/ 2288165 h 2289590"/>
              <a:gd name="connsiteX4" fmla="*/ 920 w 304308"/>
              <a:gd name="connsiteY4" fmla="*/ 2289590 h 2289590"/>
              <a:gd name="connsiteX5" fmla="*/ 102289 w 304308"/>
              <a:gd name="connsiteY5" fmla="*/ 1118584 h 2289590"/>
              <a:gd name="connsiteX6" fmla="*/ 0 w 304308"/>
              <a:gd name="connsiteY6" fmla="*/ 0 h 2289590"/>
              <a:gd name="connsiteX0" fmla="*/ 0 w 304308"/>
              <a:gd name="connsiteY0" fmla="*/ 0 h 2289590"/>
              <a:gd name="connsiteX1" fmla="*/ 304308 w 304308"/>
              <a:gd name="connsiteY1" fmla="*/ 2165 h 2289590"/>
              <a:gd name="connsiteX2" fmla="*/ 208615 w 304308"/>
              <a:gd name="connsiteY2" fmla="*/ 1129118 h 2289590"/>
              <a:gd name="connsiteX3" fmla="*/ 302966 w 304308"/>
              <a:gd name="connsiteY3" fmla="*/ 2286404 h 2289590"/>
              <a:gd name="connsiteX4" fmla="*/ 920 w 304308"/>
              <a:gd name="connsiteY4" fmla="*/ 2289590 h 2289590"/>
              <a:gd name="connsiteX5" fmla="*/ 102289 w 304308"/>
              <a:gd name="connsiteY5" fmla="*/ 1118584 h 2289590"/>
              <a:gd name="connsiteX6" fmla="*/ 0 w 304308"/>
              <a:gd name="connsiteY6" fmla="*/ 0 h 2289590"/>
              <a:gd name="connsiteX0" fmla="*/ 0 w 304308"/>
              <a:gd name="connsiteY0" fmla="*/ 0 h 2289590"/>
              <a:gd name="connsiteX1" fmla="*/ 304308 w 304308"/>
              <a:gd name="connsiteY1" fmla="*/ 2165 h 2289590"/>
              <a:gd name="connsiteX2" fmla="*/ 208615 w 304308"/>
              <a:gd name="connsiteY2" fmla="*/ 1129118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 name="connsiteX0" fmla="*/ 0 w 304308"/>
              <a:gd name="connsiteY0" fmla="*/ 0 h 2289590"/>
              <a:gd name="connsiteX1" fmla="*/ 304308 w 304308"/>
              <a:gd name="connsiteY1" fmla="*/ 2165 h 2289590"/>
              <a:gd name="connsiteX2" fmla="*/ 202353 w 304308"/>
              <a:gd name="connsiteY2" fmla="*/ 1146721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 name="connsiteX0" fmla="*/ 0 w 304308"/>
              <a:gd name="connsiteY0" fmla="*/ 0 h 2289590"/>
              <a:gd name="connsiteX1" fmla="*/ 304308 w 304308"/>
              <a:gd name="connsiteY1" fmla="*/ 2165 h 2289590"/>
              <a:gd name="connsiteX2" fmla="*/ 201906 w 304308"/>
              <a:gd name="connsiteY2" fmla="*/ 1136159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308" h="2289590">
                <a:moveTo>
                  <a:pt x="0" y="0"/>
                </a:moveTo>
                <a:lnTo>
                  <a:pt x="304308" y="2165"/>
                </a:lnTo>
                <a:cubicBezTo>
                  <a:pt x="251145" y="220132"/>
                  <a:pt x="202130" y="755453"/>
                  <a:pt x="201906" y="1136159"/>
                </a:cubicBezTo>
                <a:cubicBezTo>
                  <a:pt x="201682" y="1516865"/>
                  <a:pt x="276385" y="2100334"/>
                  <a:pt x="302966" y="2286404"/>
                </a:cubicBezTo>
                <a:lnTo>
                  <a:pt x="920" y="2289590"/>
                </a:lnTo>
                <a:cubicBezTo>
                  <a:pt x="50243" y="2039528"/>
                  <a:pt x="102889" y="1523066"/>
                  <a:pt x="102736" y="1141468"/>
                </a:cubicBezTo>
                <a:cubicBezTo>
                  <a:pt x="102583" y="759870"/>
                  <a:pt x="62023" y="186070"/>
                  <a:pt x="0" y="0"/>
                </a:cubicBezTo>
                <a:close/>
              </a:path>
            </a:pathLst>
          </a:custGeom>
          <a:solidFill>
            <a:schemeClr val="tx2">
              <a:lumMod val="10000"/>
              <a:lumOff val="9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cxnSp>
        <p:nvCxnSpPr>
          <p:cNvPr id="5" name="Straight Connector 4">
            <a:extLst>
              <a:ext uri="{FF2B5EF4-FFF2-40B4-BE49-F238E27FC236}">
                <a16:creationId xmlns:a16="http://schemas.microsoft.com/office/drawing/2014/main" id="{C3A54E60-9DC4-5E3C-977D-97689AF57D9B}"/>
              </a:ext>
            </a:extLst>
          </p:cNvPr>
          <p:cNvCxnSpPr/>
          <p:nvPr/>
        </p:nvCxnSpPr>
        <p:spPr bwMode="auto">
          <a:xfrm>
            <a:off x="1889002" y="3437913"/>
            <a:ext cx="4848682"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Oval 6">
            <a:extLst>
              <a:ext uri="{FF2B5EF4-FFF2-40B4-BE49-F238E27FC236}">
                <a16:creationId xmlns:a16="http://schemas.microsoft.com/office/drawing/2014/main" id="{C3619812-99D6-510D-CB94-B403C4FAC2C0}"/>
              </a:ext>
            </a:extLst>
          </p:cNvPr>
          <p:cNvSpPr/>
          <p:nvPr/>
        </p:nvSpPr>
        <p:spPr bwMode="auto">
          <a:xfrm>
            <a:off x="6317314" y="3391208"/>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8" name="Straight Connector 7">
            <a:extLst>
              <a:ext uri="{FF2B5EF4-FFF2-40B4-BE49-F238E27FC236}">
                <a16:creationId xmlns:a16="http://schemas.microsoft.com/office/drawing/2014/main" id="{3F0CA749-06A5-64AC-CB64-5913A821ECC3}"/>
              </a:ext>
            </a:extLst>
          </p:cNvPr>
          <p:cNvCxnSpPr>
            <a:stCxn id="17" idx="2"/>
          </p:cNvCxnSpPr>
          <p:nvPr/>
        </p:nvCxnSpPr>
        <p:spPr bwMode="auto">
          <a:xfrm>
            <a:off x="2245795" y="2657337"/>
            <a:ext cx="2432459" cy="1"/>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Freeform: Shape 8">
            <a:extLst>
              <a:ext uri="{FF2B5EF4-FFF2-40B4-BE49-F238E27FC236}">
                <a16:creationId xmlns:a16="http://schemas.microsoft.com/office/drawing/2014/main" id="{2F5CEB76-8028-2015-1CA3-A1FA78DA2EF6}"/>
              </a:ext>
            </a:extLst>
          </p:cNvPr>
          <p:cNvSpPr/>
          <p:nvPr/>
        </p:nvSpPr>
        <p:spPr bwMode="auto">
          <a:xfrm rot="5400000">
            <a:off x="3180508" y="2499248"/>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1" name="Oval 10">
            <a:extLst>
              <a:ext uri="{FF2B5EF4-FFF2-40B4-BE49-F238E27FC236}">
                <a16:creationId xmlns:a16="http://schemas.microsoft.com/office/drawing/2014/main" id="{03C69EF1-7571-240E-90ED-BA3AD498F758}"/>
              </a:ext>
            </a:extLst>
          </p:cNvPr>
          <p:cNvSpPr/>
          <p:nvPr/>
        </p:nvSpPr>
        <p:spPr bwMode="auto">
          <a:xfrm>
            <a:off x="2664445" y="3400875"/>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nvGrpSpPr>
          <p:cNvPr id="13" name="Group 12">
            <a:extLst>
              <a:ext uri="{FF2B5EF4-FFF2-40B4-BE49-F238E27FC236}">
                <a16:creationId xmlns:a16="http://schemas.microsoft.com/office/drawing/2014/main" id="{13EB9FD1-3E6A-4043-8ECB-126980823B89}"/>
              </a:ext>
            </a:extLst>
          </p:cNvPr>
          <p:cNvGrpSpPr/>
          <p:nvPr/>
        </p:nvGrpSpPr>
        <p:grpSpPr>
          <a:xfrm>
            <a:off x="4644845" y="2150031"/>
            <a:ext cx="1353748" cy="517736"/>
            <a:chOff x="5550539" y="3641410"/>
            <a:chExt cx="1418008" cy="428777"/>
          </a:xfrm>
        </p:grpSpPr>
        <p:cxnSp>
          <p:nvCxnSpPr>
            <p:cNvPr id="15" name="Straight Connector 14">
              <a:extLst>
                <a:ext uri="{FF2B5EF4-FFF2-40B4-BE49-F238E27FC236}">
                  <a16:creationId xmlns:a16="http://schemas.microsoft.com/office/drawing/2014/main" id="{26C08C6F-9950-8044-D59A-DBE588D44306}"/>
                </a:ext>
              </a:extLst>
            </p:cNvPr>
            <p:cNvCxnSpPr/>
            <p:nvPr/>
          </p:nvCxnSpPr>
          <p:spPr bwMode="auto">
            <a:xfrm flipV="1">
              <a:off x="5550539" y="3641410"/>
              <a:ext cx="1418008" cy="428777"/>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Freeform: Shape 15">
              <a:extLst>
                <a:ext uri="{FF2B5EF4-FFF2-40B4-BE49-F238E27FC236}">
                  <a16:creationId xmlns:a16="http://schemas.microsoft.com/office/drawing/2014/main" id="{7B9416AD-8BD9-77E9-3E8C-C0B797A74B24}"/>
                </a:ext>
              </a:extLst>
            </p:cNvPr>
            <p:cNvSpPr/>
            <p:nvPr/>
          </p:nvSpPr>
          <p:spPr bwMode="auto">
            <a:xfrm rot="3920548">
              <a:off x="6352438" y="3661082"/>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cxnSp>
        <p:nvCxnSpPr>
          <p:cNvPr id="14" name="Straight Connector 13">
            <a:extLst>
              <a:ext uri="{FF2B5EF4-FFF2-40B4-BE49-F238E27FC236}">
                <a16:creationId xmlns:a16="http://schemas.microsoft.com/office/drawing/2014/main" id="{A7E2552F-30CB-7AD6-19E7-D1A1882951F0}"/>
              </a:ext>
            </a:extLst>
          </p:cNvPr>
          <p:cNvCxnSpPr/>
          <p:nvPr/>
        </p:nvCxnSpPr>
        <p:spPr bwMode="auto">
          <a:xfrm flipH="1">
            <a:off x="2726980" y="2694063"/>
            <a:ext cx="1893245" cy="726023"/>
          </a:xfrm>
          <a:prstGeom prst="line">
            <a:avLst/>
          </a:prstGeom>
          <a:solidFill>
            <a:schemeClr val="accent1"/>
          </a:solidFill>
          <a:ln w="222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rrow: Down 16">
            <a:extLst>
              <a:ext uri="{FF2B5EF4-FFF2-40B4-BE49-F238E27FC236}">
                <a16:creationId xmlns:a16="http://schemas.microsoft.com/office/drawing/2014/main" id="{5B684D6A-84D7-5821-7BD3-8BC744C335EA}"/>
              </a:ext>
            </a:extLst>
          </p:cNvPr>
          <p:cNvSpPr/>
          <p:nvPr/>
        </p:nvSpPr>
        <p:spPr bwMode="auto">
          <a:xfrm rot="10800000">
            <a:off x="2141672" y="2657337"/>
            <a:ext cx="208247" cy="771469"/>
          </a:xfrm>
          <a:prstGeom prst="downArrow">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19" name="Straight Connector 18">
            <a:extLst>
              <a:ext uri="{FF2B5EF4-FFF2-40B4-BE49-F238E27FC236}">
                <a16:creationId xmlns:a16="http://schemas.microsoft.com/office/drawing/2014/main" id="{55013585-51F5-BBDD-3FEE-3634C033C349}"/>
              </a:ext>
            </a:extLst>
          </p:cNvPr>
          <p:cNvCxnSpPr>
            <a:stCxn id="4" idx="2"/>
          </p:cNvCxnSpPr>
          <p:nvPr/>
        </p:nvCxnSpPr>
        <p:spPr bwMode="auto">
          <a:xfrm>
            <a:off x="4704222" y="3445837"/>
            <a:ext cx="1821706" cy="596774"/>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Freeform: Shape 22">
            <a:extLst>
              <a:ext uri="{FF2B5EF4-FFF2-40B4-BE49-F238E27FC236}">
                <a16:creationId xmlns:a16="http://schemas.microsoft.com/office/drawing/2014/main" id="{6C0AF7D1-F934-C016-EE63-31D5BC4E6579}"/>
              </a:ext>
            </a:extLst>
          </p:cNvPr>
          <p:cNvSpPr/>
          <p:nvPr/>
        </p:nvSpPr>
        <p:spPr bwMode="auto">
          <a:xfrm rot="6476448">
            <a:off x="5705329" y="3651429"/>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4" name="Freeform: Shape 23">
            <a:extLst>
              <a:ext uri="{FF2B5EF4-FFF2-40B4-BE49-F238E27FC236}">
                <a16:creationId xmlns:a16="http://schemas.microsoft.com/office/drawing/2014/main" id="{90F0939A-6883-7E27-2F0F-515F664F93A8}"/>
              </a:ext>
            </a:extLst>
          </p:cNvPr>
          <p:cNvSpPr/>
          <p:nvPr/>
        </p:nvSpPr>
        <p:spPr bwMode="auto">
          <a:xfrm rot="6400860">
            <a:off x="3067622" y="2800904"/>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6" name="TextBox 25">
            <a:extLst>
              <a:ext uri="{FF2B5EF4-FFF2-40B4-BE49-F238E27FC236}">
                <a16:creationId xmlns:a16="http://schemas.microsoft.com/office/drawing/2014/main" id="{AC5083E4-D102-A517-BBE3-DEFFF97FB68F}"/>
              </a:ext>
            </a:extLst>
          </p:cNvPr>
          <p:cNvSpPr txBox="1"/>
          <p:nvPr/>
        </p:nvSpPr>
        <p:spPr>
          <a:xfrm>
            <a:off x="423134" y="2721128"/>
            <a:ext cx="1357598" cy="523220"/>
          </a:xfrm>
          <a:prstGeom prst="rect">
            <a:avLst/>
          </a:prstGeom>
          <a:noFill/>
        </p:spPr>
        <p:txBody>
          <a:bodyPr wrap="square" rtlCol="0">
            <a:spAutoFit/>
          </a:bodyPr>
          <a:lstStyle/>
          <a:p>
            <a:pPr algn="l"/>
            <a:r>
              <a:rPr lang="en-GB" sz="2800" b="0" dirty="0"/>
              <a:t>Object</a:t>
            </a:r>
          </a:p>
        </p:txBody>
      </p:sp>
      <p:cxnSp>
        <p:nvCxnSpPr>
          <p:cNvPr id="22" name="Straight Connector 21">
            <a:extLst>
              <a:ext uri="{FF2B5EF4-FFF2-40B4-BE49-F238E27FC236}">
                <a16:creationId xmlns:a16="http://schemas.microsoft.com/office/drawing/2014/main" id="{0A0B0968-11FE-CAAA-5447-4C2F2BEEB080}"/>
              </a:ext>
            </a:extLst>
          </p:cNvPr>
          <p:cNvCxnSpPr>
            <a:stCxn id="17" idx="2"/>
            <a:endCxn id="4" idx="2"/>
          </p:cNvCxnSpPr>
          <p:nvPr/>
        </p:nvCxnSpPr>
        <p:spPr bwMode="auto">
          <a:xfrm>
            <a:off x="2245795" y="2657337"/>
            <a:ext cx="2458427" cy="7885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a:extLst>
              <a:ext uri="{FF2B5EF4-FFF2-40B4-BE49-F238E27FC236}">
                <a16:creationId xmlns:a16="http://schemas.microsoft.com/office/drawing/2014/main" id="{1948D6FA-E1E9-0D89-24FF-ECDBB7A1C2DD}"/>
              </a:ext>
            </a:extLst>
          </p:cNvPr>
          <p:cNvSpPr txBox="1"/>
          <p:nvPr/>
        </p:nvSpPr>
        <p:spPr>
          <a:xfrm>
            <a:off x="2524841" y="3542015"/>
            <a:ext cx="404278"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F</a:t>
            </a:r>
          </a:p>
        </p:txBody>
      </p:sp>
      <p:sp>
        <p:nvSpPr>
          <p:cNvPr id="21" name="Arrow: Down 20">
            <a:extLst>
              <a:ext uri="{FF2B5EF4-FFF2-40B4-BE49-F238E27FC236}">
                <a16:creationId xmlns:a16="http://schemas.microsoft.com/office/drawing/2014/main" id="{63087ED1-6C12-ABD0-DD6E-964B3BF94B71}"/>
              </a:ext>
            </a:extLst>
          </p:cNvPr>
          <p:cNvSpPr/>
          <p:nvPr/>
        </p:nvSpPr>
        <p:spPr bwMode="auto">
          <a:xfrm rot="10800000">
            <a:off x="3491679" y="3097477"/>
            <a:ext cx="202435" cy="341011"/>
          </a:xfrm>
          <a:prstGeom prst="downArrow">
            <a:avLst>
              <a:gd name="adj1" fmla="val 34495"/>
              <a:gd name="adj2" fmla="val 50000"/>
            </a:avLst>
          </a:prstGeom>
          <a:solidFill>
            <a:schemeClr val="bg1">
              <a:lumMod val="65000"/>
            </a:schemeClr>
          </a:solidFill>
          <a:ln w="19050"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5" name="TextBox 24">
            <a:extLst>
              <a:ext uri="{FF2B5EF4-FFF2-40B4-BE49-F238E27FC236}">
                <a16:creationId xmlns:a16="http://schemas.microsoft.com/office/drawing/2014/main" id="{85B2574B-79EE-0953-25E6-F8D82E8E9478}"/>
              </a:ext>
            </a:extLst>
          </p:cNvPr>
          <p:cNvSpPr txBox="1"/>
          <p:nvPr/>
        </p:nvSpPr>
        <p:spPr>
          <a:xfrm>
            <a:off x="3071059" y="3471485"/>
            <a:ext cx="1269513" cy="523220"/>
          </a:xfrm>
          <a:prstGeom prst="rect">
            <a:avLst/>
          </a:prstGeom>
          <a:noFill/>
        </p:spPr>
        <p:txBody>
          <a:bodyPr wrap="square" rtlCol="0">
            <a:spAutoFit/>
          </a:bodyPr>
          <a:lstStyle/>
          <a:p>
            <a:pPr algn="l"/>
            <a:r>
              <a:rPr lang="en-GB" sz="2800" b="0"/>
              <a:t>Image</a:t>
            </a:r>
          </a:p>
        </p:txBody>
      </p:sp>
      <p:sp>
        <p:nvSpPr>
          <p:cNvPr id="3" name="TextBox 2">
            <a:extLst>
              <a:ext uri="{FF2B5EF4-FFF2-40B4-BE49-F238E27FC236}">
                <a16:creationId xmlns:a16="http://schemas.microsoft.com/office/drawing/2014/main" id="{919C1170-461B-6DD4-37A5-FF09DED18580}"/>
              </a:ext>
            </a:extLst>
          </p:cNvPr>
          <p:cNvSpPr txBox="1"/>
          <p:nvPr/>
        </p:nvSpPr>
        <p:spPr>
          <a:xfrm>
            <a:off x="818959" y="835889"/>
            <a:ext cx="7506082" cy="954107"/>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Because the rays do not actually diverge from points on the image (they only appear to)</a:t>
            </a:r>
          </a:p>
        </p:txBody>
      </p:sp>
    </p:spTree>
    <p:extLst>
      <p:ext uri="{BB962C8B-B14F-4D97-AF65-F5344CB8AC3E}">
        <p14:creationId xmlns:p14="http://schemas.microsoft.com/office/powerpoint/2010/main" val="26354110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6">
            <a:extLst>
              <a:ext uri="{FF2B5EF4-FFF2-40B4-BE49-F238E27FC236}">
                <a16:creationId xmlns:a16="http://schemas.microsoft.com/office/drawing/2014/main" id="{D4D5AC0A-87C9-2F92-FB01-1564D241CECE}"/>
              </a:ext>
            </a:extLst>
          </p:cNvPr>
          <p:cNvSpPr txBox="1">
            <a:spLocks noChangeArrowheads="1"/>
          </p:cNvSpPr>
          <p:nvPr/>
        </p:nvSpPr>
        <p:spPr bwMode="auto">
          <a:xfrm>
            <a:off x="752524" y="3967926"/>
            <a:ext cx="7704138"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GB" altLang="en-US" sz="2800" b="0" dirty="0"/>
              <a:t>The Image is always:</a:t>
            </a:r>
          </a:p>
          <a:p>
            <a:pPr eaLnBrk="1" hangingPunct="1">
              <a:spcBef>
                <a:spcPct val="50000"/>
              </a:spcBef>
            </a:pPr>
            <a:r>
              <a:rPr lang="en-GB" altLang="en-US" sz="2800" b="0" dirty="0"/>
              <a:t>Virtual, Upright and Diminished and on the same side as the object.</a:t>
            </a:r>
          </a:p>
        </p:txBody>
      </p:sp>
      <p:sp>
        <p:nvSpPr>
          <p:cNvPr id="6" name="Title 5">
            <a:extLst>
              <a:ext uri="{FF2B5EF4-FFF2-40B4-BE49-F238E27FC236}">
                <a16:creationId xmlns:a16="http://schemas.microsoft.com/office/drawing/2014/main" id="{E70D7921-AB92-0E26-66B4-45D4234F63B8}"/>
              </a:ext>
            </a:extLst>
          </p:cNvPr>
          <p:cNvSpPr>
            <a:spLocks noGrp="1"/>
          </p:cNvSpPr>
          <p:nvPr>
            <p:ph type="title"/>
          </p:nvPr>
        </p:nvSpPr>
        <p:spPr>
          <a:xfrm>
            <a:off x="241300" y="155246"/>
            <a:ext cx="8724900" cy="590931"/>
          </a:xfrm>
        </p:spPr>
        <p:txBody>
          <a:bodyPr/>
          <a:lstStyle/>
          <a:p>
            <a:r>
              <a:rPr lang="en-GB" dirty="0"/>
              <a:t>Diverging lens summary </a:t>
            </a:r>
          </a:p>
        </p:txBody>
      </p:sp>
      <p:sp>
        <p:nvSpPr>
          <p:cNvPr id="2" name="Slide Number Placeholder 1">
            <a:extLst>
              <a:ext uri="{FF2B5EF4-FFF2-40B4-BE49-F238E27FC236}">
                <a16:creationId xmlns:a16="http://schemas.microsoft.com/office/drawing/2014/main" id="{34DE56D1-C385-E4B0-36BB-588337116428}"/>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57</a:t>
            </a:fld>
            <a:endParaRPr lang="en-GB" altLang="en-US"/>
          </a:p>
        </p:txBody>
      </p:sp>
      <p:sp>
        <p:nvSpPr>
          <p:cNvPr id="4" name="Freeform: Shape 3">
            <a:extLst>
              <a:ext uri="{FF2B5EF4-FFF2-40B4-BE49-F238E27FC236}">
                <a16:creationId xmlns:a16="http://schemas.microsoft.com/office/drawing/2014/main" id="{E7F290CA-28EC-37C1-DF33-F19F4EA6141C}"/>
              </a:ext>
            </a:extLst>
          </p:cNvPr>
          <p:cNvSpPr/>
          <p:nvPr/>
        </p:nvSpPr>
        <p:spPr bwMode="auto">
          <a:xfrm>
            <a:off x="4513115" y="1316297"/>
            <a:ext cx="288032" cy="2064856"/>
          </a:xfrm>
          <a:custGeom>
            <a:avLst/>
            <a:gdLst>
              <a:gd name="connsiteX0" fmla="*/ 0 w 372140"/>
              <a:gd name="connsiteY0" fmla="*/ 21265 h 2286000"/>
              <a:gd name="connsiteX1" fmla="*/ 372140 w 372140"/>
              <a:gd name="connsiteY1" fmla="*/ 0 h 2286000"/>
              <a:gd name="connsiteX2" fmla="*/ 276447 w 372140"/>
              <a:gd name="connsiteY2" fmla="*/ 1105786 h 2286000"/>
              <a:gd name="connsiteX3" fmla="*/ 372140 w 372140"/>
              <a:gd name="connsiteY3" fmla="*/ 2286000 h 2286000"/>
              <a:gd name="connsiteX4" fmla="*/ 53163 w 372140"/>
              <a:gd name="connsiteY4" fmla="*/ 2286000 h 2286000"/>
              <a:gd name="connsiteX5" fmla="*/ 170121 w 372140"/>
              <a:gd name="connsiteY5" fmla="*/ 1116419 h 2286000"/>
              <a:gd name="connsiteX6" fmla="*/ 0 w 372140"/>
              <a:gd name="connsiteY6" fmla="*/ 21265 h 2286000"/>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4251 w 355126"/>
              <a:gd name="connsiteY0" fmla="*/ 0 h 2296632"/>
              <a:gd name="connsiteX1" fmla="*/ 355126 w 355126"/>
              <a:gd name="connsiteY1" fmla="*/ 10632 h 2296632"/>
              <a:gd name="connsiteX2" fmla="*/ 259433 w 355126"/>
              <a:gd name="connsiteY2" fmla="*/ 1116418 h 2296632"/>
              <a:gd name="connsiteX3" fmla="*/ 355126 w 355126"/>
              <a:gd name="connsiteY3" fmla="*/ 2296632 h 2296632"/>
              <a:gd name="connsiteX4" fmla="*/ 36149 w 355126"/>
              <a:gd name="connsiteY4" fmla="*/ 2296632 h 2296632"/>
              <a:gd name="connsiteX5" fmla="*/ 153107 w 355126"/>
              <a:gd name="connsiteY5" fmla="*/ 1127051 h 2296632"/>
              <a:gd name="connsiteX6" fmla="*/ 4251 w 355126"/>
              <a:gd name="connsiteY6" fmla="*/ 0 h 2296632"/>
              <a:gd name="connsiteX0" fmla="*/ 5021 w 355896"/>
              <a:gd name="connsiteY0" fmla="*/ 0 h 2296632"/>
              <a:gd name="connsiteX1" fmla="*/ 355896 w 355896"/>
              <a:gd name="connsiteY1" fmla="*/ 10632 h 2296632"/>
              <a:gd name="connsiteX2" fmla="*/ 260203 w 355896"/>
              <a:gd name="connsiteY2" fmla="*/ 1116418 h 2296632"/>
              <a:gd name="connsiteX3" fmla="*/ 355896 w 355896"/>
              <a:gd name="connsiteY3" fmla="*/ 2296632 h 2296632"/>
              <a:gd name="connsiteX4" fmla="*/ 36919 w 355896"/>
              <a:gd name="connsiteY4" fmla="*/ 2296632 h 2296632"/>
              <a:gd name="connsiteX5" fmla="*/ 153877 w 355896"/>
              <a:gd name="connsiteY5" fmla="*/ 1127051 h 2296632"/>
              <a:gd name="connsiteX6" fmla="*/ 5021 w 355896"/>
              <a:gd name="connsiteY6" fmla="*/ 0 h 2296632"/>
              <a:gd name="connsiteX0" fmla="*/ 5021 w 364023"/>
              <a:gd name="connsiteY0" fmla="*/ 0 h 2296632"/>
              <a:gd name="connsiteX1" fmla="*/ 355896 w 364023"/>
              <a:gd name="connsiteY1" fmla="*/ 10632 h 2296632"/>
              <a:gd name="connsiteX2" fmla="*/ 260203 w 364023"/>
              <a:gd name="connsiteY2" fmla="*/ 1116418 h 2296632"/>
              <a:gd name="connsiteX3" fmla="*/ 355896 w 364023"/>
              <a:gd name="connsiteY3" fmla="*/ 2296632 h 2296632"/>
              <a:gd name="connsiteX4" fmla="*/ 36919 w 364023"/>
              <a:gd name="connsiteY4" fmla="*/ 2296632 h 2296632"/>
              <a:gd name="connsiteX5" fmla="*/ 153877 w 364023"/>
              <a:gd name="connsiteY5" fmla="*/ 1127051 h 2296632"/>
              <a:gd name="connsiteX6" fmla="*/ 5021 w 364023"/>
              <a:gd name="connsiteY6" fmla="*/ 0 h 2296632"/>
              <a:gd name="connsiteX0" fmla="*/ 5021 w 364023"/>
              <a:gd name="connsiteY0" fmla="*/ 0 h 2296632"/>
              <a:gd name="connsiteX1" fmla="*/ 355896 w 364023"/>
              <a:gd name="connsiteY1" fmla="*/ 10632 h 2296632"/>
              <a:gd name="connsiteX2" fmla="*/ 260203 w 364023"/>
              <a:gd name="connsiteY2" fmla="*/ 1116418 h 2296632"/>
              <a:gd name="connsiteX3" fmla="*/ 355896 w 364023"/>
              <a:gd name="connsiteY3" fmla="*/ 2296632 h 2296632"/>
              <a:gd name="connsiteX4" fmla="*/ 36919 w 364023"/>
              <a:gd name="connsiteY4" fmla="*/ 2296632 h 2296632"/>
              <a:gd name="connsiteX5" fmla="*/ 153877 w 364023"/>
              <a:gd name="connsiteY5" fmla="*/ 1127051 h 2296632"/>
              <a:gd name="connsiteX6" fmla="*/ 5021 w 364023"/>
              <a:gd name="connsiteY6" fmla="*/ 0 h 2296632"/>
              <a:gd name="connsiteX0" fmla="*/ 5021 w 362470"/>
              <a:gd name="connsiteY0" fmla="*/ 0 h 2296632"/>
              <a:gd name="connsiteX1" fmla="*/ 355896 w 362470"/>
              <a:gd name="connsiteY1" fmla="*/ 10632 h 2296632"/>
              <a:gd name="connsiteX2" fmla="*/ 260203 w 362470"/>
              <a:gd name="connsiteY2" fmla="*/ 1116418 h 2296632"/>
              <a:gd name="connsiteX3" fmla="*/ 355896 w 362470"/>
              <a:gd name="connsiteY3" fmla="*/ 2296632 h 2296632"/>
              <a:gd name="connsiteX4" fmla="*/ 36919 w 362470"/>
              <a:gd name="connsiteY4" fmla="*/ 2296632 h 2296632"/>
              <a:gd name="connsiteX5" fmla="*/ 153877 w 362470"/>
              <a:gd name="connsiteY5" fmla="*/ 1127051 h 2296632"/>
              <a:gd name="connsiteX6" fmla="*/ 5021 w 362470"/>
              <a:gd name="connsiteY6" fmla="*/ 0 h 2296632"/>
              <a:gd name="connsiteX0" fmla="*/ 0 w 357449"/>
              <a:gd name="connsiteY0" fmla="*/ 0 h 2296632"/>
              <a:gd name="connsiteX1" fmla="*/ 350875 w 357449"/>
              <a:gd name="connsiteY1" fmla="*/ 10632 h 2296632"/>
              <a:gd name="connsiteX2" fmla="*/ 255182 w 357449"/>
              <a:gd name="connsiteY2" fmla="*/ 1116418 h 2296632"/>
              <a:gd name="connsiteX3" fmla="*/ 350875 w 357449"/>
              <a:gd name="connsiteY3" fmla="*/ 2296632 h 2296632"/>
              <a:gd name="connsiteX4" fmla="*/ 31898 w 357449"/>
              <a:gd name="connsiteY4" fmla="*/ 2296632 h 2296632"/>
              <a:gd name="connsiteX5" fmla="*/ 148856 w 357449"/>
              <a:gd name="connsiteY5" fmla="*/ 1127051 h 2296632"/>
              <a:gd name="connsiteX6" fmla="*/ 0 w 357449"/>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1969 w 318977"/>
              <a:gd name="connsiteY0" fmla="*/ 6301 h 2286000"/>
              <a:gd name="connsiteX1" fmla="*/ 318977 w 318977"/>
              <a:gd name="connsiteY1" fmla="*/ 0 h 2286000"/>
              <a:gd name="connsiteX2" fmla="*/ 223284 w 318977"/>
              <a:gd name="connsiteY2" fmla="*/ 1105786 h 2286000"/>
              <a:gd name="connsiteX3" fmla="*/ 318977 w 318977"/>
              <a:gd name="connsiteY3" fmla="*/ 2286000 h 2286000"/>
              <a:gd name="connsiteX4" fmla="*/ 0 w 318977"/>
              <a:gd name="connsiteY4" fmla="*/ 2286000 h 2286000"/>
              <a:gd name="connsiteX5" fmla="*/ 116958 w 318977"/>
              <a:gd name="connsiteY5" fmla="*/ 1116419 h 2286000"/>
              <a:gd name="connsiteX6" fmla="*/ 1969 w 318977"/>
              <a:gd name="connsiteY6" fmla="*/ 6301 h 2286000"/>
              <a:gd name="connsiteX0" fmla="*/ 14669 w 318977"/>
              <a:gd name="connsiteY0" fmla="*/ 0 h 2288165"/>
              <a:gd name="connsiteX1" fmla="*/ 318977 w 318977"/>
              <a:gd name="connsiteY1" fmla="*/ 2165 h 2288165"/>
              <a:gd name="connsiteX2" fmla="*/ 223284 w 318977"/>
              <a:gd name="connsiteY2" fmla="*/ 1107951 h 2288165"/>
              <a:gd name="connsiteX3" fmla="*/ 318977 w 318977"/>
              <a:gd name="connsiteY3" fmla="*/ 2288165 h 2288165"/>
              <a:gd name="connsiteX4" fmla="*/ 0 w 318977"/>
              <a:gd name="connsiteY4" fmla="*/ 2288165 h 2288165"/>
              <a:gd name="connsiteX5" fmla="*/ 116958 w 318977"/>
              <a:gd name="connsiteY5" fmla="*/ 1118584 h 2288165"/>
              <a:gd name="connsiteX6" fmla="*/ 14669 w 318977"/>
              <a:gd name="connsiteY6" fmla="*/ 0 h 2288165"/>
              <a:gd name="connsiteX0" fmla="*/ 0 w 304308"/>
              <a:gd name="connsiteY0" fmla="*/ 0 h 2288165"/>
              <a:gd name="connsiteX1" fmla="*/ 304308 w 304308"/>
              <a:gd name="connsiteY1" fmla="*/ 2165 h 2288165"/>
              <a:gd name="connsiteX2" fmla="*/ 208615 w 304308"/>
              <a:gd name="connsiteY2" fmla="*/ 1107951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88165"/>
              <a:gd name="connsiteX1" fmla="*/ 304308 w 304308"/>
              <a:gd name="connsiteY1" fmla="*/ 2165 h 2288165"/>
              <a:gd name="connsiteX2" fmla="*/ 208615 w 304308"/>
              <a:gd name="connsiteY2" fmla="*/ 1107951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88165"/>
              <a:gd name="connsiteX1" fmla="*/ 304308 w 304308"/>
              <a:gd name="connsiteY1" fmla="*/ 2165 h 2288165"/>
              <a:gd name="connsiteX2" fmla="*/ 208615 w 304308"/>
              <a:gd name="connsiteY2" fmla="*/ 1129118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96631"/>
              <a:gd name="connsiteX1" fmla="*/ 304308 w 304308"/>
              <a:gd name="connsiteY1" fmla="*/ 2165 h 2296631"/>
              <a:gd name="connsiteX2" fmla="*/ 208615 w 304308"/>
              <a:gd name="connsiteY2" fmla="*/ 1129118 h 2296631"/>
              <a:gd name="connsiteX3" fmla="*/ 304308 w 304308"/>
              <a:gd name="connsiteY3" fmla="*/ 2288165 h 2296631"/>
              <a:gd name="connsiteX4" fmla="*/ 23431 w 304308"/>
              <a:gd name="connsiteY4" fmla="*/ 2296631 h 2296631"/>
              <a:gd name="connsiteX5" fmla="*/ 102289 w 304308"/>
              <a:gd name="connsiteY5" fmla="*/ 1118584 h 2296631"/>
              <a:gd name="connsiteX6" fmla="*/ 0 w 304308"/>
              <a:gd name="connsiteY6" fmla="*/ 0 h 2296631"/>
              <a:gd name="connsiteX0" fmla="*/ 0 w 304308"/>
              <a:gd name="connsiteY0" fmla="*/ 0 h 2301325"/>
              <a:gd name="connsiteX1" fmla="*/ 304308 w 304308"/>
              <a:gd name="connsiteY1" fmla="*/ 2165 h 2301325"/>
              <a:gd name="connsiteX2" fmla="*/ 208615 w 304308"/>
              <a:gd name="connsiteY2" fmla="*/ 1129118 h 2301325"/>
              <a:gd name="connsiteX3" fmla="*/ 304308 w 304308"/>
              <a:gd name="connsiteY3" fmla="*/ 2288165 h 2301325"/>
              <a:gd name="connsiteX4" fmla="*/ 3156 w 304308"/>
              <a:gd name="connsiteY4" fmla="*/ 2301325 h 2301325"/>
              <a:gd name="connsiteX5" fmla="*/ 102289 w 304308"/>
              <a:gd name="connsiteY5" fmla="*/ 1118584 h 2301325"/>
              <a:gd name="connsiteX6" fmla="*/ 0 w 304308"/>
              <a:gd name="connsiteY6" fmla="*/ 0 h 2301325"/>
              <a:gd name="connsiteX0" fmla="*/ 0 w 304308"/>
              <a:gd name="connsiteY0" fmla="*/ 0 h 2296631"/>
              <a:gd name="connsiteX1" fmla="*/ 304308 w 304308"/>
              <a:gd name="connsiteY1" fmla="*/ 2165 h 2296631"/>
              <a:gd name="connsiteX2" fmla="*/ 208615 w 304308"/>
              <a:gd name="connsiteY2" fmla="*/ 1129118 h 2296631"/>
              <a:gd name="connsiteX3" fmla="*/ 304308 w 304308"/>
              <a:gd name="connsiteY3" fmla="*/ 2288165 h 2296631"/>
              <a:gd name="connsiteX4" fmla="*/ 3156 w 304308"/>
              <a:gd name="connsiteY4" fmla="*/ 2296631 h 2296631"/>
              <a:gd name="connsiteX5" fmla="*/ 102289 w 304308"/>
              <a:gd name="connsiteY5" fmla="*/ 1118584 h 2296631"/>
              <a:gd name="connsiteX6" fmla="*/ 0 w 304308"/>
              <a:gd name="connsiteY6" fmla="*/ 0 h 2296631"/>
              <a:gd name="connsiteX0" fmla="*/ 0 w 304308"/>
              <a:gd name="connsiteY0" fmla="*/ 0 h 2289590"/>
              <a:gd name="connsiteX1" fmla="*/ 304308 w 304308"/>
              <a:gd name="connsiteY1" fmla="*/ 2165 h 2289590"/>
              <a:gd name="connsiteX2" fmla="*/ 208615 w 304308"/>
              <a:gd name="connsiteY2" fmla="*/ 1129118 h 2289590"/>
              <a:gd name="connsiteX3" fmla="*/ 304308 w 304308"/>
              <a:gd name="connsiteY3" fmla="*/ 2288165 h 2289590"/>
              <a:gd name="connsiteX4" fmla="*/ 920 w 304308"/>
              <a:gd name="connsiteY4" fmla="*/ 2289590 h 2289590"/>
              <a:gd name="connsiteX5" fmla="*/ 102289 w 304308"/>
              <a:gd name="connsiteY5" fmla="*/ 1118584 h 2289590"/>
              <a:gd name="connsiteX6" fmla="*/ 0 w 304308"/>
              <a:gd name="connsiteY6" fmla="*/ 0 h 2289590"/>
              <a:gd name="connsiteX0" fmla="*/ 0 w 304308"/>
              <a:gd name="connsiteY0" fmla="*/ 0 h 2289590"/>
              <a:gd name="connsiteX1" fmla="*/ 304308 w 304308"/>
              <a:gd name="connsiteY1" fmla="*/ 2165 h 2289590"/>
              <a:gd name="connsiteX2" fmla="*/ 208615 w 304308"/>
              <a:gd name="connsiteY2" fmla="*/ 1129118 h 2289590"/>
              <a:gd name="connsiteX3" fmla="*/ 302966 w 304308"/>
              <a:gd name="connsiteY3" fmla="*/ 2286404 h 2289590"/>
              <a:gd name="connsiteX4" fmla="*/ 920 w 304308"/>
              <a:gd name="connsiteY4" fmla="*/ 2289590 h 2289590"/>
              <a:gd name="connsiteX5" fmla="*/ 102289 w 304308"/>
              <a:gd name="connsiteY5" fmla="*/ 1118584 h 2289590"/>
              <a:gd name="connsiteX6" fmla="*/ 0 w 304308"/>
              <a:gd name="connsiteY6" fmla="*/ 0 h 2289590"/>
              <a:gd name="connsiteX0" fmla="*/ 0 w 304308"/>
              <a:gd name="connsiteY0" fmla="*/ 0 h 2289590"/>
              <a:gd name="connsiteX1" fmla="*/ 304308 w 304308"/>
              <a:gd name="connsiteY1" fmla="*/ 2165 h 2289590"/>
              <a:gd name="connsiteX2" fmla="*/ 208615 w 304308"/>
              <a:gd name="connsiteY2" fmla="*/ 1129118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 name="connsiteX0" fmla="*/ 0 w 304308"/>
              <a:gd name="connsiteY0" fmla="*/ 0 h 2289590"/>
              <a:gd name="connsiteX1" fmla="*/ 304308 w 304308"/>
              <a:gd name="connsiteY1" fmla="*/ 2165 h 2289590"/>
              <a:gd name="connsiteX2" fmla="*/ 202353 w 304308"/>
              <a:gd name="connsiteY2" fmla="*/ 1146721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 name="connsiteX0" fmla="*/ 0 w 304308"/>
              <a:gd name="connsiteY0" fmla="*/ 0 h 2289590"/>
              <a:gd name="connsiteX1" fmla="*/ 304308 w 304308"/>
              <a:gd name="connsiteY1" fmla="*/ 2165 h 2289590"/>
              <a:gd name="connsiteX2" fmla="*/ 201906 w 304308"/>
              <a:gd name="connsiteY2" fmla="*/ 1136159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308" h="2289590">
                <a:moveTo>
                  <a:pt x="0" y="0"/>
                </a:moveTo>
                <a:lnTo>
                  <a:pt x="304308" y="2165"/>
                </a:lnTo>
                <a:cubicBezTo>
                  <a:pt x="251145" y="220132"/>
                  <a:pt x="202130" y="755453"/>
                  <a:pt x="201906" y="1136159"/>
                </a:cubicBezTo>
                <a:cubicBezTo>
                  <a:pt x="201682" y="1516865"/>
                  <a:pt x="276385" y="2100334"/>
                  <a:pt x="302966" y="2286404"/>
                </a:cubicBezTo>
                <a:lnTo>
                  <a:pt x="920" y="2289590"/>
                </a:lnTo>
                <a:cubicBezTo>
                  <a:pt x="50243" y="2039528"/>
                  <a:pt x="102889" y="1523066"/>
                  <a:pt x="102736" y="1141468"/>
                </a:cubicBezTo>
                <a:cubicBezTo>
                  <a:pt x="102583" y="759870"/>
                  <a:pt x="62023" y="186070"/>
                  <a:pt x="0" y="0"/>
                </a:cubicBezTo>
                <a:close/>
              </a:path>
            </a:pathLst>
          </a:custGeom>
          <a:solidFill>
            <a:schemeClr val="tx2">
              <a:lumMod val="10000"/>
              <a:lumOff val="9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cxnSp>
        <p:nvCxnSpPr>
          <p:cNvPr id="5" name="Straight Connector 4">
            <a:extLst>
              <a:ext uri="{FF2B5EF4-FFF2-40B4-BE49-F238E27FC236}">
                <a16:creationId xmlns:a16="http://schemas.microsoft.com/office/drawing/2014/main" id="{06FE82CF-BE8F-0134-1335-592A03360811}"/>
              </a:ext>
            </a:extLst>
          </p:cNvPr>
          <p:cNvCxnSpPr/>
          <p:nvPr/>
        </p:nvCxnSpPr>
        <p:spPr bwMode="auto">
          <a:xfrm>
            <a:off x="1889002" y="2333013"/>
            <a:ext cx="5220916"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Oval 6">
            <a:extLst>
              <a:ext uri="{FF2B5EF4-FFF2-40B4-BE49-F238E27FC236}">
                <a16:creationId xmlns:a16="http://schemas.microsoft.com/office/drawing/2014/main" id="{E2BACB1C-F467-B270-C726-36FB0E1DDF26}"/>
              </a:ext>
            </a:extLst>
          </p:cNvPr>
          <p:cNvSpPr/>
          <p:nvPr/>
        </p:nvSpPr>
        <p:spPr bwMode="auto">
          <a:xfrm>
            <a:off x="6317314" y="2286308"/>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8" name="Straight Connector 7">
            <a:extLst>
              <a:ext uri="{FF2B5EF4-FFF2-40B4-BE49-F238E27FC236}">
                <a16:creationId xmlns:a16="http://schemas.microsoft.com/office/drawing/2014/main" id="{3A74D99D-EF34-375B-D8A9-987E4920D92E}"/>
              </a:ext>
            </a:extLst>
          </p:cNvPr>
          <p:cNvCxnSpPr/>
          <p:nvPr/>
        </p:nvCxnSpPr>
        <p:spPr bwMode="auto">
          <a:xfrm>
            <a:off x="2284861" y="1709059"/>
            <a:ext cx="2393393" cy="8479"/>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Freeform: Shape 8">
            <a:extLst>
              <a:ext uri="{FF2B5EF4-FFF2-40B4-BE49-F238E27FC236}">
                <a16:creationId xmlns:a16="http://schemas.microsoft.com/office/drawing/2014/main" id="{E03E08E6-5793-FD04-B8DE-9DABA0A286A0}"/>
              </a:ext>
            </a:extLst>
          </p:cNvPr>
          <p:cNvSpPr/>
          <p:nvPr/>
        </p:nvSpPr>
        <p:spPr bwMode="auto">
          <a:xfrm rot="5400000">
            <a:off x="3180508" y="1559448"/>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0" name="TextBox 9">
            <a:extLst>
              <a:ext uri="{FF2B5EF4-FFF2-40B4-BE49-F238E27FC236}">
                <a16:creationId xmlns:a16="http://schemas.microsoft.com/office/drawing/2014/main" id="{98031A1D-55E4-8C26-BB15-C2CE198B97C7}"/>
              </a:ext>
            </a:extLst>
          </p:cNvPr>
          <p:cNvSpPr txBox="1"/>
          <p:nvPr/>
        </p:nvSpPr>
        <p:spPr>
          <a:xfrm>
            <a:off x="2507601" y="2395880"/>
            <a:ext cx="284052" cy="523220"/>
          </a:xfrm>
          <a:prstGeom prst="rect">
            <a:avLst/>
          </a:prstGeom>
          <a:noFill/>
        </p:spPr>
        <p:txBody>
          <a:bodyPr wrap="none" rtlCol="0">
            <a:spAutoFit/>
          </a:bodyPr>
          <a:lstStyle/>
          <a:p>
            <a:r>
              <a:rPr lang="en-GB" sz="2800" b="0" i="1">
                <a:latin typeface="Times New Roman" panose="02020603050405020304" pitchFamily="18" charset="0"/>
                <a:cs typeface="Times New Roman" panose="02020603050405020304" pitchFamily="18" charset="0"/>
              </a:rPr>
              <a:t>f</a:t>
            </a:r>
          </a:p>
        </p:txBody>
      </p:sp>
      <p:sp>
        <p:nvSpPr>
          <p:cNvPr id="11" name="Oval 10">
            <a:extLst>
              <a:ext uri="{FF2B5EF4-FFF2-40B4-BE49-F238E27FC236}">
                <a16:creationId xmlns:a16="http://schemas.microsoft.com/office/drawing/2014/main" id="{D1C6DDCF-F0A5-B29B-1065-63B9A7DF0536}"/>
              </a:ext>
            </a:extLst>
          </p:cNvPr>
          <p:cNvSpPr/>
          <p:nvPr/>
        </p:nvSpPr>
        <p:spPr bwMode="auto">
          <a:xfrm>
            <a:off x="2664445" y="2295975"/>
            <a:ext cx="72008" cy="9032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nvGrpSpPr>
          <p:cNvPr id="12" name="Group 11">
            <a:extLst>
              <a:ext uri="{FF2B5EF4-FFF2-40B4-BE49-F238E27FC236}">
                <a16:creationId xmlns:a16="http://schemas.microsoft.com/office/drawing/2014/main" id="{7DB915F4-AF2B-7306-4269-A287ADC98A46}"/>
              </a:ext>
            </a:extLst>
          </p:cNvPr>
          <p:cNvGrpSpPr/>
          <p:nvPr/>
        </p:nvGrpSpPr>
        <p:grpSpPr>
          <a:xfrm>
            <a:off x="2658839" y="1287191"/>
            <a:ext cx="3426910" cy="1051830"/>
            <a:chOff x="3541637" y="3641410"/>
            <a:chExt cx="3426910" cy="1051830"/>
          </a:xfrm>
        </p:grpSpPr>
        <p:grpSp>
          <p:nvGrpSpPr>
            <p:cNvPr id="13" name="Group 12">
              <a:extLst>
                <a:ext uri="{FF2B5EF4-FFF2-40B4-BE49-F238E27FC236}">
                  <a16:creationId xmlns:a16="http://schemas.microsoft.com/office/drawing/2014/main" id="{47F3E38A-7F2A-3533-C952-ABDA3A836CC2}"/>
                </a:ext>
              </a:extLst>
            </p:cNvPr>
            <p:cNvGrpSpPr/>
            <p:nvPr/>
          </p:nvGrpSpPr>
          <p:grpSpPr>
            <a:xfrm>
              <a:off x="5550539" y="3641410"/>
              <a:ext cx="1418008" cy="428777"/>
              <a:chOff x="5550539" y="3641410"/>
              <a:chExt cx="1418008" cy="428777"/>
            </a:xfrm>
          </p:grpSpPr>
          <p:cxnSp>
            <p:nvCxnSpPr>
              <p:cNvPr id="15" name="Straight Connector 14">
                <a:extLst>
                  <a:ext uri="{FF2B5EF4-FFF2-40B4-BE49-F238E27FC236}">
                    <a16:creationId xmlns:a16="http://schemas.microsoft.com/office/drawing/2014/main" id="{97F20603-B730-B0D3-22C6-AC58BD3B8F0F}"/>
                  </a:ext>
                </a:extLst>
              </p:cNvPr>
              <p:cNvCxnSpPr/>
              <p:nvPr/>
            </p:nvCxnSpPr>
            <p:spPr bwMode="auto">
              <a:xfrm flipV="1">
                <a:off x="5550539" y="3641410"/>
                <a:ext cx="1418008" cy="428777"/>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Freeform: Shape 15">
                <a:extLst>
                  <a:ext uri="{FF2B5EF4-FFF2-40B4-BE49-F238E27FC236}">
                    <a16:creationId xmlns:a16="http://schemas.microsoft.com/office/drawing/2014/main" id="{FFE775C7-18BD-D318-DB8F-71D40E128CE1}"/>
                  </a:ext>
                </a:extLst>
              </p:cNvPr>
              <p:cNvSpPr/>
              <p:nvPr/>
            </p:nvSpPr>
            <p:spPr bwMode="auto">
              <a:xfrm rot="4162300">
                <a:off x="6352438" y="3661082"/>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grpSp>
        <p:cxnSp>
          <p:nvCxnSpPr>
            <p:cNvPr id="14" name="Straight Connector 13">
              <a:extLst>
                <a:ext uri="{FF2B5EF4-FFF2-40B4-BE49-F238E27FC236}">
                  <a16:creationId xmlns:a16="http://schemas.microsoft.com/office/drawing/2014/main" id="{A0093996-37FA-53C8-58A6-DA5EBC399E2C}"/>
                </a:ext>
              </a:extLst>
            </p:cNvPr>
            <p:cNvCxnSpPr/>
            <p:nvPr/>
          </p:nvCxnSpPr>
          <p:spPr bwMode="auto">
            <a:xfrm flipH="1">
              <a:off x="3541637" y="4091965"/>
              <a:ext cx="1983114" cy="601275"/>
            </a:xfrm>
            <a:prstGeom prst="line">
              <a:avLst/>
            </a:prstGeom>
            <a:solidFill>
              <a:schemeClr val="accent1"/>
            </a:solidFill>
            <a:ln w="127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 name="Arrow: Down 16">
            <a:extLst>
              <a:ext uri="{FF2B5EF4-FFF2-40B4-BE49-F238E27FC236}">
                <a16:creationId xmlns:a16="http://schemas.microsoft.com/office/drawing/2014/main" id="{435A07AB-07CE-9728-B153-8C9FA7EFB37A}"/>
              </a:ext>
            </a:extLst>
          </p:cNvPr>
          <p:cNvSpPr/>
          <p:nvPr/>
        </p:nvSpPr>
        <p:spPr bwMode="auto">
          <a:xfrm rot="10800000">
            <a:off x="2219841" y="1722638"/>
            <a:ext cx="130078" cy="601269"/>
          </a:xfrm>
          <a:prstGeom prst="downArrow">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8" name="Arrow: Down 17">
            <a:extLst>
              <a:ext uri="{FF2B5EF4-FFF2-40B4-BE49-F238E27FC236}">
                <a16:creationId xmlns:a16="http://schemas.microsoft.com/office/drawing/2014/main" id="{5AD63FF8-574D-F6A5-AF6F-71F639643AC4}"/>
              </a:ext>
            </a:extLst>
          </p:cNvPr>
          <p:cNvSpPr/>
          <p:nvPr/>
        </p:nvSpPr>
        <p:spPr bwMode="auto">
          <a:xfrm rot="10800000">
            <a:off x="3531365" y="2076870"/>
            <a:ext cx="109223" cy="240233"/>
          </a:xfrm>
          <a:prstGeom prst="downArrow">
            <a:avLst>
              <a:gd name="adj1" fmla="val 34495"/>
              <a:gd name="adj2" fmla="val 50000"/>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cxnSp>
        <p:nvCxnSpPr>
          <p:cNvPr id="19" name="Straight Connector 18">
            <a:extLst>
              <a:ext uri="{FF2B5EF4-FFF2-40B4-BE49-F238E27FC236}">
                <a16:creationId xmlns:a16="http://schemas.microsoft.com/office/drawing/2014/main" id="{8777728F-953A-B512-6E2B-4BE2DD4B7CFB}"/>
              </a:ext>
            </a:extLst>
          </p:cNvPr>
          <p:cNvCxnSpPr>
            <a:stCxn id="17" idx="2"/>
          </p:cNvCxnSpPr>
          <p:nvPr/>
        </p:nvCxnSpPr>
        <p:spPr bwMode="auto">
          <a:xfrm>
            <a:off x="2284880" y="1722638"/>
            <a:ext cx="4728241" cy="1223837"/>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Freeform: Shape 22">
            <a:extLst>
              <a:ext uri="{FF2B5EF4-FFF2-40B4-BE49-F238E27FC236}">
                <a16:creationId xmlns:a16="http://schemas.microsoft.com/office/drawing/2014/main" id="{E42F749D-4769-2699-EB13-CF7D7D2BBA99}"/>
              </a:ext>
            </a:extLst>
          </p:cNvPr>
          <p:cNvSpPr/>
          <p:nvPr/>
        </p:nvSpPr>
        <p:spPr bwMode="auto">
          <a:xfrm rot="6314755">
            <a:off x="5705329" y="2495729"/>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4" name="Freeform: Shape 23">
            <a:extLst>
              <a:ext uri="{FF2B5EF4-FFF2-40B4-BE49-F238E27FC236}">
                <a16:creationId xmlns:a16="http://schemas.microsoft.com/office/drawing/2014/main" id="{0C9D2C02-00D7-93A3-34E3-4D7F97A03325}"/>
              </a:ext>
            </a:extLst>
          </p:cNvPr>
          <p:cNvSpPr/>
          <p:nvPr/>
        </p:nvSpPr>
        <p:spPr bwMode="auto">
          <a:xfrm rot="6314755">
            <a:off x="2927922" y="1759504"/>
            <a:ext cx="179177" cy="288032"/>
          </a:xfrm>
          <a:custGeom>
            <a:avLst/>
            <a:gdLst>
              <a:gd name="connsiteX0" fmla="*/ 0 w 903768"/>
              <a:gd name="connsiteY0" fmla="*/ 712382 h 712382"/>
              <a:gd name="connsiteX1" fmla="*/ 478465 w 903768"/>
              <a:gd name="connsiteY1" fmla="*/ 0 h 712382"/>
              <a:gd name="connsiteX2" fmla="*/ 903768 w 903768"/>
              <a:gd name="connsiteY2" fmla="*/ 680484 h 712382"/>
              <a:gd name="connsiteX3" fmla="*/ 457200 w 903768"/>
              <a:gd name="connsiteY3" fmla="*/ 542261 h 712382"/>
              <a:gd name="connsiteX4" fmla="*/ 0 w 903768"/>
              <a:gd name="connsiteY4" fmla="*/ 712382 h 712382"/>
              <a:gd name="connsiteX0" fmla="*/ 0 w 903768"/>
              <a:gd name="connsiteY0" fmla="*/ 712382 h 723014"/>
              <a:gd name="connsiteX1" fmla="*/ 478465 w 903768"/>
              <a:gd name="connsiteY1" fmla="*/ 0 h 723014"/>
              <a:gd name="connsiteX2" fmla="*/ 903768 w 903768"/>
              <a:gd name="connsiteY2" fmla="*/ 723014 h 723014"/>
              <a:gd name="connsiteX3" fmla="*/ 457200 w 903768"/>
              <a:gd name="connsiteY3" fmla="*/ 542261 h 723014"/>
              <a:gd name="connsiteX4" fmla="*/ 0 w 903768"/>
              <a:gd name="connsiteY4" fmla="*/ 712382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68" h="723014">
                <a:moveTo>
                  <a:pt x="0" y="712382"/>
                </a:moveTo>
                <a:lnTo>
                  <a:pt x="478465" y="0"/>
                </a:lnTo>
                <a:lnTo>
                  <a:pt x="903768" y="723014"/>
                </a:lnTo>
                <a:lnTo>
                  <a:pt x="457200" y="542261"/>
                </a:lnTo>
                <a:lnTo>
                  <a:pt x="0" y="712382"/>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5" name="TextBox 24">
            <a:extLst>
              <a:ext uri="{FF2B5EF4-FFF2-40B4-BE49-F238E27FC236}">
                <a16:creationId xmlns:a16="http://schemas.microsoft.com/office/drawing/2014/main" id="{7A7F1169-1FED-1EA6-AF84-AE80147CC1D6}"/>
              </a:ext>
            </a:extLst>
          </p:cNvPr>
          <p:cNvSpPr txBox="1"/>
          <p:nvPr/>
        </p:nvSpPr>
        <p:spPr>
          <a:xfrm>
            <a:off x="6226671" y="1746927"/>
            <a:ext cx="284052" cy="523220"/>
          </a:xfrm>
          <a:prstGeom prst="rect">
            <a:avLst/>
          </a:prstGeom>
          <a:noFill/>
        </p:spPr>
        <p:txBody>
          <a:bodyPr wrap="none" rtlCol="0">
            <a:spAutoFit/>
          </a:bodyPr>
          <a:lstStyle/>
          <a:p>
            <a:r>
              <a:rPr lang="en-GB" sz="2800" b="0" i="1">
                <a:latin typeface="Times New Roman" panose="02020603050405020304" pitchFamily="18" charset="0"/>
                <a:cs typeface="Times New Roman" panose="02020603050405020304" pitchFamily="18" charset="0"/>
              </a:rPr>
              <a:t>f</a:t>
            </a:r>
          </a:p>
        </p:txBody>
      </p:sp>
      <p:sp>
        <p:nvSpPr>
          <p:cNvPr id="26" name="TextBox 25">
            <a:extLst>
              <a:ext uri="{FF2B5EF4-FFF2-40B4-BE49-F238E27FC236}">
                <a16:creationId xmlns:a16="http://schemas.microsoft.com/office/drawing/2014/main" id="{E305743B-9465-CD4D-4EB5-1C341E7A9DCE}"/>
              </a:ext>
            </a:extLst>
          </p:cNvPr>
          <p:cNvSpPr txBox="1"/>
          <p:nvPr/>
        </p:nvSpPr>
        <p:spPr>
          <a:xfrm>
            <a:off x="1057342" y="1255364"/>
            <a:ext cx="1357598" cy="523220"/>
          </a:xfrm>
          <a:prstGeom prst="rect">
            <a:avLst/>
          </a:prstGeom>
          <a:noFill/>
        </p:spPr>
        <p:txBody>
          <a:bodyPr wrap="square" rtlCol="0">
            <a:spAutoFit/>
          </a:bodyPr>
          <a:lstStyle/>
          <a:p>
            <a:pPr algn="l"/>
            <a:r>
              <a:rPr lang="en-GB" sz="2800" b="0"/>
              <a:t>Object</a:t>
            </a:r>
          </a:p>
        </p:txBody>
      </p:sp>
      <p:sp>
        <p:nvSpPr>
          <p:cNvPr id="27" name="TextBox 26">
            <a:extLst>
              <a:ext uri="{FF2B5EF4-FFF2-40B4-BE49-F238E27FC236}">
                <a16:creationId xmlns:a16="http://schemas.microsoft.com/office/drawing/2014/main" id="{C43E43A6-450D-219D-1B6C-E7CC3DE8AA4A}"/>
              </a:ext>
            </a:extLst>
          </p:cNvPr>
          <p:cNvSpPr txBox="1"/>
          <p:nvPr/>
        </p:nvSpPr>
        <p:spPr>
          <a:xfrm>
            <a:off x="3084407" y="2317103"/>
            <a:ext cx="1269513" cy="523220"/>
          </a:xfrm>
          <a:prstGeom prst="rect">
            <a:avLst/>
          </a:prstGeom>
          <a:noFill/>
        </p:spPr>
        <p:txBody>
          <a:bodyPr wrap="square" rtlCol="0">
            <a:spAutoFit/>
          </a:bodyPr>
          <a:lstStyle/>
          <a:p>
            <a:pPr algn="l"/>
            <a:r>
              <a:rPr lang="en-GB" sz="2800" b="0"/>
              <a:t>Image</a:t>
            </a:r>
          </a:p>
        </p:txBody>
      </p:sp>
      <p:sp>
        <p:nvSpPr>
          <p:cNvPr id="3" name="Text Box 6">
            <a:extLst>
              <a:ext uri="{FF2B5EF4-FFF2-40B4-BE49-F238E27FC236}">
                <a16:creationId xmlns:a16="http://schemas.microsoft.com/office/drawing/2014/main" id="{9E2D914D-2C4C-1035-A8DB-5A2D48AC095C}"/>
              </a:ext>
            </a:extLst>
          </p:cNvPr>
          <p:cNvSpPr txBox="1">
            <a:spLocks noChangeArrowheads="1"/>
          </p:cNvSpPr>
          <p:nvPr/>
        </p:nvSpPr>
        <p:spPr bwMode="auto">
          <a:xfrm>
            <a:off x="1213051" y="5855186"/>
            <a:ext cx="56830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GB" altLang="en-US" sz="2800" b="0" dirty="0"/>
              <a:t>Always </a:t>
            </a:r>
            <a:r>
              <a:rPr lang="en-GB" altLang="en-US" sz="2800" b="0" dirty="0" err="1"/>
              <a:t>always</a:t>
            </a:r>
            <a:r>
              <a:rPr lang="en-GB" altLang="en-US" sz="2800" b="0" dirty="0"/>
              <a:t> </a:t>
            </a:r>
            <a:r>
              <a:rPr lang="en-GB" altLang="en-US" sz="2800" b="0" dirty="0" err="1"/>
              <a:t>always</a:t>
            </a:r>
            <a:r>
              <a:rPr lang="en-GB" altLang="en-US" sz="2800" b="0" dirty="0"/>
              <a:t> </a:t>
            </a:r>
            <a:r>
              <a:rPr lang="en-GB" altLang="en-US" sz="2800" b="0" dirty="0" err="1"/>
              <a:t>always</a:t>
            </a:r>
            <a:endParaRPr lang="en-GB" altLang="en-US" sz="2800" b="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Text Box 10">
            <a:extLst>
              <a:ext uri="{FF2B5EF4-FFF2-40B4-BE49-F238E27FC236}">
                <a16:creationId xmlns:a16="http://schemas.microsoft.com/office/drawing/2014/main" id="{C02A1EF2-334A-6F8D-6A26-F75369D075C7}"/>
              </a:ext>
            </a:extLst>
          </p:cNvPr>
          <p:cNvSpPr txBox="1">
            <a:spLocks noChangeArrowheads="1"/>
          </p:cNvSpPr>
          <p:nvPr/>
        </p:nvSpPr>
        <p:spPr bwMode="auto">
          <a:xfrm>
            <a:off x="418767" y="5412659"/>
            <a:ext cx="83529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GB" altLang="en-US" sz="4000" b="0" i="1">
                <a:latin typeface="Times New Roman" panose="02020603050405020304" pitchFamily="18" charset="0"/>
              </a:rPr>
              <a:t>u</a:t>
            </a:r>
            <a:r>
              <a:rPr lang="en-GB" altLang="en-US" sz="4000" b="0"/>
              <a:t> </a:t>
            </a:r>
            <a:r>
              <a:rPr lang="en-GB" altLang="en-US" sz="2800" b="0"/>
              <a:t>   = Object distance     </a:t>
            </a:r>
            <a:r>
              <a:rPr lang="en-GB" altLang="en-US" sz="4000" b="0" i="1">
                <a:latin typeface="Times New Roman" panose="02020603050405020304" pitchFamily="18" charset="0"/>
              </a:rPr>
              <a:t>v</a:t>
            </a:r>
            <a:r>
              <a:rPr lang="en-GB" altLang="en-US" sz="3600" b="0">
                <a:latin typeface="Times New Roman" panose="02020603050405020304" pitchFamily="18" charset="0"/>
              </a:rPr>
              <a:t> </a:t>
            </a:r>
            <a:r>
              <a:rPr lang="en-GB" altLang="en-US" sz="2800" b="0"/>
              <a:t>   = Image distance</a:t>
            </a:r>
          </a:p>
        </p:txBody>
      </p:sp>
      <p:sp>
        <p:nvSpPr>
          <p:cNvPr id="21513" name="Text Box 17">
            <a:extLst>
              <a:ext uri="{FF2B5EF4-FFF2-40B4-BE49-F238E27FC236}">
                <a16:creationId xmlns:a16="http://schemas.microsoft.com/office/drawing/2014/main" id="{AD28E614-C559-83B6-0752-C741310B0154}"/>
              </a:ext>
            </a:extLst>
          </p:cNvPr>
          <p:cNvSpPr txBox="1">
            <a:spLocks noChangeArrowheads="1"/>
          </p:cNvSpPr>
          <p:nvPr/>
        </p:nvSpPr>
        <p:spPr bwMode="auto">
          <a:xfrm>
            <a:off x="-54907" y="856950"/>
            <a:ext cx="83529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GB" altLang="en-US" sz="4000" dirty="0">
              <a:solidFill>
                <a:srgbClr val="C00000"/>
              </a:solidFill>
            </a:endParaRPr>
          </a:p>
        </p:txBody>
      </p:sp>
      <p:sp>
        <p:nvSpPr>
          <p:cNvPr id="7" name="Title 6">
            <a:extLst>
              <a:ext uri="{FF2B5EF4-FFF2-40B4-BE49-F238E27FC236}">
                <a16:creationId xmlns:a16="http://schemas.microsoft.com/office/drawing/2014/main" id="{9696855D-B3EE-011B-1C2D-6CDF6C2E258C}"/>
              </a:ext>
            </a:extLst>
          </p:cNvPr>
          <p:cNvSpPr>
            <a:spLocks noGrp="1"/>
          </p:cNvSpPr>
          <p:nvPr>
            <p:ph type="title"/>
          </p:nvPr>
        </p:nvSpPr>
        <p:spPr>
          <a:xfrm>
            <a:off x="241300" y="155246"/>
            <a:ext cx="8724900" cy="590931"/>
          </a:xfrm>
        </p:spPr>
        <p:txBody>
          <a:bodyPr/>
          <a:lstStyle/>
          <a:p>
            <a:r>
              <a:rPr lang="en-IE" altLang="en-US" dirty="0">
                <a:solidFill>
                  <a:schemeClr val="tx2"/>
                </a:solidFill>
              </a:rPr>
              <a:t>Lens formula – </a:t>
            </a:r>
            <a:r>
              <a:rPr lang="en-IE" altLang="en-US" dirty="0">
                <a:solidFill>
                  <a:srgbClr val="C00000"/>
                </a:solidFill>
              </a:rPr>
              <a:t>diverging lens</a:t>
            </a:r>
            <a:endParaRPr lang="en-GB" dirty="0"/>
          </a:p>
        </p:txBody>
      </p:sp>
      <p:sp>
        <p:nvSpPr>
          <p:cNvPr id="2" name="Slide Number Placeholder 1">
            <a:extLst>
              <a:ext uri="{FF2B5EF4-FFF2-40B4-BE49-F238E27FC236}">
                <a16:creationId xmlns:a16="http://schemas.microsoft.com/office/drawing/2014/main" id="{DA0D0E8E-9F5F-B5E1-30F1-3A9D6299440E}"/>
              </a:ext>
            </a:extLst>
          </p:cNvPr>
          <p:cNvSpPr>
            <a:spLocks noGrp="1"/>
          </p:cNvSpPr>
          <p:nvPr>
            <p:ph type="sldNum" sz="quarter" idx="4294967295"/>
          </p:nvPr>
        </p:nvSpPr>
        <p:spPr bwMode="auto">
          <a:xfrm>
            <a:off x="70104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4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58</a:t>
            </a:fld>
            <a:endParaRPr lang="en-GB" altLang="en-US"/>
          </a:p>
        </p:txBody>
      </p:sp>
      <p:sp>
        <p:nvSpPr>
          <p:cNvPr id="4" name="Text Box 15">
            <a:extLst>
              <a:ext uri="{FF2B5EF4-FFF2-40B4-BE49-F238E27FC236}">
                <a16:creationId xmlns:a16="http://schemas.microsoft.com/office/drawing/2014/main" id="{D77B7F66-743E-E01B-A5CD-6D04915A8AA5}"/>
              </a:ext>
            </a:extLst>
          </p:cNvPr>
          <p:cNvSpPr txBox="1">
            <a:spLocks noChangeArrowheads="1"/>
          </p:cNvSpPr>
          <p:nvPr/>
        </p:nvSpPr>
        <p:spPr bwMode="auto">
          <a:xfrm>
            <a:off x="760647" y="3040528"/>
            <a:ext cx="73687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IE" altLang="en-US" sz="3200">
                <a:solidFill>
                  <a:srgbClr val="C00000"/>
                </a:solidFill>
              </a:rPr>
              <a:t>f is negative for a diverging lens</a:t>
            </a:r>
            <a:endParaRPr lang="en-GB" altLang="en-US" sz="3200">
              <a:solidFill>
                <a:srgbClr val="C00000"/>
              </a:solidFill>
            </a:endParaRPr>
          </a:p>
        </p:txBody>
      </p:sp>
      <mc:AlternateContent xmlns:mc="http://schemas.openxmlformats.org/markup-compatibility/2006" xmlns:a14="http://schemas.microsoft.com/office/drawing/2010/main">
        <mc:Choice Requires="a14">
          <p:sp>
            <p:nvSpPr>
              <p:cNvPr id="5" name="Object 4">
                <a:extLst>
                  <a:ext uri="{FF2B5EF4-FFF2-40B4-BE49-F238E27FC236}">
                    <a16:creationId xmlns:a16="http://schemas.microsoft.com/office/drawing/2014/main" id="{1927B5BD-D8CB-5478-56D2-E5E71FB1B9EA}"/>
                  </a:ext>
                </a:extLst>
              </p:cNvPr>
              <p:cNvSpPr txBox="1"/>
              <p:nvPr/>
            </p:nvSpPr>
            <p:spPr bwMode="auto">
              <a:xfrm>
                <a:off x="2988072" y="1025633"/>
                <a:ext cx="2808311" cy="1495425"/>
              </a:xfrm>
              <a:prstGeom prst="rect">
                <a:avLst/>
              </a:prstGeom>
              <a:solidFill>
                <a:srgbClr val="FFFF99"/>
              </a:solidFill>
              <a:ln>
                <a:noFill/>
              </a:ln>
            </p:spPr>
            <p:txBody>
              <a:bodyPr>
                <a:normAutofit/>
              </a:bodyPr>
              <a:lstStyle/>
              <a:p>
                <a:pPr/>
                <a14:m>
                  <m:oMathPara xmlns:m="http://schemas.openxmlformats.org/officeDocument/2006/math">
                    <m:oMathParaPr>
                      <m:jc m:val="left"/>
                    </m:oMathParaPr>
                    <m:oMath xmlns:m="http://schemas.openxmlformats.org/officeDocument/2006/math">
                      <m:f>
                        <m:fPr>
                          <m:ctrlPr>
                            <a:rPr lang="en-GB" sz="4000" i="1">
                              <a:solidFill>
                                <a:srgbClr val="000000"/>
                              </a:solidFill>
                              <a:latin typeface="Cambria Math" panose="02040503050406030204" pitchFamily="18" charset="0"/>
                            </a:rPr>
                          </m:ctrlPr>
                        </m:fPr>
                        <m:num>
                          <m:r>
                            <a:rPr lang="en-GB" sz="4000" i="1">
                              <a:solidFill>
                                <a:srgbClr val="000000"/>
                              </a:solidFill>
                              <a:latin typeface="Cambria Math" panose="02040503050406030204" pitchFamily="18" charset="0"/>
                            </a:rPr>
                            <m:t>1</m:t>
                          </m:r>
                        </m:num>
                        <m:den>
                          <m:r>
                            <a:rPr lang="en-GB" sz="4000" i="1">
                              <a:solidFill>
                                <a:srgbClr val="000000"/>
                              </a:solidFill>
                              <a:latin typeface="Cambria Math" panose="02040503050406030204" pitchFamily="18" charset="0"/>
                            </a:rPr>
                            <m:t>𝑢</m:t>
                          </m:r>
                        </m:den>
                      </m:f>
                      <m:r>
                        <a:rPr lang="en-GB" sz="4000" i="1">
                          <a:solidFill>
                            <a:srgbClr val="000000"/>
                          </a:solidFill>
                          <a:latin typeface="Cambria Math" panose="02040503050406030204" pitchFamily="18" charset="0"/>
                        </a:rPr>
                        <m:t>+</m:t>
                      </m:r>
                      <m:f>
                        <m:fPr>
                          <m:ctrlPr>
                            <a:rPr lang="en-GB" sz="4000" i="1">
                              <a:solidFill>
                                <a:srgbClr val="000000"/>
                              </a:solidFill>
                              <a:latin typeface="Cambria Math" panose="02040503050406030204" pitchFamily="18" charset="0"/>
                            </a:rPr>
                          </m:ctrlPr>
                        </m:fPr>
                        <m:num>
                          <m:r>
                            <a:rPr lang="en-GB" sz="4000" i="1">
                              <a:solidFill>
                                <a:srgbClr val="000000"/>
                              </a:solidFill>
                              <a:latin typeface="Cambria Math" panose="02040503050406030204" pitchFamily="18" charset="0"/>
                            </a:rPr>
                            <m:t>1</m:t>
                          </m:r>
                        </m:num>
                        <m:den>
                          <m:r>
                            <a:rPr lang="en-GB" sz="4000" i="1">
                              <a:solidFill>
                                <a:srgbClr val="000000"/>
                              </a:solidFill>
                              <a:latin typeface="Cambria Math" panose="02040503050406030204" pitchFamily="18" charset="0"/>
                            </a:rPr>
                            <m:t>𝑣</m:t>
                          </m:r>
                        </m:den>
                      </m:f>
                      <m:r>
                        <a:rPr lang="en-GB" sz="4000" i="1">
                          <a:solidFill>
                            <a:srgbClr val="000000"/>
                          </a:solidFill>
                          <a:latin typeface="Cambria Math" panose="02040503050406030204" pitchFamily="18" charset="0"/>
                        </a:rPr>
                        <m:t>=</m:t>
                      </m:r>
                      <m:f>
                        <m:fPr>
                          <m:ctrlPr>
                            <a:rPr lang="en-GB" sz="4000" i="1">
                              <a:solidFill>
                                <a:srgbClr val="000000"/>
                              </a:solidFill>
                              <a:latin typeface="Cambria Math" panose="02040503050406030204" pitchFamily="18" charset="0"/>
                            </a:rPr>
                          </m:ctrlPr>
                        </m:fPr>
                        <m:num>
                          <m:r>
                            <a:rPr lang="en-GB" sz="4000" i="1">
                              <a:solidFill>
                                <a:srgbClr val="000000"/>
                              </a:solidFill>
                              <a:latin typeface="Cambria Math" panose="02040503050406030204" pitchFamily="18" charset="0"/>
                            </a:rPr>
                            <m:t>1</m:t>
                          </m:r>
                        </m:num>
                        <m:den>
                          <m:r>
                            <a:rPr lang="en-GB" sz="4000" i="1">
                              <a:solidFill>
                                <a:srgbClr val="000000"/>
                              </a:solidFill>
                              <a:latin typeface="Cambria Math" panose="02040503050406030204" pitchFamily="18" charset="0"/>
                            </a:rPr>
                            <m:t>𝑓</m:t>
                          </m:r>
                        </m:den>
                      </m:f>
                    </m:oMath>
                  </m:oMathPara>
                </a14:m>
                <a:endParaRPr lang="en-GB" sz="4000" dirty="0"/>
              </a:p>
            </p:txBody>
          </p:sp>
        </mc:Choice>
        <mc:Fallback xmlns="">
          <p:sp>
            <p:nvSpPr>
              <p:cNvPr id="5" name="Object 4">
                <a:extLst>
                  <a:ext uri="{FF2B5EF4-FFF2-40B4-BE49-F238E27FC236}">
                    <a16:creationId xmlns:a16="http://schemas.microsoft.com/office/drawing/2014/main" id="{1927B5BD-D8CB-5478-56D2-E5E71FB1B9EA}"/>
                  </a:ext>
                </a:extLst>
              </p:cNvPr>
              <p:cNvSpPr txBox="1">
                <a:spLocks noRot="1" noChangeAspect="1" noMove="1" noResize="1" noEditPoints="1" noAdjustHandles="1" noChangeArrowheads="1" noChangeShapeType="1" noTextEdit="1"/>
              </p:cNvSpPr>
              <p:nvPr/>
            </p:nvSpPr>
            <p:spPr bwMode="auto">
              <a:xfrm>
                <a:off x="2988072" y="1025633"/>
                <a:ext cx="2808311" cy="1495425"/>
              </a:xfrm>
              <a:prstGeom prst="rect">
                <a:avLst/>
              </a:prstGeom>
              <a:blipFill>
                <a:blip r:embed="rId2"/>
                <a:stretch>
                  <a:fillRect/>
                </a:stretch>
              </a:blipFill>
              <a:ln>
                <a:noFill/>
              </a:ln>
            </p:spPr>
            <p:txBody>
              <a:bodyPr/>
              <a:lstStyle/>
              <a:p>
                <a:r>
                  <a:rPr lang="en-GB">
                    <a:noFill/>
                  </a:rPr>
                  <a:t> </a:t>
                </a:r>
              </a:p>
            </p:txBody>
          </p:sp>
        </mc:Fallback>
      </mc:AlternateContent>
      <p:sp>
        <p:nvSpPr>
          <p:cNvPr id="6" name="Text Box 15">
            <a:extLst>
              <a:ext uri="{FF2B5EF4-FFF2-40B4-BE49-F238E27FC236}">
                <a16:creationId xmlns:a16="http://schemas.microsoft.com/office/drawing/2014/main" id="{EEE863DB-7F05-606E-DBDA-63E57C019605}"/>
              </a:ext>
            </a:extLst>
          </p:cNvPr>
          <p:cNvSpPr txBox="1">
            <a:spLocks noChangeArrowheads="1"/>
          </p:cNvSpPr>
          <p:nvPr/>
        </p:nvSpPr>
        <p:spPr bwMode="auto">
          <a:xfrm>
            <a:off x="737415" y="3880975"/>
            <a:ext cx="67682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IE" altLang="en-US" sz="3200" dirty="0">
                <a:solidFill>
                  <a:srgbClr val="C00000"/>
                </a:solidFill>
              </a:rPr>
              <a:t>v is negative (virtual image)</a:t>
            </a:r>
            <a:endParaRPr lang="en-GB" altLang="en-US" sz="3200" dirty="0">
              <a:solidFill>
                <a:srgbClr val="C00000"/>
              </a:solidFill>
            </a:endParaRPr>
          </a:p>
        </p:txBody>
      </p:sp>
      <p:sp>
        <p:nvSpPr>
          <p:cNvPr id="14" name="Freeform: Shape 13">
            <a:extLst>
              <a:ext uri="{FF2B5EF4-FFF2-40B4-BE49-F238E27FC236}">
                <a16:creationId xmlns:a16="http://schemas.microsoft.com/office/drawing/2014/main" id="{6C9DAA89-AD88-8A28-D48E-9191F276F95F}"/>
              </a:ext>
            </a:extLst>
          </p:cNvPr>
          <p:cNvSpPr/>
          <p:nvPr/>
        </p:nvSpPr>
        <p:spPr bwMode="auto">
          <a:xfrm>
            <a:off x="7812360" y="2967553"/>
            <a:ext cx="543042" cy="2060467"/>
          </a:xfrm>
          <a:custGeom>
            <a:avLst/>
            <a:gdLst>
              <a:gd name="connsiteX0" fmla="*/ 0 w 372140"/>
              <a:gd name="connsiteY0" fmla="*/ 21265 h 2286000"/>
              <a:gd name="connsiteX1" fmla="*/ 372140 w 372140"/>
              <a:gd name="connsiteY1" fmla="*/ 0 h 2286000"/>
              <a:gd name="connsiteX2" fmla="*/ 276447 w 372140"/>
              <a:gd name="connsiteY2" fmla="*/ 1105786 h 2286000"/>
              <a:gd name="connsiteX3" fmla="*/ 372140 w 372140"/>
              <a:gd name="connsiteY3" fmla="*/ 2286000 h 2286000"/>
              <a:gd name="connsiteX4" fmla="*/ 53163 w 372140"/>
              <a:gd name="connsiteY4" fmla="*/ 2286000 h 2286000"/>
              <a:gd name="connsiteX5" fmla="*/ 170121 w 372140"/>
              <a:gd name="connsiteY5" fmla="*/ 1116419 h 2286000"/>
              <a:gd name="connsiteX6" fmla="*/ 0 w 372140"/>
              <a:gd name="connsiteY6" fmla="*/ 21265 h 2286000"/>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4251 w 355126"/>
              <a:gd name="connsiteY0" fmla="*/ 0 h 2296632"/>
              <a:gd name="connsiteX1" fmla="*/ 355126 w 355126"/>
              <a:gd name="connsiteY1" fmla="*/ 10632 h 2296632"/>
              <a:gd name="connsiteX2" fmla="*/ 259433 w 355126"/>
              <a:gd name="connsiteY2" fmla="*/ 1116418 h 2296632"/>
              <a:gd name="connsiteX3" fmla="*/ 355126 w 355126"/>
              <a:gd name="connsiteY3" fmla="*/ 2296632 h 2296632"/>
              <a:gd name="connsiteX4" fmla="*/ 36149 w 355126"/>
              <a:gd name="connsiteY4" fmla="*/ 2296632 h 2296632"/>
              <a:gd name="connsiteX5" fmla="*/ 153107 w 355126"/>
              <a:gd name="connsiteY5" fmla="*/ 1127051 h 2296632"/>
              <a:gd name="connsiteX6" fmla="*/ 4251 w 355126"/>
              <a:gd name="connsiteY6" fmla="*/ 0 h 2296632"/>
              <a:gd name="connsiteX0" fmla="*/ 5021 w 355896"/>
              <a:gd name="connsiteY0" fmla="*/ 0 h 2296632"/>
              <a:gd name="connsiteX1" fmla="*/ 355896 w 355896"/>
              <a:gd name="connsiteY1" fmla="*/ 10632 h 2296632"/>
              <a:gd name="connsiteX2" fmla="*/ 260203 w 355896"/>
              <a:gd name="connsiteY2" fmla="*/ 1116418 h 2296632"/>
              <a:gd name="connsiteX3" fmla="*/ 355896 w 355896"/>
              <a:gd name="connsiteY3" fmla="*/ 2296632 h 2296632"/>
              <a:gd name="connsiteX4" fmla="*/ 36919 w 355896"/>
              <a:gd name="connsiteY4" fmla="*/ 2296632 h 2296632"/>
              <a:gd name="connsiteX5" fmla="*/ 153877 w 355896"/>
              <a:gd name="connsiteY5" fmla="*/ 1127051 h 2296632"/>
              <a:gd name="connsiteX6" fmla="*/ 5021 w 355896"/>
              <a:gd name="connsiteY6" fmla="*/ 0 h 2296632"/>
              <a:gd name="connsiteX0" fmla="*/ 5021 w 364023"/>
              <a:gd name="connsiteY0" fmla="*/ 0 h 2296632"/>
              <a:gd name="connsiteX1" fmla="*/ 355896 w 364023"/>
              <a:gd name="connsiteY1" fmla="*/ 10632 h 2296632"/>
              <a:gd name="connsiteX2" fmla="*/ 260203 w 364023"/>
              <a:gd name="connsiteY2" fmla="*/ 1116418 h 2296632"/>
              <a:gd name="connsiteX3" fmla="*/ 355896 w 364023"/>
              <a:gd name="connsiteY3" fmla="*/ 2296632 h 2296632"/>
              <a:gd name="connsiteX4" fmla="*/ 36919 w 364023"/>
              <a:gd name="connsiteY4" fmla="*/ 2296632 h 2296632"/>
              <a:gd name="connsiteX5" fmla="*/ 153877 w 364023"/>
              <a:gd name="connsiteY5" fmla="*/ 1127051 h 2296632"/>
              <a:gd name="connsiteX6" fmla="*/ 5021 w 364023"/>
              <a:gd name="connsiteY6" fmla="*/ 0 h 2296632"/>
              <a:gd name="connsiteX0" fmla="*/ 5021 w 364023"/>
              <a:gd name="connsiteY0" fmla="*/ 0 h 2296632"/>
              <a:gd name="connsiteX1" fmla="*/ 355896 w 364023"/>
              <a:gd name="connsiteY1" fmla="*/ 10632 h 2296632"/>
              <a:gd name="connsiteX2" fmla="*/ 260203 w 364023"/>
              <a:gd name="connsiteY2" fmla="*/ 1116418 h 2296632"/>
              <a:gd name="connsiteX3" fmla="*/ 355896 w 364023"/>
              <a:gd name="connsiteY3" fmla="*/ 2296632 h 2296632"/>
              <a:gd name="connsiteX4" fmla="*/ 36919 w 364023"/>
              <a:gd name="connsiteY4" fmla="*/ 2296632 h 2296632"/>
              <a:gd name="connsiteX5" fmla="*/ 153877 w 364023"/>
              <a:gd name="connsiteY5" fmla="*/ 1127051 h 2296632"/>
              <a:gd name="connsiteX6" fmla="*/ 5021 w 364023"/>
              <a:gd name="connsiteY6" fmla="*/ 0 h 2296632"/>
              <a:gd name="connsiteX0" fmla="*/ 5021 w 362470"/>
              <a:gd name="connsiteY0" fmla="*/ 0 h 2296632"/>
              <a:gd name="connsiteX1" fmla="*/ 355896 w 362470"/>
              <a:gd name="connsiteY1" fmla="*/ 10632 h 2296632"/>
              <a:gd name="connsiteX2" fmla="*/ 260203 w 362470"/>
              <a:gd name="connsiteY2" fmla="*/ 1116418 h 2296632"/>
              <a:gd name="connsiteX3" fmla="*/ 355896 w 362470"/>
              <a:gd name="connsiteY3" fmla="*/ 2296632 h 2296632"/>
              <a:gd name="connsiteX4" fmla="*/ 36919 w 362470"/>
              <a:gd name="connsiteY4" fmla="*/ 2296632 h 2296632"/>
              <a:gd name="connsiteX5" fmla="*/ 153877 w 362470"/>
              <a:gd name="connsiteY5" fmla="*/ 1127051 h 2296632"/>
              <a:gd name="connsiteX6" fmla="*/ 5021 w 362470"/>
              <a:gd name="connsiteY6" fmla="*/ 0 h 2296632"/>
              <a:gd name="connsiteX0" fmla="*/ 0 w 357449"/>
              <a:gd name="connsiteY0" fmla="*/ 0 h 2296632"/>
              <a:gd name="connsiteX1" fmla="*/ 350875 w 357449"/>
              <a:gd name="connsiteY1" fmla="*/ 10632 h 2296632"/>
              <a:gd name="connsiteX2" fmla="*/ 255182 w 357449"/>
              <a:gd name="connsiteY2" fmla="*/ 1116418 h 2296632"/>
              <a:gd name="connsiteX3" fmla="*/ 350875 w 357449"/>
              <a:gd name="connsiteY3" fmla="*/ 2296632 h 2296632"/>
              <a:gd name="connsiteX4" fmla="*/ 31898 w 357449"/>
              <a:gd name="connsiteY4" fmla="*/ 2296632 h 2296632"/>
              <a:gd name="connsiteX5" fmla="*/ 148856 w 357449"/>
              <a:gd name="connsiteY5" fmla="*/ 1127051 h 2296632"/>
              <a:gd name="connsiteX6" fmla="*/ 0 w 357449"/>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1969 w 318977"/>
              <a:gd name="connsiteY0" fmla="*/ 6301 h 2286000"/>
              <a:gd name="connsiteX1" fmla="*/ 318977 w 318977"/>
              <a:gd name="connsiteY1" fmla="*/ 0 h 2286000"/>
              <a:gd name="connsiteX2" fmla="*/ 223284 w 318977"/>
              <a:gd name="connsiteY2" fmla="*/ 1105786 h 2286000"/>
              <a:gd name="connsiteX3" fmla="*/ 318977 w 318977"/>
              <a:gd name="connsiteY3" fmla="*/ 2286000 h 2286000"/>
              <a:gd name="connsiteX4" fmla="*/ 0 w 318977"/>
              <a:gd name="connsiteY4" fmla="*/ 2286000 h 2286000"/>
              <a:gd name="connsiteX5" fmla="*/ 116958 w 318977"/>
              <a:gd name="connsiteY5" fmla="*/ 1116419 h 2286000"/>
              <a:gd name="connsiteX6" fmla="*/ 1969 w 318977"/>
              <a:gd name="connsiteY6" fmla="*/ 6301 h 2286000"/>
              <a:gd name="connsiteX0" fmla="*/ 14669 w 318977"/>
              <a:gd name="connsiteY0" fmla="*/ 0 h 2288165"/>
              <a:gd name="connsiteX1" fmla="*/ 318977 w 318977"/>
              <a:gd name="connsiteY1" fmla="*/ 2165 h 2288165"/>
              <a:gd name="connsiteX2" fmla="*/ 223284 w 318977"/>
              <a:gd name="connsiteY2" fmla="*/ 1107951 h 2288165"/>
              <a:gd name="connsiteX3" fmla="*/ 318977 w 318977"/>
              <a:gd name="connsiteY3" fmla="*/ 2288165 h 2288165"/>
              <a:gd name="connsiteX4" fmla="*/ 0 w 318977"/>
              <a:gd name="connsiteY4" fmla="*/ 2288165 h 2288165"/>
              <a:gd name="connsiteX5" fmla="*/ 116958 w 318977"/>
              <a:gd name="connsiteY5" fmla="*/ 1118584 h 2288165"/>
              <a:gd name="connsiteX6" fmla="*/ 14669 w 318977"/>
              <a:gd name="connsiteY6" fmla="*/ 0 h 2288165"/>
              <a:gd name="connsiteX0" fmla="*/ 0 w 304308"/>
              <a:gd name="connsiteY0" fmla="*/ 0 h 2288165"/>
              <a:gd name="connsiteX1" fmla="*/ 304308 w 304308"/>
              <a:gd name="connsiteY1" fmla="*/ 2165 h 2288165"/>
              <a:gd name="connsiteX2" fmla="*/ 208615 w 304308"/>
              <a:gd name="connsiteY2" fmla="*/ 1107951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88165"/>
              <a:gd name="connsiteX1" fmla="*/ 304308 w 304308"/>
              <a:gd name="connsiteY1" fmla="*/ 2165 h 2288165"/>
              <a:gd name="connsiteX2" fmla="*/ 208615 w 304308"/>
              <a:gd name="connsiteY2" fmla="*/ 1107951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88165"/>
              <a:gd name="connsiteX1" fmla="*/ 304308 w 304308"/>
              <a:gd name="connsiteY1" fmla="*/ 2165 h 2288165"/>
              <a:gd name="connsiteX2" fmla="*/ 208615 w 304308"/>
              <a:gd name="connsiteY2" fmla="*/ 1129118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96631"/>
              <a:gd name="connsiteX1" fmla="*/ 304308 w 304308"/>
              <a:gd name="connsiteY1" fmla="*/ 2165 h 2296631"/>
              <a:gd name="connsiteX2" fmla="*/ 208615 w 304308"/>
              <a:gd name="connsiteY2" fmla="*/ 1129118 h 2296631"/>
              <a:gd name="connsiteX3" fmla="*/ 304308 w 304308"/>
              <a:gd name="connsiteY3" fmla="*/ 2288165 h 2296631"/>
              <a:gd name="connsiteX4" fmla="*/ 23431 w 304308"/>
              <a:gd name="connsiteY4" fmla="*/ 2296631 h 2296631"/>
              <a:gd name="connsiteX5" fmla="*/ 102289 w 304308"/>
              <a:gd name="connsiteY5" fmla="*/ 1118584 h 2296631"/>
              <a:gd name="connsiteX6" fmla="*/ 0 w 304308"/>
              <a:gd name="connsiteY6" fmla="*/ 0 h 2296631"/>
              <a:gd name="connsiteX0" fmla="*/ 0 w 304308"/>
              <a:gd name="connsiteY0" fmla="*/ 0 h 2301325"/>
              <a:gd name="connsiteX1" fmla="*/ 304308 w 304308"/>
              <a:gd name="connsiteY1" fmla="*/ 2165 h 2301325"/>
              <a:gd name="connsiteX2" fmla="*/ 208615 w 304308"/>
              <a:gd name="connsiteY2" fmla="*/ 1129118 h 2301325"/>
              <a:gd name="connsiteX3" fmla="*/ 304308 w 304308"/>
              <a:gd name="connsiteY3" fmla="*/ 2288165 h 2301325"/>
              <a:gd name="connsiteX4" fmla="*/ 3156 w 304308"/>
              <a:gd name="connsiteY4" fmla="*/ 2301325 h 2301325"/>
              <a:gd name="connsiteX5" fmla="*/ 102289 w 304308"/>
              <a:gd name="connsiteY5" fmla="*/ 1118584 h 2301325"/>
              <a:gd name="connsiteX6" fmla="*/ 0 w 304308"/>
              <a:gd name="connsiteY6" fmla="*/ 0 h 2301325"/>
              <a:gd name="connsiteX0" fmla="*/ 0 w 304308"/>
              <a:gd name="connsiteY0" fmla="*/ 0 h 2296631"/>
              <a:gd name="connsiteX1" fmla="*/ 304308 w 304308"/>
              <a:gd name="connsiteY1" fmla="*/ 2165 h 2296631"/>
              <a:gd name="connsiteX2" fmla="*/ 208615 w 304308"/>
              <a:gd name="connsiteY2" fmla="*/ 1129118 h 2296631"/>
              <a:gd name="connsiteX3" fmla="*/ 304308 w 304308"/>
              <a:gd name="connsiteY3" fmla="*/ 2288165 h 2296631"/>
              <a:gd name="connsiteX4" fmla="*/ 3156 w 304308"/>
              <a:gd name="connsiteY4" fmla="*/ 2296631 h 2296631"/>
              <a:gd name="connsiteX5" fmla="*/ 102289 w 304308"/>
              <a:gd name="connsiteY5" fmla="*/ 1118584 h 2296631"/>
              <a:gd name="connsiteX6" fmla="*/ 0 w 304308"/>
              <a:gd name="connsiteY6" fmla="*/ 0 h 2296631"/>
              <a:gd name="connsiteX0" fmla="*/ 0 w 304308"/>
              <a:gd name="connsiteY0" fmla="*/ 0 h 2289590"/>
              <a:gd name="connsiteX1" fmla="*/ 304308 w 304308"/>
              <a:gd name="connsiteY1" fmla="*/ 2165 h 2289590"/>
              <a:gd name="connsiteX2" fmla="*/ 208615 w 304308"/>
              <a:gd name="connsiteY2" fmla="*/ 1129118 h 2289590"/>
              <a:gd name="connsiteX3" fmla="*/ 304308 w 304308"/>
              <a:gd name="connsiteY3" fmla="*/ 2288165 h 2289590"/>
              <a:gd name="connsiteX4" fmla="*/ 920 w 304308"/>
              <a:gd name="connsiteY4" fmla="*/ 2289590 h 2289590"/>
              <a:gd name="connsiteX5" fmla="*/ 102289 w 304308"/>
              <a:gd name="connsiteY5" fmla="*/ 1118584 h 2289590"/>
              <a:gd name="connsiteX6" fmla="*/ 0 w 304308"/>
              <a:gd name="connsiteY6" fmla="*/ 0 h 2289590"/>
              <a:gd name="connsiteX0" fmla="*/ 0 w 304308"/>
              <a:gd name="connsiteY0" fmla="*/ 0 h 2289590"/>
              <a:gd name="connsiteX1" fmla="*/ 304308 w 304308"/>
              <a:gd name="connsiteY1" fmla="*/ 2165 h 2289590"/>
              <a:gd name="connsiteX2" fmla="*/ 208615 w 304308"/>
              <a:gd name="connsiteY2" fmla="*/ 1129118 h 2289590"/>
              <a:gd name="connsiteX3" fmla="*/ 302966 w 304308"/>
              <a:gd name="connsiteY3" fmla="*/ 2286404 h 2289590"/>
              <a:gd name="connsiteX4" fmla="*/ 920 w 304308"/>
              <a:gd name="connsiteY4" fmla="*/ 2289590 h 2289590"/>
              <a:gd name="connsiteX5" fmla="*/ 102289 w 304308"/>
              <a:gd name="connsiteY5" fmla="*/ 1118584 h 2289590"/>
              <a:gd name="connsiteX6" fmla="*/ 0 w 304308"/>
              <a:gd name="connsiteY6" fmla="*/ 0 h 2289590"/>
              <a:gd name="connsiteX0" fmla="*/ 0 w 304308"/>
              <a:gd name="connsiteY0" fmla="*/ 0 h 2289590"/>
              <a:gd name="connsiteX1" fmla="*/ 304308 w 304308"/>
              <a:gd name="connsiteY1" fmla="*/ 2165 h 2289590"/>
              <a:gd name="connsiteX2" fmla="*/ 208615 w 304308"/>
              <a:gd name="connsiteY2" fmla="*/ 1129118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 name="connsiteX0" fmla="*/ 0 w 304308"/>
              <a:gd name="connsiteY0" fmla="*/ 0 h 2289590"/>
              <a:gd name="connsiteX1" fmla="*/ 304308 w 304308"/>
              <a:gd name="connsiteY1" fmla="*/ 2165 h 2289590"/>
              <a:gd name="connsiteX2" fmla="*/ 202353 w 304308"/>
              <a:gd name="connsiteY2" fmla="*/ 1146721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 name="connsiteX0" fmla="*/ 0 w 304308"/>
              <a:gd name="connsiteY0" fmla="*/ 0 h 2289590"/>
              <a:gd name="connsiteX1" fmla="*/ 304308 w 304308"/>
              <a:gd name="connsiteY1" fmla="*/ 2165 h 2289590"/>
              <a:gd name="connsiteX2" fmla="*/ 201906 w 304308"/>
              <a:gd name="connsiteY2" fmla="*/ 1136159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308" h="2289590">
                <a:moveTo>
                  <a:pt x="0" y="0"/>
                </a:moveTo>
                <a:lnTo>
                  <a:pt x="304308" y="2165"/>
                </a:lnTo>
                <a:cubicBezTo>
                  <a:pt x="251145" y="220132"/>
                  <a:pt x="202130" y="755453"/>
                  <a:pt x="201906" y="1136159"/>
                </a:cubicBezTo>
                <a:cubicBezTo>
                  <a:pt x="201682" y="1516865"/>
                  <a:pt x="276385" y="2100334"/>
                  <a:pt x="302966" y="2286404"/>
                </a:cubicBezTo>
                <a:lnTo>
                  <a:pt x="920" y="2289590"/>
                </a:lnTo>
                <a:cubicBezTo>
                  <a:pt x="50243" y="2039528"/>
                  <a:pt x="102889" y="1523066"/>
                  <a:pt x="102736" y="1141468"/>
                </a:cubicBezTo>
                <a:cubicBezTo>
                  <a:pt x="102583" y="759870"/>
                  <a:pt x="62023" y="186070"/>
                  <a:pt x="0" y="0"/>
                </a:cubicBezTo>
                <a:close/>
              </a:path>
            </a:pathLst>
          </a:custGeom>
          <a:solidFill>
            <a:srgbClr val="FF0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8462AC-2E87-8D6D-0774-2BF5B923286E}"/>
              </a:ext>
            </a:extLst>
          </p:cNvPr>
          <p:cNvSpPr>
            <a:spLocks noGrp="1"/>
          </p:cNvSpPr>
          <p:nvPr>
            <p:ph type="title"/>
          </p:nvPr>
        </p:nvSpPr>
        <p:spPr>
          <a:xfrm>
            <a:off x="241300" y="155246"/>
            <a:ext cx="8724900" cy="590931"/>
          </a:xfrm>
        </p:spPr>
        <p:txBody>
          <a:bodyPr/>
          <a:lstStyle/>
          <a:p>
            <a:r>
              <a:rPr lang="en-IE" altLang="en-US" dirty="0">
                <a:solidFill>
                  <a:schemeClr val="tx2"/>
                </a:solidFill>
              </a:rPr>
              <a:t>Negatives in the lens formula</a:t>
            </a:r>
            <a:endParaRPr lang="en-GB" dirty="0"/>
          </a:p>
        </p:txBody>
      </p:sp>
      <p:sp>
        <p:nvSpPr>
          <p:cNvPr id="2" name="Slide Number Placeholder 1">
            <a:extLst>
              <a:ext uri="{FF2B5EF4-FFF2-40B4-BE49-F238E27FC236}">
                <a16:creationId xmlns:a16="http://schemas.microsoft.com/office/drawing/2014/main" id="{DA0D0E8E-9F5F-B5E1-30F1-3A9D6299440E}"/>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59</a:t>
            </a:fld>
            <a:endParaRPr lang="en-GB" altLang="en-US"/>
          </a:p>
        </p:txBody>
      </p:sp>
      <mc:AlternateContent xmlns:mc="http://schemas.openxmlformats.org/markup-compatibility/2006" xmlns:a14="http://schemas.microsoft.com/office/drawing/2010/main">
        <mc:Choice Requires="a14">
          <p:sp>
            <p:nvSpPr>
              <p:cNvPr id="5" name="Object 4">
                <a:extLst>
                  <a:ext uri="{FF2B5EF4-FFF2-40B4-BE49-F238E27FC236}">
                    <a16:creationId xmlns:a16="http://schemas.microsoft.com/office/drawing/2014/main" id="{1927B5BD-D8CB-5478-56D2-E5E71FB1B9EA}"/>
                  </a:ext>
                </a:extLst>
              </p:cNvPr>
              <p:cNvSpPr txBox="1"/>
              <p:nvPr/>
            </p:nvSpPr>
            <p:spPr bwMode="auto">
              <a:xfrm>
                <a:off x="1025815" y="3573337"/>
                <a:ext cx="2232000" cy="1259686"/>
              </a:xfrm>
              <a:prstGeom prst="rect">
                <a:avLst/>
              </a:prstGeom>
              <a:solidFill>
                <a:srgbClr val="FFFF99"/>
              </a:solidFill>
              <a:ln>
                <a:noFill/>
              </a:ln>
            </p:spPr>
            <p:txBody>
              <a:bodyPr>
                <a:normAutofit fontScale="92500"/>
              </a:bodyPr>
              <a:lstStyle/>
              <a:p>
                <a:pPr/>
                <a14:m>
                  <m:oMathPara xmlns:m="http://schemas.openxmlformats.org/officeDocument/2006/math">
                    <m:oMathParaPr>
                      <m:jc m:val="left"/>
                    </m:oMathParaPr>
                    <m:oMath xmlns:m="http://schemas.openxmlformats.org/officeDocument/2006/math">
                      <m:f>
                        <m:fPr>
                          <m:ctrlPr>
                            <a:rPr lang="en-GB" sz="4000" i="1">
                              <a:solidFill>
                                <a:srgbClr val="000000"/>
                              </a:solidFill>
                              <a:latin typeface="Cambria Math" panose="02040503050406030204" pitchFamily="18" charset="0"/>
                            </a:rPr>
                          </m:ctrlPr>
                        </m:fPr>
                        <m:num>
                          <m:r>
                            <a:rPr lang="en-GB" sz="4000" i="1">
                              <a:solidFill>
                                <a:srgbClr val="000000"/>
                              </a:solidFill>
                              <a:latin typeface="Cambria Math" panose="02040503050406030204" pitchFamily="18" charset="0"/>
                            </a:rPr>
                            <m:t>1</m:t>
                          </m:r>
                        </m:num>
                        <m:den>
                          <m:r>
                            <a:rPr lang="en-GB" sz="4000" i="1">
                              <a:solidFill>
                                <a:srgbClr val="000000"/>
                              </a:solidFill>
                              <a:latin typeface="Cambria Math" panose="02040503050406030204" pitchFamily="18" charset="0"/>
                            </a:rPr>
                            <m:t>𝑢</m:t>
                          </m:r>
                        </m:den>
                      </m:f>
                      <m:r>
                        <a:rPr lang="en-GB" sz="4000" i="1">
                          <a:solidFill>
                            <a:srgbClr val="000000"/>
                          </a:solidFill>
                          <a:latin typeface="Cambria Math" panose="02040503050406030204" pitchFamily="18" charset="0"/>
                        </a:rPr>
                        <m:t>+</m:t>
                      </m:r>
                      <m:f>
                        <m:fPr>
                          <m:ctrlPr>
                            <a:rPr lang="en-GB" sz="4000" i="1">
                              <a:solidFill>
                                <a:srgbClr val="000000"/>
                              </a:solidFill>
                              <a:latin typeface="Cambria Math" panose="02040503050406030204" pitchFamily="18" charset="0"/>
                            </a:rPr>
                          </m:ctrlPr>
                        </m:fPr>
                        <m:num>
                          <m:r>
                            <a:rPr lang="en-GB" sz="4000" i="1">
                              <a:solidFill>
                                <a:srgbClr val="000000"/>
                              </a:solidFill>
                              <a:latin typeface="Cambria Math" panose="02040503050406030204" pitchFamily="18" charset="0"/>
                            </a:rPr>
                            <m:t>1</m:t>
                          </m:r>
                        </m:num>
                        <m:den>
                          <m:r>
                            <a:rPr lang="en-GB" sz="4000" i="1">
                              <a:solidFill>
                                <a:srgbClr val="000000"/>
                              </a:solidFill>
                              <a:latin typeface="Cambria Math" panose="02040503050406030204" pitchFamily="18" charset="0"/>
                            </a:rPr>
                            <m:t>𝑣</m:t>
                          </m:r>
                        </m:den>
                      </m:f>
                      <m:r>
                        <a:rPr lang="en-GB" sz="4000" i="1">
                          <a:solidFill>
                            <a:srgbClr val="000000"/>
                          </a:solidFill>
                          <a:latin typeface="Cambria Math" panose="02040503050406030204" pitchFamily="18" charset="0"/>
                        </a:rPr>
                        <m:t>=</m:t>
                      </m:r>
                      <m:f>
                        <m:fPr>
                          <m:ctrlPr>
                            <a:rPr lang="en-GB" sz="4000" i="1">
                              <a:solidFill>
                                <a:srgbClr val="000000"/>
                              </a:solidFill>
                              <a:latin typeface="Cambria Math" panose="02040503050406030204" pitchFamily="18" charset="0"/>
                            </a:rPr>
                          </m:ctrlPr>
                        </m:fPr>
                        <m:num>
                          <m:r>
                            <a:rPr lang="en-GB" sz="4000" i="1">
                              <a:solidFill>
                                <a:srgbClr val="000000"/>
                              </a:solidFill>
                              <a:latin typeface="Cambria Math" panose="02040503050406030204" pitchFamily="18" charset="0"/>
                            </a:rPr>
                            <m:t>1</m:t>
                          </m:r>
                        </m:num>
                        <m:den>
                          <m:r>
                            <a:rPr lang="en-GB" sz="4000" i="1">
                              <a:solidFill>
                                <a:srgbClr val="000000"/>
                              </a:solidFill>
                              <a:latin typeface="Cambria Math" panose="02040503050406030204" pitchFamily="18" charset="0"/>
                            </a:rPr>
                            <m:t>𝑓</m:t>
                          </m:r>
                        </m:den>
                      </m:f>
                    </m:oMath>
                  </m:oMathPara>
                </a14:m>
                <a:endParaRPr lang="en-GB" sz="4000" dirty="0"/>
              </a:p>
            </p:txBody>
          </p:sp>
        </mc:Choice>
        <mc:Fallback xmlns="">
          <p:sp>
            <p:nvSpPr>
              <p:cNvPr id="5" name="Object 4">
                <a:extLst>
                  <a:ext uri="{FF2B5EF4-FFF2-40B4-BE49-F238E27FC236}">
                    <a16:creationId xmlns:a16="http://schemas.microsoft.com/office/drawing/2014/main" id="{1927B5BD-D8CB-5478-56D2-E5E71FB1B9EA}"/>
                  </a:ext>
                </a:extLst>
              </p:cNvPr>
              <p:cNvSpPr txBox="1">
                <a:spLocks noRot="1" noChangeAspect="1" noMove="1" noResize="1" noEditPoints="1" noAdjustHandles="1" noChangeArrowheads="1" noChangeShapeType="1" noTextEdit="1"/>
              </p:cNvSpPr>
              <p:nvPr/>
            </p:nvSpPr>
            <p:spPr bwMode="auto">
              <a:xfrm>
                <a:off x="1025815" y="3573337"/>
                <a:ext cx="2232000" cy="1259686"/>
              </a:xfrm>
              <a:prstGeom prst="rect">
                <a:avLst/>
              </a:prstGeom>
              <a:blipFill>
                <a:blip r:embed="rId3"/>
                <a:stretch>
                  <a:fillRect/>
                </a:stretch>
              </a:blipFill>
              <a:ln>
                <a:noFill/>
              </a:ln>
            </p:spPr>
            <p:txBody>
              <a:bodyPr/>
              <a:lstStyle/>
              <a:p>
                <a:r>
                  <a:rPr lang="en-GB">
                    <a:noFill/>
                  </a:rPr>
                  <a:t> </a:t>
                </a:r>
              </a:p>
            </p:txBody>
          </p:sp>
        </mc:Fallback>
      </mc:AlternateContent>
      <p:sp>
        <p:nvSpPr>
          <p:cNvPr id="8" name="TextBox 7">
            <a:extLst>
              <a:ext uri="{FF2B5EF4-FFF2-40B4-BE49-F238E27FC236}">
                <a16:creationId xmlns:a16="http://schemas.microsoft.com/office/drawing/2014/main" id="{9F8765B0-643B-6B24-A8F1-2D9701ECB3CD}"/>
              </a:ext>
            </a:extLst>
          </p:cNvPr>
          <p:cNvSpPr txBox="1"/>
          <p:nvPr/>
        </p:nvSpPr>
        <p:spPr>
          <a:xfrm>
            <a:off x="3401830" y="3429000"/>
            <a:ext cx="5742170" cy="954107"/>
          </a:xfrm>
          <a:prstGeom prst="rect">
            <a:avLst/>
          </a:prstGeom>
          <a:noFill/>
        </p:spPr>
        <p:txBody>
          <a:bodyPr wrap="square" rtlCol="0">
            <a:spAutoFit/>
          </a:bodyPr>
          <a:lstStyle/>
          <a:p>
            <a:pPr algn="l"/>
            <a:r>
              <a:rPr lang="en-GB" sz="2800" b="0" dirty="0"/>
              <a:t>The formula in the tables has no negative signs.</a:t>
            </a:r>
          </a:p>
        </p:txBody>
      </p:sp>
      <p:sp>
        <p:nvSpPr>
          <p:cNvPr id="9" name="TextBox 8">
            <a:extLst>
              <a:ext uri="{FF2B5EF4-FFF2-40B4-BE49-F238E27FC236}">
                <a16:creationId xmlns:a16="http://schemas.microsoft.com/office/drawing/2014/main" id="{C54DC20A-E433-F95B-19FF-A0CD5CFF2942}"/>
              </a:ext>
            </a:extLst>
          </p:cNvPr>
          <p:cNvSpPr txBox="1"/>
          <p:nvPr/>
        </p:nvSpPr>
        <p:spPr>
          <a:xfrm>
            <a:off x="3423801" y="4509502"/>
            <a:ext cx="5032704" cy="523220"/>
          </a:xfrm>
          <a:prstGeom prst="rect">
            <a:avLst/>
          </a:prstGeom>
          <a:noFill/>
        </p:spPr>
        <p:txBody>
          <a:bodyPr wrap="square" rtlCol="0">
            <a:spAutoFit/>
          </a:bodyPr>
          <a:lstStyle/>
          <a:p>
            <a:pPr algn="l"/>
            <a:r>
              <a:rPr lang="en-GB" sz="2800" b="0" dirty="0"/>
              <a:t>Use the formula in the tables.</a:t>
            </a:r>
          </a:p>
        </p:txBody>
      </p:sp>
      <p:sp>
        <p:nvSpPr>
          <p:cNvPr id="10" name="TextBox 9">
            <a:extLst>
              <a:ext uri="{FF2B5EF4-FFF2-40B4-BE49-F238E27FC236}">
                <a16:creationId xmlns:a16="http://schemas.microsoft.com/office/drawing/2014/main" id="{6DF3B2AC-7C62-17F6-F799-7409A3A689AD}"/>
              </a:ext>
            </a:extLst>
          </p:cNvPr>
          <p:cNvSpPr txBox="1"/>
          <p:nvPr/>
        </p:nvSpPr>
        <p:spPr>
          <a:xfrm>
            <a:off x="793235" y="1708534"/>
            <a:ext cx="8665110" cy="584775"/>
          </a:xfrm>
          <a:prstGeom prst="rect">
            <a:avLst/>
          </a:prstGeom>
          <a:noFill/>
        </p:spPr>
        <p:txBody>
          <a:bodyPr wrap="square" rtlCol="0">
            <a:spAutoFit/>
          </a:bodyPr>
          <a:lstStyle/>
          <a:p>
            <a:pPr algn="l"/>
            <a:r>
              <a:rPr lang="en-GB" sz="3200" b="0" dirty="0"/>
              <a:t>2. f </a:t>
            </a:r>
            <a:r>
              <a:rPr lang="en-GB" sz="3200" b="0" dirty="0">
                <a:solidFill>
                  <a:srgbClr val="C00000"/>
                </a:solidFill>
              </a:rPr>
              <a:t>is negative </a:t>
            </a:r>
            <a:r>
              <a:rPr lang="en-GB" sz="3200" b="0" dirty="0"/>
              <a:t>if the lens is </a:t>
            </a:r>
            <a:r>
              <a:rPr lang="en-GB" sz="3200" b="0" dirty="0">
                <a:solidFill>
                  <a:srgbClr val="C00000"/>
                </a:solidFill>
              </a:rPr>
              <a:t>diverging</a:t>
            </a:r>
            <a:r>
              <a:rPr lang="en-GB" sz="3200" b="0" dirty="0"/>
              <a:t> </a:t>
            </a:r>
          </a:p>
        </p:txBody>
      </p:sp>
      <p:sp>
        <p:nvSpPr>
          <p:cNvPr id="11" name="TextBox 10">
            <a:extLst>
              <a:ext uri="{FF2B5EF4-FFF2-40B4-BE49-F238E27FC236}">
                <a16:creationId xmlns:a16="http://schemas.microsoft.com/office/drawing/2014/main" id="{06F02D3E-F97D-B4B6-9355-C12F7AB5609A}"/>
              </a:ext>
            </a:extLst>
          </p:cNvPr>
          <p:cNvSpPr txBox="1"/>
          <p:nvPr/>
        </p:nvSpPr>
        <p:spPr>
          <a:xfrm>
            <a:off x="793234" y="1017471"/>
            <a:ext cx="7921331" cy="584775"/>
          </a:xfrm>
          <a:prstGeom prst="rect">
            <a:avLst/>
          </a:prstGeom>
          <a:noFill/>
        </p:spPr>
        <p:txBody>
          <a:bodyPr wrap="square" rtlCol="0">
            <a:spAutoFit/>
          </a:bodyPr>
          <a:lstStyle/>
          <a:p>
            <a:pPr algn="l"/>
            <a:r>
              <a:rPr lang="en-GB" sz="3200" b="0" dirty="0"/>
              <a:t>1. u is always positive</a:t>
            </a:r>
          </a:p>
        </p:txBody>
      </p:sp>
      <p:sp>
        <p:nvSpPr>
          <p:cNvPr id="12" name="TextBox 11">
            <a:extLst>
              <a:ext uri="{FF2B5EF4-FFF2-40B4-BE49-F238E27FC236}">
                <a16:creationId xmlns:a16="http://schemas.microsoft.com/office/drawing/2014/main" id="{E954FFEE-459A-EFAD-1208-A3AD41DF2321}"/>
              </a:ext>
            </a:extLst>
          </p:cNvPr>
          <p:cNvSpPr txBox="1"/>
          <p:nvPr/>
        </p:nvSpPr>
        <p:spPr>
          <a:xfrm>
            <a:off x="793235" y="2403205"/>
            <a:ext cx="7313912" cy="584775"/>
          </a:xfrm>
          <a:prstGeom prst="rect">
            <a:avLst/>
          </a:prstGeom>
          <a:noFill/>
        </p:spPr>
        <p:txBody>
          <a:bodyPr wrap="square" rtlCol="0">
            <a:spAutoFit/>
          </a:bodyPr>
          <a:lstStyle/>
          <a:p>
            <a:pPr algn="l"/>
            <a:r>
              <a:rPr lang="en-GB" sz="3200" b="0" dirty="0"/>
              <a:t>3. v is </a:t>
            </a:r>
            <a:r>
              <a:rPr lang="en-GB" sz="3200" b="0" dirty="0">
                <a:solidFill>
                  <a:srgbClr val="C00000"/>
                </a:solidFill>
              </a:rPr>
              <a:t>negative</a:t>
            </a:r>
            <a:r>
              <a:rPr lang="en-GB" sz="3200" b="0" dirty="0"/>
              <a:t> if it’s a </a:t>
            </a:r>
            <a:r>
              <a:rPr lang="en-GB" sz="3200" b="0" dirty="0">
                <a:solidFill>
                  <a:srgbClr val="C00000"/>
                </a:solidFill>
              </a:rPr>
              <a:t>virtual image</a:t>
            </a:r>
          </a:p>
        </p:txBody>
      </p:sp>
    </p:spTree>
    <p:extLst>
      <p:ext uri="{BB962C8B-B14F-4D97-AF65-F5344CB8AC3E}">
        <p14:creationId xmlns:p14="http://schemas.microsoft.com/office/powerpoint/2010/main" val="1545778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85735E38-636B-6798-6F45-1960CAB60A06}"/>
              </a:ext>
            </a:extLst>
          </p:cNvPr>
          <p:cNvSpPr/>
          <p:nvPr/>
        </p:nvSpPr>
        <p:spPr>
          <a:xfrm>
            <a:off x="1272674" y="1491408"/>
            <a:ext cx="482414" cy="2271472"/>
          </a:xfrm>
          <a:custGeom>
            <a:avLst/>
            <a:gdLst>
              <a:gd name="connsiteX0" fmla="*/ 124709 w 249418"/>
              <a:gd name="connsiteY0" fmla="*/ 0 h 1980320"/>
              <a:gd name="connsiteX1" fmla="*/ 165655 w 249418"/>
              <a:gd name="connsiteY1" fmla="*/ 159242 h 1980320"/>
              <a:gd name="connsiteX2" fmla="*/ 249418 w 249418"/>
              <a:gd name="connsiteY2" fmla="*/ 990160 h 1980320"/>
              <a:gd name="connsiteX3" fmla="*/ 165655 w 249418"/>
              <a:gd name="connsiteY3" fmla="*/ 1821078 h 1980320"/>
              <a:gd name="connsiteX4" fmla="*/ 124709 w 249418"/>
              <a:gd name="connsiteY4" fmla="*/ 1980320 h 1980320"/>
              <a:gd name="connsiteX5" fmla="*/ 83764 w 249418"/>
              <a:gd name="connsiteY5" fmla="*/ 1821078 h 1980320"/>
              <a:gd name="connsiteX6" fmla="*/ 0 w 249418"/>
              <a:gd name="connsiteY6" fmla="*/ 990160 h 1980320"/>
              <a:gd name="connsiteX7" fmla="*/ 83764 w 249418"/>
              <a:gd name="connsiteY7" fmla="*/ 159242 h 198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418" h="1980320">
                <a:moveTo>
                  <a:pt x="124709" y="0"/>
                </a:moveTo>
                <a:lnTo>
                  <a:pt x="165655" y="159242"/>
                </a:lnTo>
                <a:cubicBezTo>
                  <a:pt x="220576" y="427636"/>
                  <a:pt x="249418" y="705530"/>
                  <a:pt x="249418" y="990160"/>
                </a:cubicBezTo>
                <a:cubicBezTo>
                  <a:pt x="249418" y="1274791"/>
                  <a:pt x="220576" y="1552684"/>
                  <a:pt x="165655" y="1821078"/>
                </a:cubicBezTo>
                <a:lnTo>
                  <a:pt x="124709" y="1980320"/>
                </a:lnTo>
                <a:lnTo>
                  <a:pt x="83764" y="1821078"/>
                </a:lnTo>
                <a:cubicBezTo>
                  <a:pt x="28843" y="1552684"/>
                  <a:pt x="0" y="1274791"/>
                  <a:pt x="0" y="990160"/>
                </a:cubicBezTo>
                <a:cubicBezTo>
                  <a:pt x="0" y="705530"/>
                  <a:pt x="28843" y="427636"/>
                  <a:pt x="83764" y="159242"/>
                </a:cubicBezTo>
                <a:close/>
              </a:path>
            </a:pathLst>
          </a:custGeom>
          <a:solidFill>
            <a:schemeClr val="tx2">
              <a:lumMod val="10000"/>
              <a:lumOff val="9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GB" b="1">
              <a:solidFill>
                <a:schemeClr val="tx1"/>
              </a:solidFill>
              <a:latin typeface="Arial" charset="0"/>
            </a:endParaRPr>
          </a:p>
        </p:txBody>
      </p:sp>
      <p:pic>
        <p:nvPicPr>
          <p:cNvPr id="4098" name="Picture 3">
            <a:extLst>
              <a:ext uri="{FF2B5EF4-FFF2-40B4-BE49-F238E27FC236}">
                <a16:creationId xmlns:a16="http://schemas.microsoft.com/office/drawing/2014/main" id="{1248A092-FFFF-B68A-3444-AE711A9621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398" y="4334555"/>
            <a:ext cx="8740775" cy="139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6">
            <a:extLst>
              <a:ext uri="{FF2B5EF4-FFF2-40B4-BE49-F238E27FC236}">
                <a16:creationId xmlns:a16="http://schemas.microsoft.com/office/drawing/2014/main" id="{5B25625F-73D6-E802-E201-A2D560338D7C}"/>
              </a:ext>
            </a:extLst>
          </p:cNvPr>
          <p:cNvSpPr txBox="1">
            <a:spLocks noChangeArrowheads="1"/>
          </p:cNvSpPr>
          <p:nvPr/>
        </p:nvSpPr>
        <p:spPr bwMode="auto">
          <a:xfrm>
            <a:off x="273843" y="4457330"/>
            <a:ext cx="849788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GB" altLang="en-US" sz="2800" b="0" dirty="0"/>
              <a:t>The optic centre is the centre of a symmetrical lens</a:t>
            </a:r>
          </a:p>
          <a:p>
            <a:pPr eaLnBrk="1" hangingPunct="1">
              <a:spcBef>
                <a:spcPct val="50000"/>
              </a:spcBef>
            </a:pPr>
            <a:r>
              <a:rPr lang="en-GB" altLang="en-US" sz="2800" b="0" dirty="0"/>
              <a:t>The axis is a normal through the centre.</a:t>
            </a:r>
            <a:r>
              <a:rPr lang="en-GB" altLang="en-US" sz="2400" b="0" dirty="0"/>
              <a:t> </a:t>
            </a:r>
          </a:p>
        </p:txBody>
      </p:sp>
      <p:sp>
        <p:nvSpPr>
          <p:cNvPr id="5" name="Title 4">
            <a:extLst>
              <a:ext uri="{FF2B5EF4-FFF2-40B4-BE49-F238E27FC236}">
                <a16:creationId xmlns:a16="http://schemas.microsoft.com/office/drawing/2014/main" id="{665AC44F-8FF8-90AC-BDAB-09C172C28FDF}"/>
              </a:ext>
            </a:extLst>
          </p:cNvPr>
          <p:cNvSpPr>
            <a:spLocks noGrp="1"/>
          </p:cNvSpPr>
          <p:nvPr>
            <p:ph type="title"/>
          </p:nvPr>
        </p:nvSpPr>
        <p:spPr>
          <a:xfrm>
            <a:off x="273843" y="73820"/>
            <a:ext cx="8229600" cy="769768"/>
          </a:xfrm>
        </p:spPr>
        <p:txBody>
          <a:bodyPr/>
          <a:lstStyle/>
          <a:p>
            <a:r>
              <a:rPr lang="en-GB" dirty="0"/>
              <a:t>Label the axis and optic centre</a:t>
            </a:r>
          </a:p>
        </p:txBody>
      </p:sp>
      <p:sp>
        <p:nvSpPr>
          <p:cNvPr id="2" name="Slide Number Placeholder 1">
            <a:extLst>
              <a:ext uri="{FF2B5EF4-FFF2-40B4-BE49-F238E27FC236}">
                <a16:creationId xmlns:a16="http://schemas.microsoft.com/office/drawing/2014/main" id="{066BCBE4-E3BF-366D-3B55-65E15E46DD87}"/>
              </a:ext>
            </a:extLst>
          </p:cNvPr>
          <p:cNvSpPr>
            <a:spLocks noGrp="1"/>
          </p:cNvSpPr>
          <p:nvPr>
            <p:ph type="sldNum" sz="quarter" idx="12"/>
          </p:nvPr>
        </p:nvSpPr>
        <p:spPr bwMode="auto">
          <a:xfrm>
            <a:off x="6990804"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18D7C436-56F4-46CA-A106-76B931C4B8F3}" type="slidenum">
              <a:rPr lang="en-GB" altLang="en-US" smtClean="0"/>
              <a:pPr/>
              <a:t>6</a:t>
            </a:fld>
            <a:endParaRPr lang="en-GB" altLang="en-US"/>
          </a:p>
        </p:txBody>
      </p:sp>
      <p:cxnSp>
        <p:nvCxnSpPr>
          <p:cNvPr id="3" name="Straight Connector 2">
            <a:extLst>
              <a:ext uri="{FF2B5EF4-FFF2-40B4-BE49-F238E27FC236}">
                <a16:creationId xmlns:a16="http://schemas.microsoft.com/office/drawing/2014/main" id="{7AD3BEF3-74B6-F3B2-D916-F75138C071A7}"/>
              </a:ext>
            </a:extLst>
          </p:cNvPr>
          <p:cNvCxnSpPr/>
          <p:nvPr/>
        </p:nvCxnSpPr>
        <p:spPr bwMode="auto">
          <a:xfrm>
            <a:off x="462372" y="2614566"/>
            <a:ext cx="7609656"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a:extLst>
              <a:ext uri="{FF2B5EF4-FFF2-40B4-BE49-F238E27FC236}">
                <a16:creationId xmlns:a16="http://schemas.microsoft.com/office/drawing/2014/main" id="{8DAFA5CC-F7C2-AAA8-32D1-5D5A54F0A76C}"/>
              </a:ext>
            </a:extLst>
          </p:cNvPr>
          <p:cNvSpPr txBox="1"/>
          <p:nvPr/>
        </p:nvSpPr>
        <p:spPr>
          <a:xfrm>
            <a:off x="6597022" y="1468685"/>
            <a:ext cx="862737" cy="523220"/>
          </a:xfrm>
          <a:prstGeom prst="rect">
            <a:avLst/>
          </a:prstGeom>
          <a:noFill/>
        </p:spPr>
        <p:txBody>
          <a:bodyPr wrap="none" rtlCol="0">
            <a:spAutoFit/>
          </a:bodyPr>
          <a:lstStyle/>
          <a:p>
            <a:pPr algn="l"/>
            <a:r>
              <a:rPr lang="en-GB" sz="2800" b="0" dirty="0"/>
              <a:t>Axis</a:t>
            </a:r>
          </a:p>
        </p:txBody>
      </p:sp>
      <p:sp>
        <p:nvSpPr>
          <p:cNvPr id="25" name="TextBox 24">
            <a:extLst>
              <a:ext uri="{FF2B5EF4-FFF2-40B4-BE49-F238E27FC236}">
                <a16:creationId xmlns:a16="http://schemas.microsoft.com/office/drawing/2014/main" id="{32831DA7-603C-73A6-969E-B6B013270BB4}"/>
              </a:ext>
            </a:extLst>
          </p:cNvPr>
          <p:cNvSpPr txBox="1"/>
          <p:nvPr/>
        </p:nvSpPr>
        <p:spPr>
          <a:xfrm>
            <a:off x="2541235" y="1418837"/>
            <a:ext cx="2202847" cy="523220"/>
          </a:xfrm>
          <a:prstGeom prst="rect">
            <a:avLst/>
          </a:prstGeom>
          <a:noFill/>
        </p:spPr>
        <p:txBody>
          <a:bodyPr wrap="none" rtlCol="0">
            <a:spAutoFit/>
          </a:bodyPr>
          <a:lstStyle/>
          <a:p>
            <a:pPr algn="l"/>
            <a:r>
              <a:rPr lang="en-GB" sz="2800" b="0" dirty="0"/>
              <a:t>Optic Centre</a:t>
            </a:r>
          </a:p>
        </p:txBody>
      </p:sp>
      <p:sp>
        <p:nvSpPr>
          <p:cNvPr id="26" name="Freeform: Shape 25">
            <a:extLst>
              <a:ext uri="{FF2B5EF4-FFF2-40B4-BE49-F238E27FC236}">
                <a16:creationId xmlns:a16="http://schemas.microsoft.com/office/drawing/2014/main" id="{64BB9094-820C-4222-78E0-F09ACFFE1D24}"/>
              </a:ext>
            </a:extLst>
          </p:cNvPr>
          <p:cNvSpPr/>
          <p:nvPr/>
        </p:nvSpPr>
        <p:spPr bwMode="auto">
          <a:xfrm>
            <a:off x="5447076" y="1466249"/>
            <a:ext cx="304308" cy="2296631"/>
          </a:xfrm>
          <a:custGeom>
            <a:avLst/>
            <a:gdLst>
              <a:gd name="connsiteX0" fmla="*/ 0 w 372140"/>
              <a:gd name="connsiteY0" fmla="*/ 21265 h 2286000"/>
              <a:gd name="connsiteX1" fmla="*/ 372140 w 372140"/>
              <a:gd name="connsiteY1" fmla="*/ 0 h 2286000"/>
              <a:gd name="connsiteX2" fmla="*/ 276447 w 372140"/>
              <a:gd name="connsiteY2" fmla="*/ 1105786 h 2286000"/>
              <a:gd name="connsiteX3" fmla="*/ 372140 w 372140"/>
              <a:gd name="connsiteY3" fmla="*/ 2286000 h 2286000"/>
              <a:gd name="connsiteX4" fmla="*/ 53163 w 372140"/>
              <a:gd name="connsiteY4" fmla="*/ 2286000 h 2286000"/>
              <a:gd name="connsiteX5" fmla="*/ 170121 w 372140"/>
              <a:gd name="connsiteY5" fmla="*/ 1116419 h 2286000"/>
              <a:gd name="connsiteX6" fmla="*/ 0 w 372140"/>
              <a:gd name="connsiteY6" fmla="*/ 21265 h 2286000"/>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4251 w 355126"/>
              <a:gd name="connsiteY0" fmla="*/ 0 h 2296632"/>
              <a:gd name="connsiteX1" fmla="*/ 355126 w 355126"/>
              <a:gd name="connsiteY1" fmla="*/ 10632 h 2296632"/>
              <a:gd name="connsiteX2" fmla="*/ 259433 w 355126"/>
              <a:gd name="connsiteY2" fmla="*/ 1116418 h 2296632"/>
              <a:gd name="connsiteX3" fmla="*/ 355126 w 355126"/>
              <a:gd name="connsiteY3" fmla="*/ 2296632 h 2296632"/>
              <a:gd name="connsiteX4" fmla="*/ 36149 w 355126"/>
              <a:gd name="connsiteY4" fmla="*/ 2296632 h 2296632"/>
              <a:gd name="connsiteX5" fmla="*/ 153107 w 355126"/>
              <a:gd name="connsiteY5" fmla="*/ 1127051 h 2296632"/>
              <a:gd name="connsiteX6" fmla="*/ 4251 w 355126"/>
              <a:gd name="connsiteY6" fmla="*/ 0 h 2296632"/>
              <a:gd name="connsiteX0" fmla="*/ 5021 w 355896"/>
              <a:gd name="connsiteY0" fmla="*/ 0 h 2296632"/>
              <a:gd name="connsiteX1" fmla="*/ 355896 w 355896"/>
              <a:gd name="connsiteY1" fmla="*/ 10632 h 2296632"/>
              <a:gd name="connsiteX2" fmla="*/ 260203 w 355896"/>
              <a:gd name="connsiteY2" fmla="*/ 1116418 h 2296632"/>
              <a:gd name="connsiteX3" fmla="*/ 355896 w 355896"/>
              <a:gd name="connsiteY3" fmla="*/ 2296632 h 2296632"/>
              <a:gd name="connsiteX4" fmla="*/ 36919 w 355896"/>
              <a:gd name="connsiteY4" fmla="*/ 2296632 h 2296632"/>
              <a:gd name="connsiteX5" fmla="*/ 153877 w 355896"/>
              <a:gd name="connsiteY5" fmla="*/ 1127051 h 2296632"/>
              <a:gd name="connsiteX6" fmla="*/ 5021 w 355896"/>
              <a:gd name="connsiteY6" fmla="*/ 0 h 2296632"/>
              <a:gd name="connsiteX0" fmla="*/ 5021 w 364023"/>
              <a:gd name="connsiteY0" fmla="*/ 0 h 2296632"/>
              <a:gd name="connsiteX1" fmla="*/ 355896 w 364023"/>
              <a:gd name="connsiteY1" fmla="*/ 10632 h 2296632"/>
              <a:gd name="connsiteX2" fmla="*/ 260203 w 364023"/>
              <a:gd name="connsiteY2" fmla="*/ 1116418 h 2296632"/>
              <a:gd name="connsiteX3" fmla="*/ 355896 w 364023"/>
              <a:gd name="connsiteY3" fmla="*/ 2296632 h 2296632"/>
              <a:gd name="connsiteX4" fmla="*/ 36919 w 364023"/>
              <a:gd name="connsiteY4" fmla="*/ 2296632 h 2296632"/>
              <a:gd name="connsiteX5" fmla="*/ 153877 w 364023"/>
              <a:gd name="connsiteY5" fmla="*/ 1127051 h 2296632"/>
              <a:gd name="connsiteX6" fmla="*/ 5021 w 364023"/>
              <a:gd name="connsiteY6" fmla="*/ 0 h 2296632"/>
              <a:gd name="connsiteX0" fmla="*/ 5021 w 364023"/>
              <a:gd name="connsiteY0" fmla="*/ 0 h 2296632"/>
              <a:gd name="connsiteX1" fmla="*/ 355896 w 364023"/>
              <a:gd name="connsiteY1" fmla="*/ 10632 h 2296632"/>
              <a:gd name="connsiteX2" fmla="*/ 260203 w 364023"/>
              <a:gd name="connsiteY2" fmla="*/ 1116418 h 2296632"/>
              <a:gd name="connsiteX3" fmla="*/ 355896 w 364023"/>
              <a:gd name="connsiteY3" fmla="*/ 2296632 h 2296632"/>
              <a:gd name="connsiteX4" fmla="*/ 36919 w 364023"/>
              <a:gd name="connsiteY4" fmla="*/ 2296632 h 2296632"/>
              <a:gd name="connsiteX5" fmla="*/ 153877 w 364023"/>
              <a:gd name="connsiteY5" fmla="*/ 1127051 h 2296632"/>
              <a:gd name="connsiteX6" fmla="*/ 5021 w 364023"/>
              <a:gd name="connsiteY6" fmla="*/ 0 h 2296632"/>
              <a:gd name="connsiteX0" fmla="*/ 5021 w 362470"/>
              <a:gd name="connsiteY0" fmla="*/ 0 h 2296632"/>
              <a:gd name="connsiteX1" fmla="*/ 355896 w 362470"/>
              <a:gd name="connsiteY1" fmla="*/ 10632 h 2296632"/>
              <a:gd name="connsiteX2" fmla="*/ 260203 w 362470"/>
              <a:gd name="connsiteY2" fmla="*/ 1116418 h 2296632"/>
              <a:gd name="connsiteX3" fmla="*/ 355896 w 362470"/>
              <a:gd name="connsiteY3" fmla="*/ 2296632 h 2296632"/>
              <a:gd name="connsiteX4" fmla="*/ 36919 w 362470"/>
              <a:gd name="connsiteY4" fmla="*/ 2296632 h 2296632"/>
              <a:gd name="connsiteX5" fmla="*/ 153877 w 362470"/>
              <a:gd name="connsiteY5" fmla="*/ 1127051 h 2296632"/>
              <a:gd name="connsiteX6" fmla="*/ 5021 w 362470"/>
              <a:gd name="connsiteY6" fmla="*/ 0 h 2296632"/>
              <a:gd name="connsiteX0" fmla="*/ 0 w 357449"/>
              <a:gd name="connsiteY0" fmla="*/ 0 h 2296632"/>
              <a:gd name="connsiteX1" fmla="*/ 350875 w 357449"/>
              <a:gd name="connsiteY1" fmla="*/ 10632 h 2296632"/>
              <a:gd name="connsiteX2" fmla="*/ 255182 w 357449"/>
              <a:gd name="connsiteY2" fmla="*/ 1116418 h 2296632"/>
              <a:gd name="connsiteX3" fmla="*/ 350875 w 357449"/>
              <a:gd name="connsiteY3" fmla="*/ 2296632 h 2296632"/>
              <a:gd name="connsiteX4" fmla="*/ 31898 w 357449"/>
              <a:gd name="connsiteY4" fmla="*/ 2296632 h 2296632"/>
              <a:gd name="connsiteX5" fmla="*/ 148856 w 357449"/>
              <a:gd name="connsiteY5" fmla="*/ 1127051 h 2296632"/>
              <a:gd name="connsiteX6" fmla="*/ 0 w 357449"/>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1969 w 318977"/>
              <a:gd name="connsiteY0" fmla="*/ 6301 h 2286000"/>
              <a:gd name="connsiteX1" fmla="*/ 318977 w 318977"/>
              <a:gd name="connsiteY1" fmla="*/ 0 h 2286000"/>
              <a:gd name="connsiteX2" fmla="*/ 223284 w 318977"/>
              <a:gd name="connsiteY2" fmla="*/ 1105786 h 2286000"/>
              <a:gd name="connsiteX3" fmla="*/ 318977 w 318977"/>
              <a:gd name="connsiteY3" fmla="*/ 2286000 h 2286000"/>
              <a:gd name="connsiteX4" fmla="*/ 0 w 318977"/>
              <a:gd name="connsiteY4" fmla="*/ 2286000 h 2286000"/>
              <a:gd name="connsiteX5" fmla="*/ 116958 w 318977"/>
              <a:gd name="connsiteY5" fmla="*/ 1116419 h 2286000"/>
              <a:gd name="connsiteX6" fmla="*/ 1969 w 318977"/>
              <a:gd name="connsiteY6" fmla="*/ 6301 h 2286000"/>
              <a:gd name="connsiteX0" fmla="*/ 14669 w 318977"/>
              <a:gd name="connsiteY0" fmla="*/ 0 h 2288165"/>
              <a:gd name="connsiteX1" fmla="*/ 318977 w 318977"/>
              <a:gd name="connsiteY1" fmla="*/ 2165 h 2288165"/>
              <a:gd name="connsiteX2" fmla="*/ 223284 w 318977"/>
              <a:gd name="connsiteY2" fmla="*/ 1107951 h 2288165"/>
              <a:gd name="connsiteX3" fmla="*/ 318977 w 318977"/>
              <a:gd name="connsiteY3" fmla="*/ 2288165 h 2288165"/>
              <a:gd name="connsiteX4" fmla="*/ 0 w 318977"/>
              <a:gd name="connsiteY4" fmla="*/ 2288165 h 2288165"/>
              <a:gd name="connsiteX5" fmla="*/ 116958 w 318977"/>
              <a:gd name="connsiteY5" fmla="*/ 1118584 h 2288165"/>
              <a:gd name="connsiteX6" fmla="*/ 14669 w 318977"/>
              <a:gd name="connsiteY6" fmla="*/ 0 h 2288165"/>
              <a:gd name="connsiteX0" fmla="*/ 0 w 304308"/>
              <a:gd name="connsiteY0" fmla="*/ 0 h 2288165"/>
              <a:gd name="connsiteX1" fmla="*/ 304308 w 304308"/>
              <a:gd name="connsiteY1" fmla="*/ 2165 h 2288165"/>
              <a:gd name="connsiteX2" fmla="*/ 208615 w 304308"/>
              <a:gd name="connsiteY2" fmla="*/ 1107951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88165"/>
              <a:gd name="connsiteX1" fmla="*/ 304308 w 304308"/>
              <a:gd name="connsiteY1" fmla="*/ 2165 h 2288165"/>
              <a:gd name="connsiteX2" fmla="*/ 208615 w 304308"/>
              <a:gd name="connsiteY2" fmla="*/ 1107951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88165"/>
              <a:gd name="connsiteX1" fmla="*/ 304308 w 304308"/>
              <a:gd name="connsiteY1" fmla="*/ 2165 h 2288165"/>
              <a:gd name="connsiteX2" fmla="*/ 208615 w 304308"/>
              <a:gd name="connsiteY2" fmla="*/ 1129118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96631"/>
              <a:gd name="connsiteX1" fmla="*/ 304308 w 304308"/>
              <a:gd name="connsiteY1" fmla="*/ 2165 h 2296631"/>
              <a:gd name="connsiteX2" fmla="*/ 208615 w 304308"/>
              <a:gd name="connsiteY2" fmla="*/ 1129118 h 2296631"/>
              <a:gd name="connsiteX3" fmla="*/ 304308 w 304308"/>
              <a:gd name="connsiteY3" fmla="*/ 2288165 h 2296631"/>
              <a:gd name="connsiteX4" fmla="*/ 23431 w 304308"/>
              <a:gd name="connsiteY4" fmla="*/ 2296631 h 2296631"/>
              <a:gd name="connsiteX5" fmla="*/ 102289 w 304308"/>
              <a:gd name="connsiteY5" fmla="*/ 1118584 h 2296631"/>
              <a:gd name="connsiteX6" fmla="*/ 0 w 304308"/>
              <a:gd name="connsiteY6" fmla="*/ 0 h 229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308" h="2296631">
                <a:moveTo>
                  <a:pt x="0" y="0"/>
                </a:moveTo>
                <a:lnTo>
                  <a:pt x="304308" y="2165"/>
                </a:lnTo>
                <a:cubicBezTo>
                  <a:pt x="251145" y="220132"/>
                  <a:pt x="202217" y="778046"/>
                  <a:pt x="208615" y="1129118"/>
                </a:cubicBezTo>
                <a:cubicBezTo>
                  <a:pt x="215013" y="1480190"/>
                  <a:pt x="277727" y="2102095"/>
                  <a:pt x="304308" y="2288165"/>
                </a:cubicBezTo>
                <a:lnTo>
                  <a:pt x="23431" y="2296631"/>
                </a:lnTo>
                <a:cubicBezTo>
                  <a:pt x="72754" y="2046569"/>
                  <a:pt x="106194" y="1501356"/>
                  <a:pt x="102289" y="1118584"/>
                </a:cubicBezTo>
                <a:cubicBezTo>
                  <a:pt x="98384" y="735812"/>
                  <a:pt x="62023" y="186070"/>
                  <a:pt x="0" y="0"/>
                </a:cubicBezTo>
                <a:close/>
              </a:path>
            </a:pathLst>
          </a:custGeom>
          <a:solidFill>
            <a:schemeClr val="tx2">
              <a:lumMod val="10000"/>
              <a:lumOff val="9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cxnSp>
        <p:nvCxnSpPr>
          <p:cNvPr id="28" name="Straight Arrow Connector 27">
            <a:extLst>
              <a:ext uri="{FF2B5EF4-FFF2-40B4-BE49-F238E27FC236}">
                <a16:creationId xmlns:a16="http://schemas.microsoft.com/office/drawing/2014/main" id="{F3C68541-F4B7-C718-4A87-2A5C7587A787}"/>
              </a:ext>
            </a:extLst>
          </p:cNvPr>
          <p:cNvCxnSpPr/>
          <p:nvPr/>
        </p:nvCxnSpPr>
        <p:spPr bwMode="auto">
          <a:xfrm flipH="1">
            <a:off x="1552253" y="1942057"/>
            <a:ext cx="988982" cy="67250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a:extLst>
              <a:ext uri="{FF2B5EF4-FFF2-40B4-BE49-F238E27FC236}">
                <a16:creationId xmlns:a16="http://schemas.microsoft.com/office/drawing/2014/main" id="{D02E5506-4F0A-81F4-FD18-2F56F41EC98B}"/>
              </a:ext>
            </a:extLst>
          </p:cNvPr>
          <p:cNvCxnSpPr/>
          <p:nvPr/>
        </p:nvCxnSpPr>
        <p:spPr bwMode="auto">
          <a:xfrm>
            <a:off x="4425898" y="1971853"/>
            <a:ext cx="1167011" cy="64563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a:extLst>
              <a:ext uri="{FF2B5EF4-FFF2-40B4-BE49-F238E27FC236}">
                <a16:creationId xmlns:a16="http://schemas.microsoft.com/office/drawing/2014/main" id="{E8914F86-F1EE-360A-EB2C-FE11902AE6E1}"/>
              </a:ext>
            </a:extLst>
          </p:cNvPr>
          <p:cNvCxnSpPr/>
          <p:nvPr/>
        </p:nvCxnSpPr>
        <p:spPr bwMode="auto">
          <a:xfrm>
            <a:off x="7162224" y="1929812"/>
            <a:ext cx="166470" cy="67536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24" grpId="0"/>
      <p:bldP spid="2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0DC6C7-6D10-A55A-BA90-A66D4FCF7E53}"/>
              </a:ext>
            </a:extLst>
          </p:cNvPr>
          <p:cNvSpPr>
            <a:spLocks noGrp="1"/>
          </p:cNvSpPr>
          <p:nvPr>
            <p:ph type="title"/>
          </p:nvPr>
        </p:nvSpPr>
        <p:spPr/>
        <p:txBody>
          <a:bodyPr>
            <a:normAutofit fontScale="90000"/>
          </a:bodyPr>
          <a:lstStyle/>
          <a:p>
            <a:r>
              <a:rPr lang="en-GB" dirty="0"/>
              <a:t>Example</a:t>
            </a:r>
          </a:p>
        </p:txBody>
      </p:sp>
      <p:sp>
        <p:nvSpPr>
          <p:cNvPr id="6" name="Text Placeholder 5">
            <a:extLst>
              <a:ext uri="{FF2B5EF4-FFF2-40B4-BE49-F238E27FC236}">
                <a16:creationId xmlns:a16="http://schemas.microsoft.com/office/drawing/2014/main" id="{95A84DD9-6120-3419-0168-07B7277480FD}"/>
              </a:ext>
            </a:extLst>
          </p:cNvPr>
          <p:cNvSpPr>
            <a:spLocks noGrp="1"/>
          </p:cNvSpPr>
          <p:nvPr>
            <p:ph type="body" sz="quarter" idx="10"/>
          </p:nvPr>
        </p:nvSpPr>
        <p:spPr>
          <a:xfrm>
            <a:off x="122292" y="461664"/>
            <a:ext cx="8899415" cy="1643527"/>
          </a:xfrm>
        </p:spPr>
        <p:txBody>
          <a:bodyPr/>
          <a:lstStyle/>
          <a:p>
            <a:r>
              <a:rPr lang="en-GB" dirty="0"/>
              <a:t>Diverging lenses are used in doors to allow house occupants see who is outside. A man is standing 1 m away from such a lens. The lens has a focal length of 20 cm, How far from the lens will his image appear?</a:t>
            </a:r>
          </a:p>
        </p:txBody>
      </p:sp>
      <p:sp>
        <p:nvSpPr>
          <p:cNvPr id="2" name="Slide Number Placeholder 1">
            <a:extLst>
              <a:ext uri="{FF2B5EF4-FFF2-40B4-BE49-F238E27FC236}">
                <a16:creationId xmlns:a16="http://schemas.microsoft.com/office/drawing/2014/main" id="{1665B90E-109E-8320-FC7C-C71B53D49902}"/>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60</a:t>
            </a:fld>
            <a:endParaRPr lang="en-GB" alt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7690FC8-4DFA-E709-250A-F2F4D123D31D}"/>
                  </a:ext>
                </a:extLst>
              </p:cNvPr>
              <p:cNvSpPr txBox="1"/>
              <p:nvPr/>
            </p:nvSpPr>
            <p:spPr>
              <a:xfrm>
                <a:off x="738543" y="2223157"/>
                <a:ext cx="1808187" cy="9773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𝑢</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𝑣</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𝑓</m:t>
                          </m:r>
                        </m:den>
                      </m:f>
                    </m:oMath>
                  </m:oMathPara>
                </a14:m>
                <a:endParaRPr lang="en-GB" sz="2800" b="0" i="1" dirty="0"/>
              </a:p>
            </p:txBody>
          </p:sp>
        </mc:Choice>
        <mc:Fallback xmlns="">
          <p:sp>
            <p:nvSpPr>
              <p:cNvPr id="7" name="TextBox 6">
                <a:extLst>
                  <a:ext uri="{FF2B5EF4-FFF2-40B4-BE49-F238E27FC236}">
                    <a16:creationId xmlns:a16="http://schemas.microsoft.com/office/drawing/2014/main" id="{F7690FC8-4DFA-E709-250A-F2F4D123D31D}"/>
                  </a:ext>
                </a:extLst>
              </p:cNvPr>
              <p:cNvSpPr txBox="1">
                <a:spLocks noRot="1" noChangeAspect="1" noMove="1" noResize="1" noEditPoints="1" noAdjustHandles="1" noChangeArrowheads="1" noChangeShapeType="1" noTextEdit="1"/>
              </p:cNvSpPr>
              <p:nvPr/>
            </p:nvSpPr>
            <p:spPr>
              <a:xfrm>
                <a:off x="738543" y="2223157"/>
                <a:ext cx="1808187" cy="977319"/>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2B1EBE9-C150-0CF1-0FCE-D5C4CBB3565E}"/>
                  </a:ext>
                </a:extLst>
              </p:cNvPr>
              <p:cNvSpPr txBox="1"/>
              <p:nvPr/>
            </p:nvSpPr>
            <p:spPr>
              <a:xfrm>
                <a:off x="418937" y="3201579"/>
                <a:ext cx="2646174" cy="9019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100</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𝑣</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−20</m:t>
                          </m:r>
                        </m:den>
                      </m:f>
                    </m:oMath>
                  </m:oMathPara>
                </a14:m>
                <a:endParaRPr lang="en-GB" sz="2800" b="0" i="1" dirty="0"/>
              </a:p>
            </p:txBody>
          </p:sp>
        </mc:Choice>
        <mc:Fallback xmlns="">
          <p:sp>
            <p:nvSpPr>
              <p:cNvPr id="8" name="TextBox 7">
                <a:extLst>
                  <a:ext uri="{FF2B5EF4-FFF2-40B4-BE49-F238E27FC236}">
                    <a16:creationId xmlns:a16="http://schemas.microsoft.com/office/drawing/2014/main" id="{C2B1EBE9-C150-0CF1-0FCE-D5C4CBB3565E}"/>
                  </a:ext>
                </a:extLst>
              </p:cNvPr>
              <p:cNvSpPr txBox="1">
                <a:spLocks noRot="1" noChangeAspect="1" noMove="1" noResize="1" noEditPoints="1" noAdjustHandles="1" noChangeArrowheads="1" noChangeShapeType="1" noTextEdit="1"/>
              </p:cNvSpPr>
              <p:nvPr/>
            </p:nvSpPr>
            <p:spPr>
              <a:xfrm>
                <a:off x="418937" y="3201579"/>
                <a:ext cx="2646174" cy="901978"/>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41FB1A2-52A7-3106-A498-54B99A2F79FB}"/>
                  </a:ext>
                </a:extLst>
              </p:cNvPr>
              <p:cNvSpPr txBox="1"/>
              <p:nvPr/>
            </p:nvSpPr>
            <p:spPr>
              <a:xfrm>
                <a:off x="439838" y="4253620"/>
                <a:ext cx="4265720" cy="9107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𝑣</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20</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100</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−5−1</m:t>
                          </m:r>
                        </m:num>
                        <m:den>
                          <m:r>
                            <a:rPr lang="en-GB" sz="2800" b="0" i="1" smtClean="0">
                              <a:latin typeface="Cambria Math" panose="02040503050406030204" pitchFamily="18" charset="0"/>
                            </a:rPr>
                            <m:t>100</m:t>
                          </m:r>
                        </m:den>
                      </m:f>
                    </m:oMath>
                  </m:oMathPara>
                </a14:m>
                <a:endParaRPr lang="en-GB" sz="2800" b="0" i="1" dirty="0"/>
              </a:p>
            </p:txBody>
          </p:sp>
        </mc:Choice>
        <mc:Fallback xmlns="">
          <p:sp>
            <p:nvSpPr>
              <p:cNvPr id="9" name="TextBox 8">
                <a:extLst>
                  <a:ext uri="{FF2B5EF4-FFF2-40B4-BE49-F238E27FC236}">
                    <a16:creationId xmlns:a16="http://schemas.microsoft.com/office/drawing/2014/main" id="{841FB1A2-52A7-3106-A498-54B99A2F79FB}"/>
                  </a:ext>
                </a:extLst>
              </p:cNvPr>
              <p:cNvSpPr txBox="1">
                <a:spLocks noRot="1" noChangeAspect="1" noMove="1" noResize="1" noEditPoints="1" noAdjustHandles="1" noChangeArrowheads="1" noChangeShapeType="1" noTextEdit="1"/>
              </p:cNvSpPr>
              <p:nvPr/>
            </p:nvSpPr>
            <p:spPr>
              <a:xfrm>
                <a:off x="439838" y="4253620"/>
                <a:ext cx="4265720" cy="91076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FC5598E-57AB-27F9-D072-800830381CB8}"/>
                  </a:ext>
                </a:extLst>
              </p:cNvPr>
              <p:cNvSpPr txBox="1"/>
              <p:nvPr/>
            </p:nvSpPr>
            <p:spPr>
              <a:xfrm>
                <a:off x="429281" y="5404026"/>
                <a:ext cx="3837396" cy="9017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𝑣</m:t>
                      </m:r>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100</m:t>
                          </m:r>
                        </m:num>
                        <m:den>
                          <m:r>
                            <a:rPr lang="en-GB" sz="2800" b="0" i="1" smtClean="0">
                              <a:latin typeface="Cambria Math" panose="02040503050406030204" pitchFamily="18" charset="0"/>
                            </a:rPr>
                            <m:t>6</m:t>
                          </m:r>
                        </m:den>
                      </m:f>
                      <m:r>
                        <a:rPr lang="en-GB" sz="2800" b="0" i="1" smtClean="0">
                          <a:latin typeface="Cambria Math" panose="02040503050406030204" pitchFamily="18" charset="0"/>
                        </a:rPr>
                        <m:t>=−16.6 </m:t>
                      </m:r>
                      <m:r>
                        <a:rPr lang="en-GB" sz="2800" b="0" i="1" smtClean="0">
                          <a:latin typeface="Cambria Math" panose="02040503050406030204" pitchFamily="18" charset="0"/>
                        </a:rPr>
                        <m:t>𝑐𝑚</m:t>
                      </m:r>
                    </m:oMath>
                  </m:oMathPara>
                </a14:m>
                <a:endParaRPr lang="en-GB" sz="2800" b="0" i="1" dirty="0"/>
              </a:p>
            </p:txBody>
          </p:sp>
        </mc:Choice>
        <mc:Fallback xmlns="">
          <p:sp>
            <p:nvSpPr>
              <p:cNvPr id="10" name="TextBox 9">
                <a:extLst>
                  <a:ext uri="{FF2B5EF4-FFF2-40B4-BE49-F238E27FC236}">
                    <a16:creationId xmlns:a16="http://schemas.microsoft.com/office/drawing/2014/main" id="{5FC5598E-57AB-27F9-D072-800830381CB8}"/>
                  </a:ext>
                </a:extLst>
              </p:cNvPr>
              <p:cNvSpPr txBox="1">
                <a:spLocks noRot="1" noChangeAspect="1" noMove="1" noResize="1" noEditPoints="1" noAdjustHandles="1" noChangeArrowheads="1" noChangeShapeType="1" noTextEdit="1"/>
              </p:cNvSpPr>
              <p:nvPr/>
            </p:nvSpPr>
            <p:spPr>
              <a:xfrm>
                <a:off x="429281" y="5404026"/>
                <a:ext cx="3837396" cy="90178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F9D5968-8D9D-41EF-9C5D-CE4134485762}"/>
                  </a:ext>
                </a:extLst>
              </p:cNvPr>
              <p:cNvSpPr txBox="1"/>
              <p:nvPr/>
            </p:nvSpPr>
            <p:spPr>
              <a:xfrm>
                <a:off x="2973958" y="3385874"/>
                <a:ext cx="598716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𝑑𝑖𝑣𝑒𝑟𝑔𝑖𝑛𝑔</m:t>
                      </m:r>
                      <m:r>
                        <a:rPr lang="en-GB" sz="2800" b="0" i="1" dirty="0" smtClean="0">
                          <a:latin typeface="Cambria Math" panose="02040503050406030204" pitchFamily="18" charset="0"/>
                        </a:rPr>
                        <m:t> </m:t>
                      </m:r>
                      <m:r>
                        <a:rPr lang="en-GB" sz="2800" b="0" i="1" dirty="0" smtClean="0">
                          <a:latin typeface="Cambria Math" panose="02040503050406030204" pitchFamily="18" charset="0"/>
                        </a:rPr>
                        <m:t>𝑙𝑒𝑛𝑠</m:t>
                      </m:r>
                      <m:r>
                        <a:rPr lang="en-GB" sz="2800" b="0" i="1" dirty="0" smtClean="0">
                          <a:latin typeface="Cambria Math" panose="02040503050406030204" pitchFamily="18" charset="0"/>
                        </a:rPr>
                        <m:t> </m:t>
                      </m:r>
                      <m:r>
                        <a:rPr lang="en-GB" sz="2800" b="0" i="1" dirty="0" smtClean="0">
                          <a:latin typeface="Cambria Math" panose="02040503050406030204" pitchFamily="18" charset="0"/>
                        </a:rPr>
                        <m:t>𝑚𝑒𝑎𝑛𝑠</m:t>
                      </m:r>
                      <m:r>
                        <a:rPr lang="en-GB" sz="2800" b="0" i="1" dirty="0" smtClean="0">
                          <a:latin typeface="Cambria Math" panose="02040503050406030204" pitchFamily="18" charset="0"/>
                        </a:rPr>
                        <m:t> </m:t>
                      </m:r>
                      <m:r>
                        <a:rPr lang="en-GB" sz="2800" b="0" i="1" dirty="0" smtClean="0">
                          <a:latin typeface="Cambria Math" panose="02040503050406030204" pitchFamily="18" charset="0"/>
                        </a:rPr>
                        <m:t>𝑓</m:t>
                      </m:r>
                      <m:r>
                        <a:rPr lang="en-GB" sz="2800" b="0" i="1" dirty="0" smtClean="0">
                          <a:latin typeface="Cambria Math" panose="02040503050406030204" pitchFamily="18" charset="0"/>
                        </a:rPr>
                        <m:t> </m:t>
                      </m:r>
                      <m:r>
                        <a:rPr lang="en-GB" sz="2800" b="0" i="1" dirty="0" smtClean="0">
                          <a:latin typeface="Cambria Math" panose="02040503050406030204" pitchFamily="18" charset="0"/>
                        </a:rPr>
                        <m:t>𝑖𝑠</m:t>
                      </m:r>
                      <m:r>
                        <a:rPr lang="en-GB" sz="2800" b="0" i="1" dirty="0" smtClean="0">
                          <a:latin typeface="Cambria Math" panose="02040503050406030204" pitchFamily="18" charset="0"/>
                        </a:rPr>
                        <m:t> </m:t>
                      </m:r>
                      <m:r>
                        <a:rPr lang="en-GB" sz="2800" b="0" i="1" dirty="0" smtClean="0">
                          <a:latin typeface="Cambria Math" panose="02040503050406030204" pitchFamily="18" charset="0"/>
                        </a:rPr>
                        <m:t>𝑛𝑒𝑔𝑎𝑡𝑖𝑣𝑒</m:t>
                      </m:r>
                    </m:oMath>
                  </m:oMathPara>
                </a14:m>
                <a:endParaRPr lang="en-GB" sz="2800" b="0" dirty="0"/>
              </a:p>
            </p:txBody>
          </p:sp>
        </mc:Choice>
        <mc:Fallback xmlns="">
          <p:sp>
            <p:nvSpPr>
              <p:cNvPr id="11" name="TextBox 10">
                <a:extLst>
                  <a:ext uri="{FF2B5EF4-FFF2-40B4-BE49-F238E27FC236}">
                    <a16:creationId xmlns:a16="http://schemas.microsoft.com/office/drawing/2014/main" id="{BF9D5968-8D9D-41EF-9C5D-CE4134485762}"/>
                  </a:ext>
                </a:extLst>
              </p:cNvPr>
              <p:cNvSpPr txBox="1">
                <a:spLocks noRot="1" noChangeAspect="1" noMove="1" noResize="1" noEditPoints="1" noAdjustHandles="1" noChangeArrowheads="1" noChangeShapeType="1" noTextEdit="1"/>
              </p:cNvSpPr>
              <p:nvPr/>
            </p:nvSpPr>
            <p:spPr>
              <a:xfrm>
                <a:off x="2973958" y="3385874"/>
                <a:ext cx="5987162" cy="52322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F32FF77-9A5E-F753-F28C-4ED3D4934809}"/>
                  </a:ext>
                </a:extLst>
              </p:cNvPr>
              <p:cNvSpPr txBox="1"/>
              <p:nvPr/>
            </p:nvSpPr>
            <p:spPr>
              <a:xfrm>
                <a:off x="4572000" y="5593308"/>
                <a:ext cx="391862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𝑛𝑒𝑔𝑎𝑡𝑖𝑣𝑒</m:t>
                      </m:r>
                      <m:r>
                        <a:rPr lang="en-GB" sz="2800" b="0" i="1" dirty="0" smtClean="0">
                          <a:latin typeface="Cambria Math" panose="02040503050406030204" pitchFamily="18" charset="0"/>
                        </a:rPr>
                        <m:t>⇒</m:t>
                      </m:r>
                      <m:r>
                        <a:rPr lang="en-GB" sz="2800" b="0" i="1" dirty="0" smtClean="0">
                          <a:latin typeface="Cambria Math" panose="02040503050406030204" pitchFamily="18" charset="0"/>
                        </a:rPr>
                        <m:t>𝑣𝑖𝑟𝑡𝑢𝑎𝑙</m:t>
                      </m:r>
                    </m:oMath>
                  </m:oMathPara>
                </a14:m>
                <a:endParaRPr lang="en-GB" sz="2800" b="0" dirty="0"/>
              </a:p>
            </p:txBody>
          </p:sp>
        </mc:Choice>
        <mc:Fallback xmlns="">
          <p:sp>
            <p:nvSpPr>
              <p:cNvPr id="12" name="TextBox 11">
                <a:extLst>
                  <a:ext uri="{FF2B5EF4-FFF2-40B4-BE49-F238E27FC236}">
                    <a16:creationId xmlns:a16="http://schemas.microsoft.com/office/drawing/2014/main" id="{EF32FF77-9A5E-F753-F28C-4ED3D4934809}"/>
                  </a:ext>
                </a:extLst>
              </p:cNvPr>
              <p:cNvSpPr txBox="1">
                <a:spLocks noRot="1" noChangeAspect="1" noMove="1" noResize="1" noEditPoints="1" noAdjustHandles="1" noChangeArrowheads="1" noChangeShapeType="1" noTextEdit="1"/>
              </p:cNvSpPr>
              <p:nvPr/>
            </p:nvSpPr>
            <p:spPr>
              <a:xfrm>
                <a:off x="4572000" y="5593308"/>
                <a:ext cx="3918625" cy="523220"/>
              </a:xfrm>
              <a:prstGeom prst="rect">
                <a:avLst/>
              </a:prstGeom>
              <a:blipFill>
                <a:blip r:embed="rId7"/>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78622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E313E-3EDD-A76C-C5F7-93C596CC4E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277F183-04E3-B6CC-FB7D-F388803E788B}"/>
              </a:ext>
            </a:extLst>
          </p:cNvPr>
          <p:cNvSpPr>
            <a:spLocks noGrp="1"/>
          </p:cNvSpPr>
          <p:nvPr>
            <p:ph type="title"/>
          </p:nvPr>
        </p:nvSpPr>
        <p:spPr/>
        <p:txBody>
          <a:bodyPr>
            <a:normAutofit fontScale="90000"/>
          </a:bodyPr>
          <a:lstStyle/>
          <a:p>
            <a:r>
              <a:rPr lang="en-GB" dirty="0"/>
              <a:t>Exercise</a:t>
            </a:r>
          </a:p>
        </p:txBody>
      </p:sp>
      <p:sp>
        <p:nvSpPr>
          <p:cNvPr id="5" name="Text Placeholder 4">
            <a:extLst>
              <a:ext uri="{FF2B5EF4-FFF2-40B4-BE49-F238E27FC236}">
                <a16:creationId xmlns:a16="http://schemas.microsoft.com/office/drawing/2014/main" id="{B6AE7E53-6A89-32C1-3A3B-E5B022B42410}"/>
              </a:ext>
            </a:extLst>
          </p:cNvPr>
          <p:cNvSpPr>
            <a:spLocks noGrp="1"/>
          </p:cNvSpPr>
          <p:nvPr>
            <p:ph type="body" sz="quarter" idx="10"/>
          </p:nvPr>
        </p:nvSpPr>
        <p:spPr>
          <a:xfrm>
            <a:off x="122292" y="461664"/>
            <a:ext cx="8899415" cy="1900007"/>
          </a:xfrm>
        </p:spPr>
        <p:txBody>
          <a:bodyPr/>
          <a:lstStyle/>
          <a:p>
            <a:r>
              <a:rPr lang="en-GB" dirty="0"/>
              <a:t>A diverging lens has a focal length of 20 cm. An object is placed 15 cm from the lens, </a:t>
            </a:r>
          </a:p>
          <a:p>
            <a:pPr marL="571500" indent="-571500">
              <a:buAutoNum type="romanLcParenBoth"/>
            </a:pPr>
            <a:r>
              <a:rPr lang="en-GB" dirty="0"/>
              <a:t>calculate how far the image will be from the lens.</a:t>
            </a:r>
          </a:p>
          <a:p>
            <a:pPr marL="571500" indent="-571500">
              <a:buAutoNum type="romanLcParenBoth"/>
            </a:pPr>
            <a:r>
              <a:rPr lang="en-GB" dirty="0"/>
              <a:t>Is the image real or virtual.</a:t>
            </a:r>
          </a:p>
        </p:txBody>
      </p:sp>
      <p:sp>
        <p:nvSpPr>
          <p:cNvPr id="2" name="Slide Number Placeholder 1">
            <a:extLst>
              <a:ext uri="{FF2B5EF4-FFF2-40B4-BE49-F238E27FC236}">
                <a16:creationId xmlns:a16="http://schemas.microsoft.com/office/drawing/2014/main" id="{46656300-DC3B-CAB4-7F39-6588090B25C9}"/>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61</a:t>
            </a:fld>
            <a:endParaRPr lang="en-GB" altLang="en-US"/>
          </a:p>
        </p:txBody>
      </p:sp>
      <p:sp>
        <p:nvSpPr>
          <p:cNvPr id="3" name="TextBox 2">
            <a:extLst>
              <a:ext uri="{FF2B5EF4-FFF2-40B4-BE49-F238E27FC236}">
                <a16:creationId xmlns:a16="http://schemas.microsoft.com/office/drawing/2014/main" id="{585CE410-C4F2-347B-6488-36E9456D13E9}"/>
              </a:ext>
            </a:extLst>
          </p:cNvPr>
          <p:cNvSpPr txBox="1"/>
          <p:nvPr/>
        </p:nvSpPr>
        <p:spPr>
          <a:xfrm>
            <a:off x="7265096" y="5837129"/>
            <a:ext cx="1082348" cy="369332"/>
          </a:xfrm>
          <a:prstGeom prst="rect">
            <a:avLst/>
          </a:prstGeom>
          <a:noFill/>
        </p:spPr>
        <p:txBody>
          <a:bodyPr wrap="none" rtlCol="0">
            <a:spAutoFit/>
          </a:bodyPr>
          <a:lstStyle/>
          <a:p>
            <a:pPr algn="l">
              <a:spcAft>
                <a:spcPts val="1200"/>
              </a:spcAft>
            </a:pPr>
            <a:r>
              <a:rPr lang="en-GB" dirty="0">
                <a:latin typeface="Arial" panose="020B0604020202020204" pitchFamily="34" charset="0"/>
                <a:cs typeface="Arial" panose="020B0604020202020204" pitchFamily="34" charset="0"/>
              </a:rPr>
              <a:t>-8.57 cm</a:t>
            </a:r>
          </a:p>
        </p:txBody>
      </p:sp>
      <p:sp>
        <p:nvSpPr>
          <p:cNvPr id="6" name="TextBox 5">
            <a:extLst>
              <a:ext uri="{FF2B5EF4-FFF2-40B4-BE49-F238E27FC236}">
                <a16:creationId xmlns:a16="http://schemas.microsoft.com/office/drawing/2014/main" id="{2525C5C1-E737-E27C-6422-1FA0BD08D7D7}"/>
              </a:ext>
            </a:extLst>
          </p:cNvPr>
          <p:cNvSpPr txBox="1"/>
          <p:nvPr/>
        </p:nvSpPr>
        <p:spPr>
          <a:xfrm>
            <a:off x="7264157" y="6211670"/>
            <a:ext cx="1527021" cy="369332"/>
          </a:xfrm>
          <a:prstGeom prst="rect">
            <a:avLst/>
          </a:prstGeom>
          <a:noFill/>
        </p:spPr>
        <p:txBody>
          <a:bodyPr wrap="none" rtlCol="0">
            <a:spAutoFit/>
          </a:bodyPr>
          <a:lstStyle/>
          <a:p>
            <a:pPr algn="l">
              <a:spcAft>
                <a:spcPts val="1200"/>
              </a:spcAft>
            </a:pPr>
            <a:r>
              <a:rPr lang="en-GB" dirty="0">
                <a:latin typeface="Arial" panose="020B0604020202020204" pitchFamily="34" charset="0"/>
                <a:cs typeface="Arial" panose="020B0604020202020204" pitchFamily="34" charset="0"/>
              </a:rPr>
              <a:t>Virtual image</a:t>
            </a:r>
          </a:p>
        </p:txBody>
      </p:sp>
      <p:sp>
        <p:nvSpPr>
          <p:cNvPr id="7" name="TextBox 6">
            <a:extLst>
              <a:ext uri="{FF2B5EF4-FFF2-40B4-BE49-F238E27FC236}">
                <a16:creationId xmlns:a16="http://schemas.microsoft.com/office/drawing/2014/main" id="{CF708763-84E1-CD90-1F7D-D928D66FB10A}"/>
              </a:ext>
            </a:extLst>
          </p:cNvPr>
          <p:cNvSpPr txBox="1"/>
          <p:nvPr/>
        </p:nvSpPr>
        <p:spPr>
          <a:xfrm>
            <a:off x="138735" y="2361671"/>
            <a:ext cx="6591676" cy="461665"/>
          </a:xfrm>
          <a:prstGeom prst="rect">
            <a:avLst/>
          </a:prstGeom>
          <a:noFill/>
        </p:spPr>
        <p:txBody>
          <a:bodyPr wrap="none" rtlCol="0">
            <a:spAutoFit/>
          </a:bodyPr>
          <a:lstStyle/>
          <a:p>
            <a:pPr algn="l">
              <a:spcAft>
                <a:spcPts val="1200"/>
              </a:spcAft>
            </a:pPr>
            <a:r>
              <a:rPr lang="en-GB" sz="2400" dirty="0">
                <a:latin typeface="Arial" panose="020B0604020202020204" pitchFamily="34" charset="0"/>
                <a:cs typeface="Arial" panose="020B0604020202020204" pitchFamily="34" charset="0"/>
              </a:rPr>
              <a:t>Tip: recall that f is negative for diverging lenses</a:t>
            </a:r>
          </a:p>
        </p:txBody>
      </p:sp>
    </p:spTree>
    <p:extLst>
      <p:ext uri="{BB962C8B-B14F-4D97-AF65-F5344CB8AC3E}">
        <p14:creationId xmlns:p14="http://schemas.microsoft.com/office/powerpoint/2010/main" val="68389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7BF0F-3E29-9B0B-5AB8-00E4DE7652F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D3981EC-F9F2-6512-60B8-37298BA9B241}"/>
              </a:ext>
            </a:extLst>
          </p:cNvPr>
          <p:cNvSpPr>
            <a:spLocks noGrp="1"/>
          </p:cNvSpPr>
          <p:nvPr>
            <p:ph type="title"/>
          </p:nvPr>
        </p:nvSpPr>
        <p:spPr/>
        <p:txBody>
          <a:bodyPr>
            <a:normAutofit fontScale="90000"/>
          </a:bodyPr>
          <a:lstStyle/>
          <a:p>
            <a:r>
              <a:rPr lang="en-GB" dirty="0"/>
              <a:t>Exercise</a:t>
            </a:r>
          </a:p>
        </p:txBody>
      </p:sp>
      <p:sp>
        <p:nvSpPr>
          <p:cNvPr id="5" name="Text Placeholder 4">
            <a:extLst>
              <a:ext uri="{FF2B5EF4-FFF2-40B4-BE49-F238E27FC236}">
                <a16:creationId xmlns:a16="http://schemas.microsoft.com/office/drawing/2014/main" id="{B90D3D3E-AE3C-6DB7-006B-7605DF30056D}"/>
              </a:ext>
            </a:extLst>
          </p:cNvPr>
          <p:cNvSpPr>
            <a:spLocks noGrp="1"/>
          </p:cNvSpPr>
          <p:nvPr>
            <p:ph type="body" sz="quarter" idx="10"/>
          </p:nvPr>
        </p:nvSpPr>
        <p:spPr>
          <a:xfrm>
            <a:off x="122292" y="461664"/>
            <a:ext cx="8899415" cy="1900007"/>
          </a:xfrm>
        </p:spPr>
        <p:txBody>
          <a:bodyPr/>
          <a:lstStyle/>
          <a:p>
            <a:r>
              <a:rPr lang="en-GB" dirty="0"/>
              <a:t>A diverging lens has a focal length of 20 cm. </a:t>
            </a:r>
          </a:p>
          <a:p>
            <a:pPr marL="571500" indent="-571500">
              <a:buAutoNum type="romanLcParenBoth"/>
            </a:pPr>
            <a:r>
              <a:rPr lang="en-GB" dirty="0"/>
              <a:t>What distance from the lens will an image of the moon form.</a:t>
            </a:r>
          </a:p>
          <a:p>
            <a:pPr marL="571500" indent="-571500">
              <a:buAutoNum type="romanLcParenBoth"/>
            </a:pPr>
            <a:r>
              <a:rPr lang="en-GB" dirty="0"/>
              <a:t>Justify your answer</a:t>
            </a:r>
          </a:p>
        </p:txBody>
      </p:sp>
      <p:sp>
        <p:nvSpPr>
          <p:cNvPr id="2" name="Slide Number Placeholder 1">
            <a:extLst>
              <a:ext uri="{FF2B5EF4-FFF2-40B4-BE49-F238E27FC236}">
                <a16:creationId xmlns:a16="http://schemas.microsoft.com/office/drawing/2014/main" id="{EC9F6E4A-1AF1-79E6-D763-3436B813AF02}"/>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62</a:t>
            </a:fld>
            <a:endParaRPr lang="en-GB" altLang="en-US"/>
          </a:p>
        </p:txBody>
      </p:sp>
      <p:sp>
        <p:nvSpPr>
          <p:cNvPr id="3" name="TextBox 2">
            <a:extLst>
              <a:ext uri="{FF2B5EF4-FFF2-40B4-BE49-F238E27FC236}">
                <a16:creationId xmlns:a16="http://schemas.microsoft.com/office/drawing/2014/main" id="{C1DC4D81-72C9-EC37-1866-2902A764C299}"/>
              </a:ext>
            </a:extLst>
          </p:cNvPr>
          <p:cNvSpPr txBox="1"/>
          <p:nvPr/>
        </p:nvSpPr>
        <p:spPr>
          <a:xfrm>
            <a:off x="6844563" y="3780236"/>
            <a:ext cx="889987" cy="369332"/>
          </a:xfrm>
          <a:prstGeom prst="rect">
            <a:avLst/>
          </a:prstGeom>
          <a:noFill/>
        </p:spPr>
        <p:txBody>
          <a:bodyPr wrap="none" rtlCol="0">
            <a:spAutoFit/>
          </a:bodyPr>
          <a:lstStyle/>
          <a:p>
            <a:pPr algn="l">
              <a:spcAft>
                <a:spcPts val="1200"/>
              </a:spcAft>
            </a:pPr>
            <a:r>
              <a:rPr lang="en-GB" dirty="0">
                <a:latin typeface="Arial" panose="020B0604020202020204" pitchFamily="34" charset="0"/>
                <a:cs typeface="Arial" panose="020B0604020202020204" pitchFamily="34" charset="0"/>
              </a:rPr>
              <a:t>-20 cm</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CC89782-E3B8-557F-876B-C1A4C240E176}"/>
                  </a:ext>
                </a:extLst>
              </p:cNvPr>
              <p:cNvSpPr txBox="1"/>
              <p:nvPr/>
            </p:nvSpPr>
            <p:spPr>
              <a:xfrm>
                <a:off x="6870405" y="4241900"/>
                <a:ext cx="2413589" cy="1785104"/>
              </a:xfrm>
              <a:prstGeom prst="rect">
                <a:avLst/>
              </a:prstGeom>
              <a:noFill/>
            </p:spPr>
            <p:txBody>
              <a:bodyPr wrap="square" rtlCol="0">
                <a:spAutoFit/>
              </a:bodyPr>
              <a:lstStyle/>
              <a:p>
                <a:pPr algn="l">
                  <a:spcAft>
                    <a:spcPts val="1200"/>
                  </a:spcAft>
                </a:pPr>
                <a:r>
                  <a:rPr lang="en-GB" dirty="0">
                    <a:latin typeface="Arial" panose="020B0604020202020204" pitchFamily="34" charset="0"/>
                    <a:cs typeface="Arial" panose="020B0604020202020204" pitchFamily="34" charset="0"/>
                  </a:rPr>
                  <a:t>Use </a:t>
                </a:r>
                <a14:m>
                  <m:oMath xmlns:m="http://schemas.openxmlformats.org/officeDocument/2006/math">
                    <m:r>
                      <a:rPr lang="en-GB" b="0" i="1" smtClean="0">
                        <a:latin typeface="Cambria Math" panose="02040503050406030204" pitchFamily="18" charset="0"/>
                        <a:cs typeface="Arial" panose="020B0604020202020204" pitchFamily="34" charset="0"/>
                      </a:rPr>
                      <m:t>𝑢</m:t>
                    </m:r>
                    <m:r>
                      <a:rPr lang="en-GB" b="0" i="1" smtClean="0">
                        <a:latin typeface="Cambria Math" panose="02040503050406030204" pitchFamily="18" charset="0"/>
                        <a:cs typeface="Arial" panose="020B0604020202020204" pitchFamily="34" charset="0"/>
                      </a:rPr>
                      <m:t>=∞</m:t>
                    </m:r>
                  </m:oMath>
                </a14:m>
                <a:endParaRPr lang="en-GB" dirty="0">
                  <a:latin typeface="Arial" panose="020B0604020202020204" pitchFamily="34" charset="0"/>
                  <a:cs typeface="Arial" panose="020B0604020202020204" pitchFamily="34" charset="0"/>
                </a:endParaRPr>
              </a:p>
              <a:p>
                <a:pPr algn="l">
                  <a:spcAft>
                    <a:spcPts val="1200"/>
                  </a:spcAft>
                </a:pPr>
                <a:r>
                  <a:rPr lang="en-GB" dirty="0">
                    <a:latin typeface="Arial" panose="020B0604020202020204" pitchFamily="34" charset="0"/>
                    <a:cs typeface="Arial" panose="020B0604020202020204" pitchFamily="34" charset="0"/>
                  </a:rPr>
                  <a:t>OR</a:t>
                </a:r>
              </a:p>
              <a:p>
                <a:pPr algn="l">
                  <a:spcAft>
                    <a:spcPts val="1200"/>
                  </a:spcAft>
                </a:pPr>
                <a:r>
                  <a:rPr lang="en-GB" dirty="0">
                    <a:latin typeface="Arial" panose="020B0604020202020204" pitchFamily="34" charset="0"/>
                    <a:cs typeface="Arial" panose="020B0604020202020204" pitchFamily="34" charset="0"/>
                  </a:rPr>
                  <a:t>“parallel beams appear to diverge from the focus”</a:t>
                </a:r>
              </a:p>
            </p:txBody>
          </p:sp>
        </mc:Choice>
        <mc:Fallback xmlns="">
          <p:sp>
            <p:nvSpPr>
              <p:cNvPr id="8" name="TextBox 7">
                <a:extLst>
                  <a:ext uri="{FF2B5EF4-FFF2-40B4-BE49-F238E27FC236}">
                    <a16:creationId xmlns:a16="http://schemas.microsoft.com/office/drawing/2014/main" id="{DCC89782-E3B8-557F-876B-C1A4C240E176}"/>
                  </a:ext>
                </a:extLst>
              </p:cNvPr>
              <p:cNvSpPr txBox="1">
                <a:spLocks noRot="1" noChangeAspect="1" noMove="1" noResize="1" noEditPoints="1" noAdjustHandles="1" noChangeArrowheads="1" noChangeShapeType="1" noTextEdit="1"/>
              </p:cNvSpPr>
              <p:nvPr/>
            </p:nvSpPr>
            <p:spPr>
              <a:xfrm>
                <a:off x="6870405" y="4241900"/>
                <a:ext cx="2413589" cy="1785104"/>
              </a:xfrm>
              <a:prstGeom prst="rect">
                <a:avLst/>
              </a:prstGeom>
              <a:blipFill>
                <a:blip r:embed="rId2"/>
                <a:stretch>
                  <a:fillRect l="-2020" t="-2048" b="-4437"/>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59D850E7-E5A0-57B5-8CB0-4565AAC5F3F5}"/>
              </a:ext>
            </a:extLst>
          </p:cNvPr>
          <p:cNvSpPr txBox="1"/>
          <p:nvPr/>
        </p:nvSpPr>
        <p:spPr>
          <a:xfrm>
            <a:off x="6870405" y="6119336"/>
            <a:ext cx="1527021" cy="369332"/>
          </a:xfrm>
          <a:prstGeom prst="rect">
            <a:avLst/>
          </a:prstGeom>
          <a:noFill/>
        </p:spPr>
        <p:txBody>
          <a:bodyPr wrap="none" rtlCol="0">
            <a:spAutoFit/>
          </a:bodyPr>
          <a:lstStyle/>
          <a:p>
            <a:pPr algn="l">
              <a:spcAft>
                <a:spcPts val="1200"/>
              </a:spcAft>
            </a:pPr>
            <a:r>
              <a:rPr lang="en-GB" dirty="0">
                <a:latin typeface="Arial" panose="020B0604020202020204" pitchFamily="34" charset="0"/>
                <a:cs typeface="Arial" panose="020B0604020202020204" pitchFamily="34" charset="0"/>
              </a:rPr>
              <a:t>Virtual image</a:t>
            </a:r>
          </a:p>
        </p:txBody>
      </p:sp>
      <p:sp>
        <p:nvSpPr>
          <p:cNvPr id="23" name="Freeform: Shape 22">
            <a:extLst>
              <a:ext uri="{FF2B5EF4-FFF2-40B4-BE49-F238E27FC236}">
                <a16:creationId xmlns:a16="http://schemas.microsoft.com/office/drawing/2014/main" id="{B1DB7BCF-7ECB-75B5-978E-BEB9BC368E42}"/>
              </a:ext>
            </a:extLst>
          </p:cNvPr>
          <p:cNvSpPr/>
          <p:nvPr/>
        </p:nvSpPr>
        <p:spPr>
          <a:xfrm>
            <a:off x="7385395" y="2560179"/>
            <a:ext cx="298450" cy="596900"/>
          </a:xfrm>
          <a:custGeom>
            <a:avLst/>
            <a:gdLst>
              <a:gd name="connsiteX0" fmla="*/ 298450 w 318150"/>
              <a:gd name="connsiteY0" fmla="*/ 0 h 596900"/>
              <a:gd name="connsiteX1" fmla="*/ 318150 w 318150"/>
              <a:gd name="connsiteY1" fmla="*/ 1986 h 596900"/>
              <a:gd name="connsiteX2" fmla="*/ 293407 w 318150"/>
              <a:gd name="connsiteY2" fmla="*/ 6063 h 596900"/>
              <a:gd name="connsiteX3" fmla="*/ 147637 w 318150"/>
              <a:gd name="connsiteY3" fmla="*/ 298450 h 596900"/>
              <a:gd name="connsiteX4" fmla="*/ 293407 w 318150"/>
              <a:gd name="connsiteY4" fmla="*/ 590837 h 596900"/>
              <a:gd name="connsiteX5" fmla="*/ 318150 w 318150"/>
              <a:gd name="connsiteY5" fmla="*/ 594914 h 596900"/>
              <a:gd name="connsiteX6" fmla="*/ 298450 w 318150"/>
              <a:gd name="connsiteY6" fmla="*/ 596900 h 596900"/>
              <a:gd name="connsiteX7" fmla="*/ 0 w 318150"/>
              <a:gd name="connsiteY7" fmla="*/ 298450 h 596900"/>
              <a:gd name="connsiteX8" fmla="*/ 298450 w 318150"/>
              <a:gd name="connsiteY8" fmla="*/ 0 h 596900"/>
              <a:gd name="connsiteX0" fmla="*/ 298450 w 318150"/>
              <a:gd name="connsiteY0" fmla="*/ 0 h 596900"/>
              <a:gd name="connsiteX1" fmla="*/ 293407 w 318150"/>
              <a:gd name="connsiteY1" fmla="*/ 6063 h 596900"/>
              <a:gd name="connsiteX2" fmla="*/ 147637 w 318150"/>
              <a:gd name="connsiteY2" fmla="*/ 298450 h 596900"/>
              <a:gd name="connsiteX3" fmla="*/ 293407 w 318150"/>
              <a:gd name="connsiteY3" fmla="*/ 590837 h 596900"/>
              <a:gd name="connsiteX4" fmla="*/ 318150 w 318150"/>
              <a:gd name="connsiteY4" fmla="*/ 594914 h 596900"/>
              <a:gd name="connsiteX5" fmla="*/ 298450 w 318150"/>
              <a:gd name="connsiteY5" fmla="*/ 596900 h 596900"/>
              <a:gd name="connsiteX6" fmla="*/ 0 w 318150"/>
              <a:gd name="connsiteY6" fmla="*/ 298450 h 596900"/>
              <a:gd name="connsiteX7" fmla="*/ 298450 w 318150"/>
              <a:gd name="connsiteY7" fmla="*/ 0 h 596900"/>
              <a:gd name="connsiteX0" fmla="*/ 298450 w 298450"/>
              <a:gd name="connsiteY0" fmla="*/ 0 h 596900"/>
              <a:gd name="connsiteX1" fmla="*/ 293407 w 298450"/>
              <a:gd name="connsiteY1" fmla="*/ 6063 h 596900"/>
              <a:gd name="connsiteX2" fmla="*/ 147637 w 298450"/>
              <a:gd name="connsiteY2" fmla="*/ 298450 h 596900"/>
              <a:gd name="connsiteX3" fmla="*/ 293407 w 298450"/>
              <a:gd name="connsiteY3" fmla="*/ 590837 h 596900"/>
              <a:gd name="connsiteX4" fmla="*/ 298450 w 298450"/>
              <a:gd name="connsiteY4" fmla="*/ 596900 h 596900"/>
              <a:gd name="connsiteX5" fmla="*/ 0 w 298450"/>
              <a:gd name="connsiteY5" fmla="*/ 298450 h 596900"/>
              <a:gd name="connsiteX6" fmla="*/ 298450 w 298450"/>
              <a:gd name="connsiteY6" fmla="*/ 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450" h="596900">
                <a:moveTo>
                  <a:pt x="298450" y="0"/>
                </a:moveTo>
                <a:lnTo>
                  <a:pt x="293407" y="6063"/>
                </a:lnTo>
                <a:cubicBezTo>
                  <a:pt x="210216" y="33893"/>
                  <a:pt x="147637" y="154225"/>
                  <a:pt x="147637" y="298450"/>
                </a:cubicBezTo>
                <a:cubicBezTo>
                  <a:pt x="147637" y="442676"/>
                  <a:pt x="210216" y="563007"/>
                  <a:pt x="293407" y="590837"/>
                </a:cubicBezTo>
                <a:lnTo>
                  <a:pt x="298450" y="596900"/>
                </a:lnTo>
                <a:cubicBezTo>
                  <a:pt x="133621" y="596900"/>
                  <a:pt x="0" y="463279"/>
                  <a:pt x="0" y="298450"/>
                </a:cubicBezTo>
                <a:cubicBezTo>
                  <a:pt x="0" y="133621"/>
                  <a:pt x="133621" y="0"/>
                  <a:pt x="298450" y="0"/>
                </a:cubicBez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2230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CF2A51-8674-4A38-11EA-A0F4D4AEAFB9}"/>
              </a:ext>
            </a:extLst>
          </p:cNvPr>
          <p:cNvSpPr>
            <a:spLocks noGrp="1"/>
          </p:cNvSpPr>
          <p:nvPr>
            <p:ph type="title"/>
          </p:nvPr>
        </p:nvSpPr>
        <p:spPr/>
        <p:txBody>
          <a:bodyPr>
            <a:normAutofit fontScale="90000"/>
          </a:bodyPr>
          <a:lstStyle/>
          <a:p>
            <a:r>
              <a:rPr lang="en-GB" dirty="0"/>
              <a:t>Exercise</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B575839-E01A-6357-19FD-FA3EAC2C5DAE}"/>
                  </a:ext>
                </a:extLst>
              </p:cNvPr>
              <p:cNvSpPr>
                <a:spLocks noGrp="1"/>
              </p:cNvSpPr>
              <p:nvPr>
                <p:ph type="body" sz="quarter" idx="10"/>
              </p:nvPr>
            </p:nvSpPr>
            <p:spPr>
              <a:xfrm>
                <a:off x="122292" y="461664"/>
                <a:ext cx="8899415" cy="2624693"/>
              </a:xfrm>
            </p:spPr>
            <p:txBody>
              <a:bodyPr/>
              <a:lstStyle/>
              <a:p>
                <a:r>
                  <a:rPr lang="en-GB" dirty="0"/>
                  <a:t>In an experiment to verify the lens formula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𝑓</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𝑢</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𝑣</m:t>
                        </m:r>
                      </m:den>
                    </m:f>
                  </m:oMath>
                </a14:m>
                <a:r>
                  <a:rPr lang="en-GB" dirty="0"/>
                  <a:t> for a diverging lens, u and v were measured for different arrangements (v was determined using the “no parallax” method). Use the data obtained to calculate the focal length of the lens at each data point. Use the calculations to check if the formula has been verified.</a:t>
                </a:r>
              </a:p>
            </p:txBody>
          </p:sp>
        </mc:Choice>
        <mc:Fallback xmlns="">
          <p:sp>
            <p:nvSpPr>
              <p:cNvPr id="5" name="Text Placeholder 4">
                <a:extLst>
                  <a:ext uri="{FF2B5EF4-FFF2-40B4-BE49-F238E27FC236}">
                    <a16:creationId xmlns:a16="http://schemas.microsoft.com/office/drawing/2014/main" id="{DB575839-E01A-6357-19FD-FA3EAC2C5DAE}"/>
                  </a:ext>
                </a:extLst>
              </p:cNvPr>
              <p:cNvSpPr>
                <a:spLocks noGrp="1" noRot="1" noChangeAspect="1" noMove="1" noResize="1" noEditPoints="1" noAdjustHandles="1" noChangeArrowheads="1" noChangeShapeType="1" noTextEdit="1"/>
              </p:cNvSpPr>
              <p:nvPr>
                <p:ph type="body" sz="quarter" idx="10"/>
              </p:nvPr>
            </p:nvSpPr>
            <p:spPr>
              <a:xfrm>
                <a:off x="122292" y="461664"/>
                <a:ext cx="8899415" cy="2624693"/>
              </a:xfrm>
              <a:blipFill>
                <a:blip r:embed="rId2"/>
                <a:stretch>
                  <a:fillRect l="-1370" t="-1628" r="-1438" b="-5581"/>
                </a:stretch>
              </a:blipFill>
            </p:spPr>
            <p:txBody>
              <a:bodyPr/>
              <a:lstStyle/>
              <a:p>
                <a:r>
                  <a:rPr lang="en-GB">
                    <a:noFill/>
                  </a:rPr>
                  <a:t> </a:t>
                </a:r>
              </a:p>
            </p:txBody>
          </p:sp>
        </mc:Fallback>
      </mc:AlternateContent>
      <p:graphicFrame>
        <p:nvGraphicFramePr>
          <p:cNvPr id="17" name="Table 16">
            <a:extLst>
              <a:ext uri="{FF2B5EF4-FFF2-40B4-BE49-F238E27FC236}">
                <a16:creationId xmlns:a16="http://schemas.microsoft.com/office/drawing/2014/main" id="{B6BDF56F-D3A8-16F0-90D5-4748B0C8035D}"/>
              </a:ext>
            </a:extLst>
          </p:cNvPr>
          <p:cNvGraphicFramePr>
            <a:graphicFrameLocks noGrp="1"/>
          </p:cNvGraphicFramePr>
          <p:nvPr>
            <p:extLst>
              <p:ext uri="{D42A27DB-BD31-4B8C-83A1-F6EECF244321}">
                <p14:modId xmlns:p14="http://schemas.microsoft.com/office/powerpoint/2010/main" val="2383959691"/>
              </p:ext>
            </p:extLst>
          </p:nvPr>
        </p:nvGraphicFramePr>
        <p:xfrm>
          <a:off x="718619" y="3429000"/>
          <a:ext cx="6591676" cy="866140"/>
        </p:xfrm>
        <a:graphic>
          <a:graphicData uri="http://schemas.openxmlformats.org/drawingml/2006/table">
            <a:tbl>
              <a:tblPr>
                <a:tableStyleId>{5C22544A-7EE6-4342-B048-85BDC9FD1C3A}</a:tableStyleId>
              </a:tblPr>
              <a:tblGrid>
                <a:gridCol w="1121165">
                  <a:extLst>
                    <a:ext uri="{9D8B030D-6E8A-4147-A177-3AD203B41FA5}">
                      <a16:colId xmlns:a16="http://schemas.microsoft.com/office/drawing/2014/main" val="1478918886"/>
                    </a:ext>
                  </a:extLst>
                </a:gridCol>
                <a:gridCol w="1121165">
                  <a:extLst>
                    <a:ext uri="{9D8B030D-6E8A-4147-A177-3AD203B41FA5}">
                      <a16:colId xmlns:a16="http://schemas.microsoft.com/office/drawing/2014/main" val="2976043138"/>
                    </a:ext>
                  </a:extLst>
                </a:gridCol>
                <a:gridCol w="1140495">
                  <a:extLst>
                    <a:ext uri="{9D8B030D-6E8A-4147-A177-3AD203B41FA5}">
                      <a16:colId xmlns:a16="http://schemas.microsoft.com/office/drawing/2014/main" val="1167764116"/>
                    </a:ext>
                  </a:extLst>
                </a:gridCol>
                <a:gridCol w="1140495">
                  <a:extLst>
                    <a:ext uri="{9D8B030D-6E8A-4147-A177-3AD203B41FA5}">
                      <a16:colId xmlns:a16="http://schemas.microsoft.com/office/drawing/2014/main" val="1598782486"/>
                    </a:ext>
                  </a:extLst>
                </a:gridCol>
                <a:gridCol w="1140495">
                  <a:extLst>
                    <a:ext uri="{9D8B030D-6E8A-4147-A177-3AD203B41FA5}">
                      <a16:colId xmlns:a16="http://schemas.microsoft.com/office/drawing/2014/main" val="2735486832"/>
                    </a:ext>
                  </a:extLst>
                </a:gridCol>
                <a:gridCol w="927861">
                  <a:extLst>
                    <a:ext uri="{9D8B030D-6E8A-4147-A177-3AD203B41FA5}">
                      <a16:colId xmlns:a16="http://schemas.microsoft.com/office/drawing/2014/main" val="3289093701"/>
                    </a:ext>
                  </a:extLst>
                </a:gridCol>
              </a:tblGrid>
              <a:tr h="184150">
                <a:tc>
                  <a:txBody>
                    <a:bodyPr/>
                    <a:lstStyle/>
                    <a:p>
                      <a:pPr algn="l" fontAlgn="b">
                        <a:buNone/>
                      </a:pPr>
                      <a:r>
                        <a:rPr lang="en-GB" sz="2800" u="none" strike="noStrike" dirty="0">
                          <a:effectLst/>
                        </a:rPr>
                        <a:t>u (cm)</a:t>
                      </a:r>
                      <a:endParaRPr lang="en-GB"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2800" u="none" strike="noStrike">
                          <a:effectLst/>
                        </a:rPr>
                        <a:t>10.0</a:t>
                      </a:r>
                      <a:endParaRPr lang="en-GB" sz="2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2800" u="none" strike="noStrike">
                          <a:effectLst/>
                        </a:rPr>
                        <a:t>20.0</a:t>
                      </a:r>
                      <a:endParaRPr lang="en-GB" sz="2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2800" u="none" strike="noStrike">
                          <a:effectLst/>
                        </a:rPr>
                        <a:t>30.0</a:t>
                      </a:r>
                      <a:endParaRPr lang="en-GB" sz="2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2800" u="none" strike="noStrike">
                          <a:effectLst/>
                        </a:rPr>
                        <a:t>40.0</a:t>
                      </a:r>
                      <a:endParaRPr lang="en-GB" sz="2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2800" u="none" strike="noStrike">
                          <a:effectLst/>
                        </a:rPr>
                        <a:t>50.0</a:t>
                      </a:r>
                      <a:endParaRPr lang="en-GB" sz="2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70664810"/>
                  </a:ext>
                </a:extLst>
              </a:tr>
              <a:tr h="184150">
                <a:tc>
                  <a:txBody>
                    <a:bodyPr/>
                    <a:lstStyle/>
                    <a:p>
                      <a:pPr algn="l" fontAlgn="b">
                        <a:buNone/>
                      </a:pPr>
                      <a:r>
                        <a:rPr lang="en-GB" sz="2800" u="none" strike="noStrike">
                          <a:effectLst/>
                        </a:rPr>
                        <a:t>v (cm)</a:t>
                      </a:r>
                      <a:endParaRPr lang="en-GB" sz="2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2800" u="none" strike="noStrike" dirty="0">
                          <a:effectLst/>
                        </a:rPr>
                        <a:t>-6.1</a:t>
                      </a:r>
                      <a:endParaRPr lang="en-GB"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2800" u="none" strike="noStrike" dirty="0">
                          <a:effectLst/>
                        </a:rPr>
                        <a:t>-8.5</a:t>
                      </a:r>
                      <a:endParaRPr lang="en-GB"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2800" u="none" strike="noStrike" dirty="0">
                          <a:effectLst/>
                        </a:rPr>
                        <a:t>-10.0</a:t>
                      </a:r>
                      <a:endParaRPr lang="en-GB"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2800" u="none" strike="noStrike" dirty="0">
                          <a:effectLst/>
                        </a:rPr>
                        <a:t>-11.0</a:t>
                      </a:r>
                      <a:endParaRPr lang="en-GB"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2800" u="none" strike="noStrike" dirty="0">
                          <a:effectLst/>
                        </a:rPr>
                        <a:t>-11.4</a:t>
                      </a:r>
                      <a:endParaRPr lang="en-GB" sz="2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64146914"/>
                  </a:ext>
                </a:extLst>
              </a:tr>
            </a:tbl>
          </a:graphicData>
        </a:graphic>
      </p:graphicFrame>
      <p:sp>
        <p:nvSpPr>
          <p:cNvPr id="6" name="Freeform: Shape 5">
            <a:extLst>
              <a:ext uri="{FF2B5EF4-FFF2-40B4-BE49-F238E27FC236}">
                <a16:creationId xmlns:a16="http://schemas.microsoft.com/office/drawing/2014/main" id="{5407658C-2483-F51B-D7C8-837772D1EE6B}"/>
              </a:ext>
            </a:extLst>
          </p:cNvPr>
          <p:cNvSpPr/>
          <p:nvPr/>
        </p:nvSpPr>
        <p:spPr bwMode="auto">
          <a:xfrm>
            <a:off x="8209303" y="3429000"/>
            <a:ext cx="432155" cy="1303870"/>
          </a:xfrm>
          <a:custGeom>
            <a:avLst/>
            <a:gdLst>
              <a:gd name="connsiteX0" fmla="*/ 0 w 372140"/>
              <a:gd name="connsiteY0" fmla="*/ 21265 h 2286000"/>
              <a:gd name="connsiteX1" fmla="*/ 372140 w 372140"/>
              <a:gd name="connsiteY1" fmla="*/ 0 h 2286000"/>
              <a:gd name="connsiteX2" fmla="*/ 276447 w 372140"/>
              <a:gd name="connsiteY2" fmla="*/ 1105786 h 2286000"/>
              <a:gd name="connsiteX3" fmla="*/ 372140 w 372140"/>
              <a:gd name="connsiteY3" fmla="*/ 2286000 h 2286000"/>
              <a:gd name="connsiteX4" fmla="*/ 53163 w 372140"/>
              <a:gd name="connsiteY4" fmla="*/ 2286000 h 2286000"/>
              <a:gd name="connsiteX5" fmla="*/ 170121 w 372140"/>
              <a:gd name="connsiteY5" fmla="*/ 1116419 h 2286000"/>
              <a:gd name="connsiteX6" fmla="*/ 0 w 372140"/>
              <a:gd name="connsiteY6" fmla="*/ 21265 h 2286000"/>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4251 w 355126"/>
              <a:gd name="connsiteY0" fmla="*/ 0 h 2296632"/>
              <a:gd name="connsiteX1" fmla="*/ 355126 w 355126"/>
              <a:gd name="connsiteY1" fmla="*/ 10632 h 2296632"/>
              <a:gd name="connsiteX2" fmla="*/ 259433 w 355126"/>
              <a:gd name="connsiteY2" fmla="*/ 1116418 h 2296632"/>
              <a:gd name="connsiteX3" fmla="*/ 355126 w 355126"/>
              <a:gd name="connsiteY3" fmla="*/ 2296632 h 2296632"/>
              <a:gd name="connsiteX4" fmla="*/ 36149 w 355126"/>
              <a:gd name="connsiteY4" fmla="*/ 2296632 h 2296632"/>
              <a:gd name="connsiteX5" fmla="*/ 153107 w 355126"/>
              <a:gd name="connsiteY5" fmla="*/ 1127051 h 2296632"/>
              <a:gd name="connsiteX6" fmla="*/ 4251 w 355126"/>
              <a:gd name="connsiteY6" fmla="*/ 0 h 2296632"/>
              <a:gd name="connsiteX0" fmla="*/ 5021 w 355896"/>
              <a:gd name="connsiteY0" fmla="*/ 0 h 2296632"/>
              <a:gd name="connsiteX1" fmla="*/ 355896 w 355896"/>
              <a:gd name="connsiteY1" fmla="*/ 10632 h 2296632"/>
              <a:gd name="connsiteX2" fmla="*/ 260203 w 355896"/>
              <a:gd name="connsiteY2" fmla="*/ 1116418 h 2296632"/>
              <a:gd name="connsiteX3" fmla="*/ 355896 w 355896"/>
              <a:gd name="connsiteY3" fmla="*/ 2296632 h 2296632"/>
              <a:gd name="connsiteX4" fmla="*/ 36919 w 355896"/>
              <a:gd name="connsiteY4" fmla="*/ 2296632 h 2296632"/>
              <a:gd name="connsiteX5" fmla="*/ 153877 w 355896"/>
              <a:gd name="connsiteY5" fmla="*/ 1127051 h 2296632"/>
              <a:gd name="connsiteX6" fmla="*/ 5021 w 355896"/>
              <a:gd name="connsiteY6" fmla="*/ 0 h 2296632"/>
              <a:gd name="connsiteX0" fmla="*/ 5021 w 364023"/>
              <a:gd name="connsiteY0" fmla="*/ 0 h 2296632"/>
              <a:gd name="connsiteX1" fmla="*/ 355896 w 364023"/>
              <a:gd name="connsiteY1" fmla="*/ 10632 h 2296632"/>
              <a:gd name="connsiteX2" fmla="*/ 260203 w 364023"/>
              <a:gd name="connsiteY2" fmla="*/ 1116418 h 2296632"/>
              <a:gd name="connsiteX3" fmla="*/ 355896 w 364023"/>
              <a:gd name="connsiteY3" fmla="*/ 2296632 h 2296632"/>
              <a:gd name="connsiteX4" fmla="*/ 36919 w 364023"/>
              <a:gd name="connsiteY4" fmla="*/ 2296632 h 2296632"/>
              <a:gd name="connsiteX5" fmla="*/ 153877 w 364023"/>
              <a:gd name="connsiteY5" fmla="*/ 1127051 h 2296632"/>
              <a:gd name="connsiteX6" fmla="*/ 5021 w 364023"/>
              <a:gd name="connsiteY6" fmla="*/ 0 h 2296632"/>
              <a:gd name="connsiteX0" fmla="*/ 5021 w 364023"/>
              <a:gd name="connsiteY0" fmla="*/ 0 h 2296632"/>
              <a:gd name="connsiteX1" fmla="*/ 355896 w 364023"/>
              <a:gd name="connsiteY1" fmla="*/ 10632 h 2296632"/>
              <a:gd name="connsiteX2" fmla="*/ 260203 w 364023"/>
              <a:gd name="connsiteY2" fmla="*/ 1116418 h 2296632"/>
              <a:gd name="connsiteX3" fmla="*/ 355896 w 364023"/>
              <a:gd name="connsiteY3" fmla="*/ 2296632 h 2296632"/>
              <a:gd name="connsiteX4" fmla="*/ 36919 w 364023"/>
              <a:gd name="connsiteY4" fmla="*/ 2296632 h 2296632"/>
              <a:gd name="connsiteX5" fmla="*/ 153877 w 364023"/>
              <a:gd name="connsiteY5" fmla="*/ 1127051 h 2296632"/>
              <a:gd name="connsiteX6" fmla="*/ 5021 w 364023"/>
              <a:gd name="connsiteY6" fmla="*/ 0 h 2296632"/>
              <a:gd name="connsiteX0" fmla="*/ 5021 w 362470"/>
              <a:gd name="connsiteY0" fmla="*/ 0 h 2296632"/>
              <a:gd name="connsiteX1" fmla="*/ 355896 w 362470"/>
              <a:gd name="connsiteY1" fmla="*/ 10632 h 2296632"/>
              <a:gd name="connsiteX2" fmla="*/ 260203 w 362470"/>
              <a:gd name="connsiteY2" fmla="*/ 1116418 h 2296632"/>
              <a:gd name="connsiteX3" fmla="*/ 355896 w 362470"/>
              <a:gd name="connsiteY3" fmla="*/ 2296632 h 2296632"/>
              <a:gd name="connsiteX4" fmla="*/ 36919 w 362470"/>
              <a:gd name="connsiteY4" fmla="*/ 2296632 h 2296632"/>
              <a:gd name="connsiteX5" fmla="*/ 153877 w 362470"/>
              <a:gd name="connsiteY5" fmla="*/ 1127051 h 2296632"/>
              <a:gd name="connsiteX6" fmla="*/ 5021 w 362470"/>
              <a:gd name="connsiteY6" fmla="*/ 0 h 2296632"/>
              <a:gd name="connsiteX0" fmla="*/ 0 w 357449"/>
              <a:gd name="connsiteY0" fmla="*/ 0 h 2296632"/>
              <a:gd name="connsiteX1" fmla="*/ 350875 w 357449"/>
              <a:gd name="connsiteY1" fmla="*/ 10632 h 2296632"/>
              <a:gd name="connsiteX2" fmla="*/ 255182 w 357449"/>
              <a:gd name="connsiteY2" fmla="*/ 1116418 h 2296632"/>
              <a:gd name="connsiteX3" fmla="*/ 350875 w 357449"/>
              <a:gd name="connsiteY3" fmla="*/ 2296632 h 2296632"/>
              <a:gd name="connsiteX4" fmla="*/ 31898 w 357449"/>
              <a:gd name="connsiteY4" fmla="*/ 2296632 h 2296632"/>
              <a:gd name="connsiteX5" fmla="*/ 148856 w 357449"/>
              <a:gd name="connsiteY5" fmla="*/ 1127051 h 2296632"/>
              <a:gd name="connsiteX6" fmla="*/ 0 w 357449"/>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1969 w 318977"/>
              <a:gd name="connsiteY0" fmla="*/ 6301 h 2286000"/>
              <a:gd name="connsiteX1" fmla="*/ 318977 w 318977"/>
              <a:gd name="connsiteY1" fmla="*/ 0 h 2286000"/>
              <a:gd name="connsiteX2" fmla="*/ 223284 w 318977"/>
              <a:gd name="connsiteY2" fmla="*/ 1105786 h 2286000"/>
              <a:gd name="connsiteX3" fmla="*/ 318977 w 318977"/>
              <a:gd name="connsiteY3" fmla="*/ 2286000 h 2286000"/>
              <a:gd name="connsiteX4" fmla="*/ 0 w 318977"/>
              <a:gd name="connsiteY4" fmla="*/ 2286000 h 2286000"/>
              <a:gd name="connsiteX5" fmla="*/ 116958 w 318977"/>
              <a:gd name="connsiteY5" fmla="*/ 1116419 h 2286000"/>
              <a:gd name="connsiteX6" fmla="*/ 1969 w 318977"/>
              <a:gd name="connsiteY6" fmla="*/ 6301 h 2286000"/>
              <a:gd name="connsiteX0" fmla="*/ 14669 w 318977"/>
              <a:gd name="connsiteY0" fmla="*/ 0 h 2288165"/>
              <a:gd name="connsiteX1" fmla="*/ 318977 w 318977"/>
              <a:gd name="connsiteY1" fmla="*/ 2165 h 2288165"/>
              <a:gd name="connsiteX2" fmla="*/ 223284 w 318977"/>
              <a:gd name="connsiteY2" fmla="*/ 1107951 h 2288165"/>
              <a:gd name="connsiteX3" fmla="*/ 318977 w 318977"/>
              <a:gd name="connsiteY3" fmla="*/ 2288165 h 2288165"/>
              <a:gd name="connsiteX4" fmla="*/ 0 w 318977"/>
              <a:gd name="connsiteY4" fmla="*/ 2288165 h 2288165"/>
              <a:gd name="connsiteX5" fmla="*/ 116958 w 318977"/>
              <a:gd name="connsiteY5" fmla="*/ 1118584 h 2288165"/>
              <a:gd name="connsiteX6" fmla="*/ 14669 w 318977"/>
              <a:gd name="connsiteY6" fmla="*/ 0 h 2288165"/>
              <a:gd name="connsiteX0" fmla="*/ 0 w 304308"/>
              <a:gd name="connsiteY0" fmla="*/ 0 h 2288165"/>
              <a:gd name="connsiteX1" fmla="*/ 304308 w 304308"/>
              <a:gd name="connsiteY1" fmla="*/ 2165 h 2288165"/>
              <a:gd name="connsiteX2" fmla="*/ 208615 w 304308"/>
              <a:gd name="connsiteY2" fmla="*/ 1107951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88165"/>
              <a:gd name="connsiteX1" fmla="*/ 304308 w 304308"/>
              <a:gd name="connsiteY1" fmla="*/ 2165 h 2288165"/>
              <a:gd name="connsiteX2" fmla="*/ 208615 w 304308"/>
              <a:gd name="connsiteY2" fmla="*/ 1107951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88165"/>
              <a:gd name="connsiteX1" fmla="*/ 304308 w 304308"/>
              <a:gd name="connsiteY1" fmla="*/ 2165 h 2288165"/>
              <a:gd name="connsiteX2" fmla="*/ 208615 w 304308"/>
              <a:gd name="connsiteY2" fmla="*/ 1129118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96631"/>
              <a:gd name="connsiteX1" fmla="*/ 304308 w 304308"/>
              <a:gd name="connsiteY1" fmla="*/ 2165 h 2296631"/>
              <a:gd name="connsiteX2" fmla="*/ 208615 w 304308"/>
              <a:gd name="connsiteY2" fmla="*/ 1129118 h 2296631"/>
              <a:gd name="connsiteX3" fmla="*/ 304308 w 304308"/>
              <a:gd name="connsiteY3" fmla="*/ 2288165 h 2296631"/>
              <a:gd name="connsiteX4" fmla="*/ 23431 w 304308"/>
              <a:gd name="connsiteY4" fmla="*/ 2296631 h 2296631"/>
              <a:gd name="connsiteX5" fmla="*/ 102289 w 304308"/>
              <a:gd name="connsiteY5" fmla="*/ 1118584 h 2296631"/>
              <a:gd name="connsiteX6" fmla="*/ 0 w 304308"/>
              <a:gd name="connsiteY6" fmla="*/ 0 h 2296631"/>
              <a:gd name="connsiteX0" fmla="*/ 0 w 304308"/>
              <a:gd name="connsiteY0" fmla="*/ 0 h 2301325"/>
              <a:gd name="connsiteX1" fmla="*/ 304308 w 304308"/>
              <a:gd name="connsiteY1" fmla="*/ 2165 h 2301325"/>
              <a:gd name="connsiteX2" fmla="*/ 208615 w 304308"/>
              <a:gd name="connsiteY2" fmla="*/ 1129118 h 2301325"/>
              <a:gd name="connsiteX3" fmla="*/ 304308 w 304308"/>
              <a:gd name="connsiteY3" fmla="*/ 2288165 h 2301325"/>
              <a:gd name="connsiteX4" fmla="*/ 3156 w 304308"/>
              <a:gd name="connsiteY4" fmla="*/ 2301325 h 2301325"/>
              <a:gd name="connsiteX5" fmla="*/ 102289 w 304308"/>
              <a:gd name="connsiteY5" fmla="*/ 1118584 h 2301325"/>
              <a:gd name="connsiteX6" fmla="*/ 0 w 304308"/>
              <a:gd name="connsiteY6" fmla="*/ 0 h 2301325"/>
              <a:gd name="connsiteX0" fmla="*/ 0 w 304308"/>
              <a:gd name="connsiteY0" fmla="*/ 0 h 2296631"/>
              <a:gd name="connsiteX1" fmla="*/ 304308 w 304308"/>
              <a:gd name="connsiteY1" fmla="*/ 2165 h 2296631"/>
              <a:gd name="connsiteX2" fmla="*/ 208615 w 304308"/>
              <a:gd name="connsiteY2" fmla="*/ 1129118 h 2296631"/>
              <a:gd name="connsiteX3" fmla="*/ 304308 w 304308"/>
              <a:gd name="connsiteY3" fmla="*/ 2288165 h 2296631"/>
              <a:gd name="connsiteX4" fmla="*/ 3156 w 304308"/>
              <a:gd name="connsiteY4" fmla="*/ 2296631 h 2296631"/>
              <a:gd name="connsiteX5" fmla="*/ 102289 w 304308"/>
              <a:gd name="connsiteY5" fmla="*/ 1118584 h 2296631"/>
              <a:gd name="connsiteX6" fmla="*/ 0 w 304308"/>
              <a:gd name="connsiteY6" fmla="*/ 0 h 2296631"/>
              <a:gd name="connsiteX0" fmla="*/ 0 w 304308"/>
              <a:gd name="connsiteY0" fmla="*/ 0 h 2289590"/>
              <a:gd name="connsiteX1" fmla="*/ 304308 w 304308"/>
              <a:gd name="connsiteY1" fmla="*/ 2165 h 2289590"/>
              <a:gd name="connsiteX2" fmla="*/ 208615 w 304308"/>
              <a:gd name="connsiteY2" fmla="*/ 1129118 h 2289590"/>
              <a:gd name="connsiteX3" fmla="*/ 304308 w 304308"/>
              <a:gd name="connsiteY3" fmla="*/ 2288165 h 2289590"/>
              <a:gd name="connsiteX4" fmla="*/ 920 w 304308"/>
              <a:gd name="connsiteY4" fmla="*/ 2289590 h 2289590"/>
              <a:gd name="connsiteX5" fmla="*/ 102289 w 304308"/>
              <a:gd name="connsiteY5" fmla="*/ 1118584 h 2289590"/>
              <a:gd name="connsiteX6" fmla="*/ 0 w 304308"/>
              <a:gd name="connsiteY6" fmla="*/ 0 h 2289590"/>
              <a:gd name="connsiteX0" fmla="*/ 0 w 304308"/>
              <a:gd name="connsiteY0" fmla="*/ 0 h 2289590"/>
              <a:gd name="connsiteX1" fmla="*/ 304308 w 304308"/>
              <a:gd name="connsiteY1" fmla="*/ 2165 h 2289590"/>
              <a:gd name="connsiteX2" fmla="*/ 208615 w 304308"/>
              <a:gd name="connsiteY2" fmla="*/ 1129118 h 2289590"/>
              <a:gd name="connsiteX3" fmla="*/ 302966 w 304308"/>
              <a:gd name="connsiteY3" fmla="*/ 2286404 h 2289590"/>
              <a:gd name="connsiteX4" fmla="*/ 920 w 304308"/>
              <a:gd name="connsiteY4" fmla="*/ 2289590 h 2289590"/>
              <a:gd name="connsiteX5" fmla="*/ 102289 w 304308"/>
              <a:gd name="connsiteY5" fmla="*/ 1118584 h 2289590"/>
              <a:gd name="connsiteX6" fmla="*/ 0 w 304308"/>
              <a:gd name="connsiteY6" fmla="*/ 0 h 2289590"/>
              <a:gd name="connsiteX0" fmla="*/ 0 w 304308"/>
              <a:gd name="connsiteY0" fmla="*/ 0 h 2289590"/>
              <a:gd name="connsiteX1" fmla="*/ 304308 w 304308"/>
              <a:gd name="connsiteY1" fmla="*/ 2165 h 2289590"/>
              <a:gd name="connsiteX2" fmla="*/ 208615 w 304308"/>
              <a:gd name="connsiteY2" fmla="*/ 1129118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 name="connsiteX0" fmla="*/ 0 w 304308"/>
              <a:gd name="connsiteY0" fmla="*/ 0 h 2289590"/>
              <a:gd name="connsiteX1" fmla="*/ 304308 w 304308"/>
              <a:gd name="connsiteY1" fmla="*/ 2165 h 2289590"/>
              <a:gd name="connsiteX2" fmla="*/ 202353 w 304308"/>
              <a:gd name="connsiteY2" fmla="*/ 1146721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 name="connsiteX0" fmla="*/ 0 w 304308"/>
              <a:gd name="connsiteY0" fmla="*/ 0 h 2289590"/>
              <a:gd name="connsiteX1" fmla="*/ 304308 w 304308"/>
              <a:gd name="connsiteY1" fmla="*/ 2165 h 2289590"/>
              <a:gd name="connsiteX2" fmla="*/ 201906 w 304308"/>
              <a:gd name="connsiteY2" fmla="*/ 1136159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308" h="2289590">
                <a:moveTo>
                  <a:pt x="0" y="0"/>
                </a:moveTo>
                <a:lnTo>
                  <a:pt x="304308" y="2165"/>
                </a:lnTo>
                <a:cubicBezTo>
                  <a:pt x="251145" y="220132"/>
                  <a:pt x="202130" y="755453"/>
                  <a:pt x="201906" y="1136159"/>
                </a:cubicBezTo>
                <a:cubicBezTo>
                  <a:pt x="201682" y="1516865"/>
                  <a:pt x="276385" y="2100334"/>
                  <a:pt x="302966" y="2286404"/>
                </a:cubicBezTo>
                <a:lnTo>
                  <a:pt x="920" y="2289590"/>
                </a:lnTo>
                <a:cubicBezTo>
                  <a:pt x="50243" y="2039528"/>
                  <a:pt x="102889" y="1523066"/>
                  <a:pt x="102736" y="1141468"/>
                </a:cubicBezTo>
                <a:cubicBezTo>
                  <a:pt x="102583" y="759870"/>
                  <a:pt x="62023" y="186070"/>
                  <a:pt x="0" y="0"/>
                </a:cubicBezTo>
                <a:close/>
              </a:path>
            </a:pathLst>
          </a:custGeom>
          <a:solidFill>
            <a:schemeClr val="tx2">
              <a:lumMod val="10000"/>
              <a:lumOff val="9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IE">
              <a:latin typeface="Arial" charset="0"/>
            </a:endParaRPr>
          </a:p>
        </p:txBody>
      </p:sp>
      <p:sp>
        <p:nvSpPr>
          <p:cNvPr id="8" name="TextBox 7">
            <a:extLst>
              <a:ext uri="{FF2B5EF4-FFF2-40B4-BE49-F238E27FC236}">
                <a16:creationId xmlns:a16="http://schemas.microsoft.com/office/drawing/2014/main" id="{1EFC9A7F-F96C-1684-73FD-5DAFC48EF51E}"/>
              </a:ext>
            </a:extLst>
          </p:cNvPr>
          <p:cNvSpPr txBox="1"/>
          <p:nvPr/>
        </p:nvSpPr>
        <p:spPr>
          <a:xfrm>
            <a:off x="4571999" y="6211670"/>
            <a:ext cx="4394201" cy="369332"/>
          </a:xfrm>
          <a:prstGeom prst="rect">
            <a:avLst/>
          </a:prstGeom>
          <a:noFill/>
        </p:spPr>
        <p:txBody>
          <a:bodyPr wrap="square">
            <a:spAutoFit/>
          </a:bodyPr>
          <a:lstStyle/>
          <a:p>
            <a:r>
              <a:rPr lang="en-GB" sz="1800" b="0" i="0" u="none" strike="noStrike" dirty="0">
                <a:solidFill>
                  <a:srgbClr val="000000"/>
                </a:solidFill>
                <a:effectLst/>
                <a:latin typeface="Calibri" panose="020F0502020204030204" pitchFamily="34" charset="0"/>
              </a:rPr>
              <a:t>-15.64, </a:t>
            </a:r>
            <a:r>
              <a:rPr lang="en-GB" dirty="0">
                <a:effectLst/>
              </a:rPr>
              <a:t> </a:t>
            </a:r>
            <a:r>
              <a:rPr lang="en-GB" sz="1800" b="0" i="0" u="none" strike="noStrike" dirty="0">
                <a:solidFill>
                  <a:srgbClr val="000000"/>
                </a:solidFill>
                <a:effectLst/>
                <a:latin typeface="Calibri" panose="020F0502020204030204" pitchFamily="34" charset="0"/>
              </a:rPr>
              <a:t>-14.78, </a:t>
            </a:r>
            <a:r>
              <a:rPr lang="en-GB" dirty="0">
                <a:effectLst/>
              </a:rPr>
              <a:t> </a:t>
            </a:r>
            <a:r>
              <a:rPr lang="en-GB" sz="1800" b="0" i="0" u="none" strike="noStrike" dirty="0">
                <a:solidFill>
                  <a:srgbClr val="000000"/>
                </a:solidFill>
                <a:effectLst/>
                <a:latin typeface="Calibri" panose="020F0502020204030204" pitchFamily="34" charset="0"/>
              </a:rPr>
              <a:t>-15.00, </a:t>
            </a:r>
            <a:r>
              <a:rPr lang="en-GB" dirty="0">
                <a:effectLst/>
              </a:rPr>
              <a:t> </a:t>
            </a:r>
            <a:r>
              <a:rPr lang="en-GB" sz="1800" b="0" i="0" u="none" strike="noStrike" dirty="0">
                <a:solidFill>
                  <a:srgbClr val="000000"/>
                </a:solidFill>
                <a:effectLst/>
                <a:latin typeface="Calibri" panose="020F0502020204030204" pitchFamily="34" charset="0"/>
              </a:rPr>
              <a:t>-15.17, </a:t>
            </a:r>
            <a:r>
              <a:rPr lang="en-GB" dirty="0">
                <a:effectLst/>
              </a:rPr>
              <a:t> </a:t>
            </a:r>
            <a:r>
              <a:rPr lang="en-GB" sz="1800" b="0" i="0" u="none" strike="noStrike" dirty="0">
                <a:solidFill>
                  <a:srgbClr val="000000"/>
                </a:solidFill>
                <a:effectLst/>
                <a:latin typeface="Calibri" panose="020F0502020204030204" pitchFamily="34" charset="0"/>
              </a:rPr>
              <a:t>-14.77 cm</a:t>
            </a:r>
            <a:r>
              <a:rPr lang="en-GB" dirty="0">
                <a:effectLst/>
              </a:rPr>
              <a:t> </a:t>
            </a:r>
            <a:endParaRPr lang="en-GB" dirty="0"/>
          </a:p>
        </p:txBody>
      </p:sp>
    </p:spTree>
    <p:extLst>
      <p:ext uri="{BB962C8B-B14F-4D97-AF65-F5344CB8AC3E}">
        <p14:creationId xmlns:p14="http://schemas.microsoft.com/office/powerpoint/2010/main" val="60697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a:extLst>
              <a:ext uri="{FF2B5EF4-FFF2-40B4-BE49-F238E27FC236}">
                <a16:creationId xmlns:a16="http://schemas.microsoft.com/office/drawing/2014/main" id="{51AB53ED-ABE6-7919-FEA7-0008F02E4FA8}"/>
              </a:ext>
            </a:extLst>
          </p:cNvPr>
          <p:cNvSpPr>
            <a:spLocks noGrp="1" noChangeArrowheads="1"/>
          </p:cNvSpPr>
          <p:nvPr>
            <p:ph type="title"/>
          </p:nvPr>
        </p:nvSpPr>
        <p:spPr>
          <a:xfrm>
            <a:off x="241300" y="155246"/>
            <a:ext cx="8724900" cy="535531"/>
          </a:xfrm>
        </p:spPr>
        <p:txBody>
          <a:bodyPr/>
          <a:lstStyle/>
          <a:p>
            <a:pPr algn="l" eaLnBrk="1" hangingPunct="1"/>
            <a:r>
              <a:rPr lang="en-IE" altLang="en-US" sz="3200" b="1" dirty="0"/>
              <a:t>summary of expected images</a:t>
            </a:r>
            <a:endParaRPr lang="en-GB" altLang="en-US" sz="3200" b="1" dirty="0"/>
          </a:p>
        </p:txBody>
      </p:sp>
      <p:sp>
        <p:nvSpPr>
          <p:cNvPr id="3076" name="Rectangle 5">
            <a:extLst>
              <a:ext uri="{FF2B5EF4-FFF2-40B4-BE49-F238E27FC236}">
                <a16:creationId xmlns:a16="http://schemas.microsoft.com/office/drawing/2014/main" id="{56EDFE83-ED59-E742-A620-C871CDFE2C11}"/>
              </a:ext>
            </a:extLst>
          </p:cNvPr>
          <p:cNvSpPr>
            <a:spLocks noGrp="1" noChangeArrowheads="1"/>
          </p:cNvSpPr>
          <p:nvPr>
            <p:ph type="body" sz="half" idx="4294967295"/>
          </p:nvPr>
        </p:nvSpPr>
        <p:spPr>
          <a:xfrm>
            <a:off x="843046" y="4631687"/>
            <a:ext cx="4252913" cy="744538"/>
          </a:xfrm>
        </p:spPr>
        <p:txBody>
          <a:bodyPr>
            <a:normAutofit/>
          </a:bodyPr>
          <a:lstStyle/>
          <a:p>
            <a:pPr eaLnBrk="1" hangingPunct="1">
              <a:buFontTx/>
              <a:buNone/>
            </a:pPr>
            <a:r>
              <a:rPr lang="en-IE" altLang="en-US" sz="3200" dirty="0"/>
              <a:t>Always upright</a:t>
            </a:r>
            <a:endParaRPr lang="en-IE" altLang="en-US" dirty="0"/>
          </a:p>
        </p:txBody>
      </p:sp>
      <p:sp>
        <p:nvSpPr>
          <p:cNvPr id="2" name="Rectangle 5">
            <a:extLst>
              <a:ext uri="{FF2B5EF4-FFF2-40B4-BE49-F238E27FC236}">
                <a16:creationId xmlns:a16="http://schemas.microsoft.com/office/drawing/2014/main" id="{0A75B778-7A59-2EBB-629B-F4291EEA4818}"/>
              </a:ext>
            </a:extLst>
          </p:cNvPr>
          <p:cNvSpPr txBox="1">
            <a:spLocks noChangeArrowheads="1"/>
          </p:cNvSpPr>
          <p:nvPr/>
        </p:nvSpPr>
        <p:spPr bwMode="auto">
          <a:xfrm>
            <a:off x="843046" y="5214453"/>
            <a:ext cx="4363008" cy="74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pPr>
            <a:r>
              <a:rPr lang="en-IE" altLang="en-US" kern="0" dirty="0"/>
              <a:t>Always diminished</a:t>
            </a:r>
            <a:endParaRPr lang="en-IE" altLang="en-US" sz="2400" kern="0" dirty="0"/>
          </a:p>
        </p:txBody>
      </p:sp>
      <p:sp>
        <p:nvSpPr>
          <p:cNvPr id="8" name="Rectangle 5">
            <a:extLst>
              <a:ext uri="{FF2B5EF4-FFF2-40B4-BE49-F238E27FC236}">
                <a16:creationId xmlns:a16="http://schemas.microsoft.com/office/drawing/2014/main" id="{A9E23EE3-BA77-B5A8-1BF3-CAD30930C0F0}"/>
              </a:ext>
            </a:extLst>
          </p:cNvPr>
          <p:cNvSpPr txBox="1">
            <a:spLocks noChangeArrowheads="1"/>
          </p:cNvSpPr>
          <p:nvPr/>
        </p:nvSpPr>
        <p:spPr bwMode="auto">
          <a:xfrm>
            <a:off x="833221" y="1246507"/>
            <a:ext cx="4994259" cy="6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pPr>
            <a:r>
              <a:rPr lang="en-IE" altLang="en-US" kern="0" dirty="0"/>
              <a:t>Real (u&gt;f) or virtual (u&lt;f)</a:t>
            </a:r>
            <a:endParaRPr lang="en-IE" altLang="en-US" sz="2400" kern="0" dirty="0"/>
          </a:p>
        </p:txBody>
      </p:sp>
      <p:sp>
        <p:nvSpPr>
          <p:cNvPr id="16" name="Rectangle 5">
            <a:extLst>
              <a:ext uri="{FF2B5EF4-FFF2-40B4-BE49-F238E27FC236}">
                <a16:creationId xmlns:a16="http://schemas.microsoft.com/office/drawing/2014/main" id="{6E621DEC-8F92-FE92-6459-D6C1EE8A648F}"/>
              </a:ext>
            </a:extLst>
          </p:cNvPr>
          <p:cNvSpPr txBox="1">
            <a:spLocks noChangeArrowheads="1"/>
          </p:cNvSpPr>
          <p:nvPr/>
        </p:nvSpPr>
        <p:spPr bwMode="auto">
          <a:xfrm>
            <a:off x="784241" y="3824672"/>
            <a:ext cx="4370521" cy="74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pPr>
            <a:r>
              <a:rPr lang="en-IE" altLang="en-US" kern="0" dirty="0"/>
              <a:t>Always virtual</a:t>
            </a:r>
            <a:endParaRPr lang="en-IE" altLang="en-US" sz="2400" kern="0" dirty="0"/>
          </a:p>
        </p:txBody>
      </p:sp>
      <p:sp>
        <p:nvSpPr>
          <p:cNvPr id="17" name="TextBox 16">
            <a:extLst>
              <a:ext uri="{FF2B5EF4-FFF2-40B4-BE49-F238E27FC236}">
                <a16:creationId xmlns:a16="http://schemas.microsoft.com/office/drawing/2014/main" id="{2CE97CCB-BC42-16D7-3DA5-B1D25C3D1825}"/>
              </a:ext>
            </a:extLst>
          </p:cNvPr>
          <p:cNvSpPr txBox="1"/>
          <p:nvPr/>
        </p:nvSpPr>
        <p:spPr>
          <a:xfrm>
            <a:off x="241300" y="3136132"/>
            <a:ext cx="4099199" cy="584775"/>
          </a:xfrm>
          <a:prstGeom prst="rect">
            <a:avLst/>
          </a:prstGeom>
          <a:noFill/>
        </p:spPr>
        <p:txBody>
          <a:bodyPr wrap="none" rtlCol="0">
            <a:spAutoFit/>
          </a:bodyPr>
          <a:lstStyle/>
          <a:p>
            <a:pPr algn="l"/>
            <a:r>
              <a:rPr lang="en-GB" sz="3200" b="1" dirty="0"/>
              <a:t>Diverging (concave)</a:t>
            </a:r>
          </a:p>
        </p:txBody>
      </p:sp>
      <p:sp>
        <p:nvSpPr>
          <p:cNvPr id="19" name="TextBox 18">
            <a:extLst>
              <a:ext uri="{FF2B5EF4-FFF2-40B4-BE49-F238E27FC236}">
                <a16:creationId xmlns:a16="http://schemas.microsoft.com/office/drawing/2014/main" id="{1BAC914B-45AB-55F6-A72E-3A51948AC72C}"/>
              </a:ext>
            </a:extLst>
          </p:cNvPr>
          <p:cNvSpPr txBox="1"/>
          <p:nvPr/>
        </p:nvSpPr>
        <p:spPr>
          <a:xfrm>
            <a:off x="192320" y="711282"/>
            <a:ext cx="4257897" cy="584775"/>
          </a:xfrm>
          <a:prstGeom prst="rect">
            <a:avLst/>
          </a:prstGeom>
          <a:noFill/>
        </p:spPr>
        <p:txBody>
          <a:bodyPr wrap="none" rtlCol="0">
            <a:spAutoFit/>
          </a:bodyPr>
          <a:lstStyle/>
          <a:p>
            <a:pPr algn="l"/>
            <a:r>
              <a:rPr lang="en-GB" sz="3200" b="1" dirty="0"/>
              <a:t>Converging (convex)</a:t>
            </a:r>
          </a:p>
        </p:txBody>
      </p:sp>
      <p:sp>
        <p:nvSpPr>
          <p:cNvPr id="5" name="Freeform: Shape 4">
            <a:extLst>
              <a:ext uri="{FF2B5EF4-FFF2-40B4-BE49-F238E27FC236}">
                <a16:creationId xmlns:a16="http://schemas.microsoft.com/office/drawing/2014/main" id="{20F80850-798E-D873-F86E-381CD5E187E7}"/>
              </a:ext>
            </a:extLst>
          </p:cNvPr>
          <p:cNvSpPr/>
          <p:nvPr/>
        </p:nvSpPr>
        <p:spPr bwMode="auto">
          <a:xfrm>
            <a:off x="7333982" y="3443494"/>
            <a:ext cx="642392" cy="2443023"/>
          </a:xfrm>
          <a:custGeom>
            <a:avLst/>
            <a:gdLst>
              <a:gd name="connsiteX0" fmla="*/ 0 w 372140"/>
              <a:gd name="connsiteY0" fmla="*/ 21265 h 2286000"/>
              <a:gd name="connsiteX1" fmla="*/ 372140 w 372140"/>
              <a:gd name="connsiteY1" fmla="*/ 0 h 2286000"/>
              <a:gd name="connsiteX2" fmla="*/ 276447 w 372140"/>
              <a:gd name="connsiteY2" fmla="*/ 1105786 h 2286000"/>
              <a:gd name="connsiteX3" fmla="*/ 372140 w 372140"/>
              <a:gd name="connsiteY3" fmla="*/ 2286000 h 2286000"/>
              <a:gd name="connsiteX4" fmla="*/ 53163 w 372140"/>
              <a:gd name="connsiteY4" fmla="*/ 2286000 h 2286000"/>
              <a:gd name="connsiteX5" fmla="*/ 170121 w 372140"/>
              <a:gd name="connsiteY5" fmla="*/ 1116419 h 2286000"/>
              <a:gd name="connsiteX6" fmla="*/ 0 w 372140"/>
              <a:gd name="connsiteY6" fmla="*/ 21265 h 2286000"/>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4251 w 355126"/>
              <a:gd name="connsiteY0" fmla="*/ 0 h 2296632"/>
              <a:gd name="connsiteX1" fmla="*/ 355126 w 355126"/>
              <a:gd name="connsiteY1" fmla="*/ 10632 h 2296632"/>
              <a:gd name="connsiteX2" fmla="*/ 259433 w 355126"/>
              <a:gd name="connsiteY2" fmla="*/ 1116418 h 2296632"/>
              <a:gd name="connsiteX3" fmla="*/ 355126 w 355126"/>
              <a:gd name="connsiteY3" fmla="*/ 2296632 h 2296632"/>
              <a:gd name="connsiteX4" fmla="*/ 36149 w 355126"/>
              <a:gd name="connsiteY4" fmla="*/ 2296632 h 2296632"/>
              <a:gd name="connsiteX5" fmla="*/ 153107 w 355126"/>
              <a:gd name="connsiteY5" fmla="*/ 1127051 h 2296632"/>
              <a:gd name="connsiteX6" fmla="*/ 4251 w 355126"/>
              <a:gd name="connsiteY6" fmla="*/ 0 h 2296632"/>
              <a:gd name="connsiteX0" fmla="*/ 5021 w 355896"/>
              <a:gd name="connsiteY0" fmla="*/ 0 h 2296632"/>
              <a:gd name="connsiteX1" fmla="*/ 355896 w 355896"/>
              <a:gd name="connsiteY1" fmla="*/ 10632 h 2296632"/>
              <a:gd name="connsiteX2" fmla="*/ 260203 w 355896"/>
              <a:gd name="connsiteY2" fmla="*/ 1116418 h 2296632"/>
              <a:gd name="connsiteX3" fmla="*/ 355896 w 355896"/>
              <a:gd name="connsiteY3" fmla="*/ 2296632 h 2296632"/>
              <a:gd name="connsiteX4" fmla="*/ 36919 w 355896"/>
              <a:gd name="connsiteY4" fmla="*/ 2296632 h 2296632"/>
              <a:gd name="connsiteX5" fmla="*/ 153877 w 355896"/>
              <a:gd name="connsiteY5" fmla="*/ 1127051 h 2296632"/>
              <a:gd name="connsiteX6" fmla="*/ 5021 w 355896"/>
              <a:gd name="connsiteY6" fmla="*/ 0 h 2296632"/>
              <a:gd name="connsiteX0" fmla="*/ 5021 w 364023"/>
              <a:gd name="connsiteY0" fmla="*/ 0 h 2296632"/>
              <a:gd name="connsiteX1" fmla="*/ 355896 w 364023"/>
              <a:gd name="connsiteY1" fmla="*/ 10632 h 2296632"/>
              <a:gd name="connsiteX2" fmla="*/ 260203 w 364023"/>
              <a:gd name="connsiteY2" fmla="*/ 1116418 h 2296632"/>
              <a:gd name="connsiteX3" fmla="*/ 355896 w 364023"/>
              <a:gd name="connsiteY3" fmla="*/ 2296632 h 2296632"/>
              <a:gd name="connsiteX4" fmla="*/ 36919 w 364023"/>
              <a:gd name="connsiteY4" fmla="*/ 2296632 h 2296632"/>
              <a:gd name="connsiteX5" fmla="*/ 153877 w 364023"/>
              <a:gd name="connsiteY5" fmla="*/ 1127051 h 2296632"/>
              <a:gd name="connsiteX6" fmla="*/ 5021 w 364023"/>
              <a:gd name="connsiteY6" fmla="*/ 0 h 2296632"/>
              <a:gd name="connsiteX0" fmla="*/ 5021 w 364023"/>
              <a:gd name="connsiteY0" fmla="*/ 0 h 2296632"/>
              <a:gd name="connsiteX1" fmla="*/ 355896 w 364023"/>
              <a:gd name="connsiteY1" fmla="*/ 10632 h 2296632"/>
              <a:gd name="connsiteX2" fmla="*/ 260203 w 364023"/>
              <a:gd name="connsiteY2" fmla="*/ 1116418 h 2296632"/>
              <a:gd name="connsiteX3" fmla="*/ 355896 w 364023"/>
              <a:gd name="connsiteY3" fmla="*/ 2296632 h 2296632"/>
              <a:gd name="connsiteX4" fmla="*/ 36919 w 364023"/>
              <a:gd name="connsiteY4" fmla="*/ 2296632 h 2296632"/>
              <a:gd name="connsiteX5" fmla="*/ 153877 w 364023"/>
              <a:gd name="connsiteY5" fmla="*/ 1127051 h 2296632"/>
              <a:gd name="connsiteX6" fmla="*/ 5021 w 364023"/>
              <a:gd name="connsiteY6" fmla="*/ 0 h 2296632"/>
              <a:gd name="connsiteX0" fmla="*/ 5021 w 362470"/>
              <a:gd name="connsiteY0" fmla="*/ 0 h 2296632"/>
              <a:gd name="connsiteX1" fmla="*/ 355896 w 362470"/>
              <a:gd name="connsiteY1" fmla="*/ 10632 h 2296632"/>
              <a:gd name="connsiteX2" fmla="*/ 260203 w 362470"/>
              <a:gd name="connsiteY2" fmla="*/ 1116418 h 2296632"/>
              <a:gd name="connsiteX3" fmla="*/ 355896 w 362470"/>
              <a:gd name="connsiteY3" fmla="*/ 2296632 h 2296632"/>
              <a:gd name="connsiteX4" fmla="*/ 36919 w 362470"/>
              <a:gd name="connsiteY4" fmla="*/ 2296632 h 2296632"/>
              <a:gd name="connsiteX5" fmla="*/ 153877 w 362470"/>
              <a:gd name="connsiteY5" fmla="*/ 1127051 h 2296632"/>
              <a:gd name="connsiteX6" fmla="*/ 5021 w 362470"/>
              <a:gd name="connsiteY6" fmla="*/ 0 h 2296632"/>
              <a:gd name="connsiteX0" fmla="*/ 0 w 357449"/>
              <a:gd name="connsiteY0" fmla="*/ 0 h 2296632"/>
              <a:gd name="connsiteX1" fmla="*/ 350875 w 357449"/>
              <a:gd name="connsiteY1" fmla="*/ 10632 h 2296632"/>
              <a:gd name="connsiteX2" fmla="*/ 255182 w 357449"/>
              <a:gd name="connsiteY2" fmla="*/ 1116418 h 2296632"/>
              <a:gd name="connsiteX3" fmla="*/ 350875 w 357449"/>
              <a:gd name="connsiteY3" fmla="*/ 2296632 h 2296632"/>
              <a:gd name="connsiteX4" fmla="*/ 31898 w 357449"/>
              <a:gd name="connsiteY4" fmla="*/ 2296632 h 2296632"/>
              <a:gd name="connsiteX5" fmla="*/ 148856 w 357449"/>
              <a:gd name="connsiteY5" fmla="*/ 1127051 h 2296632"/>
              <a:gd name="connsiteX6" fmla="*/ 0 w 357449"/>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1969 w 318977"/>
              <a:gd name="connsiteY0" fmla="*/ 6301 h 2286000"/>
              <a:gd name="connsiteX1" fmla="*/ 318977 w 318977"/>
              <a:gd name="connsiteY1" fmla="*/ 0 h 2286000"/>
              <a:gd name="connsiteX2" fmla="*/ 223284 w 318977"/>
              <a:gd name="connsiteY2" fmla="*/ 1105786 h 2286000"/>
              <a:gd name="connsiteX3" fmla="*/ 318977 w 318977"/>
              <a:gd name="connsiteY3" fmla="*/ 2286000 h 2286000"/>
              <a:gd name="connsiteX4" fmla="*/ 0 w 318977"/>
              <a:gd name="connsiteY4" fmla="*/ 2286000 h 2286000"/>
              <a:gd name="connsiteX5" fmla="*/ 116958 w 318977"/>
              <a:gd name="connsiteY5" fmla="*/ 1116419 h 2286000"/>
              <a:gd name="connsiteX6" fmla="*/ 1969 w 318977"/>
              <a:gd name="connsiteY6" fmla="*/ 6301 h 2286000"/>
              <a:gd name="connsiteX0" fmla="*/ 14669 w 318977"/>
              <a:gd name="connsiteY0" fmla="*/ 0 h 2288165"/>
              <a:gd name="connsiteX1" fmla="*/ 318977 w 318977"/>
              <a:gd name="connsiteY1" fmla="*/ 2165 h 2288165"/>
              <a:gd name="connsiteX2" fmla="*/ 223284 w 318977"/>
              <a:gd name="connsiteY2" fmla="*/ 1107951 h 2288165"/>
              <a:gd name="connsiteX3" fmla="*/ 318977 w 318977"/>
              <a:gd name="connsiteY3" fmla="*/ 2288165 h 2288165"/>
              <a:gd name="connsiteX4" fmla="*/ 0 w 318977"/>
              <a:gd name="connsiteY4" fmla="*/ 2288165 h 2288165"/>
              <a:gd name="connsiteX5" fmla="*/ 116958 w 318977"/>
              <a:gd name="connsiteY5" fmla="*/ 1118584 h 2288165"/>
              <a:gd name="connsiteX6" fmla="*/ 14669 w 318977"/>
              <a:gd name="connsiteY6" fmla="*/ 0 h 2288165"/>
              <a:gd name="connsiteX0" fmla="*/ 0 w 304308"/>
              <a:gd name="connsiteY0" fmla="*/ 0 h 2288165"/>
              <a:gd name="connsiteX1" fmla="*/ 304308 w 304308"/>
              <a:gd name="connsiteY1" fmla="*/ 2165 h 2288165"/>
              <a:gd name="connsiteX2" fmla="*/ 208615 w 304308"/>
              <a:gd name="connsiteY2" fmla="*/ 1107951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88165"/>
              <a:gd name="connsiteX1" fmla="*/ 304308 w 304308"/>
              <a:gd name="connsiteY1" fmla="*/ 2165 h 2288165"/>
              <a:gd name="connsiteX2" fmla="*/ 208615 w 304308"/>
              <a:gd name="connsiteY2" fmla="*/ 1107951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88165"/>
              <a:gd name="connsiteX1" fmla="*/ 304308 w 304308"/>
              <a:gd name="connsiteY1" fmla="*/ 2165 h 2288165"/>
              <a:gd name="connsiteX2" fmla="*/ 208615 w 304308"/>
              <a:gd name="connsiteY2" fmla="*/ 1129118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96631"/>
              <a:gd name="connsiteX1" fmla="*/ 304308 w 304308"/>
              <a:gd name="connsiteY1" fmla="*/ 2165 h 2296631"/>
              <a:gd name="connsiteX2" fmla="*/ 208615 w 304308"/>
              <a:gd name="connsiteY2" fmla="*/ 1129118 h 2296631"/>
              <a:gd name="connsiteX3" fmla="*/ 304308 w 304308"/>
              <a:gd name="connsiteY3" fmla="*/ 2288165 h 2296631"/>
              <a:gd name="connsiteX4" fmla="*/ 23431 w 304308"/>
              <a:gd name="connsiteY4" fmla="*/ 2296631 h 2296631"/>
              <a:gd name="connsiteX5" fmla="*/ 102289 w 304308"/>
              <a:gd name="connsiteY5" fmla="*/ 1118584 h 2296631"/>
              <a:gd name="connsiteX6" fmla="*/ 0 w 304308"/>
              <a:gd name="connsiteY6" fmla="*/ 0 h 2296631"/>
              <a:gd name="connsiteX0" fmla="*/ 0 w 304308"/>
              <a:gd name="connsiteY0" fmla="*/ 0 h 2301325"/>
              <a:gd name="connsiteX1" fmla="*/ 304308 w 304308"/>
              <a:gd name="connsiteY1" fmla="*/ 2165 h 2301325"/>
              <a:gd name="connsiteX2" fmla="*/ 208615 w 304308"/>
              <a:gd name="connsiteY2" fmla="*/ 1129118 h 2301325"/>
              <a:gd name="connsiteX3" fmla="*/ 304308 w 304308"/>
              <a:gd name="connsiteY3" fmla="*/ 2288165 h 2301325"/>
              <a:gd name="connsiteX4" fmla="*/ 3156 w 304308"/>
              <a:gd name="connsiteY4" fmla="*/ 2301325 h 2301325"/>
              <a:gd name="connsiteX5" fmla="*/ 102289 w 304308"/>
              <a:gd name="connsiteY5" fmla="*/ 1118584 h 2301325"/>
              <a:gd name="connsiteX6" fmla="*/ 0 w 304308"/>
              <a:gd name="connsiteY6" fmla="*/ 0 h 2301325"/>
              <a:gd name="connsiteX0" fmla="*/ 0 w 304308"/>
              <a:gd name="connsiteY0" fmla="*/ 0 h 2296631"/>
              <a:gd name="connsiteX1" fmla="*/ 304308 w 304308"/>
              <a:gd name="connsiteY1" fmla="*/ 2165 h 2296631"/>
              <a:gd name="connsiteX2" fmla="*/ 208615 w 304308"/>
              <a:gd name="connsiteY2" fmla="*/ 1129118 h 2296631"/>
              <a:gd name="connsiteX3" fmla="*/ 304308 w 304308"/>
              <a:gd name="connsiteY3" fmla="*/ 2288165 h 2296631"/>
              <a:gd name="connsiteX4" fmla="*/ 3156 w 304308"/>
              <a:gd name="connsiteY4" fmla="*/ 2296631 h 2296631"/>
              <a:gd name="connsiteX5" fmla="*/ 102289 w 304308"/>
              <a:gd name="connsiteY5" fmla="*/ 1118584 h 2296631"/>
              <a:gd name="connsiteX6" fmla="*/ 0 w 304308"/>
              <a:gd name="connsiteY6" fmla="*/ 0 h 2296631"/>
              <a:gd name="connsiteX0" fmla="*/ 0 w 304308"/>
              <a:gd name="connsiteY0" fmla="*/ 0 h 2289590"/>
              <a:gd name="connsiteX1" fmla="*/ 304308 w 304308"/>
              <a:gd name="connsiteY1" fmla="*/ 2165 h 2289590"/>
              <a:gd name="connsiteX2" fmla="*/ 208615 w 304308"/>
              <a:gd name="connsiteY2" fmla="*/ 1129118 h 2289590"/>
              <a:gd name="connsiteX3" fmla="*/ 304308 w 304308"/>
              <a:gd name="connsiteY3" fmla="*/ 2288165 h 2289590"/>
              <a:gd name="connsiteX4" fmla="*/ 920 w 304308"/>
              <a:gd name="connsiteY4" fmla="*/ 2289590 h 2289590"/>
              <a:gd name="connsiteX5" fmla="*/ 102289 w 304308"/>
              <a:gd name="connsiteY5" fmla="*/ 1118584 h 2289590"/>
              <a:gd name="connsiteX6" fmla="*/ 0 w 304308"/>
              <a:gd name="connsiteY6" fmla="*/ 0 h 2289590"/>
              <a:gd name="connsiteX0" fmla="*/ 0 w 304308"/>
              <a:gd name="connsiteY0" fmla="*/ 0 h 2289590"/>
              <a:gd name="connsiteX1" fmla="*/ 304308 w 304308"/>
              <a:gd name="connsiteY1" fmla="*/ 2165 h 2289590"/>
              <a:gd name="connsiteX2" fmla="*/ 208615 w 304308"/>
              <a:gd name="connsiteY2" fmla="*/ 1129118 h 2289590"/>
              <a:gd name="connsiteX3" fmla="*/ 302966 w 304308"/>
              <a:gd name="connsiteY3" fmla="*/ 2286404 h 2289590"/>
              <a:gd name="connsiteX4" fmla="*/ 920 w 304308"/>
              <a:gd name="connsiteY4" fmla="*/ 2289590 h 2289590"/>
              <a:gd name="connsiteX5" fmla="*/ 102289 w 304308"/>
              <a:gd name="connsiteY5" fmla="*/ 1118584 h 2289590"/>
              <a:gd name="connsiteX6" fmla="*/ 0 w 304308"/>
              <a:gd name="connsiteY6" fmla="*/ 0 h 2289590"/>
              <a:gd name="connsiteX0" fmla="*/ 0 w 304308"/>
              <a:gd name="connsiteY0" fmla="*/ 0 h 2289590"/>
              <a:gd name="connsiteX1" fmla="*/ 304308 w 304308"/>
              <a:gd name="connsiteY1" fmla="*/ 2165 h 2289590"/>
              <a:gd name="connsiteX2" fmla="*/ 208615 w 304308"/>
              <a:gd name="connsiteY2" fmla="*/ 1129118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 name="connsiteX0" fmla="*/ 0 w 304308"/>
              <a:gd name="connsiteY0" fmla="*/ 0 h 2289590"/>
              <a:gd name="connsiteX1" fmla="*/ 304308 w 304308"/>
              <a:gd name="connsiteY1" fmla="*/ 2165 h 2289590"/>
              <a:gd name="connsiteX2" fmla="*/ 202353 w 304308"/>
              <a:gd name="connsiteY2" fmla="*/ 1146721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 name="connsiteX0" fmla="*/ 0 w 304308"/>
              <a:gd name="connsiteY0" fmla="*/ 0 h 2289590"/>
              <a:gd name="connsiteX1" fmla="*/ 304308 w 304308"/>
              <a:gd name="connsiteY1" fmla="*/ 2165 h 2289590"/>
              <a:gd name="connsiteX2" fmla="*/ 201906 w 304308"/>
              <a:gd name="connsiteY2" fmla="*/ 1136159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308" h="2289590">
                <a:moveTo>
                  <a:pt x="0" y="0"/>
                </a:moveTo>
                <a:lnTo>
                  <a:pt x="304308" y="2165"/>
                </a:lnTo>
                <a:cubicBezTo>
                  <a:pt x="251145" y="220132"/>
                  <a:pt x="202130" y="755453"/>
                  <a:pt x="201906" y="1136159"/>
                </a:cubicBezTo>
                <a:cubicBezTo>
                  <a:pt x="201682" y="1516865"/>
                  <a:pt x="276385" y="2100334"/>
                  <a:pt x="302966" y="2286404"/>
                </a:cubicBezTo>
                <a:lnTo>
                  <a:pt x="920" y="2289590"/>
                </a:lnTo>
                <a:cubicBezTo>
                  <a:pt x="50243" y="2039528"/>
                  <a:pt x="102889" y="1523066"/>
                  <a:pt x="102736" y="1141468"/>
                </a:cubicBezTo>
                <a:cubicBezTo>
                  <a:pt x="102583" y="759870"/>
                  <a:pt x="62023" y="186070"/>
                  <a:pt x="0" y="0"/>
                </a:cubicBezTo>
                <a:close/>
              </a:path>
            </a:pathLst>
          </a:custGeom>
          <a:solidFill>
            <a:schemeClr val="tx2">
              <a:lumMod val="10000"/>
              <a:lumOff val="9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IE">
              <a:latin typeface="Arial" charset="0"/>
            </a:endParaRPr>
          </a:p>
        </p:txBody>
      </p:sp>
      <p:sp>
        <p:nvSpPr>
          <p:cNvPr id="7" name="Rectangle 5">
            <a:extLst>
              <a:ext uri="{FF2B5EF4-FFF2-40B4-BE49-F238E27FC236}">
                <a16:creationId xmlns:a16="http://schemas.microsoft.com/office/drawing/2014/main" id="{DA65F012-B175-488E-8363-0731CE7684FD}"/>
              </a:ext>
            </a:extLst>
          </p:cNvPr>
          <p:cNvSpPr txBox="1">
            <a:spLocks noChangeArrowheads="1"/>
          </p:cNvSpPr>
          <p:nvPr/>
        </p:nvSpPr>
        <p:spPr bwMode="auto">
          <a:xfrm>
            <a:off x="833221" y="1857800"/>
            <a:ext cx="4994259" cy="6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pPr>
            <a:r>
              <a:rPr lang="en-IE" altLang="en-US" kern="0" dirty="0"/>
              <a:t>Upright when virtual</a:t>
            </a:r>
          </a:p>
        </p:txBody>
      </p:sp>
      <p:sp>
        <p:nvSpPr>
          <p:cNvPr id="10" name="Rectangle 5">
            <a:extLst>
              <a:ext uri="{FF2B5EF4-FFF2-40B4-BE49-F238E27FC236}">
                <a16:creationId xmlns:a16="http://schemas.microsoft.com/office/drawing/2014/main" id="{876AFCFF-B736-7F06-D4FC-53177AB1A822}"/>
              </a:ext>
            </a:extLst>
          </p:cNvPr>
          <p:cNvSpPr txBox="1">
            <a:spLocks noChangeArrowheads="1"/>
          </p:cNvSpPr>
          <p:nvPr/>
        </p:nvSpPr>
        <p:spPr bwMode="auto">
          <a:xfrm>
            <a:off x="833221" y="2530705"/>
            <a:ext cx="4994259" cy="6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pPr>
            <a:r>
              <a:rPr lang="en-IE" altLang="en-US" kern="0" dirty="0"/>
              <a:t>Inverted when Real </a:t>
            </a:r>
          </a:p>
        </p:txBody>
      </p:sp>
      <p:sp>
        <p:nvSpPr>
          <p:cNvPr id="3" name="Freeform: Shape 2">
            <a:extLst>
              <a:ext uri="{FF2B5EF4-FFF2-40B4-BE49-F238E27FC236}">
                <a16:creationId xmlns:a16="http://schemas.microsoft.com/office/drawing/2014/main" id="{ED6855E4-23E6-E95E-0C7A-566CB1A85F94}"/>
              </a:ext>
            </a:extLst>
          </p:cNvPr>
          <p:cNvSpPr/>
          <p:nvPr/>
        </p:nvSpPr>
        <p:spPr>
          <a:xfrm>
            <a:off x="7445518" y="931399"/>
            <a:ext cx="482414" cy="2271472"/>
          </a:xfrm>
          <a:custGeom>
            <a:avLst/>
            <a:gdLst>
              <a:gd name="connsiteX0" fmla="*/ 124709 w 249418"/>
              <a:gd name="connsiteY0" fmla="*/ 0 h 1980320"/>
              <a:gd name="connsiteX1" fmla="*/ 165655 w 249418"/>
              <a:gd name="connsiteY1" fmla="*/ 159242 h 1980320"/>
              <a:gd name="connsiteX2" fmla="*/ 249418 w 249418"/>
              <a:gd name="connsiteY2" fmla="*/ 990160 h 1980320"/>
              <a:gd name="connsiteX3" fmla="*/ 165655 w 249418"/>
              <a:gd name="connsiteY3" fmla="*/ 1821078 h 1980320"/>
              <a:gd name="connsiteX4" fmla="*/ 124709 w 249418"/>
              <a:gd name="connsiteY4" fmla="*/ 1980320 h 1980320"/>
              <a:gd name="connsiteX5" fmla="*/ 83764 w 249418"/>
              <a:gd name="connsiteY5" fmla="*/ 1821078 h 1980320"/>
              <a:gd name="connsiteX6" fmla="*/ 0 w 249418"/>
              <a:gd name="connsiteY6" fmla="*/ 990160 h 1980320"/>
              <a:gd name="connsiteX7" fmla="*/ 83764 w 249418"/>
              <a:gd name="connsiteY7" fmla="*/ 159242 h 198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418" h="1980320">
                <a:moveTo>
                  <a:pt x="124709" y="0"/>
                </a:moveTo>
                <a:lnTo>
                  <a:pt x="165655" y="159242"/>
                </a:lnTo>
                <a:cubicBezTo>
                  <a:pt x="220576" y="427636"/>
                  <a:pt x="249418" y="705530"/>
                  <a:pt x="249418" y="990160"/>
                </a:cubicBezTo>
                <a:cubicBezTo>
                  <a:pt x="249418" y="1274791"/>
                  <a:pt x="220576" y="1552684"/>
                  <a:pt x="165655" y="1821078"/>
                </a:cubicBezTo>
                <a:lnTo>
                  <a:pt x="124709" y="1980320"/>
                </a:lnTo>
                <a:lnTo>
                  <a:pt x="83764" y="1821078"/>
                </a:lnTo>
                <a:cubicBezTo>
                  <a:pt x="28843" y="1552684"/>
                  <a:pt x="0" y="1274791"/>
                  <a:pt x="0" y="990160"/>
                </a:cubicBezTo>
                <a:cubicBezTo>
                  <a:pt x="0" y="705530"/>
                  <a:pt x="28843" y="427636"/>
                  <a:pt x="83764" y="159242"/>
                </a:cubicBezTo>
                <a:close/>
              </a:path>
            </a:pathLst>
          </a:custGeom>
          <a:solidFill>
            <a:schemeClr val="tx2">
              <a:lumMod val="10000"/>
              <a:lumOff val="9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GB" b="1">
              <a:solidFill>
                <a:schemeClr val="tx1"/>
              </a:solidFill>
              <a:latin typeface="Arial" charset="0"/>
            </a:endParaRPr>
          </a:p>
        </p:txBody>
      </p:sp>
    </p:spTree>
    <p:extLst>
      <p:ext uri="{BB962C8B-B14F-4D97-AF65-F5344CB8AC3E}">
        <p14:creationId xmlns:p14="http://schemas.microsoft.com/office/powerpoint/2010/main" val="314442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P spid="2" grpId="0"/>
      <p:bldP spid="8" grpId="0"/>
      <p:bldP spid="16" grpId="0"/>
      <p:bldP spid="7" grpId="0"/>
      <p:bldP spid="1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050DA-E9A2-944A-C1D8-F9FEA524F012}"/>
              </a:ext>
            </a:extLst>
          </p:cNvPr>
          <p:cNvSpPr>
            <a:spLocks noGrp="1"/>
          </p:cNvSpPr>
          <p:nvPr>
            <p:ph type="title"/>
          </p:nvPr>
        </p:nvSpPr>
        <p:spPr/>
        <p:txBody>
          <a:bodyPr>
            <a:normAutofit/>
          </a:bodyPr>
          <a:lstStyle/>
          <a:p>
            <a:r>
              <a:rPr lang="en-GB" dirty="0"/>
              <a:t>Use of Optics</a:t>
            </a:r>
          </a:p>
        </p:txBody>
      </p:sp>
    </p:spTree>
    <p:extLst>
      <p:ext uri="{BB962C8B-B14F-4D97-AF65-F5344CB8AC3E}">
        <p14:creationId xmlns:p14="http://schemas.microsoft.com/office/powerpoint/2010/main" val="21093398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092FB0-1174-57D2-9B08-CB3772CB2964}"/>
              </a:ext>
            </a:extLst>
          </p:cNvPr>
          <p:cNvSpPr>
            <a:spLocks noGrp="1"/>
          </p:cNvSpPr>
          <p:nvPr>
            <p:ph type="title"/>
          </p:nvPr>
        </p:nvSpPr>
        <p:spPr/>
        <p:txBody>
          <a:bodyPr/>
          <a:lstStyle/>
          <a:p>
            <a:r>
              <a:rPr lang="en-GB" dirty="0"/>
              <a:t>Cameras</a:t>
            </a:r>
          </a:p>
        </p:txBody>
      </p:sp>
    </p:spTree>
    <p:extLst>
      <p:ext uri="{BB962C8B-B14F-4D97-AF65-F5344CB8AC3E}">
        <p14:creationId xmlns:p14="http://schemas.microsoft.com/office/powerpoint/2010/main" val="28415408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AD4F-D4E6-8933-F11B-EE26CB04F7D6}"/>
              </a:ext>
            </a:extLst>
          </p:cNvPr>
          <p:cNvSpPr>
            <a:spLocks noGrp="1"/>
          </p:cNvSpPr>
          <p:nvPr>
            <p:ph type="title"/>
          </p:nvPr>
        </p:nvSpPr>
        <p:spPr/>
        <p:txBody>
          <a:bodyPr/>
          <a:lstStyle/>
          <a:p>
            <a:r>
              <a:rPr lang="en-GB" dirty="0"/>
              <a:t>Phone camera (simplified)</a:t>
            </a:r>
          </a:p>
        </p:txBody>
      </p:sp>
      <p:sp>
        <p:nvSpPr>
          <p:cNvPr id="4" name="Rectangle: Rounded Corners 3">
            <a:extLst>
              <a:ext uri="{FF2B5EF4-FFF2-40B4-BE49-F238E27FC236}">
                <a16:creationId xmlns:a16="http://schemas.microsoft.com/office/drawing/2014/main" id="{6725A40D-CFCC-BA3D-0609-62016AEB365F}"/>
              </a:ext>
            </a:extLst>
          </p:cNvPr>
          <p:cNvSpPr/>
          <p:nvPr/>
        </p:nvSpPr>
        <p:spPr>
          <a:xfrm>
            <a:off x="3416300" y="1244600"/>
            <a:ext cx="1282700" cy="5458154"/>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02324803-E8D0-7FC7-A004-944AB1F7BFBC}"/>
              </a:ext>
            </a:extLst>
          </p:cNvPr>
          <p:cNvSpPr/>
          <p:nvPr/>
        </p:nvSpPr>
        <p:spPr>
          <a:xfrm>
            <a:off x="3428999" y="1627560"/>
            <a:ext cx="101600" cy="1299321"/>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E551256-66E9-5A9A-09C7-1F0B674B10D3}"/>
              </a:ext>
            </a:extLst>
          </p:cNvPr>
          <p:cNvSpPr txBox="1"/>
          <p:nvPr/>
        </p:nvSpPr>
        <p:spPr>
          <a:xfrm>
            <a:off x="241300" y="1244600"/>
            <a:ext cx="2908300" cy="2677656"/>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Real inverted image on a screen with millions of photo sensors (3 or 4 per pixel)</a:t>
            </a:r>
          </a:p>
        </p:txBody>
      </p:sp>
      <p:cxnSp>
        <p:nvCxnSpPr>
          <p:cNvPr id="8" name="Straight Arrow Connector 7">
            <a:extLst>
              <a:ext uri="{FF2B5EF4-FFF2-40B4-BE49-F238E27FC236}">
                <a16:creationId xmlns:a16="http://schemas.microsoft.com/office/drawing/2014/main" id="{BD8F9AF4-D17E-12FA-B036-B6F656EAB9CE}"/>
              </a:ext>
            </a:extLst>
          </p:cNvPr>
          <p:cNvCxnSpPr/>
          <p:nvPr/>
        </p:nvCxnSpPr>
        <p:spPr>
          <a:xfrm>
            <a:off x="2247899" y="1905000"/>
            <a:ext cx="1155700" cy="152400"/>
          </a:xfrm>
          <a:prstGeom prst="straightConnector1">
            <a:avLst/>
          </a:prstGeom>
          <a:ln w="28575">
            <a:solidFill>
              <a:schemeClr val="accent4">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D6C131C5-6DB9-CEE3-0BB7-D574C419A58A}"/>
              </a:ext>
            </a:extLst>
          </p:cNvPr>
          <p:cNvSpPr txBox="1"/>
          <p:nvPr/>
        </p:nvSpPr>
        <p:spPr>
          <a:xfrm>
            <a:off x="6197599" y="1267634"/>
            <a:ext cx="2908300" cy="523220"/>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Converging lens</a:t>
            </a:r>
          </a:p>
        </p:txBody>
      </p:sp>
      <p:cxnSp>
        <p:nvCxnSpPr>
          <p:cNvPr id="11" name="Straight Arrow Connector 10">
            <a:extLst>
              <a:ext uri="{FF2B5EF4-FFF2-40B4-BE49-F238E27FC236}">
                <a16:creationId xmlns:a16="http://schemas.microsoft.com/office/drawing/2014/main" id="{D31441BC-5AB1-1271-8AA7-CF70AEDEB344}"/>
              </a:ext>
            </a:extLst>
          </p:cNvPr>
          <p:cNvCxnSpPr>
            <a:cxnSpLocks/>
          </p:cNvCxnSpPr>
          <p:nvPr/>
        </p:nvCxnSpPr>
        <p:spPr>
          <a:xfrm flipH="1">
            <a:off x="4851401" y="1529244"/>
            <a:ext cx="1143001" cy="375756"/>
          </a:xfrm>
          <a:prstGeom prst="straightConnector1">
            <a:avLst/>
          </a:prstGeom>
          <a:ln w="28575">
            <a:solidFill>
              <a:schemeClr val="accent4">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sp>
        <p:nvSpPr>
          <p:cNvPr id="7" name="Freeform: Shape 6">
            <a:extLst>
              <a:ext uri="{FF2B5EF4-FFF2-40B4-BE49-F238E27FC236}">
                <a16:creationId xmlns:a16="http://schemas.microsoft.com/office/drawing/2014/main" id="{C02446C1-1D26-7459-52A8-1C26C6AD5D6C}"/>
              </a:ext>
            </a:extLst>
          </p:cNvPr>
          <p:cNvSpPr/>
          <p:nvPr/>
        </p:nvSpPr>
        <p:spPr>
          <a:xfrm>
            <a:off x="4457791" y="1627560"/>
            <a:ext cx="292008" cy="1135736"/>
          </a:xfrm>
          <a:custGeom>
            <a:avLst/>
            <a:gdLst>
              <a:gd name="connsiteX0" fmla="*/ 124709 w 249418"/>
              <a:gd name="connsiteY0" fmla="*/ 0 h 1980320"/>
              <a:gd name="connsiteX1" fmla="*/ 165655 w 249418"/>
              <a:gd name="connsiteY1" fmla="*/ 159242 h 1980320"/>
              <a:gd name="connsiteX2" fmla="*/ 249418 w 249418"/>
              <a:gd name="connsiteY2" fmla="*/ 990160 h 1980320"/>
              <a:gd name="connsiteX3" fmla="*/ 165655 w 249418"/>
              <a:gd name="connsiteY3" fmla="*/ 1821078 h 1980320"/>
              <a:gd name="connsiteX4" fmla="*/ 124709 w 249418"/>
              <a:gd name="connsiteY4" fmla="*/ 1980320 h 1980320"/>
              <a:gd name="connsiteX5" fmla="*/ 83764 w 249418"/>
              <a:gd name="connsiteY5" fmla="*/ 1821078 h 1980320"/>
              <a:gd name="connsiteX6" fmla="*/ 0 w 249418"/>
              <a:gd name="connsiteY6" fmla="*/ 990160 h 1980320"/>
              <a:gd name="connsiteX7" fmla="*/ 83764 w 249418"/>
              <a:gd name="connsiteY7" fmla="*/ 159242 h 198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418" h="1980320">
                <a:moveTo>
                  <a:pt x="124709" y="0"/>
                </a:moveTo>
                <a:lnTo>
                  <a:pt x="165655" y="159242"/>
                </a:lnTo>
                <a:cubicBezTo>
                  <a:pt x="220576" y="427636"/>
                  <a:pt x="249418" y="705530"/>
                  <a:pt x="249418" y="990160"/>
                </a:cubicBezTo>
                <a:cubicBezTo>
                  <a:pt x="249418" y="1274791"/>
                  <a:pt x="220576" y="1552684"/>
                  <a:pt x="165655" y="1821078"/>
                </a:cubicBezTo>
                <a:lnTo>
                  <a:pt x="124709" y="1980320"/>
                </a:lnTo>
                <a:lnTo>
                  <a:pt x="83764" y="1821078"/>
                </a:lnTo>
                <a:cubicBezTo>
                  <a:pt x="28843" y="1552684"/>
                  <a:pt x="0" y="1274791"/>
                  <a:pt x="0" y="990160"/>
                </a:cubicBezTo>
                <a:cubicBezTo>
                  <a:pt x="0" y="705530"/>
                  <a:pt x="28843" y="427636"/>
                  <a:pt x="83764" y="159242"/>
                </a:cubicBezTo>
                <a:close/>
              </a:path>
            </a:pathLst>
          </a:custGeom>
          <a:solidFill>
            <a:schemeClr val="tx2">
              <a:lumMod val="10000"/>
              <a:lumOff val="9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GB" b="1">
              <a:solidFill>
                <a:schemeClr val="tx1"/>
              </a:solidFill>
              <a:latin typeface="Arial" charset="0"/>
            </a:endParaRPr>
          </a:p>
        </p:txBody>
      </p:sp>
    </p:spTree>
    <p:extLst>
      <p:ext uri="{BB962C8B-B14F-4D97-AF65-F5344CB8AC3E}">
        <p14:creationId xmlns:p14="http://schemas.microsoft.com/office/powerpoint/2010/main" val="14159047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0DDA0-5C9B-1DE6-5B5E-50CC32238349}"/>
            </a:ext>
          </a:extLst>
        </p:cNvPr>
        <p:cNvGrpSpPr/>
        <p:nvPr/>
      </p:nvGrpSpPr>
      <p:grpSpPr>
        <a:xfrm>
          <a:off x="0" y="0"/>
          <a:ext cx="0" cy="0"/>
          <a:chOff x="0" y="0"/>
          <a:chExt cx="0" cy="0"/>
        </a:xfrm>
      </p:grpSpPr>
      <p:grpSp>
        <p:nvGrpSpPr>
          <p:cNvPr id="126" name="Group 125">
            <a:extLst>
              <a:ext uri="{FF2B5EF4-FFF2-40B4-BE49-F238E27FC236}">
                <a16:creationId xmlns:a16="http://schemas.microsoft.com/office/drawing/2014/main" id="{E3214E84-4870-F186-6E93-5AED7B86CFFD}"/>
              </a:ext>
            </a:extLst>
          </p:cNvPr>
          <p:cNvGrpSpPr/>
          <p:nvPr/>
        </p:nvGrpSpPr>
        <p:grpSpPr>
          <a:xfrm>
            <a:off x="437480" y="1565895"/>
            <a:ext cx="8211220" cy="5199208"/>
            <a:chOff x="3470315" y="3231860"/>
            <a:chExt cx="4923067" cy="3117204"/>
          </a:xfrm>
        </p:grpSpPr>
        <p:grpSp>
          <p:nvGrpSpPr>
            <p:cNvPr id="94" name="Group 93">
              <a:extLst>
                <a:ext uri="{FF2B5EF4-FFF2-40B4-BE49-F238E27FC236}">
                  <a16:creationId xmlns:a16="http://schemas.microsoft.com/office/drawing/2014/main" id="{32C7A0F7-C773-B4DD-6D16-8BC4EB3E97B1}"/>
                </a:ext>
              </a:extLst>
            </p:cNvPr>
            <p:cNvGrpSpPr/>
            <p:nvPr/>
          </p:nvGrpSpPr>
          <p:grpSpPr>
            <a:xfrm>
              <a:off x="3507358" y="3231860"/>
              <a:ext cx="4848984" cy="3090968"/>
              <a:chOff x="3643322" y="2924333"/>
              <a:chExt cx="4848984" cy="3090968"/>
            </a:xfrm>
          </p:grpSpPr>
          <p:cxnSp>
            <p:nvCxnSpPr>
              <p:cNvPr id="58" name="Straight Connector 57">
                <a:extLst>
                  <a:ext uri="{FF2B5EF4-FFF2-40B4-BE49-F238E27FC236}">
                    <a16:creationId xmlns:a16="http://schemas.microsoft.com/office/drawing/2014/main" id="{73FEA241-34F6-EB88-472B-BBA32CB7A0EA}"/>
                  </a:ext>
                </a:extLst>
              </p:cNvPr>
              <p:cNvCxnSpPr>
                <a:cxnSpLocks/>
              </p:cNvCxnSpPr>
              <p:nvPr/>
            </p:nvCxnSpPr>
            <p:spPr>
              <a:xfrm rot="10800000">
                <a:off x="7280060"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A62BCE15-6B09-F46C-0FED-0F4C79824C6D}"/>
                  </a:ext>
                </a:extLst>
              </p:cNvPr>
              <p:cNvCxnSpPr>
                <a:cxnSpLocks/>
              </p:cNvCxnSpPr>
              <p:nvPr/>
            </p:nvCxnSpPr>
            <p:spPr>
              <a:xfrm rot="10800000">
                <a:off x="6933704"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E5A7457D-13F7-CDAD-2F05-36E0112BE3D2}"/>
                  </a:ext>
                </a:extLst>
              </p:cNvPr>
              <p:cNvCxnSpPr>
                <a:cxnSpLocks/>
              </p:cNvCxnSpPr>
              <p:nvPr/>
            </p:nvCxnSpPr>
            <p:spPr>
              <a:xfrm rot="10800000">
                <a:off x="6587348"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189DF179-9E04-A159-F521-8FFF67916A4E}"/>
                  </a:ext>
                </a:extLst>
              </p:cNvPr>
              <p:cNvCxnSpPr>
                <a:cxnSpLocks/>
              </p:cNvCxnSpPr>
              <p:nvPr/>
            </p:nvCxnSpPr>
            <p:spPr>
              <a:xfrm rot="10800000">
                <a:off x="6240992"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EBCD2755-E0D8-11D1-B16E-DA81E4BBBE0F}"/>
                  </a:ext>
                </a:extLst>
              </p:cNvPr>
              <p:cNvCxnSpPr>
                <a:cxnSpLocks/>
              </p:cNvCxnSpPr>
              <p:nvPr/>
            </p:nvCxnSpPr>
            <p:spPr>
              <a:xfrm rot="10800000">
                <a:off x="5894636"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2256D2BA-F4C2-DF99-8467-19C212D30470}"/>
                  </a:ext>
                </a:extLst>
              </p:cNvPr>
              <p:cNvCxnSpPr>
                <a:cxnSpLocks/>
              </p:cNvCxnSpPr>
              <p:nvPr/>
            </p:nvCxnSpPr>
            <p:spPr>
              <a:xfrm rot="10800000">
                <a:off x="5548280"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26C0A111-C927-FCC0-65EA-91CF58910443}"/>
                  </a:ext>
                </a:extLst>
              </p:cNvPr>
              <p:cNvCxnSpPr>
                <a:cxnSpLocks/>
              </p:cNvCxnSpPr>
              <p:nvPr/>
            </p:nvCxnSpPr>
            <p:spPr>
              <a:xfrm rot="10800000">
                <a:off x="5201924"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6D5F95C9-C3BC-E2BE-23A9-C5E79583258F}"/>
                  </a:ext>
                </a:extLst>
              </p:cNvPr>
              <p:cNvCxnSpPr>
                <a:cxnSpLocks/>
              </p:cNvCxnSpPr>
              <p:nvPr/>
            </p:nvCxnSpPr>
            <p:spPr>
              <a:xfrm rot="10800000">
                <a:off x="4855568"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C2F9A0F8-1F28-C7B2-CD28-56EAD20F6A64}"/>
                  </a:ext>
                </a:extLst>
              </p:cNvPr>
              <p:cNvCxnSpPr>
                <a:cxnSpLocks/>
              </p:cNvCxnSpPr>
              <p:nvPr/>
            </p:nvCxnSpPr>
            <p:spPr>
              <a:xfrm rot="10800000">
                <a:off x="4509212"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F3943D4C-9AF6-15AF-F7C1-3EC89A8131ED}"/>
                  </a:ext>
                </a:extLst>
              </p:cNvPr>
              <p:cNvCxnSpPr>
                <a:cxnSpLocks/>
              </p:cNvCxnSpPr>
              <p:nvPr/>
            </p:nvCxnSpPr>
            <p:spPr>
              <a:xfrm rot="10800000">
                <a:off x="4162856"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47B81366-FE2A-1A57-EBE8-58470048458F}"/>
                  </a:ext>
                </a:extLst>
              </p:cNvPr>
              <p:cNvCxnSpPr>
                <a:cxnSpLocks/>
              </p:cNvCxnSpPr>
              <p:nvPr/>
            </p:nvCxnSpPr>
            <p:spPr>
              <a:xfrm rot="10800000">
                <a:off x="3816500"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6898A092-FFD6-0821-D706-12B4AEA34D2C}"/>
                  </a:ext>
                </a:extLst>
              </p:cNvPr>
              <p:cNvCxnSpPr>
                <a:cxnSpLocks/>
              </p:cNvCxnSpPr>
              <p:nvPr/>
            </p:nvCxnSpPr>
            <p:spPr>
              <a:xfrm rot="10800000">
                <a:off x="7106882"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E12D80A8-79F8-F8FF-CCD0-DED319C8FD4E}"/>
                  </a:ext>
                </a:extLst>
              </p:cNvPr>
              <p:cNvCxnSpPr>
                <a:cxnSpLocks/>
              </p:cNvCxnSpPr>
              <p:nvPr/>
            </p:nvCxnSpPr>
            <p:spPr>
              <a:xfrm rot="10800000">
                <a:off x="6760526"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77C6B3D8-00D0-A640-5E2D-78D03B0A02F8}"/>
                  </a:ext>
                </a:extLst>
              </p:cNvPr>
              <p:cNvCxnSpPr>
                <a:cxnSpLocks/>
              </p:cNvCxnSpPr>
              <p:nvPr/>
            </p:nvCxnSpPr>
            <p:spPr>
              <a:xfrm rot="10800000">
                <a:off x="6414170"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2C85DBEF-662E-EB95-CBEE-683D804BA8A9}"/>
                  </a:ext>
                </a:extLst>
              </p:cNvPr>
              <p:cNvCxnSpPr>
                <a:cxnSpLocks/>
              </p:cNvCxnSpPr>
              <p:nvPr/>
            </p:nvCxnSpPr>
            <p:spPr>
              <a:xfrm rot="10800000">
                <a:off x="6067814"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58F25152-AE2B-1AB7-F9F7-D06EADBA0F0C}"/>
                  </a:ext>
                </a:extLst>
              </p:cNvPr>
              <p:cNvCxnSpPr>
                <a:cxnSpLocks/>
              </p:cNvCxnSpPr>
              <p:nvPr/>
            </p:nvCxnSpPr>
            <p:spPr>
              <a:xfrm rot="10800000">
                <a:off x="5721458"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F96058CE-5749-7740-390E-4E4EF4ED6391}"/>
                  </a:ext>
                </a:extLst>
              </p:cNvPr>
              <p:cNvCxnSpPr>
                <a:cxnSpLocks/>
              </p:cNvCxnSpPr>
              <p:nvPr/>
            </p:nvCxnSpPr>
            <p:spPr>
              <a:xfrm rot="10800000">
                <a:off x="5375102"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6666A16-7F3F-DD58-234C-0EF547AFA7D1}"/>
                  </a:ext>
                </a:extLst>
              </p:cNvPr>
              <p:cNvCxnSpPr>
                <a:cxnSpLocks/>
              </p:cNvCxnSpPr>
              <p:nvPr/>
            </p:nvCxnSpPr>
            <p:spPr>
              <a:xfrm rot="10800000">
                <a:off x="5028746"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7A412F1D-A028-9EE7-9433-CD52B7E9C44C}"/>
                  </a:ext>
                </a:extLst>
              </p:cNvPr>
              <p:cNvCxnSpPr>
                <a:cxnSpLocks/>
              </p:cNvCxnSpPr>
              <p:nvPr/>
            </p:nvCxnSpPr>
            <p:spPr>
              <a:xfrm rot="10800000">
                <a:off x="4682390"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0E8A9196-E156-0378-0732-A83EDD64B84B}"/>
                  </a:ext>
                </a:extLst>
              </p:cNvPr>
              <p:cNvCxnSpPr>
                <a:cxnSpLocks/>
              </p:cNvCxnSpPr>
              <p:nvPr/>
            </p:nvCxnSpPr>
            <p:spPr>
              <a:xfrm rot="10800000">
                <a:off x="4336034"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575AFF91-281B-D8BA-5969-5A4DC37586C3}"/>
                  </a:ext>
                </a:extLst>
              </p:cNvPr>
              <p:cNvCxnSpPr>
                <a:cxnSpLocks/>
              </p:cNvCxnSpPr>
              <p:nvPr/>
            </p:nvCxnSpPr>
            <p:spPr>
              <a:xfrm rot="10800000">
                <a:off x="3989678"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6A1BDAAE-D36E-6445-FCE1-84B9D8B70C57}"/>
                  </a:ext>
                </a:extLst>
              </p:cNvPr>
              <p:cNvCxnSpPr>
                <a:cxnSpLocks/>
              </p:cNvCxnSpPr>
              <p:nvPr/>
            </p:nvCxnSpPr>
            <p:spPr>
              <a:xfrm rot="10800000">
                <a:off x="3643322"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BB207D3A-CCD7-0652-690D-47B7409A7A0D}"/>
                  </a:ext>
                </a:extLst>
              </p:cNvPr>
              <p:cNvCxnSpPr>
                <a:cxnSpLocks/>
              </p:cNvCxnSpPr>
              <p:nvPr/>
            </p:nvCxnSpPr>
            <p:spPr>
              <a:xfrm rot="10800000">
                <a:off x="8319128"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67D3310C-9F5F-EFC5-5816-FA72AD0493DE}"/>
                  </a:ext>
                </a:extLst>
              </p:cNvPr>
              <p:cNvCxnSpPr>
                <a:cxnSpLocks/>
              </p:cNvCxnSpPr>
              <p:nvPr/>
            </p:nvCxnSpPr>
            <p:spPr>
              <a:xfrm rot="10800000">
                <a:off x="7972772"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84131803-CDA0-BA97-EBE7-B30C488D8797}"/>
                  </a:ext>
                </a:extLst>
              </p:cNvPr>
              <p:cNvCxnSpPr>
                <a:cxnSpLocks/>
              </p:cNvCxnSpPr>
              <p:nvPr/>
            </p:nvCxnSpPr>
            <p:spPr>
              <a:xfrm rot="10800000">
                <a:off x="7626416"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74AA9E91-DC20-DE42-D92A-E7F9552C93AF}"/>
                  </a:ext>
                </a:extLst>
              </p:cNvPr>
              <p:cNvCxnSpPr>
                <a:cxnSpLocks/>
              </p:cNvCxnSpPr>
              <p:nvPr/>
            </p:nvCxnSpPr>
            <p:spPr>
              <a:xfrm rot="10800000">
                <a:off x="8492306"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81B3488E-A2C1-BC66-4F5C-06A0747F9DF9}"/>
                  </a:ext>
                </a:extLst>
              </p:cNvPr>
              <p:cNvCxnSpPr>
                <a:cxnSpLocks/>
              </p:cNvCxnSpPr>
              <p:nvPr/>
            </p:nvCxnSpPr>
            <p:spPr>
              <a:xfrm rot="10800000">
                <a:off x="8145950"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024AC355-0B9B-29A9-2A2A-414CA098EA08}"/>
                  </a:ext>
                </a:extLst>
              </p:cNvPr>
              <p:cNvCxnSpPr>
                <a:cxnSpLocks/>
              </p:cNvCxnSpPr>
              <p:nvPr/>
            </p:nvCxnSpPr>
            <p:spPr>
              <a:xfrm rot="10800000">
                <a:off x="7799594"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A6B2DB19-868A-0F6E-2FCD-0033FBEFAC7D}"/>
                  </a:ext>
                </a:extLst>
              </p:cNvPr>
              <p:cNvCxnSpPr>
                <a:cxnSpLocks/>
              </p:cNvCxnSpPr>
              <p:nvPr/>
            </p:nvCxnSpPr>
            <p:spPr>
              <a:xfrm rot="10800000">
                <a:off x="7453238"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25" name="Group 124">
              <a:extLst>
                <a:ext uri="{FF2B5EF4-FFF2-40B4-BE49-F238E27FC236}">
                  <a16:creationId xmlns:a16="http://schemas.microsoft.com/office/drawing/2014/main" id="{89EED9CE-3723-9807-B626-73B5C29D9DD3}"/>
                </a:ext>
              </a:extLst>
            </p:cNvPr>
            <p:cNvGrpSpPr/>
            <p:nvPr/>
          </p:nvGrpSpPr>
          <p:grpSpPr>
            <a:xfrm>
              <a:off x="3470315" y="3231860"/>
              <a:ext cx="4923067" cy="3117204"/>
              <a:chOff x="4258141" y="2784704"/>
              <a:chExt cx="4749890" cy="3117204"/>
            </a:xfrm>
          </p:grpSpPr>
          <p:cxnSp>
            <p:nvCxnSpPr>
              <p:cNvPr id="98" name="Straight Connector 97">
                <a:extLst>
                  <a:ext uri="{FF2B5EF4-FFF2-40B4-BE49-F238E27FC236}">
                    <a16:creationId xmlns:a16="http://schemas.microsoft.com/office/drawing/2014/main" id="{D00BB3A2-0885-2426-DD3E-4BFB3C1C3929}"/>
                  </a:ext>
                </a:extLst>
              </p:cNvPr>
              <p:cNvCxnSpPr>
                <a:cxnSpLocks/>
              </p:cNvCxnSpPr>
              <p:nvPr/>
            </p:nvCxnSpPr>
            <p:spPr>
              <a:xfrm rot="5400000">
                <a:off x="6633085" y="582938"/>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8BFDF5EF-7420-4827-EC66-8300E9246697}"/>
                  </a:ext>
                </a:extLst>
              </p:cNvPr>
              <p:cNvCxnSpPr>
                <a:cxnSpLocks/>
              </p:cNvCxnSpPr>
              <p:nvPr/>
            </p:nvCxnSpPr>
            <p:spPr>
              <a:xfrm rot="5400000">
                <a:off x="6633085" y="929294"/>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607FF2F4-077C-DD10-194C-0E1FDEAD433E}"/>
                  </a:ext>
                </a:extLst>
              </p:cNvPr>
              <p:cNvCxnSpPr>
                <a:cxnSpLocks/>
              </p:cNvCxnSpPr>
              <p:nvPr/>
            </p:nvCxnSpPr>
            <p:spPr>
              <a:xfrm rot="5400000">
                <a:off x="6633085" y="1275650"/>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D8E67C0C-9EF9-F2E0-2DFB-6F60D9867948}"/>
                  </a:ext>
                </a:extLst>
              </p:cNvPr>
              <p:cNvCxnSpPr>
                <a:cxnSpLocks/>
              </p:cNvCxnSpPr>
              <p:nvPr/>
            </p:nvCxnSpPr>
            <p:spPr>
              <a:xfrm rot="5400000">
                <a:off x="6633087" y="1622006"/>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24C8B2FF-F383-665B-176A-6C0BFC258EE4}"/>
                  </a:ext>
                </a:extLst>
              </p:cNvPr>
              <p:cNvCxnSpPr>
                <a:cxnSpLocks/>
              </p:cNvCxnSpPr>
              <p:nvPr/>
            </p:nvCxnSpPr>
            <p:spPr>
              <a:xfrm rot="5400000">
                <a:off x="6633087" y="1968362"/>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F981D540-65EE-F0A4-E6E8-86D086505DCE}"/>
                  </a:ext>
                </a:extLst>
              </p:cNvPr>
              <p:cNvCxnSpPr>
                <a:cxnSpLocks/>
              </p:cNvCxnSpPr>
              <p:nvPr/>
            </p:nvCxnSpPr>
            <p:spPr>
              <a:xfrm rot="5400000">
                <a:off x="6633087" y="2314718"/>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F8DA937A-B111-1FAF-D1CE-EA2409EE9483}"/>
                  </a:ext>
                </a:extLst>
              </p:cNvPr>
              <p:cNvCxnSpPr>
                <a:cxnSpLocks/>
              </p:cNvCxnSpPr>
              <p:nvPr/>
            </p:nvCxnSpPr>
            <p:spPr>
              <a:xfrm rot="5400000">
                <a:off x="6633087" y="2661074"/>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EEB1829C-0614-8726-44CC-5BFE66149224}"/>
                  </a:ext>
                </a:extLst>
              </p:cNvPr>
              <p:cNvCxnSpPr>
                <a:cxnSpLocks/>
              </p:cNvCxnSpPr>
              <p:nvPr/>
            </p:nvCxnSpPr>
            <p:spPr>
              <a:xfrm rot="5400000">
                <a:off x="6633087" y="3007430"/>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F4B6C771-E498-6231-5A1F-4F52E5963B8C}"/>
                  </a:ext>
                </a:extLst>
              </p:cNvPr>
              <p:cNvCxnSpPr>
                <a:cxnSpLocks/>
              </p:cNvCxnSpPr>
              <p:nvPr/>
            </p:nvCxnSpPr>
            <p:spPr>
              <a:xfrm rot="5400000">
                <a:off x="6633087" y="3353786"/>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3FA8187A-8A0E-4F8F-2FB4-5F36AE9111D4}"/>
                  </a:ext>
                </a:extLst>
              </p:cNvPr>
              <p:cNvCxnSpPr>
                <a:cxnSpLocks/>
              </p:cNvCxnSpPr>
              <p:nvPr/>
            </p:nvCxnSpPr>
            <p:spPr>
              <a:xfrm rot="5400000">
                <a:off x="6633085" y="409760"/>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1C8B8B76-4895-9EB9-6690-9F74E6AFD6AE}"/>
                  </a:ext>
                </a:extLst>
              </p:cNvPr>
              <p:cNvCxnSpPr>
                <a:cxnSpLocks/>
              </p:cNvCxnSpPr>
              <p:nvPr/>
            </p:nvCxnSpPr>
            <p:spPr>
              <a:xfrm rot="5400000">
                <a:off x="6633085" y="756116"/>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E83BEB60-C52D-6A1D-CC62-E44C02AD1CB5}"/>
                  </a:ext>
                </a:extLst>
              </p:cNvPr>
              <p:cNvCxnSpPr>
                <a:cxnSpLocks/>
              </p:cNvCxnSpPr>
              <p:nvPr/>
            </p:nvCxnSpPr>
            <p:spPr>
              <a:xfrm rot="5400000">
                <a:off x="6633085" y="1102472"/>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E6B0A20F-71DE-8674-A46B-BCC326DDCDA5}"/>
                  </a:ext>
                </a:extLst>
              </p:cNvPr>
              <p:cNvCxnSpPr>
                <a:cxnSpLocks/>
              </p:cNvCxnSpPr>
              <p:nvPr/>
            </p:nvCxnSpPr>
            <p:spPr>
              <a:xfrm rot="5400000">
                <a:off x="6633085" y="1448828"/>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D0823EA0-D27D-C861-5537-C3CD46F5564C}"/>
                  </a:ext>
                </a:extLst>
              </p:cNvPr>
              <p:cNvCxnSpPr>
                <a:cxnSpLocks/>
              </p:cNvCxnSpPr>
              <p:nvPr/>
            </p:nvCxnSpPr>
            <p:spPr>
              <a:xfrm rot="5400000">
                <a:off x="6633087" y="1795184"/>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68F10D14-42D8-E407-F75E-D1A44C9E98E8}"/>
                  </a:ext>
                </a:extLst>
              </p:cNvPr>
              <p:cNvCxnSpPr>
                <a:cxnSpLocks/>
              </p:cNvCxnSpPr>
              <p:nvPr/>
            </p:nvCxnSpPr>
            <p:spPr>
              <a:xfrm rot="5400000">
                <a:off x="6633087" y="2141540"/>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4A2F3CAA-ED22-2C33-5C26-E9827FCF4847}"/>
                  </a:ext>
                </a:extLst>
              </p:cNvPr>
              <p:cNvCxnSpPr>
                <a:cxnSpLocks/>
              </p:cNvCxnSpPr>
              <p:nvPr/>
            </p:nvCxnSpPr>
            <p:spPr>
              <a:xfrm rot="5400000">
                <a:off x="6633087" y="2487896"/>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9E2689FF-13C0-8EF0-F5B7-E9DF3C004851}"/>
                  </a:ext>
                </a:extLst>
              </p:cNvPr>
              <p:cNvCxnSpPr>
                <a:cxnSpLocks/>
              </p:cNvCxnSpPr>
              <p:nvPr/>
            </p:nvCxnSpPr>
            <p:spPr>
              <a:xfrm rot="5400000">
                <a:off x="6633087" y="2834252"/>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5FD59114-0D64-EAF1-2D48-600BF7D88246}"/>
                  </a:ext>
                </a:extLst>
              </p:cNvPr>
              <p:cNvCxnSpPr>
                <a:cxnSpLocks/>
              </p:cNvCxnSpPr>
              <p:nvPr/>
            </p:nvCxnSpPr>
            <p:spPr>
              <a:xfrm rot="5400000">
                <a:off x="6633087" y="3180608"/>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BD4389C4-35D2-A424-C479-C9A5EF7292DC}"/>
                  </a:ext>
                </a:extLst>
              </p:cNvPr>
              <p:cNvCxnSpPr>
                <a:cxnSpLocks/>
              </p:cNvCxnSpPr>
              <p:nvPr/>
            </p:nvCxnSpPr>
            <p:spPr>
              <a:xfrm rot="5400000">
                <a:off x="6633087" y="3526964"/>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sp>
        <p:nvSpPr>
          <p:cNvPr id="2" name="Title 1">
            <a:extLst>
              <a:ext uri="{FF2B5EF4-FFF2-40B4-BE49-F238E27FC236}">
                <a16:creationId xmlns:a16="http://schemas.microsoft.com/office/drawing/2014/main" id="{31EE563B-F012-A00E-6520-BF1F88D67CDE}"/>
              </a:ext>
            </a:extLst>
          </p:cNvPr>
          <p:cNvSpPr>
            <a:spLocks noGrp="1"/>
          </p:cNvSpPr>
          <p:nvPr>
            <p:ph type="title"/>
          </p:nvPr>
        </p:nvSpPr>
        <p:spPr/>
        <p:txBody>
          <a:bodyPr>
            <a:normAutofit fontScale="90000"/>
          </a:bodyPr>
          <a:lstStyle/>
          <a:p>
            <a:r>
              <a:rPr lang="en-GB" dirty="0"/>
              <a:t>Exercise</a:t>
            </a:r>
          </a:p>
        </p:txBody>
      </p:sp>
      <p:sp>
        <p:nvSpPr>
          <p:cNvPr id="7" name="Text Placeholder 6">
            <a:extLst>
              <a:ext uri="{FF2B5EF4-FFF2-40B4-BE49-F238E27FC236}">
                <a16:creationId xmlns:a16="http://schemas.microsoft.com/office/drawing/2014/main" id="{0306085B-CA8E-08E9-B491-8C9FBB440DE6}"/>
              </a:ext>
            </a:extLst>
          </p:cNvPr>
          <p:cNvSpPr>
            <a:spLocks noGrp="1"/>
          </p:cNvSpPr>
          <p:nvPr>
            <p:ph type="body" sz="quarter" idx="10"/>
          </p:nvPr>
        </p:nvSpPr>
        <p:spPr>
          <a:xfrm>
            <a:off x="122292" y="461664"/>
            <a:ext cx="8899415" cy="1771767"/>
          </a:xfrm>
          <a:solidFill>
            <a:schemeClr val="accent5">
              <a:lumMod val="20000"/>
              <a:lumOff val="80000"/>
            </a:schemeClr>
          </a:solidFill>
        </p:spPr>
        <p:txBody>
          <a:bodyPr/>
          <a:lstStyle/>
          <a:p>
            <a:r>
              <a:rPr lang="en-GB" dirty="0"/>
              <a:t>A phone is to have two cameras, one for normal shots and one is a 3x telephoto (creates an image 3 times the height). </a:t>
            </a:r>
          </a:p>
          <a:p>
            <a:r>
              <a:rPr lang="en-GB" dirty="0"/>
              <a:t>Indicate where the focus is on the telephoto lens.</a:t>
            </a:r>
          </a:p>
        </p:txBody>
      </p:sp>
      <p:sp>
        <p:nvSpPr>
          <p:cNvPr id="3" name="Freeform: Shape 2">
            <a:extLst>
              <a:ext uri="{FF2B5EF4-FFF2-40B4-BE49-F238E27FC236}">
                <a16:creationId xmlns:a16="http://schemas.microsoft.com/office/drawing/2014/main" id="{E2A2D4E8-FCC4-32CD-C980-0E2FA2071DC4}"/>
              </a:ext>
            </a:extLst>
          </p:cNvPr>
          <p:cNvSpPr/>
          <p:nvPr/>
        </p:nvSpPr>
        <p:spPr bwMode="auto">
          <a:xfrm>
            <a:off x="2423376" y="2360942"/>
            <a:ext cx="303793" cy="1850208"/>
          </a:xfrm>
          <a:custGeom>
            <a:avLst/>
            <a:gdLst>
              <a:gd name="connsiteX0" fmla="*/ 191386 w 627321"/>
              <a:gd name="connsiteY0" fmla="*/ 0 h 2519916"/>
              <a:gd name="connsiteX1" fmla="*/ 627321 w 627321"/>
              <a:gd name="connsiteY1" fmla="*/ 2519916 h 2519916"/>
              <a:gd name="connsiteX2" fmla="*/ 0 w 627321"/>
              <a:gd name="connsiteY2" fmla="*/ 2509283 h 2519916"/>
              <a:gd name="connsiteX3" fmla="*/ 191386 w 627321"/>
              <a:gd name="connsiteY3" fmla="*/ 0 h 2519916"/>
              <a:gd name="connsiteX0" fmla="*/ 191386 w 191386"/>
              <a:gd name="connsiteY0" fmla="*/ 0 h 2509283"/>
              <a:gd name="connsiteX1" fmla="*/ 0 w 191386"/>
              <a:gd name="connsiteY1" fmla="*/ 2509283 h 2509283"/>
              <a:gd name="connsiteX2" fmla="*/ 191386 w 191386"/>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191386 w 282600"/>
              <a:gd name="connsiteY0" fmla="*/ 0 h 2509283"/>
              <a:gd name="connsiteX1" fmla="*/ 0 w 282600"/>
              <a:gd name="connsiteY1" fmla="*/ 2509283 h 2509283"/>
              <a:gd name="connsiteX2" fmla="*/ 191386 w 282600"/>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242724 w 272066"/>
              <a:gd name="connsiteY0" fmla="*/ 0 h 2509283"/>
              <a:gd name="connsiteX1" fmla="*/ 51338 w 272066"/>
              <a:gd name="connsiteY1" fmla="*/ 2509283 h 2509283"/>
              <a:gd name="connsiteX2" fmla="*/ 242724 w 272066"/>
              <a:gd name="connsiteY2" fmla="*/ 0 h 2509283"/>
              <a:gd name="connsiteX0" fmla="*/ 242724 w 431108"/>
              <a:gd name="connsiteY0" fmla="*/ 0 h 2509283"/>
              <a:gd name="connsiteX1" fmla="*/ 51338 w 431108"/>
              <a:gd name="connsiteY1" fmla="*/ 2509283 h 2509283"/>
              <a:gd name="connsiteX2" fmla="*/ 242724 w 431108"/>
              <a:gd name="connsiteY2" fmla="*/ 0 h 2509283"/>
              <a:gd name="connsiteX0" fmla="*/ 198091 w 442874"/>
              <a:gd name="connsiteY0" fmla="*/ 0 h 2488018"/>
              <a:gd name="connsiteX1" fmla="*/ 144928 w 442874"/>
              <a:gd name="connsiteY1" fmla="*/ 2488018 h 2488018"/>
              <a:gd name="connsiteX2" fmla="*/ 198091 w 442874"/>
              <a:gd name="connsiteY2" fmla="*/ 0 h 2488018"/>
              <a:gd name="connsiteX0" fmla="*/ 258630 w 503413"/>
              <a:gd name="connsiteY0" fmla="*/ 0 h 2488018"/>
              <a:gd name="connsiteX1" fmla="*/ 205467 w 503413"/>
              <a:gd name="connsiteY1" fmla="*/ 2488018 h 2488018"/>
              <a:gd name="connsiteX2" fmla="*/ 258630 w 503413"/>
              <a:gd name="connsiteY2" fmla="*/ 0 h 2488018"/>
              <a:gd name="connsiteX0" fmla="*/ 258630 w 434490"/>
              <a:gd name="connsiteY0" fmla="*/ 0 h 2488018"/>
              <a:gd name="connsiteX1" fmla="*/ 205467 w 434490"/>
              <a:gd name="connsiteY1" fmla="*/ 2488018 h 2488018"/>
              <a:gd name="connsiteX2" fmla="*/ 258630 w 434490"/>
              <a:gd name="connsiteY2" fmla="*/ 0 h 2488018"/>
              <a:gd name="connsiteX0" fmla="*/ 242605 w 433746"/>
              <a:gd name="connsiteY0" fmla="*/ 0 h 2668772"/>
              <a:gd name="connsiteX1" fmla="*/ 231972 w 433746"/>
              <a:gd name="connsiteY1" fmla="*/ 2668772 h 2668772"/>
              <a:gd name="connsiteX2" fmla="*/ 242605 w 433746"/>
              <a:gd name="connsiteY2" fmla="*/ 0 h 2668772"/>
              <a:gd name="connsiteX0" fmla="*/ 179477 w 370618"/>
              <a:gd name="connsiteY0" fmla="*/ 0 h 2668772"/>
              <a:gd name="connsiteX1" fmla="*/ 168844 w 370618"/>
              <a:gd name="connsiteY1" fmla="*/ 2668772 h 2668772"/>
              <a:gd name="connsiteX2" fmla="*/ 179477 w 370618"/>
              <a:gd name="connsiteY2" fmla="*/ 0 h 2668772"/>
              <a:gd name="connsiteX0" fmla="*/ 179477 w 326609"/>
              <a:gd name="connsiteY0" fmla="*/ 0 h 2668772"/>
              <a:gd name="connsiteX1" fmla="*/ 168844 w 326609"/>
              <a:gd name="connsiteY1" fmla="*/ 2668772 h 2668772"/>
              <a:gd name="connsiteX2" fmla="*/ 179477 w 326609"/>
              <a:gd name="connsiteY2" fmla="*/ 0 h 2668772"/>
              <a:gd name="connsiteX0" fmla="*/ 179477 w 322355"/>
              <a:gd name="connsiteY0" fmla="*/ 0 h 2668772"/>
              <a:gd name="connsiteX1" fmla="*/ 168844 w 322355"/>
              <a:gd name="connsiteY1" fmla="*/ 2668772 h 2668772"/>
              <a:gd name="connsiteX2" fmla="*/ 179477 w 322355"/>
              <a:gd name="connsiteY2" fmla="*/ 0 h 2668772"/>
              <a:gd name="connsiteX0" fmla="*/ 157761 w 300639"/>
              <a:gd name="connsiteY0" fmla="*/ 0 h 2668772"/>
              <a:gd name="connsiteX1" fmla="*/ 147128 w 300639"/>
              <a:gd name="connsiteY1" fmla="*/ 2668772 h 2668772"/>
              <a:gd name="connsiteX2" fmla="*/ 157761 w 300639"/>
              <a:gd name="connsiteY2" fmla="*/ 0 h 2668772"/>
              <a:gd name="connsiteX0" fmla="*/ 144523 w 302708"/>
              <a:gd name="connsiteY0" fmla="*/ 0 h 2668772"/>
              <a:gd name="connsiteX1" fmla="*/ 165788 w 302708"/>
              <a:gd name="connsiteY1" fmla="*/ 2668772 h 2668772"/>
              <a:gd name="connsiteX2" fmla="*/ 144523 w 302708"/>
              <a:gd name="connsiteY2" fmla="*/ 0 h 2668772"/>
              <a:gd name="connsiteX0" fmla="*/ 141246 w 299431"/>
              <a:gd name="connsiteY0" fmla="*/ 0 h 2668772"/>
              <a:gd name="connsiteX1" fmla="*/ 162511 w 299431"/>
              <a:gd name="connsiteY1" fmla="*/ 2668772 h 2668772"/>
              <a:gd name="connsiteX2" fmla="*/ 141246 w 299431"/>
              <a:gd name="connsiteY2" fmla="*/ 0 h 2668772"/>
              <a:gd name="connsiteX0" fmla="*/ 141246 w 295417"/>
              <a:gd name="connsiteY0" fmla="*/ 0 h 2668772"/>
              <a:gd name="connsiteX1" fmla="*/ 162511 w 295417"/>
              <a:gd name="connsiteY1" fmla="*/ 2668772 h 2668772"/>
              <a:gd name="connsiteX2" fmla="*/ 141246 w 295417"/>
              <a:gd name="connsiteY2" fmla="*/ 0 h 2668772"/>
              <a:gd name="connsiteX0" fmla="*/ 174134 w 296321"/>
              <a:gd name="connsiteY0" fmla="*/ 0 h 2690037"/>
              <a:gd name="connsiteX1" fmla="*/ 120972 w 296321"/>
              <a:gd name="connsiteY1" fmla="*/ 2690037 h 2690037"/>
              <a:gd name="connsiteX2" fmla="*/ 174134 w 296321"/>
              <a:gd name="connsiteY2" fmla="*/ 0 h 2690037"/>
              <a:gd name="connsiteX0" fmla="*/ 141244 w 295416"/>
              <a:gd name="connsiteY0" fmla="*/ 0 h 2690037"/>
              <a:gd name="connsiteX1" fmla="*/ 162510 w 295416"/>
              <a:gd name="connsiteY1" fmla="*/ 2690037 h 2690037"/>
              <a:gd name="connsiteX2" fmla="*/ 141244 w 295416"/>
              <a:gd name="connsiteY2" fmla="*/ 0 h 2690037"/>
              <a:gd name="connsiteX0" fmla="*/ 110167 w 264339"/>
              <a:gd name="connsiteY0" fmla="*/ 0 h 2690037"/>
              <a:gd name="connsiteX1" fmla="*/ 131433 w 264339"/>
              <a:gd name="connsiteY1" fmla="*/ 2690037 h 2690037"/>
              <a:gd name="connsiteX2" fmla="*/ 110167 w 264339"/>
              <a:gd name="connsiteY2" fmla="*/ 0 h 2690037"/>
              <a:gd name="connsiteX0" fmla="*/ 117454 w 271626"/>
              <a:gd name="connsiteY0" fmla="*/ 0 h 2690037"/>
              <a:gd name="connsiteX1" fmla="*/ 138720 w 271626"/>
              <a:gd name="connsiteY1" fmla="*/ 2690037 h 2690037"/>
              <a:gd name="connsiteX2" fmla="*/ 117454 w 271626"/>
              <a:gd name="connsiteY2" fmla="*/ 0 h 2690037"/>
              <a:gd name="connsiteX0" fmla="*/ 117454 w 267667"/>
              <a:gd name="connsiteY0" fmla="*/ 0 h 2690037"/>
              <a:gd name="connsiteX1" fmla="*/ 138720 w 267667"/>
              <a:gd name="connsiteY1" fmla="*/ 2690037 h 2690037"/>
              <a:gd name="connsiteX2" fmla="*/ 117454 w 267667"/>
              <a:gd name="connsiteY2" fmla="*/ 0 h 2690037"/>
            </a:gdLst>
            <a:ahLst/>
            <a:cxnLst>
              <a:cxn ang="0">
                <a:pos x="connsiteX0" y="connsiteY0"/>
              </a:cxn>
              <a:cxn ang="0">
                <a:pos x="connsiteX1" y="connsiteY1"/>
              </a:cxn>
              <a:cxn ang="0">
                <a:pos x="connsiteX2" y="connsiteY2"/>
              </a:cxn>
            </a:cxnLst>
            <a:rect l="l" t="t" r="r" b="b"/>
            <a:pathLst>
              <a:path w="267667" h="2690037">
                <a:moveTo>
                  <a:pt x="117454" y="0"/>
                </a:moveTo>
                <a:cubicBezTo>
                  <a:pt x="330105" y="698204"/>
                  <a:pt x="298207" y="2076893"/>
                  <a:pt x="138720" y="2690037"/>
                </a:cubicBezTo>
                <a:cubicBezTo>
                  <a:pt x="-31401" y="2044995"/>
                  <a:pt x="-52666" y="730102"/>
                  <a:pt x="117454" y="0"/>
                </a:cubicBezTo>
                <a:close/>
              </a:path>
            </a:pathLst>
          </a:custGeom>
          <a:solidFill>
            <a:schemeClr val="tx2">
              <a:lumMod val="10000"/>
              <a:lumOff val="9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
        <p:nvSpPr>
          <p:cNvPr id="5" name="Rectangle 4">
            <a:extLst>
              <a:ext uri="{FF2B5EF4-FFF2-40B4-BE49-F238E27FC236}">
                <a16:creationId xmlns:a16="http://schemas.microsoft.com/office/drawing/2014/main" id="{359756B1-DD91-DB84-1F16-2609750B3F30}"/>
              </a:ext>
            </a:extLst>
          </p:cNvPr>
          <p:cNvSpPr/>
          <p:nvPr/>
        </p:nvSpPr>
        <p:spPr>
          <a:xfrm>
            <a:off x="1708743" y="2521165"/>
            <a:ext cx="99095" cy="1500119"/>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DA1A27AD-CE49-FFAD-1075-19D1DEEC5AD0}"/>
              </a:ext>
            </a:extLst>
          </p:cNvPr>
          <p:cNvSpPr/>
          <p:nvPr/>
        </p:nvSpPr>
        <p:spPr bwMode="auto">
          <a:xfrm>
            <a:off x="2980562" y="4591692"/>
            <a:ext cx="235431" cy="2090067"/>
          </a:xfrm>
          <a:custGeom>
            <a:avLst/>
            <a:gdLst>
              <a:gd name="connsiteX0" fmla="*/ 191386 w 627321"/>
              <a:gd name="connsiteY0" fmla="*/ 0 h 2519916"/>
              <a:gd name="connsiteX1" fmla="*/ 627321 w 627321"/>
              <a:gd name="connsiteY1" fmla="*/ 2519916 h 2519916"/>
              <a:gd name="connsiteX2" fmla="*/ 0 w 627321"/>
              <a:gd name="connsiteY2" fmla="*/ 2509283 h 2519916"/>
              <a:gd name="connsiteX3" fmla="*/ 191386 w 627321"/>
              <a:gd name="connsiteY3" fmla="*/ 0 h 2519916"/>
              <a:gd name="connsiteX0" fmla="*/ 191386 w 191386"/>
              <a:gd name="connsiteY0" fmla="*/ 0 h 2509283"/>
              <a:gd name="connsiteX1" fmla="*/ 0 w 191386"/>
              <a:gd name="connsiteY1" fmla="*/ 2509283 h 2509283"/>
              <a:gd name="connsiteX2" fmla="*/ 191386 w 191386"/>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191386 w 282600"/>
              <a:gd name="connsiteY0" fmla="*/ 0 h 2509283"/>
              <a:gd name="connsiteX1" fmla="*/ 0 w 282600"/>
              <a:gd name="connsiteY1" fmla="*/ 2509283 h 2509283"/>
              <a:gd name="connsiteX2" fmla="*/ 191386 w 282600"/>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242724 w 272066"/>
              <a:gd name="connsiteY0" fmla="*/ 0 h 2509283"/>
              <a:gd name="connsiteX1" fmla="*/ 51338 w 272066"/>
              <a:gd name="connsiteY1" fmla="*/ 2509283 h 2509283"/>
              <a:gd name="connsiteX2" fmla="*/ 242724 w 272066"/>
              <a:gd name="connsiteY2" fmla="*/ 0 h 2509283"/>
              <a:gd name="connsiteX0" fmla="*/ 242724 w 431108"/>
              <a:gd name="connsiteY0" fmla="*/ 0 h 2509283"/>
              <a:gd name="connsiteX1" fmla="*/ 51338 w 431108"/>
              <a:gd name="connsiteY1" fmla="*/ 2509283 h 2509283"/>
              <a:gd name="connsiteX2" fmla="*/ 242724 w 431108"/>
              <a:gd name="connsiteY2" fmla="*/ 0 h 2509283"/>
              <a:gd name="connsiteX0" fmla="*/ 198091 w 442874"/>
              <a:gd name="connsiteY0" fmla="*/ 0 h 2488018"/>
              <a:gd name="connsiteX1" fmla="*/ 144928 w 442874"/>
              <a:gd name="connsiteY1" fmla="*/ 2488018 h 2488018"/>
              <a:gd name="connsiteX2" fmla="*/ 198091 w 442874"/>
              <a:gd name="connsiteY2" fmla="*/ 0 h 2488018"/>
              <a:gd name="connsiteX0" fmla="*/ 258630 w 503413"/>
              <a:gd name="connsiteY0" fmla="*/ 0 h 2488018"/>
              <a:gd name="connsiteX1" fmla="*/ 205467 w 503413"/>
              <a:gd name="connsiteY1" fmla="*/ 2488018 h 2488018"/>
              <a:gd name="connsiteX2" fmla="*/ 258630 w 503413"/>
              <a:gd name="connsiteY2" fmla="*/ 0 h 2488018"/>
              <a:gd name="connsiteX0" fmla="*/ 258630 w 434490"/>
              <a:gd name="connsiteY0" fmla="*/ 0 h 2488018"/>
              <a:gd name="connsiteX1" fmla="*/ 205467 w 434490"/>
              <a:gd name="connsiteY1" fmla="*/ 2488018 h 2488018"/>
              <a:gd name="connsiteX2" fmla="*/ 258630 w 434490"/>
              <a:gd name="connsiteY2" fmla="*/ 0 h 2488018"/>
              <a:gd name="connsiteX0" fmla="*/ 242605 w 433746"/>
              <a:gd name="connsiteY0" fmla="*/ 0 h 2668772"/>
              <a:gd name="connsiteX1" fmla="*/ 231972 w 433746"/>
              <a:gd name="connsiteY1" fmla="*/ 2668772 h 2668772"/>
              <a:gd name="connsiteX2" fmla="*/ 242605 w 433746"/>
              <a:gd name="connsiteY2" fmla="*/ 0 h 2668772"/>
              <a:gd name="connsiteX0" fmla="*/ 179477 w 370618"/>
              <a:gd name="connsiteY0" fmla="*/ 0 h 2668772"/>
              <a:gd name="connsiteX1" fmla="*/ 168844 w 370618"/>
              <a:gd name="connsiteY1" fmla="*/ 2668772 h 2668772"/>
              <a:gd name="connsiteX2" fmla="*/ 179477 w 370618"/>
              <a:gd name="connsiteY2" fmla="*/ 0 h 2668772"/>
              <a:gd name="connsiteX0" fmla="*/ 179477 w 326609"/>
              <a:gd name="connsiteY0" fmla="*/ 0 h 2668772"/>
              <a:gd name="connsiteX1" fmla="*/ 168844 w 326609"/>
              <a:gd name="connsiteY1" fmla="*/ 2668772 h 2668772"/>
              <a:gd name="connsiteX2" fmla="*/ 179477 w 326609"/>
              <a:gd name="connsiteY2" fmla="*/ 0 h 2668772"/>
              <a:gd name="connsiteX0" fmla="*/ 179477 w 322355"/>
              <a:gd name="connsiteY0" fmla="*/ 0 h 2668772"/>
              <a:gd name="connsiteX1" fmla="*/ 168844 w 322355"/>
              <a:gd name="connsiteY1" fmla="*/ 2668772 h 2668772"/>
              <a:gd name="connsiteX2" fmla="*/ 179477 w 322355"/>
              <a:gd name="connsiteY2" fmla="*/ 0 h 2668772"/>
              <a:gd name="connsiteX0" fmla="*/ 157761 w 300639"/>
              <a:gd name="connsiteY0" fmla="*/ 0 h 2668772"/>
              <a:gd name="connsiteX1" fmla="*/ 147128 w 300639"/>
              <a:gd name="connsiteY1" fmla="*/ 2668772 h 2668772"/>
              <a:gd name="connsiteX2" fmla="*/ 157761 w 300639"/>
              <a:gd name="connsiteY2" fmla="*/ 0 h 2668772"/>
              <a:gd name="connsiteX0" fmla="*/ 144523 w 302708"/>
              <a:gd name="connsiteY0" fmla="*/ 0 h 2668772"/>
              <a:gd name="connsiteX1" fmla="*/ 165788 w 302708"/>
              <a:gd name="connsiteY1" fmla="*/ 2668772 h 2668772"/>
              <a:gd name="connsiteX2" fmla="*/ 144523 w 302708"/>
              <a:gd name="connsiteY2" fmla="*/ 0 h 2668772"/>
              <a:gd name="connsiteX0" fmla="*/ 141246 w 299431"/>
              <a:gd name="connsiteY0" fmla="*/ 0 h 2668772"/>
              <a:gd name="connsiteX1" fmla="*/ 162511 w 299431"/>
              <a:gd name="connsiteY1" fmla="*/ 2668772 h 2668772"/>
              <a:gd name="connsiteX2" fmla="*/ 141246 w 299431"/>
              <a:gd name="connsiteY2" fmla="*/ 0 h 2668772"/>
              <a:gd name="connsiteX0" fmla="*/ 141246 w 295417"/>
              <a:gd name="connsiteY0" fmla="*/ 0 h 2668772"/>
              <a:gd name="connsiteX1" fmla="*/ 162511 w 295417"/>
              <a:gd name="connsiteY1" fmla="*/ 2668772 h 2668772"/>
              <a:gd name="connsiteX2" fmla="*/ 141246 w 295417"/>
              <a:gd name="connsiteY2" fmla="*/ 0 h 2668772"/>
              <a:gd name="connsiteX0" fmla="*/ 174134 w 296321"/>
              <a:gd name="connsiteY0" fmla="*/ 0 h 2690037"/>
              <a:gd name="connsiteX1" fmla="*/ 120972 w 296321"/>
              <a:gd name="connsiteY1" fmla="*/ 2690037 h 2690037"/>
              <a:gd name="connsiteX2" fmla="*/ 174134 w 296321"/>
              <a:gd name="connsiteY2" fmla="*/ 0 h 2690037"/>
              <a:gd name="connsiteX0" fmla="*/ 141244 w 295416"/>
              <a:gd name="connsiteY0" fmla="*/ 0 h 2690037"/>
              <a:gd name="connsiteX1" fmla="*/ 162510 w 295416"/>
              <a:gd name="connsiteY1" fmla="*/ 2690037 h 2690037"/>
              <a:gd name="connsiteX2" fmla="*/ 141244 w 295416"/>
              <a:gd name="connsiteY2" fmla="*/ 0 h 2690037"/>
              <a:gd name="connsiteX0" fmla="*/ 110167 w 264339"/>
              <a:gd name="connsiteY0" fmla="*/ 0 h 2690037"/>
              <a:gd name="connsiteX1" fmla="*/ 131433 w 264339"/>
              <a:gd name="connsiteY1" fmla="*/ 2690037 h 2690037"/>
              <a:gd name="connsiteX2" fmla="*/ 110167 w 264339"/>
              <a:gd name="connsiteY2" fmla="*/ 0 h 2690037"/>
              <a:gd name="connsiteX0" fmla="*/ 117454 w 271626"/>
              <a:gd name="connsiteY0" fmla="*/ 0 h 2690037"/>
              <a:gd name="connsiteX1" fmla="*/ 138720 w 271626"/>
              <a:gd name="connsiteY1" fmla="*/ 2690037 h 2690037"/>
              <a:gd name="connsiteX2" fmla="*/ 117454 w 271626"/>
              <a:gd name="connsiteY2" fmla="*/ 0 h 2690037"/>
              <a:gd name="connsiteX0" fmla="*/ 117454 w 267667"/>
              <a:gd name="connsiteY0" fmla="*/ 0 h 2690037"/>
              <a:gd name="connsiteX1" fmla="*/ 138720 w 267667"/>
              <a:gd name="connsiteY1" fmla="*/ 2690037 h 2690037"/>
              <a:gd name="connsiteX2" fmla="*/ 117454 w 267667"/>
              <a:gd name="connsiteY2" fmla="*/ 0 h 2690037"/>
            </a:gdLst>
            <a:ahLst/>
            <a:cxnLst>
              <a:cxn ang="0">
                <a:pos x="connsiteX0" y="connsiteY0"/>
              </a:cxn>
              <a:cxn ang="0">
                <a:pos x="connsiteX1" y="connsiteY1"/>
              </a:cxn>
              <a:cxn ang="0">
                <a:pos x="connsiteX2" y="connsiteY2"/>
              </a:cxn>
            </a:cxnLst>
            <a:rect l="l" t="t" r="r" b="b"/>
            <a:pathLst>
              <a:path w="267667" h="2690037">
                <a:moveTo>
                  <a:pt x="117454" y="0"/>
                </a:moveTo>
                <a:cubicBezTo>
                  <a:pt x="330105" y="698204"/>
                  <a:pt x="298207" y="2076893"/>
                  <a:pt x="138720" y="2690037"/>
                </a:cubicBezTo>
                <a:cubicBezTo>
                  <a:pt x="-31401" y="2044995"/>
                  <a:pt x="-52666" y="730102"/>
                  <a:pt x="117454" y="0"/>
                </a:cubicBezTo>
                <a:close/>
              </a:path>
            </a:pathLst>
          </a:custGeom>
          <a:solidFill>
            <a:schemeClr val="tx2">
              <a:lumMod val="10000"/>
              <a:lumOff val="9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3C3BE09F-1837-A934-34C9-E29820FAA220}"/>
              </a:ext>
            </a:extLst>
          </p:cNvPr>
          <p:cNvSpPr/>
          <p:nvPr/>
        </p:nvSpPr>
        <p:spPr>
          <a:xfrm>
            <a:off x="904027" y="4922984"/>
            <a:ext cx="99095" cy="1500119"/>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7136B7C3-95D5-386E-A322-7C7A51080780}"/>
              </a:ext>
            </a:extLst>
          </p:cNvPr>
          <p:cNvSpPr/>
          <p:nvPr/>
        </p:nvSpPr>
        <p:spPr>
          <a:xfrm>
            <a:off x="1929547" y="3253314"/>
            <a:ext cx="76200" cy="50800"/>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0" name="Straight Arrow Connector 129">
            <a:extLst>
              <a:ext uri="{FF2B5EF4-FFF2-40B4-BE49-F238E27FC236}">
                <a16:creationId xmlns:a16="http://schemas.microsoft.com/office/drawing/2014/main" id="{E62C1A4C-78D6-FE0E-9E37-93277EFD3A29}"/>
              </a:ext>
            </a:extLst>
          </p:cNvPr>
          <p:cNvCxnSpPr>
            <a:cxnSpLocks/>
          </p:cNvCxnSpPr>
          <p:nvPr/>
        </p:nvCxnSpPr>
        <p:spPr>
          <a:xfrm flipV="1">
            <a:off x="7142695" y="2432429"/>
            <a:ext cx="0" cy="871685"/>
          </a:xfrm>
          <a:prstGeom prst="straightConnector1">
            <a:avLst/>
          </a:prstGeom>
          <a:ln w="762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2" name="Straight Arrow Connector 131">
            <a:extLst>
              <a:ext uri="{FF2B5EF4-FFF2-40B4-BE49-F238E27FC236}">
                <a16:creationId xmlns:a16="http://schemas.microsoft.com/office/drawing/2014/main" id="{EDB11205-9E3E-9B38-F3F1-C8F4F401EB90}"/>
              </a:ext>
            </a:extLst>
          </p:cNvPr>
          <p:cNvCxnSpPr>
            <a:cxnSpLocks/>
          </p:cNvCxnSpPr>
          <p:nvPr/>
        </p:nvCxnSpPr>
        <p:spPr>
          <a:xfrm flipV="1">
            <a:off x="7598578" y="4738038"/>
            <a:ext cx="0" cy="871685"/>
          </a:xfrm>
          <a:prstGeom prst="straightConnector1">
            <a:avLst/>
          </a:prstGeom>
          <a:ln w="762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35" name="Freeform: Shape 134">
            <a:extLst>
              <a:ext uri="{FF2B5EF4-FFF2-40B4-BE49-F238E27FC236}">
                <a16:creationId xmlns:a16="http://schemas.microsoft.com/office/drawing/2014/main" id="{B3B14802-E8EB-018A-3EEA-8E71AD0373CA}"/>
              </a:ext>
            </a:extLst>
          </p:cNvPr>
          <p:cNvSpPr/>
          <p:nvPr/>
        </p:nvSpPr>
        <p:spPr>
          <a:xfrm>
            <a:off x="1562100" y="2451100"/>
            <a:ext cx="5575300" cy="1358900"/>
          </a:xfrm>
          <a:custGeom>
            <a:avLst/>
            <a:gdLst>
              <a:gd name="connsiteX0" fmla="*/ 5575300 w 5575300"/>
              <a:gd name="connsiteY0" fmla="*/ 12700 h 1358900"/>
              <a:gd name="connsiteX1" fmla="*/ 1003300 w 5575300"/>
              <a:gd name="connsiteY1" fmla="*/ 0 h 1358900"/>
              <a:gd name="connsiteX2" fmla="*/ 0 w 5575300"/>
              <a:gd name="connsiteY2" fmla="*/ 1358900 h 1358900"/>
            </a:gdLst>
            <a:ahLst/>
            <a:cxnLst>
              <a:cxn ang="0">
                <a:pos x="connsiteX0" y="connsiteY0"/>
              </a:cxn>
              <a:cxn ang="0">
                <a:pos x="connsiteX1" y="connsiteY1"/>
              </a:cxn>
              <a:cxn ang="0">
                <a:pos x="connsiteX2" y="connsiteY2"/>
              </a:cxn>
            </a:cxnLst>
            <a:rect l="l" t="t" r="r" b="b"/>
            <a:pathLst>
              <a:path w="5575300" h="1358900">
                <a:moveTo>
                  <a:pt x="5575300" y="12700"/>
                </a:moveTo>
                <a:lnTo>
                  <a:pt x="1003300" y="0"/>
                </a:lnTo>
                <a:lnTo>
                  <a:pt x="0" y="135890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Shape 135">
            <a:extLst>
              <a:ext uri="{FF2B5EF4-FFF2-40B4-BE49-F238E27FC236}">
                <a16:creationId xmlns:a16="http://schemas.microsoft.com/office/drawing/2014/main" id="{98E10ACB-0DBD-36E8-F90B-F92ABF6A0EEF}"/>
              </a:ext>
            </a:extLst>
          </p:cNvPr>
          <p:cNvSpPr/>
          <p:nvPr/>
        </p:nvSpPr>
        <p:spPr>
          <a:xfrm>
            <a:off x="999874" y="4724660"/>
            <a:ext cx="6578600" cy="1318805"/>
          </a:xfrm>
          <a:custGeom>
            <a:avLst/>
            <a:gdLst>
              <a:gd name="connsiteX0" fmla="*/ 5575300 w 5575300"/>
              <a:gd name="connsiteY0" fmla="*/ 12700 h 1358900"/>
              <a:gd name="connsiteX1" fmla="*/ 1003300 w 5575300"/>
              <a:gd name="connsiteY1" fmla="*/ 0 h 1358900"/>
              <a:gd name="connsiteX2" fmla="*/ 0 w 5575300"/>
              <a:gd name="connsiteY2" fmla="*/ 1358900 h 1358900"/>
              <a:gd name="connsiteX0" fmla="*/ 6426200 w 6426200"/>
              <a:gd name="connsiteY0" fmla="*/ 12700 h 1219200"/>
              <a:gd name="connsiteX1" fmla="*/ 1854200 w 6426200"/>
              <a:gd name="connsiteY1" fmla="*/ 0 h 1219200"/>
              <a:gd name="connsiteX2" fmla="*/ 0 w 6426200"/>
              <a:gd name="connsiteY2" fmla="*/ 1219200 h 1219200"/>
              <a:gd name="connsiteX0" fmla="*/ 6426200 w 6426200"/>
              <a:gd name="connsiteY0" fmla="*/ 12700 h 1219200"/>
              <a:gd name="connsiteX1" fmla="*/ 1854200 w 6426200"/>
              <a:gd name="connsiteY1" fmla="*/ 0 h 1219200"/>
              <a:gd name="connsiteX2" fmla="*/ 0 w 6426200"/>
              <a:gd name="connsiteY2" fmla="*/ 1219200 h 1219200"/>
              <a:gd name="connsiteX0" fmla="*/ 6426200 w 6426200"/>
              <a:gd name="connsiteY0" fmla="*/ 12700 h 1219200"/>
              <a:gd name="connsiteX1" fmla="*/ 1854200 w 6426200"/>
              <a:gd name="connsiteY1" fmla="*/ 0 h 1219200"/>
              <a:gd name="connsiteX2" fmla="*/ 0 w 6426200"/>
              <a:gd name="connsiteY2" fmla="*/ 1219200 h 1219200"/>
              <a:gd name="connsiteX0" fmla="*/ 6527800 w 6527800"/>
              <a:gd name="connsiteY0" fmla="*/ 12700 h 1093677"/>
              <a:gd name="connsiteX1" fmla="*/ 1955800 w 6527800"/>
              <a:gd name="connsiteY1" fmla="*/ 0 h 1093677"/>
              <a:gd name="connsiteX2" fmla="*/ 0 w 6527800"/>
              <a:gd name="connsiteY2" fmla="*/ 1093677 h 1093677"/>
              <a:gd name="connsiteX0" fmla="*/ 6578600 w 6578600"/>
              <a:gd name="connsiteY0" fmla="*/ 12700 h 1184966"/>
              <a:gd name="connsiteX1" fmla="*/ 2006600 w 6578600"/>
              <a:gd name="connsiteY1" fmla="*/ 0 h 1184966"/>
              <a:gd name="connsiteX2" fmla="*/ 0 w 6578600"/>
              <a:gd name="connsiteY2" fmla="*/ 1184966 h 1184966"/>
              <a:gd name="connsiteX0" fmla="*/ 6578600 w 6578600"/>
              <a:gd name="connsiteY0" fmla="*/ 12700 h 1184966"/>
              <a:gd name="connsiteX1" fmla="*/ 2006600 w 6578600"/>
              <a:gd name="connsiteY1" fmla="*/ 0 h 1184966"/>
              <a:gd name="connsiteX2" fmla="*/ 0 w 6578600"/>
              <a:gd name="connsiteY2" fmla="*/ 1184966 h 1184966"/>
              <a:gd name="connsiteX0" fmla="*/ 6578600 w 6578600"/>
              <a:gd name="connsiteY0" fmla="*/ 12700 h 1184966"/>
              <a:gd name="connsiteX1" fmla="*/ 2069230 w 6578600"/>
              <a:gd name="connsiteY1" fmla="*/ 0 h 1184966"/>
              <a:gd name="connsiteX2" fmla="*/ 0 w 6578600"/>
              <a:gd name="connsiteY2" fmla="*/ 1184966 h 1184966"/>
            </a:gdLst>
            <a:ahLst/>
            <a:cxnLst>
              <a:cxn ang="0">
                <a:pos x="connsiteX0" y="connsiteY0"/>
              </a:cxn>
              <a:cxn ang="0">
                <a:pos x="connsiteX1" y="connsiteY1"/>
              </a:cxn>
              <a:cxn ang="0">
                <a:pos x="connsiteX2" y="connsiteY2"/>
              </a:cxn>
            </a:cxnLst>
            <a:rect l="l" t="t" r="r" b="b"/>
            <a:pathLst>
              <a:path w="6578600" h="1184966">
                <a:moveTo>
                  <a:pt x="6578600" y="12700"/>
                </a:moveTo>
                <a:lnTo>
                  <a:pt x="2069230" y="0"/>
                </a:lnTo>
                <a:cubicBezTo>
                  <a:pt x="1493497" y="365356"/>
                  <a:pt x="550333" y="858999"/>
                  <a:pt x="0" y="1184966"/>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8" name="Straight Connector 137">
            <a:extLst>
              <a:ext uri="{FF2B5EF4-FFF2-40B4-BE49-F238E27FC236}">
                <a16:creationId xmlns:a16="http://schemas.microsoft.com/office/drawing/2014/main" id="{70A52160-4E96-7294-6859-87CE68150E37}"/>
              </a:ext>
            </a:extLst>
          </p:cNvPr>
          <p:cNvCxnSpPr>
            <a:cxnSpLocks/>
            <a:stCxn id="135" idx="0"/>
          </p:cNvCxnSpPr>
          <p:nvPr/>
        </p:nvCxnSpPr>
        <p:spPr>
          <a:xfrm flipH="1">
            <a:off x="1691014" y="2463800"/>
            <a:ext cx="5446386" cy="993384"/>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D3AF4D16-1BF2-9BB3-D65A-7898428BCFEA}"/>
              </a:ext>
            </a:extLst>
          </p:cNvPr>
          <p:cNvCxnSpPr>
            <a:cxnSpLocks/>
            <a:endCxn id="136" idx="2"/>
          </p:cNvCxnSpPr>
          <p:nvPr/>
        </p:nvCxnSpPr>
        <p:spPr>
          <a:xfrm flipH="1">
            <a:off x="999874" y="4749698"/>
            <a:ext cx="6587597" cy="1293767"/>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46" name="TextBox 145">
            <a:extLst>
              <a:ext uri="{FF2B5EF4-FFF2-40B4-BE49-F238E27FC236}">
                <a16:creationId xmlns:a16="http://schemas.microsoft.com/office/drawing/2014/main" id="{981F3180-469F-BEA9-31DD-A911292784DC}"/>
              </a:ext>
            </a:extLst>
          </p:cNvPr>
          <p:cNvSpPr txBox="1"/>
          <p:nvPr/>
        </p:nvSpPr>
        <p:spPr>
          <a:xfrm>
            <a:off x="1777891" y="2640587"/>
            <a:ext cx="404278"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F</a:t>
            </a:r>
          </a:p>
        </p:txBody>
      </p:sp>
      <p:sp>
        <p:nvSpPr>
          <p:cNvPr id="6" name="Freeform: Shape 5">
            <a:extLst>
              <a:ext uri="{FF2B5EF4-FFF2-40B4-BE49-F238E27FC236}">
                <a16:creationId xmlns:a16="http://schemas.microsoft.com/office/drawing/2014/main" id="{228F412D-9504-8B01-D0D1-3A8FD874FAD1}"/>
              </a:ext>
            </a:extLst>
          </p:cNvPr>
          <p:cNvSpPr/>
          <p:nvPr/>
        </p:nvSpPr>
        <p:spPr>
          <a:xfrm>
            <a:off x="751562" y="2167003"/>
            <a:ext cx="2342367" cy="4672208"/>
          </a:xfrm>
          <a:custGeom>
            <a:avLst/>
            <a:gdLst>
              <a:gd name="connsiteX0" fmla="*/ 0 w 2342367"/>
              <a:gd name="connsiteY0" fmla="*/ 4647156 h 4684734"/>
              <a:gd name="connsiteX1" fmla="*/ 25052 w 2342367"/>
              <a:gd name="connsiteY1" fmla="*/ 275572 h 4684734"/>
              <a:gd name="connsiteX2" fmla="*/ 338202 w 2342367"/>
              <a:gd name="connsiteY2" fmla="*/ 25052 h 4684734"/>
              <a:gd name="connsiteX3" fmla="*/ 1753643 w 2342367"/>
              <a:gd name="connsiteY3" fmla="*/ 0 h 4684734"/>
              <a:gd name="connsiteX4" fmla="*/ 1803748 w 2342367"/>
              <a:gd name="connsiteY4" fmla="*/ 150312 h 4684734"/>
              <a:gd name="connsiteX5" fmla="*/ 1828800 w 2342367"/>
              <a:gd name="connsiteY5" fmla="*/ 2029216 h 4684734"/>
              <a:gd name="connsiteX6" fmla="*/ 2342367 w 2342367"/>
              <a:gd name="connsiteY6" fmla="*/ 2467627 h 4684734"/>
              <a:gd name="connsiteX7" fmla="*/ 2342367 w 2342367"/>
              <a:gd name="connsiteY7" fmla="*/ 4534422 h 4684734"/>
              <a:gd name="connsiteX8" fmla="*/ 2004164 w 2342367"/>
              <a:gd name="connsiteY8" fmla="*/ 4684734 h 4684734"/>
              <a:gd name="connsiteX0" fmla="*/ 0 w 2342367"/>
              <a:gd name="connsiteY0" fmla="*/ 4634630 h 4672208"/>
              <a:gd name="connsiteX1" fmla="*/ 25052 w 2342367"/>
              <a:gd name="connsiteY1" fmla="*/ 263046 h 4672208"/>
              <a:gd name="connsiteX2" fmla="*/ 338202 w 2342367"/>
              <a:gd name="connsiteY2" fmla="*/ 12526 h 4672208"/>
              <a:gd name="connsiteX3" fmla="*/ 1628383 w 2342367"/>
              <a:gd name="connsiteY3" fmla="*/ 0 h 4672208"/>
              <a:gd name="connsiteX4" fmla="*/ 1803748 w 2342367"/>
              <a:gd name="connsiteY4" fmla="*/ 137786 h 4672208"/>
              <a:gd name="connsiteX5" fmla="*/ 1828800 w 2342367"/>
              <a:gd name="connsiteY5" fmla="*/ 2016690 h 4672208"/>
              <a:gd name="connsiteX6" fmla="*/ 2342367 w 2342367"/>
              <a:gd name="connsiteY6" fmla="*/ 2455101 h 4672208"/>
              <a:gd name="connsiteX7" fmla="*/ 2342367 w 2342367"/>
              <a:gd name="connsiteY7" fmla="*/ 4521896 h 4672208"/>
              <a:gd name="connsiteX8" fmla="*/ 2004164 w 2342367"/>
              <a:gd name="connsiteY8" fmla="*/ 4672208 h 46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367" h="4672208">
                <a:moveTo>
                  <a:pt x="0" y="4634630"/>
                </a:moveTo>
                <a:lnTo>
                  <a:pt x="25052" y="263046"/>
                </a:lnTo>
                <a:lnTo>
                  <a:pt x="338202" y="12526"/>
                </a:lnTo>
                <a:lnTo>
                  <a:pt x="1628383" y="0"/>
                </a:lnTo>
                <a:lnTo>
                  <a:pt x="1803748" y="137786"/>
                </a:lnTo>
                <a:lnTo>
                  <a:pt x="1828800" y="2016690"/>
                </a:lnTo>
                <a:lnTo>
                  <a:pt x="2342367" y="2455101"/>
                </a:lnTo>
                <a:lnTo>
                  <a:pt x="2342367" y="4521896"/>
                </a:lnTo>
                <a:lnTo>
                  <a:pt x="2004164" y="4672208"/>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46579AE-3B9D-58B9-75A2-FE63A0378D28}"/>
              </a:ext>
            </a:extLst>
          </p:cNvPr>
          <p:cNvSpPr txBox="1"/>
          <p:nvPr/>
        </p:nvSpPr>
        <p:spPr>
          <a:xfrm>
            <a:off x="5756290" y="6038076"/>
            <a:ext cx="3162716" cy="646331"/>
          </a:xfrm>
          <a:prstGeom prst="rect">
            <a:avLst/>
          </a:prstGeom>
          <a:noFill/>
        </p:spPr>
        <p:txBody>
          <a:bodyPr wrap="square" rtlCol="0">
            <a:spAutoFit/>
          </a:bodyPr>
          <a:lstStyle/>
          <a:p>
            <a:pPr algn="l">
              <a:spcAft>
                <a:spcPts val="1200"/>
              </a:spcAft>
            </a:pPr>
            <a:r>
              <a:rPr lang="en-GB" dirty="0">
                <a:latin typeface="Arial" panose="020B0604020202020204" pitchFamily="34" charset="0"/>
                <a:cs typeface="Arial" panose="020B0604020202020204" pitchFamily="34" charset="0"/>
              </a:rPr>
              <a:t>Answer: Where the top ray crosses the axis of the lens   </a:t>
            </a:r>
          </a:p>
        </p:txBody>
      </p:sp>
      <p:sp>
        <p:nvSpPr>
          <p:cNvPr id="13" name="TextBox 12">
            <a:extLst>
              <a:ext uri="{FF2B5EF4-FFF2-40B4-BE49-F238E27FC236}">
                <a16:creationId xmlns:a16="http://schemas.microsoft.com/office/drawing/2014/main" id="{5A277805-09AD-6C19-8344-EFE4F4CBC7EC}"/>
              </a:ext>
            </a:extLst>
          </p:cNvPr>
          <p:cNvSpPr txBox="1"/>
          <p:nvPr/>
        </p:nvSpPr>
        <p:spPr>
          <a:xfrm>
            <a:off x="3613490" y="5835851"/>
            <a:ext cx="2217896" cy="954107"/>
          </a:xfrm>
          <a:prstGeom prst="rect">
            <a:avLst/>
          </a:prstGeom>
          <a:noFill/>
        </p:spPr>
        <p:txBody>
          <a:bodyPr wrap="square" rtlCol="0">
            <a:spAutoFit/>
          </a:bodyPr>
          <a:lstStyle/>
          <a:p>
            <a:pPr algn="l">
              <a:spcAft>
                <a:spcPts val="1200"/>
              </a:spcAft>
            </a:pPr>
            <a:r>
              <a:rPr lang="en-GB" sz="2800" dirty="0">
                <a:latin typeface="Arial" panose="020B0604020202020204" pitchFamily="34" charset="0"/>
                <a:cs typeface="Arial" panose="020B0604020202020204" pitchFamily="34" charset="0"/>
              </a:rPr>
              <a:t>Telephoto Lens </a:t>
            </a:r>
          </a:p>
        </p:txBody>
      </p:sp>
      <p:cxnSp>
        <p:nvCxnSpPr>
          <p:cNvPr id="15" name="Straight Arrow Connector 14">
            <a:extLst>
              <a:ext uri="{FF2B5EF4-FFF2-40B4-BE49-F238E27FC236}">
                <a16:creationId xmlns:a16="http://schemas.microsoft.com/office/drawing/2014/main" id="{816A9BCD-8B6B-7CC8-8561-53B0F1339CA1}"/>
              </a:ext>
            </a:extLst>
          </p:cNvPr>
          <p:cNvCxnSpPr>
            <a:cxnSpLocks/>
            <a:stCxn id="13" idx="1"/>
          </p:cNvCxnSpPr>
          <p:nvPr/>
        </p:nvCxnSpPr>
        <p:spPr>
          <a:xfrm flipH="1" flipV="1">
            <a:off x="3215993" y="6038076"/>
            <a:ext cx="397497" cy="274829"/>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83452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E5BFF-DB88-4102-EAE7-43F1FDDD7183}"/>
            </a:ext>
          </a:extLst>
        </p:cNvPr>
        <p:cNvGrpSpPr/>
        <p:nvPr/>
      </p:nvGrpSpPr>
      <p:grpSpPr>
        <a:xfrm>
          <a:off x="0" y="0"/>
          <a:ext cx="0" cy="0"/>
          <a:chOff x="0" y="0"/>
          <a:chExt cx="0" cy="0"/>
        </a:xfrm>
      </p:grpSpPr>
      <p:grpSp>
        <p:nvGrpSpPr>
          <p:cNvPr id="126" name="Group 125">
            <a:extLst>
              <a:ext uri="{FF2B5EF4-FFF2-40B4-BE49-F238E27FC236}">
                <a16:creationId xmlns:a16="http://schemas.microsoft.com/office/drawing/2014/main" id="{2A85982B-0673-9092-E667-498C2CD24625}"/>
              </a:ext>
            </a:extLst>
          </p:cNvPr>
          <p:cNvGrpSpPr/>
          <p:nvPr/>
        </p:nvGrpSpPr>
        <p:grpSpPr>
          <a:xfrm>
            <a:off x="437480" y="1565895"/>
            <a:ext cx="8211220" cy="5199208"/>
            <a:chOff x="3470315" y="3231860"/>
            <a:chExt cx="4923067" cy="3117204"/>
          </a:xfrm>
        </p:grpSpPr>
        <p:grpSp>
          <p:nvGrpSpPr>
            <p:cNvPr id="94" name="Group 93">
              <a:extLst>
                <a:ext uri="{FF2B5EF4-FFF2-40B4-BE49-F238E27FC236}">
                  <a16:creationId xmlns:a16="http://schemas.microsoft.com/office/drawing/2014/main" id="{0DF2C4DD-FD50-0761-B8D3-D7D7805232DB}"/>
                </a:ext>
              </a:extLst>
            </p:cNvPr>
            <p:cNvGrpSpPr/>
            <p:nvPr/>
          </p:nvGrpSpPr>
          <p:grpSpPr>
            <a:xfrm>
              <a:off x="3507358" y="3231860"/>
              <a:ext cx="4848984" cy="3090968"/>
              <a:chOff x="3643322" y="2924333"/>
              <a:chExt cx="4848984" cy="3090968"/>
            </a:xfrm>
          </p:grpSpPr>
          <p:cxnSp>
            <p:nvCxnSpPr>
              <p:cNvPr id="58" name="Straight Connector 57">
                <a:extLst>
                  <a:ext uri="{FF2B5EF4-FFF2-40B4-BE49-F238E27FC236}">
                    <a16:creationId xmlns:a16="http://schemas.microsoft.com/office/drawing/2014/main" id="{F6B9DFB6-7AA8-C463-7923-FA9291D0D5B5}"/>
                  </a:ext>
                </a:extLst>
              </p:cNvPr>
              <p:cNvCxnSpPr>
                <a:cxnSpLocks/>
              </p:cNvCxnSpPr>
              <p:nvPr/>
            </p:nvCxnSpPr>
            <p:spPr>
              <a:xfrm rot="10800000">
                <a:off x="7280060"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EB41E698-FBBC-AD68-F548-CB97DBBDD8FB}"/>
                  </a:ext>
                </a:extLst>
              </p:cNvPr>
              <p:cNvCxnSpPr>
                <a:cxnSpLocks/>
              </p:cNvCxnSpPr>
              <p:nvPr/>
            </p:nvCxnSpPr>
            <p:spPr>
              <a:xfrm rot="10800000">
                <a:off x="6933704"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3DE36559-A606-AF35-6F0C-AF8239732B98}"/>
                  </a:ext>
                </a:extLst>
              </p:cNvPr>
              <p:cNvCxnSpPr>
                <a:cxnSpLocks/>
              </p:cNvCxnSpPr>
              <p:nvPr/>
            </p:nvCxnSpPr>
            <p:spPr>
              <a:xfrm rot="10800000">
                <a:off x="6587348"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8ABE827D-C597-C0AE-1B5B-440FBCB3A8F2}"/>
                  </a:ext>
                </a:extLst>
              </p:cNvPr>
              <p:cNvCxnSpPr>
                <a:cxnSpLocks/>
              </p:cNvCxnSpPr>
              <p:nvPr/>
            </p:nvCxnSpPr>
            <p:spPr>
              <a:xfrm rot="10800000">
                <a:off x="6240992"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BD015CD9-3C3D-3306-AF01-1CD7881FD19B}"/>
                  </a:ext>
                </a:extLst>
              </p:cNvPr>
              <p:cNvCxnSpPr>
                <a:cxnSpLocks/>
              </p:cNvCxnSpPr>
              <p:nvPr/>
            </p:nvCxnSpPr>
            <p:spPr>
              <a:xfrm rot="10800000">
                <a:off x="5894636"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419EA73A-FEEF-4C9F-A59E-9FAE9284341E}"/>
                  </a:ext>
                </a:extLst>
              </p:cNvPr>
              <p:cNvCxnSpPr>
                <a:cxnSpLocks/>
              </p:cNvCxnSpPr>
              <p:nvPr/>
            </p:nvCxnSpPr>
            <p:spPr>
              <a:xfrm rot="10800000">
                <a:off x="5548280"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EBA22FC3-6042-79F2-1EF8-BF9C44323A71}"/>
                  </a:ext>
                </a:extLst>
              </p:cNvPr>
              <p:cNvCxnSpPr>
                <a:cxnSpLocks/>
              </p:cNvCxnSpPr>
              <p:nvPr/>
            </p:nvCxnSpPr>
            <p:spPr>
              <a:xfrm rot="10800000">
                <a:off x="5201924"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2ACD6E1A-0BBC-9BB6-C6AC-E53FA7AEDA4A}"/>
                  </a:ext>
                </a:extLst>
              </p:cNvPr>
              <p:cNvCxnSpPr>
                <a:cxnSpLocks/>
              </p:cNvCxnSpPr>
              <p:nvPr/>
            </p:nvCxnSpPr>
            <p:spPr>
              <a:xfrm rot="10800000">
                <a:off x="4855568"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5A11106F-A6C9-ED18-FAA6-8E1A92A9247E}"/>
                  </a:ext>
                </a:extLst>
              </p:cNvPr>
              <p:cNvCxnSpPr>
                <a:cxnSpLocks/>
              </p:cNvCxnSpPr>
              <p:nvPr/>
            </p:nvCxnSpPr>
            <p:spPr>
              <a:xfrm rot="10800000">
                <a:off x="4509212"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5D88EE51-2815-9BB1-BD8B-94A93577FE78}"/>
                  </a:ext>
                </a:extLst>
              </p:cNvPr>
              <p:cNvCxnSpPr>
                <a:cxnSpLocks/>
              </p:cNvCxnSpPr>
              <p:nvPr/>
            </p:nvCxnSpPr>
            <p:spPr>
              <a:xfrm rot="10800000">
                <a:off x="4162856"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B3A4E779-5FDB-E4A5-B0B0-F3AD0EEF5357}"/>
                  </a:ext>
                </a:extLst>
              </p:cNvPr>
              <p:cNvCxnSpPr>
                <a:cxnSpLocks/>
              </p:cNvCxnSpPr>
              <p:nvPr/>
            </p:nvCxnSpPr>
            <p:spPr>
              <a:xfrm rot="10800000">
                <a:off x="3816500"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5B91FF5F-94D4-27EB-5A2C-6956E0CC009A}"/>
                  </a:ext>
                </a:extLst>
              </p:cNvPr>
              <p:cNvCxnSpPr>
                <a:cxnSpLocks/>
              </p:cNvCxnSpPr>
              <p:nvPr/>
            </p:nvCxnSpPr>
            <p:spPr>
              <a:xfrm rot="10800000">
                <a:off x="7106882"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DA73F94C-E1B2-27AF-7D03-B44ACF6E4A54}"/>
                  </a:ext>
                </a:extLst>
              </p:cNvPr>
              <p:cNvCxnSpPr>
                <a:cxnSpLocks/>
              </p:cNvCxnSpPr>
              <p:nvPr/>
            </p:nvCxnSpPr>
            <p:spPr>
              <a:xfrm rot="10800000">
                <a:off x="6760526"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51179E65-52CF-985F-E4AE-2EFE2C72134E}"/>
                  </a:ext>
                </a:extLst>
              </p:cNvPr>
              <p:cNvCxnSpPr>
                <a:cxnSpLocks/>
              </p:cNvCxnSpPr>
              <p:nvPr/>
            </p:nvCxnSpPr>
            <p:spPr>
              <a:xfrm rot="10800000">
                <a:off x="6414170"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84794894-85A0-53F3-4DFF-CD689D51040A}"/>
                  </a:ext>
                </a:extLst>
              </p:cNvPr>
              <p:cNvCxnSpPr>
                <a:cxnSpLocks/>
              </p:cNvCxnSpPr>
              <p:nvPr/>
            </p:nvCxnSpPr>
            <p:spPr>
              <a:xfrm rot="10800000">
                <a:off x="6067814"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CC1E4BBE-A5F5-C868-BD97-9C84E9EFB8B3}"/>
                  </a:ext>
                </a:extLst>
              </p:cNvPr>
              <p:cNvCxnSpPr>
                <a:cxnSpLocks/>
              </p:cNvCxnSpPr>
              <p:nvPr/>
            </p:nvCxnSpPr>
            <p:spPr>
              <a:xfrm rot="10800000">
                <a:off x="5721458"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F34FF19B-0272-94D3-A409-376AFBE85A7B}"/>
                  </a:ext>
                </a:extLst>
              </p:cNvPr>
              <p:cNvCxnSpPr>
                <a:cxnSpLocks/>
              </p:cNvCxnSpPr>
              <p:nvPr/>
            </p:nvCxnSpPr>
            <p:spPr>
              <a:xfrm rot="10800000">
                <a:off x="5375102"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9D3AB578-0152-DDF6-E918-843BB77C4426}"/>
                  </a:ext>
                </a:extLst>
              </p:cNvPr>
              <p:cNvCxnSpPr>
                <a:cxnSpLocks/>
              </p:cNvCxnSpPr>
              <p:nvPr/>
            </p:nvCxnSpPr>
            <p:spPr>
              <a:xfrm rot="10800000">
                <a:off x="5028746"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17AC3D2B-A784-197B-67FB-566B2E97FBB1}"/>
                  </a:ext>
                </a:extLst>
              </p:cNvPr>
              <p:cNvCxnSpPr>
                <a:cxnSpLocks/>
              </p:cNvCxnSpPr>
              <p:nvPr/>
            </p:nvCxnSpPr>
            <p:spPr>
              <a:xfrm rot="10800000">
                <a:off x="4682390"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F1ACDF6E-C51B-6C69-13AE-897D7FFADB93}"/>
                  </a:ext>
                </a:extLst>
              </p:cNvPr>
              <p:cNvCxnSpPr>
                <a:cxnSpLocks/>
              </p:cNvCxnSpPr>
              <p:nvPr/>
            </p:nvCxnSpPr>
            <p:spPr>
              <a:xfrm rot="10800000">
                <a:off x="4336034"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B089E219-0C22-4807-28AD-FDB5AF33DEB3}"/>
                  </a:ext>
                </a:extLst>
              </p:cNvPr>
              <p:cNvCxnSpPr>
                <a:cxnSpLocks/>
              </p:cNvCxnSpPr>
              <p:nvPr/>
            </p:nvCxnSpPr>
            <p:spPr>
              <a:xfrm rot="10800000">
                <a:off x="3989678"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4057029A-CA2B-1083-90D8-D74297E3D5D4}"/>
                  </a:ext>
                </a:extLst>
              </p:cNvPr>
              <p:cNvCxnSpPr>
                <a:cxnSpLocks/>
              </p:cNvCxnSpPr>
              <p:nvPr/>
            </p:nvCxnSpPr>
            <p:spPr>
              <a:xfrm rot="10800000">
                <a:off x="3643322" y="2924334"/>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62B1F801-01A7-BC15-5B32-610F86850AC1}"/>
                  </a:ext>
                </a:extLst>
              </p:cNvPr>
              <p:cNvCxnSpPr>
                <a:cxnSpLocks/>
              </p:cNvCxnSpPr>
              <p:nvPr/>
            </p:nvCxnSpPr>
            <p:spPr>
              <a:xfrm rot="10800000">
                <a:off x="8319128"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56E5C893-2DAE-831D-CAA4-CF4633B9DB6C}"/>
                  </a:ext>
                </a:extLst>
              </p:cNvPr>
              <p:cNvCxnSpPr>
                <a:cxnSpLocks/>
              </p:cNvCxnSpPr>
              <p:nvPr/>
            </p:nvCxnSpPr>
            <p:spPr>
              <a:xfrm rot="10800000">
                <a:off x="7972772"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FBB93CCD-1C4E-9997-AF35-671ADE5B11ED}"/>
                  </a:ext>
                </a:extLst>
              </p:cNvPr>
              <p:cNvCxnSpPr>
                <a:cxnSpLocks/>
              </p:cNvCxnSpPr>
              <p:nvPr/>
            </p:nvCxnSpPr>
            <p:spPr>
              <a:xfrm rot="10800000">
                <a:off x="7626416"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7F7E2CAF-405A-A619-4C47-834C4F67088A}"/>
                  </a:ext>
                </a:extLst>
              </p:cNvPr>
              <p:cNvCxnSpPr>
                <a:cxnSpLocks/>
              </p:cNvCxnSpPr>
              <p:nvPr/>
            </p:nvCxnSpPr>
            <p:spPr>
              <a:xfrm rot="10800000">
                <a:off x="8492306"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1EB2A58B-00B0-FF56-5D0F-4E52FC8833BA}"/>
                  </a:ext>
                </a:extLst>
              </p:cNvPr>
              <p:cNvCxnSpPr>
                <a:cxnSpLocks/>
              </p:cNvCxnSpPr>
              <p:nvPr/>
            </p:nvCxnSpPr>
            <p:spPr>
              <a:xfrm rot="10800000">
                <a:off x="8145950"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3758F9B9-51F9-E341-2A4B-D014180C0226}"/>
                  </a:ext>
                </a:extLst>
              </p:cNvPr>
              <p:cNvCxnSpPr>
                <a:cxnSpLocks/>
              </p:cNvCxnSpPr>
              <p:nvPr/>
            </p:nvCxnSpPr>
            <p:spPr>
              <a:xfrm rot="10800000">
                <a:off x="7799594"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7205AD30-FE50-A05E-ED2D-87D0FB2170D1}"/>
                  </a:ext>
                </a:extLst>
              </p:cNvPr>
              <p:cNvCxnSpPr>
                <a:cxnSpLocks/>
              </p:cNvCxnSpPr>
              <p:nvPr/>
            </p:nvCxnSpPr>
            <p:spPr>
              <a:xfrm rot="10800000">
                <a:off x="7453238" y="2924333"/>
                <a:ext cx="0" cy="3090967"/>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25" name="Group 124">
              <a:extLst>
                <a:ext uri="{FF2B5EF4-FFF2-40B4-BE49-F238E27FC236}">
                  <a16:creationId xmlns:a16="http://schemas.microsoft.com/office/drawing/2014/main" id="{2BC7292F-70AB-8F97-9998-F4BF8D6555CE}"/>
                </a:ext>
              </a:extLst>
            </p:cNvPr>
            <p:cNvGrpSpPr/>
            <p:nvPr/>
          </p:nvGrpSpPr>
          <p:grpSpPr>
            <a:xfrm>
              <a:off x="3470315" y="3231860"/>
              <a:ext cx="4923067" cy="3117204"/>
              <a:chOff x="4258141" y="2784704"/>
              <a:chExt cx="4749890" cy="3117204"/>
            </a:xfrm>
          </p:grpSpPr>
          <p:cxnSp>
            <p:nvCxnSpPr>
              <p:cNvPr id="98" name="Straight Connector 97">
                <a:extLst>
                  <a:ext uri="{FF2B5EF4-FFF2-40B4-BE49-F238E27FC236}">
                    <a16:creationId xmlns:a16="http://schemas.microsoft.com/office/drawing/2014/main" id="{A2F75E8E-2C27-9C17-4571-D854C5E51CFC}"/>
                  </a:ext>
                </a:extLst>
              </p:cNvPr>
              <p:cNvCxnSpPr>
                <a:cxnSpLocks/>
              </p:cNvCxnSpPr>
              <p:nvPr/>
            </p:nvCxnSpPr>
            <p:spPr>
              <a:xfrm rot="5400000">
                <a:off x="6633085" y="582938"/>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C58576CB-5CB7-AC24-F2BF-993255EDF668}"/>
                  </a:ext>
                </a:extLst>
              </p:cNvPr>
              <p:cNvCxnSpPr>
                <a:cxnSpLocks/>
              </p:cNvCxnSpPr>
              <p:nvPr/>
            </p:nvCxnSpPr>
            <p:spPr>
              <a:xfrm rot="5400000">
                <a:off x="6633085" y="929294"/>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AB7723A9-8FBB-3A61-9364-9018702D2F7D}"/>
                  </a:ext>
                </a:extLst>
              </p:cNvPr>
              <p:cNvCxnSpPr>
                <a:cxnSpLocks/>
              </p:cNvCxnSpPr>
              <p:nvPr/>
            </p:nvCxnSpPr>
            <p:spPr>
              <a:xfrm rot="5400000">
                <a:off x="6633085" y="1275650"/>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FD36E4D6-064A-4F5D-11CB-7B491E2F6326}"/>
                  </a:ext>
                </a:extLst>
              </p:cNvPr>
              <p:cNvCxnSpPr>
                <a:cxnSpLocks/>
              </p:cNvCxnSpPr>
              <p:nvPr/>
            </p:nvCxnSpPr>
            <p:spPr>
              <a:xfrm rot="5400000">
                <a:off x="6633087" y="1622006"/>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07B9DFBD-0593-43DA-660F-986B0FB98000}"/>
                  </a:ext>
                </a:extLst>
              </p:cNvPr>
              <p:cNvCxnSpPr>
                <a:cxnSpLocks/>
              </p:cNvCxnSpPr>
              <p:nvPr/>
            </p:nvCxnSpPr>
            <p:spPr>
              <a:xfrm rot="5400000">
                <a:off x="6633087" y="1968362"/>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791468D1-4C16-81D4-A937-B5CAA53CA297}"/>
                  </a:ext>
                </a:extLst>
              </p:cNvPr>
              <p:cNvCxnSpPr>
                <a:cxnSpLocks/>
              </p:cNvCxnSpPr>
              <p:nvPr/>
            </p:nvCxnSpPr>
            <p:spPr>
              <a:xfrm rot="5400000">
                <a:off x="6633087" y="2314718"/>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C4901AB5-56A2-C176-033D-1A3FAF5D6E89}"/>
                  </a:ext>
                </a:extLst>
              </p:cNvPr>
              <p:cNvCxnSpPr>
                <a:cxnSpLocks/>
              </p:cNvCxnSpPr>
              <p:nvPr/>
            </p:nvCxnSpPr>
            <p:spPr>
              <a:xfrm rot="5400000">
                <a:off x="6633087" y="2661074"/>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0F181906-D726-E90C-CBC4-4D45516E7AB5}"/>
                  </a:ext>
                </a:extLst>
              </p:cNvPr>
              <p:cNvCxnSpPr>
                <a:cxnSpLocks/>
              </p:cNvCxnSpPr>
              <p:nvPr/>
            </p:nvCxnSpPr>
            <p:spPr>
              <a:xfrm rot="5400000">
                <a:off x="6633087" y="3007430"/>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E9A2CA88-C977-90F7-AEA9-0E7ADC1B572F}"/>
                  </a:ext>
                </a:extLst>
              </p:cNvPr>
              <p:cNvCxnSpPr>
                <a:cxnSpLocks/>
              </p:cNvCxnSpPr>
              <p:nvPr/>
            </p:nvCxnSpPr>
            <p:spPr>
              <a:xfrm rot="5400000">
                <a:off x="6633087" y="3353786"/>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1C7E7B4F-1FB5-F8EA-B5A9-DEC5C9004778}"/>
                  </a:ext>
                </a:extLst>
              </p:cNvPr>
              <p:cNvCxnSpPr>
                <a:cxnSpLocks/>
              </p:cNvCxnSpPr>
              <p:nvPr/>
            </p:nvCxnSpPr>
            <p:spPr>
              <a:xfrm rot="5400000">
                <a:off x="6633085" y="409760"/>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69071D5B-8591-E626-3C61-7DC665CD8E75}"/>
                  </a:ext>
                </a:extLst>
              </p:cNvPr>
              <p:cNvCxnSpPr>
                <a:cxnSpLocks/>
              </p:cNvCxnSpPr>
              <p:nvPr/>
            </p:nvCxnSpPr>
            <p:spPr>
              <a:xfrm rot="5400000">
                <a:off x="6633085" y="756116"/>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B490A661-1777-C810-8A52-1D0161FE14B5}"/>
                  </a:ext>
                </a:extLst>
              </p:cNvPr>
              <p:cNvCxnSpPr>
                <a:cxnSpLocks/>
              </p:cNvCxnSpPr>
              <p:nvPr/>
            </p:nvCxnSpPr>
            <p:spPr>
              <a:xfrm rot="5400000">
                <a:off x="6633085" y="1102472"/>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0BEEED5B-3AC1-ECAB-B1B4-0447CC3510E6}"/>
                  </a:ext>
                </a:extLst>
              </p:cNvPr>
              <p:cNvCxnSpPr>
                <a:cxnSpLocks/>
              </p:cNvCxnSpPr>
              <p:nvPr/>
            </p:nvCxnSpPr>
            <p:spPr>
              <a:xfrm rot="5400000">
                <a:off x="6633085" y="1448828"/>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BEB9E82A-6B12-1CCA-5DC1-5EE3D4EEBB65}"/>
                  </a:ext>
                </a:extLst>
              </p:cNvPr>
              <p:cNvCxnSpPr>
                <a:cxnSpLocks/>
              </p:cNvCxnSpPr>
              <p:nvPr/>
            </p:nvCxnSpPr>
            <p:spPr>
              <a:xfrm rot="5400000">
                <a:off x="6633087" y="1795184"/>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F33C1038-D2B2-1BAD-3E0C-41C5C8A05B79}"/>
                  </a:ext>
                </a:extLst>
              </p:cNvPr>
              <p:cNvCxnSpPr>
                <a:cxnSpLocks/>
              </p:cNvCxnSpPr>
              <p:nvPr/>
            </p:nvCxnSpPr>
            <p:spPr>
              <a:xfrm rot="5400000">
                <a:off x="6633087" y="2141540"/>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B376E74B-2E30-2DEF-0FE3-33C904D6C04C}"/>
                  </a:ext>
                </a:extLst>
              </p:cNvPr>
              <p:cNvCxnSpPr>
                <a:cxnSpLocks/>
              </p:cNvCxnSpPr>
              <p:nvPr/>
            </p:nvCxnSpPr>
            <p:spPr>
              <a:xfrm rot="5400000">
                <a:off x="6633087" y="2487896"/>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0D961410-C629-379D-FAF5-962F724639D7}"/>
                  </a:ext>
                </a:extLst>
              </p:cNvPr>
              <p:cNvCxnSpPr>
                <a:cxnSpLocks/>
              </p:cNvCxnSpPr>
              <p:nvPr/>
            </p:nvCxnSpPr>
            <p:spPr>
              <a:xfrm rot="5400000">
                <a:off x="6633087" y="2834252"/>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134C9CEE-DC7F-E1CD-219B-9E221819D3B0}"/>
                  </a:ext>
                </a:extLst>
              </p:cNvPr>
              <p:cNvCxnSpPr>
                <a:cxnSpLocks/>
              </p:cNvCxnSpPr>
              <p:nvPr/>
            </p:nvCxnSpPr>
            <p:spPr>
              <a:xfrm rot="5400000">
                <a:off x="6633087" y="3180608"/>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7E5EF812-0C6A-E339-E9AD-D74DE36C1586}"/>
                  </a:ext>
                </a:extLst>
              </p:cNvPr>
              <p:cNvCxnSpPr>
                <a:cxnSpLocks/>
              </p:cNvCxnSpPr>
              <p:nvPr/>
            </p:nvCxnSpPr>
            <p:spPr>
              <a:xfrm rot="5400000">
                <a:off x="6633087" y="3526964"/>
                <a:ext cx="0" cy="4749888"/>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sp>
        <p:nvSpPr>
          <p:cNvPr id="2" name="Title 1">
            <a:extLst>
              <a:ext uri="{FF2B5EF4-FFF2-40B4-BE49-F238E27FC236}">
                <a16:creationId xmlns:a16="http://schemas.microsoft.com/office/drawing/2014/main" id="{DB072AC7-8B84-00B9-D50E-897109B311AD}"/>
              </a:ext>
            </a:extLst>
          </p:cNvPr>
          <p:cNvSpPr>
            <a:spLocks noGrp="1"/>
          </p:cNvSpPr>
          <p:nvPr>
            <p:ph type="title"/>
          </p:nvPr>
        </p:nvSpPr>
        <p:spPr/>
        <p:txBody>
          <a:bodyPr>
            <a:normAutofit fontScale="90000"/>
          </a:bodyPr>
          <a:lstStyle/>
          <a:p>
            <a:r>
              <a:rPr lang="en-GB" dirty="0"/>
              <a:t>Exercise</a:t>
            </a:r>
          </a:p>
        </p:txBody>
      </p:sp>
      <p:sp>
        <p:nvSpPr>
          <p:cNvPr id="7" name="Text Placeholder 6">
            <a:extLst>
              <a:ext uri="{FF2B5EF4-FFF2-40B4-BE49-F238E27FC236}">
                <a16:creationId xmlns:a16="http://schemas.microsoft.com/office/drawing/2014/main" id="{0D8F4D67-98C7-2760-7EF8-6ACAFA348611}"/>
              </a:ext>
            </a:extLst>
          </p:cNvPr>
          <p:cNvSpPr>
            <a:spLocks noGrp="1"/>
          </p:cNvSpPr>
          <p:nvPr>
            <p:ph type="body" sz="quarter" idx="10"/>
          </p:nvPr>
        </p:nvSpPr>
        <p:spPr>
          <a:xfrm>
            <a:off x="122292" y="461664"/>
            <a:ext cx="8899415" cy="1643527"/>
          </a:xfrm>
          <a:solidFill>
            <a:schemeClr val="accent5">
              <a:lumMod val="20000"/>
              <a:lumOff val="80000"/>
            </a:schemeClr>
          </a:solidFill>
        </p:spPr>
        <p:txBody>
          <a:bodyPr/>
          <a:lstStyle/>
          <a:p>
            <a:r>
              <a:rPr lang="en-GB" dirty="0"/>
              <a:t>Engineers are designing a phone with 5x lens. A prism will help to create the “long lens” needed for telephoto. The below diagram is incorrect. Re-draw the prism correctly so the image will appear on the sensor.</a:t>
            </a:r>
          </a:p>
        </p:txBody>
      </p:sp>
      <p:sp>
        <p:nvSpPr>
          <p:cNvPr id="3" name="Freeform: Shape 2">
            <a:extLst>
              <a:ext uri="{FF2B5EF4-FFF2-40B4-BE49-F238E27FC236}">
                <a16:creationId xmlns:a16="http://schemas.microsoft.com/office/drawing/2014/main" id="{A9BFE804-949D-5CEE-C875-20611C58FCBE}"/>
              </a:ext>
            </a:extLst>
          </p:cNvPr>
          <p:cNvSpPr/>
          <p:nvPr/>
        </p:nvSpPr>
        <p:spPr bwMode="auto">
          <a:xfrm>
            <a:off x="2485135" y="2447718"/>
            <a:ext cx="178944" cy="1178486"/>
          </a:xfrm>
          <a:custGeom>
            <a:avLst/>
            <a:gdLst>
              <a:gd name="connsiteX0" fmla="*/ 191386 w 627321"/>
              <a:gd name="connsiteY0" fmla="*/ 0 h 2519916"/>
              <a:gd name="connsiteX1" fmla="*/ 627321 w 627321"/>
              <a:gd name="connsiteY1" fmla="*/ 2519916 h 2519916"/>
              <a:gd name="connsiteX2" fmla="*/ 0 w 627321"/>
              <a:gd name="connsiteY2" fmla="*/ 2509283 h 2519916"/>
              <a:gd name="connsiteX3" fmla="*/ 191386 w 627321"/>
              <a:gd name="connsiteY3" fmla="*/ 0 h 2519916"/>
              <a:gd name="connsiteX0" fmla="*/ 191386 w 191386"/>
              <a:gd name="connsiteY0" fmla="*/ 0 h 2509283"/>
              <a:gd name="connsiteX1" fmla="*/ 0 w 191386"/>
              <a:gd name="connsiteY1" fmla="*/ 2509283 h 2509283"/>
              <a:gd name="connsiteX2" fmla="*/ 191386 w 191386"/>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191386 w 282600"/>
              <a:gd name="connsiteY0" fmla="*/ 0 h 2509283"/>
              <a:gd name="connsiteX1" fmla="*/ 0 w 282600"/>
              <a:gd name="connsiteY1" fmla="*/ 2509283 h 2509283"/>
              <a:gd name="connsiteX2" fmla="*/ 191386 w 282600"/>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242724 w 272066"/>
              <a:gd name="connsiteY0" fmla="*/ 0 h 2509283"/>
              <a:gd name="connsiteX1" fmla="*/ 51338 w 272066"/>
              <a:gd name="connsiteY1" fmla="*/ 2509283 h 2509283"/>
              <a:gd name="connsiteX2" fmla="*/ 242724 w 272066"/>
              <a:gd name="connsiteY2" fmla="*/ 0 h 2509283"/>
              <a:gd name="connsiteX0" fmla="*/ 242724 w 431108"/>
              <a:gd name="connsiteY0" fmla="*/ 0 h 2509283"/>
              <a:gd name="connsiteX1" fmla="*/ 51338 w 431108"/>
              <a:gd name="connsiteY1" fmla="*/ 2509283 h 2509283"/>
              <a:gd name="connsiteX2" fmla="*/ 242724 w 431108"/>
              <a:gd name="connsiteY2" fmla="*/ 0 h 2509283"/>
              <a:gd name="connsiteX0" fmla="*/ 198091 w 442874"/>
              <a:gd name="connsiteY0" fmla="*/ 0 h 2488018"/>
              <a:gd name="connsiteX1" fmla="*/ 144928 w 442874"/>
              <a:gd name="connsiteY1" fmla="*/ 2488018 h 2488018"/>
              <a:gd name="connsiteX2" fmla="*/ 198091 w 442874"/>
              <a:gd name="connsiteY2" fmla="*/ 0 h 2488018"/>
              <a:gd name="connsiteX0" fmla="*/ 258630 w 503413"/>
              <a:gd name="connsiteY0" fmla="*/ 0 h 2488018"/>
              <a:gd name="connsiteX1" fmla="*/ 205467 w 503413"/>
              <a:gd name="connsiteY1" fmla="*/ 2488018 h 2488018"/>
              <a:gd name="connsiteX2" fmla="*/ 258630 w 503413"/>
              <a:gd name="connsiteY2" fmla="*/ 0 h 2488018"/>
              <a:gd name="connsiteX0" fmla="*/ 258630 w 434490"/>
              <a:gd name="connsiteY0" fmla="*/ 0 h 2488018"/>
              <a:gd name="connsiteX1" fmla="*/ 205467 w 434490"/>
              <a:gd name="connsiteY1" fmla="*/ 2488018 h 2488018"/>
              <a:gd name="connsiteX2" fmla="*/ 258630 w 434490"/>
              <a:gd name="connsiteY2" fmla="*/ 0 h 2488018"/>
              <a:gd name="connsiteX0" fmla="*/ 242605 w 433746"/>
              <a:gd name="connsiteY0" fmla="*/ 0 h 2668772"/>
              <a:gd name="connsiteX1" fmla="*/ 231972 w 433746"/>
              <a:gd name="connsiteY1" fmla="*/ 2668772 h 2668772"/>
              <a:gd name="connsiteX2" fmla="*/ 242605 w 433746"/>
              <a:gd name="connsiteY2" fmla="*/ 0 h 2668772"/>
              <a:gd name="connsiteX0" fmla="*/ 179477 w 370618"/>
              <a:gd name="connsiteY0" fmla="*/ 0 h 2668772"/>
              <a:gd name="connsiteX1" fmla="*/ 168844 w 370618"/>
              <a:gd name="connsiteY1" fmla="*/ 2668772 h 2668772"/>
              <a:gd name="connsiteX2" fmla="*/ 179477 w 370618"/>
              <a:gd name="connsiteY2" fmla="*/ 0 h 2668772"/>
              <a:gd name="connsiteX0" fmla="*/ 179477 w 326609"/>
              <a:gd name="connsiteY0" fmla="*/ 0 h 2668772"/>
              <a:gd name="connsiteX1" fmla="*/ 168844 w 326609"/>
              <a:gd name="connsiteY1" fmla="*/ 2668772 h 2668772"/>
              <a:gd name="connsiteX2" fmla="*/ 179477 w 326609"/>
              <a:gd name="connsiteY2" fmla="*/ 0 h 2668772"/>
              <a:gd name="connsiteX0" fmla="*/ 179477 w 322355"/>
              <a:gd name="connsiteY0" fmla="*/ 0 h 2668772"/>
              <a:gd name="connsiteX1" fmla="*/ 168844 w 322355"/>
              <a:gd name="connsiteY1" fmla="*/ 2668772 h 2668772"/>
              <a:gd name="connsiteX2" fmla="*/ 179477 w 322355"/>
              <a:gd name="connsiteY2" fmla="*/ 0 h 2668772"/>
              <a:gd name="connsiteX0" fmla="*/ 157761 w 300639"/>
              <a:gd name="connsiteY0" fmla="*/ 0 h 2668772"/>
              <a:gd name="connsiteX1" fmla="*/ 147128 w 300639"/>
              <a:gd name="connsiteY1" fmla="*/ 2668772 h 2668772"/>
              <a:gd name="connsiteX2" fmla="*/ 157761 w 300639"/>
              <a:gd name="connsiteY2" fmla="*/ 0 h 2668772"/>
              <a:gd name="connsiteX0" fmla="*/ 144523 w 302708"/>
              <a:gd name="connsiteY0" fmla="*/ 0 h 2668772"/>
              <a:gd name="connsiteX1" fmla="*/ 165788 w 302708"/>
              <a:gd name="connsiteY1" fmla="*/ 2668772 h 2668772"/>
              <a:gd name="connsiteX2" fmla="*/ 144523 w 302708"/>
              <a:gd name="connsiteY2" fmla="*/ 0 h 2668772"/>
              <a:gd name="connsiteX0" fmla="*/ 141246 w 299431"/>
              <a:gd name="connsiteY0" fmla="*/ 0 h 2668772"/>
              <a:gd name="connsiteX1" fmla="*/ 162511 w 299431"/>
              <a:gd name="connsiteY1" fmla="*/ 2668772 h 2668772"/>
              <a:gd name="connsiteX2" fmla="*/ 141246 w 299431"/>
              <a:gd name="connsiteY2" fmla="*/ 0 h 2668772"/>
              <a:gd name="connsiteX0" fmla="*/ 141246 w 295417"/>
              <a:gd name="connsiteY0" fmla="*/ 0 h 2668772"/>
              <a:gd name="connsiteX1" fmla="*/ 162511 w 295417"/>
              <a:gd name="connsiteY1" fmla="*/ 2668772 h 2668772"/>
              <a:gd name="connsiteX2" fmla="*/ 141246 w 295417"/>
              <a:gd name="connsiteY2" fmla="*/ 0 h 2668772"/>
              <a:gd name="connsiteX0" fmla="*/ 174134 w 296321"/>
              <a:gd name="connsiteY0" fmla="*/ 0 h 2690037"/>
              <a:gd name="connsiteX1" fmla="*/ 120972 w 296321"/>
              <a:gd name="connsiteY1" fmla="*/ 2690037 h 2690037"/>
              <a:gd name="connsiteX2" fmla="*/ 174134 w 296321"/>
              <a:gd name="connsiteY2" fmla="*/ 0 h 2690037"/>
              <a:gd name="connsiteX0" fmla="*/ 141244 w 295416"/>
              <a:gd name="connsiteY0" fmla="*/ 0 h 2690037"/>
              <a:gd name="connsiteX1" fmla="*/ 162510 w 295416"/>
              <a:gd name="connsiteY1" fmla="*/ 2690037 h 2690037"/>
              <a:gd name="connsiteX2" fmla="*/ 141244 w 295416"/>
              <a:gd name="connsiteY2" fmla="*/ 0 h 2690037"/>
              <a:gd name="connsiteX0" fmla="*/ 110167 w 264339"/>
              <a:gd name="connsiteY0" fmla="*/ 0 h 2690037"/>
              <a:gd name="connsiteX1" fmla="*/ 131433 w 264339"/>
              <a:gd name="connsiteY1" fmla="*/ 2690037 h 2690037"/>
              <a:gd name="connsiteX2" fmla="*/ 110167 w 264339"/>
              <a:gd name="connsiteY2" fmla="*/ 0 h 2690037"/>
              <a:gd name="connsiteX0" fmla="*/ 117454 w 271626"/>
              <a:gd name="connsiteY0" fmla="*/ 0 h 2690037"/>
              <a:gd name="connsiteX1" fmla="*/ 138720 w 271626"/>
              <a:gd name="connsiteY1" fmla="*/ 2690037 h 2690037"/>
              <a:gd name="connsiteX2" fmla="*/ 117454 w 271626"/>
              <a:gd name="connsiteY2" fmla="*/ 0 h 2690037"/>
              <a:gd name="connsiteX0" fmla="*/ 117454 w 267667"/>
              <a:gd name="connsiteY0" fmla="*/ 0 h 2690037"/>
              <a:gd name="connsiteX1" fmla="*/ 138720 w 267667"/>
              <a:gd name="connsiteY1" fmla="*/ 2690037 h 2690037"/>
              <a:gd name="connsiteX2" fmla="*/ 117454 w 267667"/>
              <a:gd name="connsiteY2" fmla="*/ 0 h 2690037"/>
            </a:gdLst>
            <a:ahLst/>
            <a:cxnLst>
              <a:cxn ang="0">
                <a:pos x="connsiteX0" y="connsiteY0"/>
              </a:cxn>
              <a:cxn ang="0">
                <a:pos x="connsiteX1" y="connsiteY1"/>
              </a:cxn>
              <a:cxn ang="0">
                <a:pos x="connsiteX2" y="connsiteY2"/>
              </a:cxn>
            </a:cxnLst>
            <a:rect l="l" t="t" r="r" b="b"/>
            <a:pathLst>
              <a:path w="267667" h="2690037">
                <a:moveTo>
                  <a:pt x="117454" y="0"/>
                </a:moveTo>
                <a:cubicBezTo>
                  <a:pt x="330105" y="698204"/>
                  <a:pt x="298207" y="2076893"/>
                  <a:pt x="138720" y="2690037"/>
                </a:cubicBezTo>
                <a:cubicBezTo>
                  <a:pt x="-31401" y="2044995"/>
                  <a:pt x="-52666" y="730102"/>
                  <a:pt x="117454" y="0"/>
                </a:cubicBezTo>
                <a:close/>
              </a:path>
            </a:pathLst>
          </a:custGeom>
          <a:solidFill>
            <a:schemeClr val="tx2">
              <a:lumMod val="10000"/>
              <a:lumOff val="9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
        <p:nvSpPr>
          <p:cNvPr id="5" name="Rectangle 4">
            <a:extLst>
              <a:ext uri="{FF2B5EF4-FFF2-40B4-BE49-F238E27FC236}">
                <a16:creationId xmlns:a16="http://schemas.microsoft.com/office/drawing/2014/main" id="{6C89171D-5A98-85EA-AF62-8BCADBDA8796}"/>
              </a:ext>
            </a:extLst>
          </p:cNvPr>
          <p:cNvSpPr/>
          <p:nvPr/>
        </p:nvSpPr>
        <p:spPr>
          <a:xfrm rot="16200000">
            <a:off x="1857103" y="5951646"/>
            <a:ext cx="86443" cy="1135666"/>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0" name="Straight Arrow Connector 129">
            <a:extLst>
              <a:ext uri="{FF2B5EF4-FFF2-40B4-BE49-F238E27FC236}">
                <a16:creationId xmlns:a16="http://schemas.microsoft.com/office/drawing/2014/main" id="{A7244B17-32CE-949A-8DDC-25F9BC83A54F}"/>
              </a:ext>
            </a:extLst>
          </p:cNvPr>
          <p:cNvCxnSpPr>
            <a:cxnSpLocks/>
          </p:cNvCxnSpPr>
          <p:nvPr/>
        </p:nvCxnSpPr>
        <p:spPr>
          <a:xfrm flipV="1">
            <a:off x="6276160" y="2447718"/>
            <a:ext cx="0" cy="715098"/>
          </a:xfrm>
          <a:prstGeom prst="straightConnector1">
            <a:avLst/>
          </a:prstGeom>
          <a:ln w="762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6" name="Freeform: Shape 5">
            <a:extLst>
              <a:ext uri="{FF2B5EF4-FFF2-40B4-BE49-F238E27FC236}">
                <a16:creationId xmlns:a16="http://schemas.microsoft.com/office/drawing/2014/main" id="{4CA0B4BD-EF93-5C6C-59DB-D36D70A25852}"/>
              </a:ext>
            </a:extLst>
          </p:cNvPr>
          <p:cNvSpPr/>
          <p:nvPr/>
        </p:nvSpPr>
        <p:spPr>
          <a:xfrm>
            <a:off x="1151208" y="2167003"/>
            <a:ext cx="1466732" cy="4659682"/>
          </a:xfrm>
          <a:custGeom>
            <a:avLst/>
            <a:gdLst>
              <a:gd name="connsiteX0" fmla="*/ 0 w 2342367"/>
              <a:gd name="connsiteY0" fmla="*/ 4647156 h 4684734"/>
              <a:gd name="connsiteX1" fmla="*/ 25052 w 2342367"/>
              <a:gd name="connsiteY1" fmla="*/ 275572 h 4684734"/>
              <a:gd name="connsiteX2" fmla="*/ 338202 w 2342367"/>
              <a:gd name="connsiteY2" fmla="*/ 25052 h 4684734"/>
              <a:gd name="connsiteX3" fmla="*/ 1753643 w 2342367"/>
              <a:gd name="connsiteY3" fmla="*/ 0 h 4684734"/>
              <a:gd name="connsiteX4" fmla="*/ 1803748 w 2342367"/>
              <a:gd name="connsiteY4" fmla="*/ 150312 h 4684734"/>
              <a:gd name="connsiteX5" fmla="*/ 1828800 w 2342367"/>
              <a:gd name="connsiteY5" fmla="*/ 2029216 h 4684734"/>
              <a:gd name="connsiteX6" fmla="*/ 2342367 w 2342367"/>
              <a:gd name="connsiteY6" fmla="*/ 2467627 h 4684734"/>
              <a:gd name="connsiteX7" fmla="*/ 2342367 w 2342367"/>
              <a:gd name="connsiteY7" fmla="*/ 4534422 h 4684734"/>
              <a:gd name="connsiteX8" fmla="*/ 2004164 w 2342367"/>
              <a:gd name="connsiteY8" fmla="*/ 4684734 h 4684734"/>
              <a:gd name="connsiteX0" fmla="*/ 0 w 2342367"/>
              <a:gd name="connsiteY0" fmla="*/ 4634630 h 4672208"/>
              <a:gd name="connsiteX1" fmla="*/ 25052 w 2342367"/>
              <a:gd name="connsiteY1" fmla="*/ 263046 h 4672208"/>
              <a:gd name="connsiteX2" fmla="*/ 338202 w 2342367"/>
              <a:gd name="connsiteY2" fmla="*/ 12526 h 4672208"/>
              <a:gd name="connsiteX3" fmla="*/ 1628383 w 2342367"/>
              <a:gd name="connsiteY3" fmla="*/ 0 h 4672208"/>
              <a:gd name="connsiteX4" fmla="*/ 1803748 w 2342367"/>
              <a:gd name="connsiteY4" fmla="*/ 137786 h 4672208"/>
              <a:gd name="connsiteX5" fmla="*/ 1828800 w 2342367"/>
              <a:gd name="connsiteY5" fmla="*/ 2016690 h 4672208"/>
              <a:gd name="connsiteX6" fmla="*/ 2342367 w 2342367"/>
              <a:gd name="connsiteY6" fmla="*/ 2455101 h 4672208"/>
              <a:gd name="connsiteX7" fmla="*/ 2342367 w 2342367"/>
              <a:gd name="connsiteY7" fmla="*/ 4521896 h 4672208"/>
              <a:gd name="connsiteX8" fmla="*/ 2004164 w 2342367"/>
              <a:gd name="connsiteY8" fmla="*/ 4672208 h 4672208"/>
              <a:gd name="connsiteX0" fmla="*/ 0 w 2342367"/>
              <a:gd name="connsiteY0" fmla="*/ 4634630 h 4672208"/>
              <a:gd name="connsiteX1" fmla="*/ 25052 w 2342367"/>
              <a:gd name="connsiteY1" fmla="*/ 263046 h 4672208"/>
              <a:gd name="connsiteX2" fmla="*/ 338202 w 2342367"/>
              <a:gd name="connsiteY2" fmla="*/ 12526 h 4672208"/>
              <a:gd name="connsiteX3" fmla="*/ 1628383 w 2342367"/>
              <a:gd name="connsiteY3" fmla="*/ 0 h 4672208"/>
              <a:gd name="connsiteX4" fmla="*/ 1803748 w 2342367"/>
              <a:gd name="connsiteY4" fmla="*/ 137786 h 4672208"/>
              <a:gd name="connsiteX5" fmla="*/ 1828800 w 2342367"/>
              <a:gd name="connsiteY5" fmla="*/ 2016690 h 4672208"/>
              <a:gd name="connsiteX6" fmla="*/ 1828800 w 2342367"/>
              <a:gd name="connsiteY6" fmla="*/ 3031298 h 4672208"/>
              <a:gd name="connsiteX7" fmla="*/ 2342367 w 2342367"/>
              <a:gd name="connsiteY7" fmla="*/ 4521896 h 4672208"/>
              <a:gd name="connsiteX8" fmla="*/ 2004164 w 2342367"/>
              <a:gd name="connsiteY8" fmla="*/ 4672208 h 4672208"/>
              <a:gd name="connsiteX0" fmla="*/ 0 w 2342367"/>
              <a:gd name="connsiteY0" fmla="*/ 4634630 h 4672208"/>
              <a:gd name="connsiteX1" fmla="*/ 25052 w 2342367"/>
              <a:gd name="connsiteY1" fmla="*/ 263046 h 4672208"/>
              <a:gd name="connsiteX2" fmla="*/ 338202 w 2342367"/>
              <a:gd name="connsiteY2" fmla="*/ 12526 h 4672208"/>
              <a:gd name="connsiteX3" fmla="*/ 1628383 w 2342367"/>
              <a:gd name="connsiteY3" fmla="*/ 0 h 4672208"/>
              <a:gd name="connsiteX4" fmla="*/ 1803748 w 2342367"/>
              <a:gd name="connsiteY4" fmla="*/ 137786 h 4672208"/>
              <a:gd name="connsiteX5" fmla="*/ 1828800 w 2342367"/>
              <a:gd name="connsiteY5" fmla="*/ 2016690 h 4672208"/>
              <a:gd name="connsiteX6" fmla="*/ 2342367 w 2342367"/>
              <a:gd name="connsiteY6" fmla="*/ 4521896 h 4672208"/>
              <a:gd name="connsiteX7" fmla="*/ 2004164 w 2342367"/>
              <a:gd name="connsiteY7" fmla="*/ 4672208 h 4672208"/>
              <a:gd name="connsiteX0" fmla="*/ 0 w 2004164"/>
              <a:gd name="connsiteY0" fmla="*/ 4634630 h 4672208"/>
              <a:gd name="connsiteX1" fmla="*/ 25052 w 2004164"/>
              <a:gd name="connsiteY1" fmla="*/ 263046 h 4672208"/>
              <a:gd name="connsiteX2" fmla="*/ 338202 w 2004164"/>
              <a:gd name="connsiteY2" fmla="*/ 12526 h 4672208"/>
              <a:gd name="connsiteX3" fmla="*/ 1628383 w 2004164"/>
              <a:gd name="connsiteY3" fmla="*/ 0 h 4672208"/>
              <a:gd name="connsiteX4" fmla="*/ 1803748 w 2004164"/>
              <a:gd name="connsiteY4" fmla="*/ 137786 h 4672208"/>
              <a:gd name="connsiteX5" fmla="*/ 1828800 w 2004164"/>
              <a:gd name="connsiteY5" fmla="*/ 2016690 h 4672208"/>
              <a:gd name="connsiteX6" fmla="*/ 2004164 w 2004164"/>
              <a:gd name="connsiteY6" fmla="*/ 4672208 h 4672208"/>
              <a:gd name="connsiteX0" fmla="*/ 0 w 1866378"/>
              <a:gd name="connsiteY0" fmla="*/ 4634630 h 4659682"/>
              <a:gd name="connsiteX1" fmla="*/ 25052 w 1866378"/>
              <a:gd name="connsiteY1" fmla="*/ 263046 h 4659682"/>
              <a:gd name="connsiteX2" fmla="*/ 338202 w 1866378"/>
              <a:gd name="connsiteY2" fmla="*/ 12526 h 4659682"/>
              <a:gd name="connsiteX3" fmla="*/ 1628383 w 1866378"/>
              <a:gd name="connsiteY3" fmla="*/ 0 h 4659682"/>
              <a:gd name="connsiteX4" fmla="*/ 1803748 w 1866378"/>
              <a:gd name="connsiteY4" fmla="*/ 137786 h 4659682"/>
              <a:gd name="connsiteX5" fmla="*/ 1828800 w 1866378"/>
              <a:gd name="connsiteY5" fmla="*/ 2016690 h 4659682"/>
              <a:gd name="connsiteX6" fmla="*/ 1866378 w 1866378"/>
              <a:gd name="connsiteY6" fmla="*/ 4659682 h 465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6378" h="4659682">
                <a:moveTo>
                  <a:pt x="0" y="4634630"/>
                </a:moveTo>
                <a:lnTo>
                  <a:pt x="25052" y="263046"/>
                </a:lnTo>
                <a:lnTo>
                  <a:pt x="338202" y="12526"/>
                </a:lnTo>
                <a:lnTo>
                  <a:pt x="1628383" y="0"/>
                </a:lnTo>
                <a:lnTo>
                  <a:pt x="1803748" y="137786"/>
                </a:lnTo>
                <a:lnTo>
                  <a:pt x="1828800" y="2016690"/>
                </a:lnTo>
                <a:lnTo>
                  <a:pt x="1866378" y="4659682"/>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sosceles Triangle 3">
            <a:extLst>
              <a:ext uri="{FF2B5EF4-FFF2-40B4-BE49-F238E27FC236}">
                <a16:creationId xmlns:a16="http://schemas.microsoft.com/office/drawing/2014/main" id="{6CD7AF27-2DEE-8531-69D9-9B388644E9EB}"/>
              </a:ext>
            </a:extLst>
          </p:cNvPr>
          <p:cNvSpPr/>
          <p:nvPr/>
        </p:nvSpPr>
        <p:spPr>
          <a:xfrm>
            <a:off x="1381190" y="2424056"/>
            <a:ext cx="1052511" cy="1138671"/>
          </a:xfrm>
          <a:prstGeom prst="triangle">
            <a:avLst>
              <a:gd name="adj" fmla="val 0"/>
            </a:avLst>
          </a:prstGeom>
          <a:solidFill>
            <a:schemeClr val="bg1"/>
          </a:solidFill>
          <a:ln w="285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A810F15-56F5-69FA-B839-CDCF76CB1896}"/>
              </a:ext>
            </a:extLst>
          </p:cNvPr>
          <p:cNvSpPr txBox="1"/>
          <p:nvPr/>
        </p:nvSpPr>
        <p:spPr>
          <a:xfrm>
            <a:off x="3072748" y="5722220"/>
            <a:ext cx="1324402" cy="523220"/>
          </a:xfrm>
          <a:prstGeom prst="rect">
            <a:avLst/>
          </a:prstGeom>
          <a:noFill/>
        </p:spPr>
        <p:txBody>
          <a:bodyPr wrap="none" rtlCol="0">
            <a:spAutoFit/>
          </a:bodyPr>
          <a:lstStyle/>
          <a:p>
            <a:pPr algn="l">
              <a:spcAft>
                <a:spcPts val="1200"/>
              </a:spcAft>
            </a:pPr>
            <a:r>
              <a:rPr lang="en-GB" sz="2800" dirty="0">
                <a:latin typeface="Arial" panose="020B0604020202020204" pitchFamily="34" charset="0"/>
                <a:cs typeface="Arial" panose="020B0604020202020204" pitchFamily="34" charset="0"/>
              </a:rPr>
              <a:t>Sensor</a:t>
            </a:r>
          </a:p>
        </p:txBody>
      </p:sp>
      <p:sp>
        <p:nvSpPr>
          <p:cNvPr id="11" name="Isosceles Triangle 10">
            <a:extLst>
              <a:ext uri="{FF2B5EF4-FFF2-40B4-BE49-F238E27FC236}">
                <a16:creationId xmlns:a16="http://schemas.microsoft.com/office/drawing/2014/main" id="{C5845499-CFCF-5423-AD6C-D1B7A0836EF0}"/>
              </a:ext>
            </a:extLst>
          </p:cNvPr>
          <p:cNvSpPr/>
          <p:nvPr/>
        </p:nvSpPr>
        <p:spPr>
          <a:xfrm rot="16200000">
            <a:off x="7292905" y="5373546"/>
            <a:ext cx="595209" cy="625359"/>
          </a:xfrm>
          <a:prstGeom prst="triangle">
            <a:avLst>
              <a:gd name="adj" fmla="val 0"/>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A372ECE-724C-EAB7-0474-2DDC1D785B04}"/>
              </a:ext>
            </a:extLst>
          </p:cNvPr>
          <p:cNvSpPr/>
          <p:nvPr/>
        </p:nvSpPr>
        <p:spPr>
          <a:xfrm rot="16200000">
            <a:off x="7595280" y="6089654"/>
            <a:ext cx="85257" cy="891538"/>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62676920-274E-3CDD-D25D-E3D0554A3F92}"/>
              </a:ext>
            </a:extLst>
          </p:cNvPr>
          <p:cNvSpPr/>
          <p:nvPr/>
        </p:nvSpPr>
        <p:spPr bwMode="auto">
          <a:xfrm>
            <a:off x="8017034" y="5366621"/>
            <a:ext cx="79731" cy="633741"/>
          </a:xfrm>
          <a:custGeom>
            <a:avLst/>
            <a:gdLst>
              <a:gd name="connsiteX0" fmla="*/ 191386 w 627321"/>
              <a:gd name="connsiteY0" fmla="*/ 0 h 2519916"/>
              <a:gd name="connsiteX1" fmla="*/ 627321 w 627321"/>
              <a:gd name="connsiteY1" fmla="*/ 2519916 h 2519916"/>
              <a:gd name="connsiteX2" fmla="*/ 0 w 627321"/>
              <a:gd name="connsiteY2" fmla="*/ 2509283 h 2519916"/>
              <a:gd name="connsiteX3" fmla="*/ 191386 w 627321"/>
              <a:gd name="connsiteY3" fmla="*/ 0 h 2519916"/>
              <a:gd name="connsiteX0" fmla="*/ 191386 w 191386"/>
              <a:gd name="connsiteY0" fmla="*/ 0 h 2509283"/>
              <a:gd name="connsiteX1" fmla="*/ 0 w 191386"/>
              <a:gd name="connsiteY1" fmla="*/ 2509283 h 2509283"/>
              <a:gd name="connsiteX2" fmla="*/ 191386 w 191386"/>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191386 w 282600"/>
              <a:gd name="connsiteY0" fmla="*/ 0 h 2509283"/>
              <a:gd name="connsiteX1" fmla="*/ 0 w 282600"/>
              <a:gd name="connsiteY1" fmla="*/ 2509283 h 2509283"/>
              <a:gd name="connsiteX2" fmla="*/ 191386 w 282600"/>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242724 w 272066"/>
              <a:gd name="connsiteY0" fmla="*/ 0 h 2509283"/>
              <a:gd name="connsiteX1" fmla="*/ 51338 w 272066"/>
              <a:gd name="connsiteY1" fmla="*/ 2509283 h 2509283"/>
              <a:gd name="connsiteX2" fmla="*/ 242724 w 272066"/>
              <a:gd name="connsiteY2" fmla="*/ 0 h 2509283"/>
              <a:gd name="connsiteX0" fmla="*/ 242724 w 431108"/>
              <a:gd name="connsiteY0" fmla="*/ 0 h 2509283"/>
              <a:gd name="connsiteX1" fmla="*/ 51338 w 431108"/>
              <a:gd name="connsiteY1" fmla="*/ 2509283 h 2509283"/>
              <a:gd name="connsiteX2" fmla="*/ 242724 w 431108"/>
              <a:gd name="connsiteY2" fmla="*/ 0 h 2509283"/>
              <a:gd name="connsiteX0" fmla="*/ 198091 w 442874"/>
              <a:gd name="connsiteY0" fmla="*/ 0 h 2488018"/>
              <a:gd name="connsiteX1" fmla="*/ 144928 w 442874"/>
              <a:gd name="connsiteY1" fmla="*/ 2488018 h 2488018"/>
              <a:gd name="connsiteX2" fmla="*/ 198091 w 442874"/>
              <a:gd name="connsiteY2" fmla="*/ 0 h 2488018"/>
              <a:gd name="connsiteX0" fmla="*/ 258630 w 503413"/>
              <a:gd name="connsiteY0" fmla="*/ 0 h 2488018"/>
              <a:gd name="connsiteX1" fmla="*/ 205467 w 503413"/>
              <a:gd name="connsiteY1" fmla="*/ 2488018 h 2488018"/>
              <a:gd name="connsiteX2" fmla="*/ 258630 w 503413"/>
              <a:gd name="connsiteY2" fmla="*/ 0 h 2488018"/>
              <a:gd name="connsiteX0" fmla="*/ 258630 w 434490"/>
              <a:gd name="connsiteY0" fmla="*/ 0 h 2488018"/>
              <a:gd name="connsiteX1" fmla="*/ 205467 w 434490"/>
              <a:gd name="connsiteY1" fmla="*/ 2488018 h 2488018"/>
              <a:gd name="connsiteX2" fmla="*/ 258630 w 434490"/>
              <a:gd name="connsiteY2" fmla="*/ 0 h 2488018"/>
              <a:gd name="connsiteX0" fmla="*/ 242605 w 433746"/>
              <a:gd name="connsiteY0" fmla="*/ 0 h 2668772"/>
              <a:gd name="connsiteX1" fmla="*/ 231972 w 433746"/>
              <a:gd name="connsiteY1" fmla="*/ 2668772 h 2668772"/>
              <a:gd name="connsiteX2" fmla="*/ 242605 w 433746"/>
              <a:gd name="connsiteY2" fmla="*/ 0 h 2668772"/>
              <a:gd name="connsiteX0" fmla="*/ 179477 w 370618"/>
              <a:gd name="connsiteY0" fmla="*/ 0 h 2668772"/>
              <a:gd name="connsiteX1" fmla="*/ 168844 w 370618"/>
              <a:gd name="connsiteY1" fmla="*/ 2668772 h 2668772"/>
              <a:gd name="connsiteX2" fmla="*/ 179477 w 370618"/>
              <a:gd name="connsiteY2" fmla="*/ 0 h 2668772"/>
              <a:gd name="connsiteX0" fmla="*/ 179477 w 326609"/>
              <a:gd name="connsiteY0" fmla="*/ 0 h 2668772"/>
              <a:gd name="connsiteX1" fmla="*/ 168844 w 326609"/>
              <a:gd name="connsiteY1" fmla="*/ 2668772 h 2668772"/>
              <a:gd name="connsiteX2" fmla="*/ 179477 w 326609"/>
              <a:gd name="connsiteY2" fmla="*/ 0 h 2668772"/>
              <a:gd name="connsiteX0" fmla="*/ 179477 w 322355"/>
              <a:gd name="connsiteY0" fmla="*/ 0 h 2668772"/>
              <a:gd name="connsiteX1" fmla="*/ 168844 w 322355"/>
              <a:gd name="connsiteY1" fmla="*/ 2668772 h 2668772"/>
              <a:gd name="connsiteX2" fmla="*/ 179477 w 322355"/>
              <a:gd name="connsiteY2" fmla="*/ 0 h 2668772"/>
              <a:gd name="connsiteX0" fmla="*/ 157761 w 300639"/>
              <a:gd name="connsiteY0" fmla="*/ 0 h 2668772"/>
              <a:gd name="connsiteX1" fmla="*/ 147128 w 300639"/>
              <a:gd name="connsiteY1" fmla="*/ 2668772 h 2668772"/>
              <a:gd name="connsiteX2" fmla="*/ 157761 w 300639"/>
              <a:gd name="connsiteY2" fmla="*/ 0 h 2668772"/>
              <a:gd name="connsiteX0" fmla="*/ 144523 w 302708"/>
              <a:gd name="connsiteY0" fmla="*/ 0 h 2668772"/>
              <a:gd name="connsiteX1" fmla="*/ 165788 w 302708"/>
              <a:gd name="connsiteY1" fmla="*/ 2668772 h 2668772"/>
              <a:gd name="connsiteX2" fmla="*/ 144523 w 302708"/>
              <a:gd name="connsiteY2" fmla="*/ 0 h 2668772"/>
              <a:gd name="connsiteX0" fmla="*/ 141246 w 299431"/>
              <a:gd name="connsiteY0" fmla="*/ 0 h 2668772"/>
              <a:gd name="connsiteX1" fmla="*/ 162511 w 299431"/>
              <a:gd name="connsiteY1" fmla="*/ 2668772 h 2668772"/>
              <a:gd name="connsiteX2" fmla="*/ 141246 w 299431"/>
              <a:gd name="connsiteY2" fmla="*/ 0 h 2668772"/>
              <a:gd name="connsiteX0" fmla="*/ 141246 w 295417"/>
              <a:gd name="connsiteY0" fmla="*/ 0 h 2668772"/>
              <a:gd name="connsiteX1" fmla="*/ 162511 w 295417"/>
              <a:gd name="connsiteY1" fmla="*/ 2668772 h 2668772"/>
              <a:gd name="connsiteX2" fmla="*/ 141246 w 295417"/>
              <a:gd name="connsiteY2" fmla="*/ 0 h 2668772"/>
              <a:gd name="connsiteX0" fmla="*/ 174134 w 296321"/>
              <a:gd name="connsiteY0" fmla="*/ 0 h 2690037"/>
              <a:gd name="connsiteX1" fmla="*/ 120972 w 296321"/>
              <a:gd name="connsiteY1" fmla="*/ 2690037 h 2690037"/>
              <a:gd name="connsiteX2" fmla="*/ 174134 w 296321"/>
              <a:gd name="connsiteY2" fmla="*/ 0 h 2690037"/>
              <a:gd name="connsiteX0" fmla="*/ 141244 w 295416"/>
              <a:gd name="connsiteY0" fmla="*/ 0 h 2690037"/>
              <a:gd name="connsiteX1" fmla="*/ 162510 w 295416"/>
              <a:gd name="connsiteY1" fmla="*/ 2690037 h 2690037"/>
              <a:gd name="connsiteX2" fmla="*/ 141244 w 295416"/>
              <a:gd name="connsiteY2" fmla="*/ 0 h 2690037"/>
              <a:gd name="connsiteX0" fmla="*/ 110167 w 264339"/>
              <a:gd name="connsiteY0" fmla="*/ 0 h 2690037"/>
              <a:gd name="connsiteX1" fmla="*/ 131433 w 264339"/>
              <a:gd name="connsiteY1" fmla="*/ 2690037 h 2690037"/>
              <a:gd name="connsiteX2" fmla="*/ 110167 w 264339"/>
              <a:gd name="connsiteY2" fmla="*/ 0 h 2690037"/>
              <a:gd name="connsiteX0" fmla="*/ 117454 w 271626"/>
              <a:gd name="connsiteY0" fmla="*/ 0 h 2690037"/>
              <a:gd name="connsiteX1" fmla="*/ 138720 w 271626"/>
              <a:gd name="connsiteY1" fmla="*/ 2690037 h 2690037"/>
              <a:gd name="connsiteX2" fmla="*/ 117454 w 271626"/>
              <a:gd name="connsiteY2" fmla="*/ 0 h 2690037"/>
              <a:gd name="connsiteX0" fmla="*/ 117454 w 267667"/>
              <a:gd name="connsiteY0" fmla="*/ 0 h 2690037"/>
              <a:gd name="connsiteX1" fmla="*/ 138720 w 267667"/>
              <a:gd name="connsiteY1" fmla="*/ 2690037 h 2690037"/>
              <a:gd name="connsiteX2" fmla="*/ 117454 w 267667"/>
              <a:gd name="connsiteY2" fmla="*/ 0 h 2690037"/>
            </a:gdLst>
            <a:ahLst/>
            <a:cxnLst>
              <a:cxn ang="0">
                <a:pos x="connsiteX0" y="connsiteY0"/>
              </a:cxn>
              <a:cxn ang="0">
                <a:pos x="connsiteX1" y="connsiteY1"/>
              </a:cxn>
              <a:cxn ang="0">
                <a:pos x="connsiteX2" y="connsiteY2"/>
              </a:cxn>
            </a:cxnLst>
            <a:rect l="l" t="t" r="r" b="b"/>
            <a:pathLst>
              <a:path w="267667" h="2690037">
                <a:moveTo>
                  <a:pt x="117454" y="0"/>
                </a:moveTo>
                <a:cubicBezTo>
                  <a:pt x="330105" y="698204"/>
                  <a:pt x="298207" y="2076893"/>
                  <a:pt x="138720" y="2690037"/>
                </a:cubicBezTo>
                <a:cubicBezTo>
                  <a:pt x="-31401" y="2044995"/>
                  <a:pt x="-52666" y="730102"/>
                  <a:pt x="117454" y="0"/>
                </a:cubicBezTo>
                <a:close/>
              </a:path>
            </a:pathLst>
          </a:custGeom>
          <a:solidFill>
            <a:schemeClr val="tx2">
              <a:lumMod val="10000"/>
              <a:lumOff val="9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
        <p:nvSpPr>
          <p:cNvPr id="15" name="Freeform: Shape 14">
            <a:extLst>
              <a:ext uri="{FF2B5EF4-FFF2-40B4-BE49-F238E27FC236}">
                <a16:creationId xmlns:a16="http://schemas.microsoft.com/office/drawing/2014/main" id="{4382D39B-D9DA-6EE2-F3BC-BE646BD33876}"/>
              </a:ext>
            </a:extLst>
          </p:cNvPr>
          <p:cNvSpPr/>
          <p:nvPr/>
        </p:nvSpPr>
        <p:spPr>
          <a:xfrm>
            <a:off x="7574441" y="5694928"/>
            <a:ext cx="1017242" cy="768502"/>
          </a:xfrm>
          <a:custGeom>
            <a:avLst/>
            <a:gdLst>
              <a:gd name="connsiteX0" fmla="*/ 1265129 w 1265129"/>
              <a:gd name="connsiteY0" fmla="*/ 0 h 789140"/>
              <a:gd name="connsiteX1" fmla="*/ 0 w 1265129"/>
              <a:gd name="connsiteY1" fmla="*/ 25052 h 789140"/>
              <a:gd name="connsiteX2" fmla="*/ 12526 w 1265129"/>
              <a:gd name="connsiteY2" fmla="*/ 789140 h 789140"/>
              <a:gd name="connsiteX0" fmla="*/ 1271079 w 1271079"/>
              <a:gd name="connsiteY0" fmla="*/ 0 h 768502"/>
              <a:gd name="connsiteX1" fmla="*/ 0 w 1271079"/>
              <a:gd name="connsiteY1" fmla="*/ 4414 h 768502"/>
              <a:gd name="connsiteX2" fmla="*/ 12526 w 1271079"/>
              <a:gd name="connsiteY2" fmla="*/ 768502 h 768502"/>
            </a:gdLst>
            <a:ahLst/>
            <a:cxnLst>
              <a:cxn ang="0">
                <a:pos x="connsiteX0" y="connsiteY0"/>
              </a:cxn>
              <a:cxn ang="0">
                <a:pos x="connsiteX1" y="connsiteY1"/>
              </a:cxn>
              <a:cxn ang="0">
                <a:pos x="connsiteX2" y="connsiteY2"/>
              </a:cxn>
            </a:cxnLst>
            <a:rect l="l" t="t" r="r" b="b"/>
            <a:pathLst>
              <a:path w="1271079" h="768502">
                <a:moveTo>
                  <a:pt x="1271079" y="0"/>
                </a:moveTo>
                <a:lnTo>
                  <a:pt x="0" y="4414"/>
                </a:lnTo>
                <a:lnTo>
                  <a:pt x="12526" y="768502"/>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AE86CA2-4550-C5C4-FA94-9D8A53793A01}"/>
              </a:ext>
            </a:extLst>
          </p:cNvPr>
          <p:cNvSpPr txBox="1"/>
          <p:nvPr/>
        </p:nvSpPr>
        <p:spPr>
          <a:xfrm>
            <a:off x="3046564" y="4159058"/>
            <a:ext cx="2557543" cy="954107"/>
          </a:xfrm>
          <a:prstGeom prst="rect">
            <a:avLst/>
          </a:prstGeom>
          <a:noFill/>
        </p:spPr>
        <p:txBody>
          <a:bodyPr wrap="square" rtlCol="0">
            <a:spAutoFit/>
          </a:bodyPr>
          <a:lstStyle/>
          <a:p>
            <a:pPr>
              <a:spcAft>
                <a:spcPts val="1200"/>
              </a:spcAft>
            </a:pPr>
            <a:r>
              <a:rPr lang="en-GB" sz="2800" dirty="0">
                <a:latin typeface="Arial" panose="020B0604020202020204" pitchFamily="34" charset="0"/>
                <a:cs typeface="Arial" panose="020B0604020202020204" pitchFamily="34" charset="0"/>
              </a:rPr>
              <a:t>Prism drawn incorrectly </a:t>
            </a:r>
          </a:p>
        </p:txBody>
      </p:sp>
      <p:cxnSp>
        <p:nvCxnSpPr>
          <p:cNvPr id="18" name="Straight Arrow Connector 17">
            <a:extLst>
              <a:ext uri="{FF2B5EF4-FFF2-40B4-BE49-F238E27FC236}">
                <a16:creationId xmlns:a16="http://schemas.microsoft.com/office/drawing/2014/main" id="{CB0855BC-0E34-F092-5654-1918E8F46BAE}"/>
              </a:ext>
            </a:extLst>
          </p:cNvPr>
          <p:cNvCxnSpPr>
            <a:cxnSpLocks/>
          </p:cNvCxnSpPr>
          <p:nvPr/>
        </p:nvCxnSpPr>
        <p:spPr>
          <a:xfrm flipH="1" flipV="1">
            <a:off x="2369331" y="3641194"/>
            <a:ext cx="739856" cy="709293"/>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4F0C88FE-F30D-4667-3A0B-ABC6FFCC3A6A}"/>
              </a:ext>
            </a:extLst>
          </p:cNvPr>
          <p:cNvCxnSpPr>
            <a:cxnSpLocks/>
            <a:stCxn id="10" idx="1"/>
          </p:cNvCxnSpPr>
          <p:nvPr/>
        </p:nvCxnSpPr>
        <p:spPr>
          <a:xfrm flipH="1">
            <a:off x="2402113" y="5983830"/>
            <a:ext cx="670635" cy="3391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3" name="Freeform: Shape 22">
            <a:extLst>
              <a:ext uri="{FF2B5EF4-FFF2-40B4-BE49-F238E27FC236}">
                <a16:creationId xmlns:a16="http://schemas.microsoft.com/office/drawing/2014/main" id="{DDC498C5-DC1A-D031-024D-915E11CAD2D0}"/>
              </a:ext>
            </a:extLst>
          </p:cNvPr>
          <p:cNvSpPr/>
          <p:nvPr/>
        </p:nvSpPr>
        <p:spPr>
          <a:xfrm>
            <a:off x="8258393" y="5629168"/>
            <a:ext cx="134045" cy="140655"/>
          </a:xfrm>
          <a:custGeom>
            <a:avLst/>
            <a:gdLst>
              <a:gd name="connsiteX0" fmla="*/ 192088 w 192088"/>
              <a:gd name="connsiteY0" fmla="*/ 171450 h 171450"/>
              <a:gd name="connsiteX1" fmla="*/ 0 w 192088"/>
              <a:gd name="connsiteY1" fmla="*/ 85725 h 171450"/>
              <a:gd name="connsiteX2" fmla="*/ 188913 w 192088"/>
              <a:gd name="connsiteY2" fmla="*/ 0 h 171450"/>
            </a:gdLst>
            <a:ahLst/>
            <a:cxnLst>
              <a:cxn ang="0">
                <a:pos x="connsiteX0" y="connsiteY0"/>
              </a:cxn>
              <a:cxn ang="0">
                <a:pos x="connsiteX1" y="connsiteY1"/>
              </a:cxn>
              <a:cxn ang="0">
                <a:pos x="connsiteX2" y="connsiteY2"/>
              </a:cxn>
            </a:cxnLst>
            <a:rect l="l" t="t" r="r" b="b"/>
            <a:pathLst>
              <a:path w="192088" h="171450">
                <a:moveTo>
                  <a:pt x="192088" y="171450"/>
                </a:moveTo>
                <a:lnTo>
                  <a:pt x="0" y="85725"/>
                </a:lnTo>
                <a:lnTo>
                  <a:pt x="188913"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3D559ADA-F240-8813-6927-BBE73AAEBFA7}"/>
              </a:ext>
            </a:extLst>
          </p:cNvPr>
          <p:cNvSpPr/>
          <p:nvPr/>
        </p:nvSpPr>
        <p:spPr>
          <a:xfrm>
            <a:off x="7517423" y="6115484"/>
            <a:ext cx="128586" cy="120216"/>
          </a:xfrm>
          <a:custGeom>
            <a:avLst/>
            <a:gdLst>
              <a:gd name="connsiteX0" fmla="*/ 147637 w 147637"/>
              <a:gd name="connsiteY0" fmla="*/ 7938 h 152400"/>
              <a:gd name="connsiteX1" fmla="*/ 76200 w 147637"/>
              <a:gd name="connsiteY1" fmla="*/ 152400 h 152400"/>
              <a:gd name="connsiteX2" fmla="*/ 0 w 147637"/>
              <a:gd name="connsiteY2" fmla="*/ 0 h 152400"/>
            </a:gdLst>
            <a:ahLst/>
            <a:cxnLst>
              <a:cxn ang="0">
                <a:pos x="connsiteX0" y="connsiteY0"/>
              </a:cxn>
              <a:cxn ang="0">
                <a:pos x="connsiteX1" y="connsiteY1"/>
              </a:cxn>
              <a:cxn ang="0">
                <a:pos x="connsiteX2" y="connsiteY2"/>
              </a:cxn>
            </a:cxnLst>
            <a:rect l="l" t="t" r="r" b="b"/>
            <a:pathLst>
              <a:path w="147637" h="152400">
                <a:moveTo>
                  <a:pt x="147637" y="7938"/>
                </a:moveTo>
                <a:lnTo>
                  <a:pt x="76200" y="152400"/>
                </a:lnTo>
                <a:lnTo>
                  <a:pt x="0" y="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355CB1CE-AA42-2872-AB4A-4A50D697323D}"/>
              </a:ext>
            </a:extLst>
          </p:cNvPr>
          <p:cNvSpPr txBox="1"/>
          <p:nvPr/>
        </p:nvSpPr>
        <p:spPr>
          <a:xfrm>
            <a:off x="5276740" y="5666587"/>
            <a:ext cx="2166430" cy="923330"/>
          </a:xfrm>
          <a:prstGeom prst="rect">
            <a:avLst/>
          </a:prstGeom>
          <a:noFill/>
        </p:spPr>
        <p:txBody>
          <a:bodyPr wrap="square" rtlCol="0">
            <a:spAutoFit/>
          </a:bodyPr>
          <a:lstStyle/>
          <a:p>
            <a:pPr>
              <a:spcAft>
                <a:spcPts val="1200"/>
              </a:spcAft>
            </a:pPr>
            <a:r>
              <a:rPr lang="en-GB" dirty="0">
                <a:latin typeface="Arial" panose="020B0604020202020204" pitchFamily="34" charset="0"/>
                <a:cs typeface="Arial" panose="020B0604020202020204" pitchFamily="34" charset="0"/>
              </a:rPr>
              <a:t>Search for “Periscope smartphones”.</a:t>
            </a:r>
          </a:p>
        </p:txBody>
      </p:sp>
    </p:spTree>
    <p:extLst>
      <p:ext uri="{BB962C8B-B14F-4D97-AF65-F5344CB8AC3E}">
        <p14:creationId xmlns:p14="http://schemas.microsoft.com/office/powerpoint/2010/main" val="294195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23" grpId="0" animBg="1"/>
      <p:bldP spid="24"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a:extLst>
              <a:ext uri="{FF2B5EF4-FFF2-40B4-BE49-F238E27FC236}">
                <a16:creationId xmlns:a16="http://schemas.microsoft.com/office/drawing/2014/main" id="{51AB53ED-ABE6-7919-FEA7-0008F02E4FA8}"/>
              </a:ext>
            </a:extLst>
          </p:cNvPr>
          <p:cNvSpPr>
            <a:spLocks noGrp="1" noChangeArrowheads="1"/>
          </p:cNvSpPr>
          <p:nvPr>
            <p:ph type="title"/>
          </p:nvPr>
        </p:nvSpPr>
        <p:spPr/>
        <p:txBody>
          <a:bodyPr/>
          <a:lstStyle/>
          <a:p>
            <a:pPr algn="l" eaLnBrk="1" hangingPunct="1"/>
            <a:r>
              <a:rPr lang="en-IE" altLang="en-US" sz="3200" b="1" dirty="0"/>
              <a:t>What is the axis</a:t>
            </a:r>
            <a:r>
              <a:rPr lang="en-IE" altLang="en-US" sz="3200" dirty="0"/>
              <a:t> and optic centre</a:t>
            </a:r>
            <a:r>
              <a:rPr lang="en-IE" altLang="en-US" sz="3200" b="1" dirty="0"/>
              <a:t> of a lens</a:t>
            </a:r>
            <a:endParaRPr lang="en-GB" altLang="en-US" sz="3200" b="1" dirty="0"/>
          </a:p>
        </p:txBody>
      </p:sp>
      <p:cxnSp>
        <p:nvCxnSpPr>
          <p:cNvPr id="37" name="Straight Arrow Connector 36">
            <a:extLst>
              <a:ext uri="{FF2B5EF4-FFF2-40B4-BE49-F238E27FC236}">
                <a16:creationId xmlns:a16="http://schemas.microsoft.com/office/drawing/2014/main" id="{2B38C8DE-78E0-A248-FBF2-107DD70FD361}"/>
              </a:ext>
            </a:extLst>
          </p:cNvPr>
          <p:cNvCxnSpPr/>
          <p:nvPr/>
        </p:nvCxnSpPr>
        <p:spPr>
          <a:xfrm flipV="1">
            <a:off x="3497719" y="2215766"/>
            <a:ext cx="1614341" cy="853194"/>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 name="TextBox 5">
            <a:extLst>
              <a:ext uri="{FF2B5EF4-FFF2-40B4-BE49-F238E27FC236}">
                <a16:creationId xmlns:a16="http://schemas.microsoft.com/office/drawing/2014/main" id="{6B8B8422-EF2E-3C90-331E-874ADEFC07BD}"/>
              </a:ext>
            </a:extLst>
          </p:cNvPr>
          <p:cNvSpPr txBox="1"/>
          <p:nvPr/>
        </p:nvSpPr>
        <p:spPr>
          <a:xfrm>
            <a:off x="783710" y="3068960"/>
            <a:ext cx="3976181" cy="2246769"/>
          </a:xfrm>
          <a:prstGeom prst="rect">
            <a:avLst/>
          </a:prstGeom>
          <a:noFill/>
        </p:spPr>
        <p:txBody>
          <a:bodyPr wrap="square" rtlCol="0">
            <a:spAutoFit/>
          </a:bodyPr>
          <a:lstStyle/>
          <a:p>
            <a:pPr algn="l"/>
            <a:r>
              <a:rPr lang="en-GB" sz="2800" dirty="0"/>
              <a:t>The axis is a line perpendicular to the face of the lens and passes through the centre of the lens</a:t>
            </a:r>
          </a:p>
        </p:txBody>
      </p:sp>
      <p:grpSp>
        <p:nvGrpSpPr>
          <p:cNvPr id="8" name="Group 7">
            <a:extLst>
              <a:ext uri="{FF2B5EF4-FFF2-40B4-BE49-F238E27FC236}">
                <a16:creationId xmlns:a16="http://schemas.microsoft.com/office/drawing/2014/main" id="{A229EB45-CA62-888C-F263-01994579645C}"/>
              </a:ext>
            </a:extLst>
          </p:cNvPr>
          <p:cNvGrpSpPr/>
          <p:nvPr/>
        </p:nvGrpSpPr>
        <p:grpSpPr>
          <a:xfrm>
            <a:off x="2598978" y="1616897"/>
            <a:ext cx="5810134" cy="577566"/>
            <a:chOff x="2598978" y="1555290"/>
            <a:chExt cx="5810134" cy="577566"/>
          </a:xfrm>
        </p:grpSpPr>
        <p:cxnSp>
          <p:nvCxnSpPr>
            <p:cNvPr id="5" name="Straight Connector 4">
              <a:extLst>
                <a:ext uri="{FF2B5EF4-FFF2-40B4-BE49-F238E27FC236}">
                  <a16:creationId xmlns:a16="http://schemas.microsoft.com/office/drawing/2014/main" id="{B098AE91-874B-C4B8-B6DA-8E19C39403ED}"/>
                </a:ext>
              </a:extLst>
            </p:cNvPr>
            <p:cNvCxnSpPr/>
            <p:nvPr/>
          </p:nvCxnSpPr>
          <p:spPr>
            <a:xfrm flipH="1">
              <a:off x="2627784" y="2132856"/>
              <a:ext cx="5781328" cy="0"/>
            </a:xfrm>
            <a:prstGeom prst="line">
              <a:avLst/>
            </a:prstGeom>
            <a:ln w="19050"/>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957D5C50-15B3-F3C2-7402-7A5BB15F22EC}"/>
                </a:ext>
              </a:extLst>
            </p:cNvPr>
            <p:cNvSpPr txBox="1"/>
            <p:nvPr/>
          </p:nvSpPr>
          <p:spPr>
            <a:xfrm>
              <a:off x="2598978" y="1555290"/>
              <a:ext cx="862737" cy="523220"/>
            </a:xfrm>
            <a:prstGeom prst="rect">
              <a:avLst/>
            </a:prstGeom>
            <a:noFill/>
          </p:spPr>
          <p:txBody>
            <a:bodyPr wrap="none" rtlCol="0">
              <a:spAutoFit/>
            </a:bodyPr>
            <a:lstStyle/>
            <a:p>
              <a:pPr algn="l"/>
              <a:r>
                <a:rPr lang="en-GB" sz="2800"/>
                <a:t>Axis</a:t>
              </a:r>
            </a:p>
          </p:txBody>
        </p:sp>
      </p:grpSp>
      <p:sp>
        <p:nvSpPr>
          <p:cNvPr id="3" name="Freeform: Shape 2">
            <a:extLst>
              <a:ext uri="{FF2B5EF4-FFF2-40B4-BE49-F238E27FC236}">
                <a16:creationId xmlns:a16="http://schemas.microsoft.com/office/drawing/2014/main" id="{49787D56-1311-11F1-A1C1-A2A3508E7D1B}"/>
              </a:ext>
            </a:extLst>
          </p:cNvPr>
          <p:cNvSpPr/>
          <p:nvPr/>
        </p:nvSpPr>
        <p:spPr>
          <a:xfrm>
            <a:off x="7363448" y="1157528"/>
            <a:ext cx="482414" cy="2271472"/>
          </a:xfrm>
          <a:custGeom>
            <a:avLst/>
            <a:gdLst>
              <a:gd name="connsiteX0" fmla="*/ 124709 w 249418"/>
              <a:gd name="connsiteY0" fmla="*/ 0 h 1980320"/>
              <a:gd name="connsiteX1" fmla="*/ 165655 w 249418"/>
              <a:gd name="connsiteY1" fmla="*/ 159242 h 1980320"/>
              <a:gd name="connsiteX2" fmla="*/ 249418 w 249418"/>
              <a:gd name="connsiteY2" fmla="*/ 990160 h 1980320"/>
              <a:gd name="connsiteX3" fmla="*/ 165655 w 249418"/>
              <a:gd name="connsiteY3" fmla="*/ 1821078 h 1980320"/>
              <a:gd name="connsiteX4" fmla="*/ 124709 w 249418"/>
              <a:gd name="connsiteY4" fmla="*/ 1980320 h 1980320"/>
              <a:gd name="connsiteX5" fmla="*/ 83764 w 249418"/>
              <a:gd name="connsiteY5" fmla="*/ 1821078 h 1980320"/>
              <a:gd name="connsiteX6" fmla="*/ 0 w 249418"/>
              <a:gd name="connsiteY6" fmla="*/ 990160 h 1980320"/>
              <a:gd name="connsiteX7" fmla="*/ 83764 w 249418"/>
              <a:gd name="connsiteY7" fmla="*/ 159242 h 198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418" h="1980320">
                <a:moveTo>
                  <a:pt x="124709" y="0"/>
                </a:moveTo>
                <a:lnTo>
                  <a:pt x="165655" y="159242"/>
                </a:lnTo>
                <a:cubicBezTo>
                  <a:pt x="220576" y="427636"/>
                  <a:pt x="249418" y="705530"/>
                  <a:pt x="249418" y="990160"/>
                </a:cubicBezTo>
                <a:cubicBezTo>
                  <a:pt x="249418" y="1274791"/>
                  <a:pt x="220576" y="1552684"/>
                  <a:pt x="165655" y="1821078"/>
                </a:cubicBezTo>
                <a:lnTo>
                  <a:pt x="124709" y="1980320"/>
                </a:lnTo>
                <a:lnTo>
                  <a:pt x="83764" y="1821078"/>
                </a:lnTo>
                <a:cubicBezTo>
                  <a:pt x="28843" y="1552684"/>
                  <a:pt x="0" y="1274791"/>
                  <a:pt x="0" y="990160"/>
                </a:cubicBezTo>
                <a:cubicBezTo>
                  <a:pt x="0" y="705530"/>
                  <a:pt x="28843" y="427636"/>
                  <a:pt x="83764" y="159242"/>
                </a:cubicBezTo>
                <a:close/>
              </a:path>
            </a:pathLst>
          </a:custGeom>
          <a:solidFill>
            <a:schemeClr val="tx2">
              <a:lumMod val="10000"/>
              <a:lumOff val="9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GB" b="1">
              <a:solidFill>
                <a:schemeClr val="tx1"/>
              </a:solidFill>
              <a:latin typeface="Arial" charset="0"/>
            </a:endParaRPr>
          </a:p>
        </p:txBody>
      </p:sp>
      <p:cxnSp>
        <p:nvCxnSpPr>
          <p:cNvPr id="2" name="Straight Arrow Connector 1">
            <a:extLst>
              <a:ext uri="{FF2B5EF4-FFF2-40B4-BE49-F238E27FC236}">
                <a16:creationId xmlns:a16="http://schemas.microsoft.com/office/drawing/2014/main" id="{EBD08CFF-D698-48F9-DB5D-6A1E6F7E0EAC}"/>
              </a:ext>
            </a:extLst>
          </p:cNvPr>
          <p:cNvCxnSpPr>
            <a:cxnSpLocks/>
          </p:cNvCxnSpPr>
          <p:nvPr/>
        </p:nvCxnSpPr>
        <p:spPr>
          <a:xfrm flipV="1">
            <a:off x="6588690" y="2215766"/>
            <a:ext cx="1018678" cy="1403905"/>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TextBox 8">
            <a:extLst>
              <a:ext uri="{FF2B5EF4-FFF2-40B4-BE49-F238E27FC236}">
                <a16:creationId xmlns:a16="http://schemas.microsoft.com/office/drawing/2014/main" id="{470EB9D7-1F00-275E-E32D-73E82502A602}"/>
              </a:ext>
            </a:extLst>
          </p:cNvPr>
          <p:cNvSpPr txBox="1"/>
          <p:nvPr/>
        </p:nvSpPr>
        <p:spPr>
          <a:xfrm>
            <a:off x="5167819" y="3640973"/>
            <a:ext cx="3976181" cy="1384995"/>
          </a:xfrm>
          <a:prstGeom prst="rect">
            <a:avLst/>
          </a:prstGeom>
          <a:noFill/>
        </p:spPr>
        <p:txBody>
          <a:bodyPr wrap="square" rtlCol="0">
            <a:spAutoFit/>
          </a:bodyPr>
          <a:lstStyle/>
          <a:p>
            <a:pPr algn="l"/>
            <a:r>
              <a:rPr lang="en-GB" sz="2800" dirty="0"/>
              <a:t>Optic centre = geometric centre of a symmetric lens </a:t>
            </a:r>
          </a:p>
        </p:txBody>
      </p:sp>
    </p:spTree>
    <p:extLst>
      <p:ext uri="{BB962C8B-B14F-4D97-AF65-F5344CB8AC3E}">
        <p14:creationId xmlns:p14="http://schemas.microsoft.com/office/powerpoint/2010/main" val="367281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1250"/>
                            </p:stCondLst>
                            <p:childTnLst>
                              <p:par>
                                <p:cTn id="19" presetID="10" presetClass="entr" presetSubtype="0" fill="hold" grpId="0" nodeType="afterEffect">
                                  <p:stCondLst>
                                    <p:cond delay="25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E3D8D0AC-375B-262E-EF9F-E297D38F99BE}"/>
              </a:ext>
            </a:extLst>
          </p:cNvPr>
          <p:cNvGrpSpPr/>
          <p:nvPr/>
        </p:nvGrpSpPr>
        <p:grpSpPr>
          <a:xfrm>
            <a:off x="323465" y="213987"/>
            <a:ext cx="7547854" cy="6269363"/>
            <a:chOff x="188536" y="1052736"/>
            <a:chExt cx="6327680" cy="5255868"/>
          </a:xfrm>
        </p:grpSpPr>
        <p:sp>
          <p:nvSpPr>
            <p:cNvPr id="18" name="Rectangle: Rounded Corners 17">
              <a:extLst>
                <a:ext uri="{FF2B5EF4-FFF2-40B4-BE49-F238E27FC236}">
                  <a16:creationId xmlns:a16="http://schemas.microsoft.com/office/drawing/2014/main" id="{4AD5E36B-E8A8-69F3-F628-180F2CDD9E81}"/>
                </a:ext>
              </a:extLst>
            </p:cNvPr>
            <p:cNvSpPr/>
            <p:nvPr/>
          </p:nvSpPr>
          <p:spPr bwMode="auto">
            <a:xfrm>
              <a:off x="188536" y="1052736"/>
              <a:ext cx="6327680" cy="5255868"/>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
          <p:nvSpPr>
            <p:cNvPr id="24" name="Oval 23">
              <a:extLst>
                <a:ext uri="{FF2B5EF4-FFF2-40B4-BE49-F238E27FC236}">
                  <a16:creationId xmlns:a16="http://schemas.microsoft.com/office/drawing/2014/main" id="{39C73BCF-054E-E12B-FFE2-C3B0174AC22F}"/>
                </a:ext>
              </a:extLst>
            </p:cNvPr>
            <p:cNvSpPr/>
            <p:nvPr/>
          </p:nvSpPr>
          <p:spPr bwMode="auto">
            <a:xfrm>
              <a:off x="1638201" y="2905053"/>
              <a:ext cx="1273444" cy="1556401"/>
            </a:xfrm>
            <a:prstGeom prst="ellipse">
              <a:avLst/>
            </a:prstGeom>
            <a:solidFill>
              <a:schemeClr val="tx2">
                <a:lumMod val="10000"/>
                <a:lumOff val="90000"/>
              </a:schemeClr>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
          <p:nvSpPr>
            <p:cNvPr id="3" name="Oval 2">
              <a:extLst>
                <a:ext uri="{FF2B5EF4-FFF2-40B4-BE49-F238E27FC236}">
                  <a16:creationId xmlns:a16="http://schemas.microsoft.com/office/drawing/2014/main" id="{40E166DC-485B-CD8C-D75B-5E7254E3090E}"/>
                </a:ext>
              </a:extLst>
            </p:cNvPr>
            <p:cNvSpPr/>
            <p:nvPr/>
          </p:nvSpPr>
          <p:spPr bwMode="auto">
            <a:xfrm>
              <a:off x="2088075" y="1798018"/>
              <a:ext cx="3723664" cy="3723664"/>
            </a:xfrm>
            <a:prstGeom prst="ellipse">
              <a:avLst/>
            </a:prstGeom>
            <a:solidFill>
              <a:schemeClr val="tx2">
                <a:lumMod val="10000"/>
                <a:lumOff val="90000"/>
              </a:schemeClr>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
          <p:nvSpPr>
            <p:cNvPr id="4" name="Oval 3">
              <a:extLst>
                <a:ext uri="{FF2B5EF4-FFF2-40B4-BE49-F238E27FC236}">
                  <a16:creationId xmlns:a16="http://schemas.microsoft.com/office/drawing/2014/main" id="{A71A2D2F-CA91-77DB-356F-D898B45AB7A7}"/>
                </a:ext>
              </a:extLst>
            </p:cNvPr>
            <p:cNvSpPr/>
            <p:nvPr/>
          </p:nvSpPr>
          <p:spPr bwMode="auto">
            <a:xfrm>
              <a:off x="2167684" y="2905053"/>
              <a:ext cx="301919" cy="1509593"/>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rgbClr val="FF0000"/>
                </a:solidFill>
                <a:effectLst/>
                <a:latin typeface="Arial" charset="0"/>
              </a:endParaRPr>
            </a:p>
          </p:txBody>
        </p:sp>
        <p:sp>
          <p:nvSpPr>
            <p:cNvPr id="5" name="Oval 4">
              <a:extLst>
                <a:ext uri="{FF2B5EF4-FFF2-40B4-BE49-F238E27FC236}">
                  <a16:creationId xmlns:a16="http://schemas.microsoft.com/office/drawing/2014/main" id="{2F502746-2CBD-72D0-7D61-0DD52855E9BD}"/>
                </a:ext>
              </a:extLst>
            </p:cNvPr>
            <p:cNvSpPr/>
            <p:nvPr/>
          </p:nvSpPr>
          <p:spPr bwMode="auto">
            <a:xfrm>
              <a:off x="2137962" y="3106332"/>
              <a:ext cx="352672" cy="100698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
          <p:nvSpPr>
            <p:cNvPr id="6" name="Freeform: Shape 5">
              <a:extLst>
                <a:ext uri="{FF2B5EF4-FFF2-40B4-BE49-F238E27FC236}">
                  <a16:creationId xmlns:a16="http://schemas.microsoft.com/office/drawing/2014/main" id="{137CC133-EF56-854F-A3FF-22786A627D46}"/>
                </a:ext>
              </a:extLst>
            </p:cNvPr>
            <p:cNvSpPr/>
            <p:nvPr/>
          </p:nvSpPr>
          <p:spPr bwMode="auto">
            <a:xfrm>
              <a:off x="2086218" y="2782018"/>
              <a:ext cx="148603" cy="653851"/>
            </a:xfrm>
            <a:custGeom>
              <a:avLst/>
              <a:gdLst>
                <a:gd name="connsiteX0" fmla="*/ 106326 w 106326"/>
                <a:gd name="connsiteY0" fmla="*/ 0 h 467833"/>
                <a:gd name="connsiteX1" fmla="*/ 31898 w 106326"/>
                <a:gd name="connsiteY1" fmla="*/ 297712 h 467833"/>
                <a:gd name="connsiteX2" fmla="*/ 0 w 106326"/>
                <a:gd name="connsiteY2" fmla="*/ 467833 h 467833"/>
              </a:gdLst>
              <a:ahLst/>
              <a:cxnLst>
                <a:cxn ang="0">
                  <a:pos x="connsiteX0" y="connsiteY0"/>
                </a:cxn>
                <a:cxn ang="0">
                  <a:pos x="connsiteX1" y="connsiteY1"/>
                </a:cxn>
                <a:cxn ang="0">
                  <a:pos x="connsiteX2" y="connsiteY2"/>
                </a:cxn>
              </a:cxnLst>
              <a:rect l="l" t="t" r="r" b="b"/>
              <a:pathLst>
                <a:path w="106326" h="467833">
                  <a:moveTo>
                    <a:pt x="106326" y="0"/>
                  </a:moveTo>
                  <a:lnTo>
                    <a:pt x="31898" y="297712"/>
                  </a:lnTo>
                  <a:lnTo>
                    <a:pt x="0" y="467833"/>
                  </a:lnTo>
                </a:path>
              </a:pathLst>
            </a:custGeom>
            <a:no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
          <p:nvSpPr>
            <p:cNvPr id="7" name="Freeform: Shape 6">
              <a:extLst>
                <a:ext uri="{FF2B5EF4-FFF2-40B4-BE49-F238E27FC236}">
                  <a16:creationId xmlns:a16="http://schemas.microsoft.com/office/drawing/2014/main" id="{F2577C7D-EF65-5A42-BAA9-1B862D85801E}"/>
                </a:ext>
              </a:extLst>
            </p:cNvPr>
            <p:cNvSpPr/>
            <p:nvPr/>
          </p:nvSpPr>
          <p:spPr bwMode="auto">
            <a:xfrm rot="19685096">
              <a:off x="2049845" y="3913688"/>
              <a:ext cx="178175" cy="635433"/>
            </a:xfrm>
            <a:custGeom>
              <a:avLst/>
              <a:gdLst>
                <a:gd name="connsiteX0" fmla="*/ 106326 w 106326"/>
                <a:gd name="connsiteY0" fmla="*/ 0 h 467833"/>
                <a:gd name="connsiteX1" fmla="*/ 31898 w 106326"/>
                <a:gd name="connsiteY1" fmla="*/ 297712 h 467833"/>
                <a:gd name="connsiteX2" fmla="*/ 0 w 106326"/>
                <a:gd name="connsiteY2" fmla="*/ 467833 h 467833"/>
              </a:gdLst>
              <a:ahLst/>
              <a:cxnLst>
                <a:cxn ang="0">
                  <a:pos x="connsiteX0" y="connsiteY0"/>
                </a:cxn>
                <a:cxn ang="0">
                  <a:pos x="connsiteX1" y="connsiteY1"/>
                </a:cxn>
                <a:cxn ang="0">
                  <a:pos x="connsiteX2" y="connsiteY2"/>
                </a:cxn>
              </a:cxnLst>
              <a:rect l="l" t="t" r="r" b="b"/>
              <a:pathLst>
                <a:path w="106326" h="467833">
                  <a:moveTo>
                    <a:pt x="106326" y="0"/>
                  </a:moveTo>
                  <a:lnTo>
                    <a:pt x="31898" y="297712"/>
                  </a:lnTo>
                  <a:lnTo>
                    <a:pt x="0" y="467833"/>
                  </a:lnTo>
                </a:path>
              </a:pathLst>
            </a:custGeom>
            <a:no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2400" b="1" i="0" u="none" strike="noStrike" cap="none" normalizeH="0" baseline="0">
                <a:ln>
                  <a:noFill/>
                </a:ln>
                <a:solidFill>
                  <a:schemeClr val="tx1"/>
                </a:solidFill>
                <a:effectLst/>
                <a:latin typeface="Arial" charset="0"/>
              </a:endParaRPr>
            </a:p>
          </p:txBody>
        </p:sp>
        <p:sp>
          <p:nvSpPr>
            <p:cNvPr id="8" name="Freeform: Shape 7">
              <a:extLst>
                <a:ext uri="{FF2B5EF4-FFF2-40B4-BE49-F238E27FC236}">
                  <a16:creationId xmlns:a16="http://schemas.microsoft.com/office/drawing/2014/main" id="{60F106EC-3791-6A25-0DAA-8D3CAE5469C8}"/>
                </a:ext>
              </a:extLst>
            </p:cNvPr>
            <p:cNvSpPr/>
            <p:nvPr/>
          </p:nvSpPr>
          <p:spPr bwMode="auto">
            <a:xfrm>
              <a:off x="3676264" y="1934984"/>
              <a:ext cx="1993783" cy="3469712"/>
            </a:xfrm>
            <a:custGeom>
              <a:avLst/>
              <a:gdLst>
                <a:gd name="connsiteX0" fmla="*/ 382772 w 1446028"/>
                <a:gd name="connsiteY0" fmla="*/ 0 h 2466754"/>
                <a:gd name="connsiteX1" fmla="*/ 744279 w 1446028"/>
                <a:gd name="connsiteY1" fmla="*/ 74428 h 2466754"/>
                <a:gd name="connsiteX2" fmla="*/ 956930 w 1446028"/>
                <a:gd name="connsiteY2" fmla="*/ 244549 h 2466754"/>
                <a:gd name="connsiteX3" fmla="*/ 1201479 w 1446028"/>
                <a:gd name="connsiteY3" fmla="*/ 446568 h 2466754"/>
                <a:gd name="connsiteX4" fmla="*/ 1307805 w 1446028"/>
                <a:gd name="connsiteY4" fmla="*/ 691116 h 2466754"/>
                <a:gd name="connsiteX5" fmla="*/ 1424763 w 1446028"/>
                <a:gd name="connsiteY5" fmla="*/ 1063256 h 2466754"/>
                <a:gd name="connsiteX6" fmla="*/ 1446028 w 1446028"/>
                <a:gd name="connsiteY6" fmla="*/ 1509823 h 2466754"/>
                <a:gd name="connsiteX7" fmla="*/ 1297172 w 1446028"/>
                <a:gd name="connsiteY7" fmla="*/ 1807535 h 2466754"/>
                <a:gd name="connsiteX8" fmla="*/ 1095153 w 1446028"/>
                <a:gd name="connsiteY8" fmla="*/ 2137144 h 2466754"/>
                <a:gd name="connsiteX9" fmla="*/ 786809 w 1446028"/>
                <a:gd name="connsiteY9" fmla="*/ 2360428 h 2466754"/>
                <a:gd name="connsiteX10" fmla="*/ 393405 w 1446028"/>
                <a:gd name="connsiteY10" fmla="*/ 2466754 h 2466754"/>
                <a:gd name="connsiteX11" fmla="*/ 0 w 1446028"/>
                <a:gd name="connsiteY11" fmla="*/ 2466754 h 2466754"/>
                <a:gd name="connsiteX0" fmla="*/ 382772 w 1446028"/>
                <a:gd name="connsiteY0" fmla="*/ 0 h 2466754"/>
                <a:gd name="connsiteX1" fmla="*/ 744279 w 1446028"/>
                <a:gd name="connsiteY1" fmla="*/ 74428 h 2466754"/>
                <a:gd name="connsiteX2" fmla="*/ 1201479 w 1446028"/>
                <a:gd name="connsiteY2" fmla="*/ 446568 h 2466754"/>
                <a:gd name="connsiteX3" fmla="*/ 1307805 w 1446028"/>
                <a:gd name="connsiteY3" fmla="*/ 691116 h 2466754"/>
                <a:gd name="connsiteX4" fmla="*/ 1424763 w 1446028"/>
                <a:gd name="connsiteY4" fmla="*/ 1063256 h 2466754"/>
                <a:gd name="connsiteX5" fmla="*/ 1446028 w 1446028"/>
                <a:gd name="connsiteY5" fmla="*/ 1509823 h 2466754"/>
                <a:gd name="connsiteX6" fmla="*/ 1297172 w 1446028"/>
                <a:gd name="connsiteY6" fmla="*/ 1807535 h 2466754"/>
                <a:gd name="connsiteX7" fmla="*/ 1095153 w 1446028"/>
                <a:gd name="connsiteY7" fmla="*/ 2137144 h 2466754"/>
                <a:gd name="connsiteX8" fmla="*/ 786809 w 1446028"/>
                <a:gd name="connsiteY8" fmla="*/ 2360428 h 2466754"/>
                <a:gd name="connsiteX9" fmla="*/ 393405 w 1446028"/>
                <a:gd name="connsiteY9" fmla="*/ 2466754 h 2466754"/>
                <a:gd name="connsiteX10" fmla="*/ 0 w 1446028"/>
                <a:gd name="connsiteY10" fmla="*/ 2466754 h 2466754"/>
                <a:gd name="connsiteX0" fmla="*/ 382772 w 1446028"/>
                <a:gd name="connsiteY0" fmla="*/ 0 h 2466754"/>
                <a:gd name="connsiteX1" fmla="*/ 744279 w 1446028"/>
                <a:gd name="connsiteY1" fmla="*/ 74428 h 2466754"/>
                <a:gd name="connsiteX2" fmla="*/ 1201479 w 1446028"/>
                <a:gd name="connsiteY2" fmla="*/ 446568 h 2466754"/>
                <a:gd name="connsiteX3" fmla="*/ 1424763 w 1446028"/>
                <a:gd name="connsiteY3" fmla="*/ 1063256 h 2466754"/>
                <a:gd name="connsiteX4" fmla="*/ 1446028 w 1446028"/>
                <a:gd name="connsiteY4" fmla="*/ 1509823 h 2466754"/>
                <a:gd name="connsiteX5" fmla="*/ 1297172 w 1446028"/>
                <a:gd name="connsiteY5" fmla="*/ 1807535 h 2466754"/>
                <a:gd name="connsiteX6" fmla="*/ 1095153 w 1446028"/>
                <a:gd name="connsiteY6" fmla="*/ 2137144 h 2466754"/>
                <a:gd name="connsiteX7" fmla="*/ 786809 w 1446028"/>
                <a:gd name="connsiteY7" fmla="*/ 2360428 h 2466754"/>
                <a:gd name="connsiteX8" fmla="*/ 393405 w 1446028"/>
                <a:gd name="connsiteY8" fmla="*/ 2466754 h 2466754"/>
                <a:gd name="connsiteX9" fmla="*/ 0 w 1446028"/>
                <a:gd name="connsiteY9" fmla="*/ 2466754 h 2466754"/>
                <a:gd name="connsiteX0" fmla="*/ 382772 w 1446028"/>
                <a:gd name="connsiteY0" fmla="*/ 0 h 2466754"/>
                <a:gd name="connsiteX1" fmla="*/ 1201479 w 1446028"/>
                <a:gd name="connsiteY1" fmla="*/ 446568 h 2466754"/>
                <a:gd name="connsiteX2" fmla="*/ 1424763 w 1446028"/>
                <a:gd name="connsiteY2" fmla="*/ 1063256 h 2466754"/>
                <a:gd name="connsiteX3" fmla="*/ 1446028 w 1446028"/>
                <a:gd name="connsiteY3" fmla="*/ 1509823 h 2466754"/>
                <a:gd name="connsiteX4" fmla="*/ 1297172 w 1446028"/>
                <a:gd name="connsiteY4" fmla="*/ 1807535 h 2466754"/>
                <a:gd name="connsiteX5" fmla="*/ 1095153 w 1446028"/>
                <a:gd name="connsiteY5" fmla="*/ 2137144 h 2466754"/>
                <a:gd name="connsiteX6" fmla="*/ 786809 w 1446028"/>
                <a:gd name="connsiteY6" fmla="*/ 2360428 h 2466754"/>
                <a:gd name="connsiteX7" fmla="*/ 393405 w 1446028"/>
                <a:gd name="connsiteY7" fmla="*/ 2466754 h 2466754"/>
                <a:gd name="connsiteX8" fmla="*/ 0 w 1446028"/>
                <a:gd name="connsiteY8" fmla="*/ 2466754 h 2466754"/>
                <a:gd name="connsiteX0" fmla="*/ 382772 w 1446028"/>
                <a:gd name="connsiteY0" fmla="*/ 0 h 2466754"/>
                <a:gd name="connsiteX1" fmla="*/ 1201479 w 1446028"/>
                <a:gd name="connsiteY1" fmla="*/ 446568 h 2466754"/>
                <a:gd name="connsiteX2" fmla="*/ 1424763 w 1446028"/>
                <a:gd name="connsiteY2" fmla="*/ 1063256 h 2466754"/>
                <a:gd name="connsiteX3" fmla="*/ 1446028 w 1446028"/>
                <a:gd name="connsiteY3" fmla="*/ 1509823 h 2466754"/>
                <a:gd name="connsiteX4" fmla="*/ 1095153 w 1446028"/>
                <a:gd name="connsiteY4" fmla="*/ 2137144 h 2466754"/>
                <a:gd name="connsiteX5" fmla="*/ 786809 w 1446028"/>
                <a:gd name="connsiteY5" fmla="*/ 2360428 h 2466754"/>
                <a:gd name="connsiteX6" fmla="*/ 393405 w 1446028"/>
                <a:gd name="connsiteY6" fmla="*/ 2466754 h 2466754"/>
                <a:gd name="connsiteX7" fmla="*/ 0 w 1446028"/>
                <a:gd name="connsiteY7" fmla="*/ 2466754 h 2466754"/>
                <a:gd name="connsiteX0" fmla="*/ 382772 w 1446028"/>
                <a:gd name="connsiteY0" fmla="*/ 0 h 2466754"/>
                <a:gd name="connsiteX1" fmla="*/ 1201479 w 1446028"/>
                <a:gd name="connsiteY1" fmla="*/ 446568 h 2466754"/>
                <a:gd name="connsiteX2" fmla="*/ 1424763 w 1446028"/>
                <a:gd name="connsiteY2" fmla="*/ 1063256 h 2466754"/>
                <a:gd name="connsiteX3" fmla="*/ 1446028 w 1446028"/>
                <a:gd name="connsiteY3" fmla="*/ 1509823 h 2466754"/>
                <a:gd name="connsiteX4" fmla="*/ 1095153 w 1446028"/>
                <a:gd name="connsiteY4" fmla="*/ 2137144 h 2466754"/>
                <a:gd name="connsiteX5" fmla="*/ 393405 w 1446028"/>
                <a:gd name="connsiteY5" fmla="*/ 2466754 h 2466754"/>
                <a:gd name="connsiteX6" fmla="*/ 0 w 1446028"/>
                <a:gd name="connsiteY6" fmla="*/ 2466754 h 2466754"/>
                <a:gd name="connsiteX0" fmla="*/ 382772 w 1446028"/>
                <a:gd name="connsiteY0" fmla="*/ 0 h 2466754"/>
                <a:gd name="connsiteX1" fmla="*/ 1201479 w 1446028"/>
                <a:gd name="connsiteY1" fmla="*/ 446568 h 2466754"/>
                <a:gd name="connsiteX2" fmla="*/ 1424763 w 1446028"/>
                <a:gd name="connsiteY2" fmla="*/ 1063256 h 2466754"/>
                <a:gd name="connsiteX3" fmla="*/ 1446028 w 1446028"/>
                <a:gd name="connsiteY3" fmla="*/ 1509823 h 2466754"/>
                <a:gd name="connsiteX4" fmla="*/ 1095153 w 1446028"/>
                <a:gd name="connsiteY4" fmla="*/ 2137144 h 2466754"/>
                <a:gd name="connsiteX5" fmla="*/ 0 w 1446028"/>
                <a:gd name="connsiteY5" fmla="*/ 2466754 h 2466754"/>
                <a:gd name="connsiteX0" fmla="*/ 382772 w 1446028"/>
                <a:gd name="connsiteY0" fmla="*/ 0 h 2472847"/>
                <a:gd name="connsiteX1" fmla="*/ 1201479 w 1446028"/>
                <a:gd name="connsiteY1" fmla="*/ 446568 h 2472847"/>
                <a:gd name="connsiteX2" fmla="*/ 1424763 w 1446028"/>
                <a:gd name="connsiteY2" fmla="*/ 1063256 h 2472847"/>
                <a:gd name="connsiteX3" fmla="*/ 1446028 w 1446028"/>
                <a:gd name="connsiteY3" fmla="*/ 1509823 h 2472847"/>
                <a:gd name="connsiteX4" fmla="*/ 1095153 w 1446028"/>
                <a:gd name="connsiteY4" fmla="*/ 2137144 h 2472847"/>
                <a:gd name="connsiteX5" fmla="*/ 0 w 1446028"/>
                <a:gd name="connsiteY5" fmla="*/ 2466754 h 2472847"/>
                <a:gd name="connsiteX0" fmla="*/ 382772 w 1446028"/>
                <a:gd name="connsiteY0" fmla="*/ 0 h 2473956"/>
                <a:gd name="connsiteX1" fmla="*/ 1201479 w 1446028"/>
                <a:gd name="connsiteY1" fmla="*/ 446568 h 2473956"/>
                <a:gd name="connsiteX2" fmla="*/ 1424763 w 1446028"/>
                <a:gd name="connsiteY2" fmla="*/ 1063256 h 2473956"/>
                <a:gd name="connsiteX3" fmla="*/ 1446028 w 1446028"/>
                <a:gd name="connsiteY3" fmla="*/ 1509823 h 2473956"/>
                <a:gd name="connsiteX4" fmla="*/ 1095153 w 1446028"/>
                <a:gd name="connsiteY4" fmla="*/ 2137144 h 2473956"/>
                <a:gd name="connsiteX5" fmla="*/ 0 w 1446028"/>
                <a:gd name="connsiteY5" fmla="*/ 2466754 h 2473956"/>
                <a:gd name="connsiteX0" fmla="*/ 382772 w 1446028"/>
                <a:gd name="connsiteY0" fmla="*/ 0 h 2473956"/>
                <a:gd name="connsiteX1" fmla="*/ 1201479 w 1446028"/>
                <a:gd name="connsiteY1" fmla="*/ 446568 h 2473956"/>
                <a:gd name="connsiteX2" fmla="*/ 1446028 w 1446028"/>
                <a:gd name="connsiteY2" fmla="*/ 1509823 h 2473956"/>
                <a:gd name="connsiteX3" fmla="*/ 1095153 w 1446028"/>
                <a:gd name="connsiteY3" fmla="*/ 2137144 h 2473956"/>
                <a:gd name="connsiteX4" fmla="*/ 0 w 1446028"/>
                <a:gd name="connsiteY4" fmla="*/ 2466754 h 2473956"/>
                <a:gd name="connsiteX0" fmla="*/ 382772 w 1448326"/>
                <a:gd name="connsiteY0" fmla="*/ 0 h 2473956"/>
                <a:gd name="connsiteX1" fmla="*/ 1201479 w 1448326"/>
                <a:gd name="connsiteY1" fmla="*/ 446568 h 2473956"/>
                <a:gd name="connsiteX2" fmla="*/ 1446028 w 1448326"/>
                <a:gd name="connsiteY2" fmla="*/ 1509823 h 2473956"/>
                <a:gd name="connsiteX3" fmla="*/ 1095153 w 1448326"/>
                <a:gd name="connsiteY3" fmla="*/ 2137144 h 2473956"/>
                <a:gd name="connsiteX4" fmla="*/ 0 w 1448326"/>
                <a:gd name="connsiteY4" fmla="*/ 2466754 h 2473956"/>
                <a:gd name="connsiteX0" fmla="*/ 382772 w 1448326"/>
                <a:gd name="connsiteY0" fmla="*/ 0 h 2473956"/>
                <a:gd name="connsiteX1" fmla="*/ 1201479 w 1448326"/>
                <a:gd name="connsiteY1" fmla="*/ 446568 h 2473956"/>
                <a:gd name="connsiteX2" fmla="*/ 1446028 w 1448326"/>
                <a:gd name="connsiteY2" fmla="*/ 1509823 h 2473956"/>
                <a:gd name="connsiteX3" fmla="*/ 1095153 w 1448326"/>
                <a:gd name="connsiteY3" fmla="*/ 2137144 h 2473956"/>
                <a:gd name="connsiteX4" fmla="*/ 0 w 1448326"/>
                <a:gd name="connsiteY4" fmla="*/ 2466754 h 2473956"/>
                <a:gd name="connsiteX0" fmla="*/ 382772 w 1448326"/>
                <a:gd name="connsiteY0" fmla="*/ 0 h 2473956"/>
                <a:gd name="connsiteX1" fmla="*/ 1201479 w 1448326"/>
                <a:gd name="connsiteY1" fmla="*/ 446568 h 2473956"/>
                <a:gd name="connsiteX2" fmla="*/ 1446028 w 1448326"/>
                <a:gd name="connsiteY2" fmla="*/ 1509823 h 2473956"/>
                <a:gd name="connsiteX3" fmla="*/ 1095153 w 1448326"/>
                <a:gd name="connsiteY3" fmla="*/ 2137144 h 2473956"/>
                <a:gd name="connsiteX4" fmla="*/ 0 w 1448326"/>
                <a:gd name="connsiteY4" fmla="*/ 2466754 h 2473956"/>
                <a:gd name="connsiteX0" fmla="*/ 382772 w 1454290"/>
                <a:gd name="connsiteY0" fmla="*/ 0 h 2473956"/>
                <a:gd name="connsiteX1" fmla="*/ 1201479 w 1454290"/>
                <a:gd name="connsiteY1" fmla="*/ 446568 h 2473956"/>
                <a:gd name="connsiteX2" fmla="*/ 1446028 w 1454290"/>
                <a:gd name="connsiteY2" fmla="*/ 1509823 h 2473956"/>
                <a:gd name="connsiteX3" fmla="*/ 1095153 w 1454290"/>
                <a:gd name="connsiteY3" fmla="*/ 2137144 h 2473956"/>
                <a:gd name="connsiteX4" fmla="*/ 0 w 1454290"/>
                <a:gd name="connsiteY4" fmla="*/ 2466754 h 2473956"/>
                <a:gd name="connsiteX0" fmla="*/ 382772 w 1425483"/>
                <a:gd name="connsiteY0" fmla="*/ 0 h 2473699"/>
                <a:gd name="connsiteX1" fmla="*/ 1201479 w 1425483"/>
                <a:gd name="connsiteY1" fmla="*/ 446568 h 2473699"/>
                <a:gd name="connsiteX2" fmla="*/ 1415598 w 1425483"/>
                <a:gd name="connsiteY2" fmla="*/ 1570684 h 2473699"/>
                <a:gd name="connsiteX3" fmla="*/ 1095153 w 1425483"/>
                <a:gd name="connsiteY3" fmla="*/ 2137144 h 2473699"/>
                <a:gd name="connsiteX4" fmla="*/ 0 w 1425483"/>
                <a:gd name="connsiteY4" fmla="*/ 2466754 h 2473699"/>
                <a:gd name="connsiteX0" fmla="*/ 382772 w 1445911"/>
                <a:gd name="connsiteY0" fmla="*/ 0 h 2473699"/>
                <a:gd name="connsiteX1" fmla="*/ 1201479 w 1445911"/>
                <a:gd name="connsiteY1" fmla="*/ 446568 h 2473699"/>
                <a:gd name="connsiteX2" fmla="*/ 1415598 w 1445911"/>
                <a:gd name="connsiteY2" fmla="*/ 1570684 h 2473699"/>
                <a:gd name="connsiteX3" fmla="*/ 1095153 w 1445911"/>
                <a:gd name="connsiteY3" fmla="*/ 2137144 h 2473699"/>
                <a:gd name="connsiteX4" fmla="*/ 0 w 1445911"/>
                <a:gd name="connsiteY4" fmla="*/ 2466754 h 2473699"/>
                <a:gd name="connsiteX0" fmla="*/ 382772 w 1418809"/>
                <a:gd name="connsiteY0" fmla="*/ 0 h 2471055"/>
                <a:gd name="connsiteX1" fmla="*/ 1201479 w 1418809"/>
                <a:gd name="connsiteY1" fmla="*/ 446568 h 2471055"/>
                <a:gd name="connsiteX2" fmla="*/ 1415598 w 1418809"/>
                <a:gd name="connsiteY2" fmla="*/ 1570684 h 2471055"/>
                <a:gd name="connsiteX3" fmla="*/ 1216875 w 1418809"/>
                <a:gd name="connsiteY3" fmla="*/ 1969775 h 2471055"/>
                <a:gd name="connsiteX4" fmla="*/ 0 w 1418809"/>
                <a:gd name="connsiteY4" fmla="*/ 2466754 h 2471055"/>
                <a:gd name="connsiteX0" fmla="*/ 382772 w 1439556"/>
                <a:gd name="connsiteY0" fmla="*/ 0 h 2471796"/>
                <a:gd name="connsiteX1" fmla="*/ 1201479 w 1439556"/>
                <a:gd name="connsiteY1" fmla="*/ 446568 h 2471796"/>
                <a:gd name="connsiteX2" fmla="*/ 1438421 w 1439556"/>
                <a:gd name="connsiteY2" fmla="*/ 1175087 h 2471796"/>
                <a:gd name="connsiteX3" fmla="*/ 1216875 w 1439556"/>
                <a:gd name="connsiteY3" fmla="*/ 1969775 h 2471796"/>
                <a:gd name="connsiteX4" fmla="*/ 0 w 1439556"/>
                <a:gd name="connsiteY4" fmla="*/ 2466754 h 2471796"/>
                <a:gd name="connsiteX0" fmla="*/ 382772 w 1338678"/>
                <a:gd name="connsiteY0" fmla="*/ 0 h 2471796"/>
                <a:gd name="connsiteX1" fmla="*/ 1201479 w 1338678"/>
                <a:gd name="connsiteY1" fmla="*/ 446568 h 2471796"/>
                <a:gd name="connsiteX2" fmla="*/ 1216875 w 1338678"/>
                <a:gd name="connsiteY2" fmla="*/ 1969775 h 2471796"/>
                <a:gd name="connsiteX3" fmla="*/ 0 w 1338678"/>
                <a:gd name="connsiteY3" fmla="*/ 2466754 h 2471796"/>
                <a:gd name="connsiteX0" fmla="*/ 382772 w 1419988"/>
                <a:gd name="connsiteY0" fmla="*/ 0 h 2472845"/>
                <a:gd name="connsiteX1" fmla="*/ 1338417 w 1419988"/>
                <a:gd name="connsiteY1" fmla="*/ 773696 h 2472845"/>
                <a:gd name="connsiteX2" fmla="*/ 1216875 w 1419988"/>
                <a:gd name="connsiteY2" fmla="*/ 1969775 h 2472845"/>
                <a:gd name="connsiteX3" fmla="*/ 0 w 1419988"/>
                <a:gd name="connsiteY3" fmla="*/ 2466754 h 2472845"/>
                <a:gd name="connsiteX0" fmla="*/ 382772 w 1419988"/>
                <a:gd name="connsiteY0" fmla="*/ 0 h 2472845"/>
                <a:gd name="connsiteX1" fmla="*/ 1338417 w 1419988"/>
                <a:gd name="connsiteY1" fmla="*/ 773696 h 2472845"/>
                <a:gd name="connsiteX2" fmla="*/ 1216875 w 1419988"/>
                <a:gd name="connsiteY2" fmla="*/ 1969775 h 2472845"/>
                <a:gd name="connsiteX3" fmla="*/ 0 w 1419988"/>
                <a:gd name="connsiteY3" fmla="*/ 2466754 h 2472845"/>
                <a:gd name="connsiteX0" fmla="*/ 382772 w 1426560"/>
                <a:gd name="connsiteY0" fmla="*/ 0 h 2474224"/>
                <a:gd name="connsiteX1" fmla="*/ 1338417 w 1426560"/>
                <a:gd name="connsiteY1" fmla="*/ 773696 h 2474224"/>
                <a:gd name="connsiteX2" fmla="*/ 1216875 w 1426560"/>
                <a:gd name="connsiteY2" fmla="*/ 1969775 h 2474224"/>
                <a:gd name="connsiteX3" fmla="*/ 0 w 1426560"/>
                <a:gd name="connsiteY3" fmla="*/ 2466754 h 2474224"/>
                <a:gd name="connsiteX0" fmla="*/ 382772 w 1426560"/>
                <a:gd name="connsiteY0" fmla="*/ 0 h 2482592"/>
                <a:gd name="connsiteX1" fmla="*/ 1338417 w 1426560"/>
                <a:gd name="connsiteY1" fmla="*/ 773696 h 2482592"/>
                <a:gd name="connsiteX2" fmla="*/ 1216875 w 1426560"/>
                <a:gd name="connsiteY2" fmla="*/ 1969775 h 2482592"/>
                <a:gd name="connsiteX3" fmla="*/ 0 w 1426560"/>
                <a:gd name="connsiteY3" fmla="*/ 2466754 h 2482592"/>
              </a:gdLst>
              <a:ahLst/>
              <a:cxnLst>
                <a:cxn ang="0">
                  <a:pos x="connsiteX0" y="connsiteY0"/>
                </a:cxn>
                <a:cxn ang="0">
                  <a:pos x="connsiteX1" y="connsiteY1"/>
                </a:cxn>
                <a:cxn ang="0">
                  <a:pos x="connsiteX2" y="connsiteY2"/>
                </a:cxn>
                <a:cxn ang="0">
                  <a:pos x="connsiteX3" y="connsiteY3"/>
                </a:cxn>
              </a:cxnLst>
              <a:rect l="l" t="t" r="r" b="b"/>
              <a:pathLst>
                <a:path w="1426560" h="2482592">
                  <a:moveTo>
                    <a:pt x="382772" y="0"/>
                  </a:moveTo>
                  <a:cubicBezTo>
                    <a:pt x="899118" y="87994"/>
                    <a:pt x="1199400" y="445400"/>
                    <a:pt x="1338417" y="773696"/>
                  </a:cubicBezTo>
                  <a:cubicBezTo>
                    <a:pt x="1477434" y="1101992"/>
                    <a:pt x="1462767" y="1626737"/>
                    <a:pt x="1216875" y="1969775"/>
                  </a:cubicBezTo>
                  <a:cubicBezTo>
                    <a:pt x="970983" y="2312813"/>
                    <a:pt x="547634" y="2547074"/>
                    <a:pt x="0" y="2466754"/>
                  </a:cubicBezTo>
                </a:path>
              </a:pathLst>
            </a:custGeom>
            <a:noFill/>
            <a:ln w="5715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cxnSp>
          <p:nvCxnSpPr>
            <p:cNvPr id="9" name="Straight Connector 8">
              <a:extLst>
                <a:ext uri="{FF2B5EF4-FFF2-40B4-BE49-F238E27FC236}">
                  <a16:creationId xmlns:a16="http://schemas.microsoft.com/office/drawing/2014/main" id="{B69D6F8C-FCF9-158C-5F36-037F008A9A96}"/>
                </a:ext>
              </a:extLst>
            </p:cNvPr>
            <p:cNvCxnSpPr/>
            <p:nvPr/>
          </p:nvCxnSpPr>
          <p:spPr bwMode="auto">
            <a:xfrm>
              <a:off x="5308541" y="4716565"/>
              <a:ext cx="905756" cy="665995"/>
            </a:xfrm>
            <a:prstGeom prst="line">
              <a:avLst/>
            </a:prstGeom>
            <a:solidFill>
              <a:schemeClr val="accent1"/>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a:extLst>
                <a:ext uri="{FF2B5EF4-FFF2-40B4-BE49-F238E27FC236}">
                  <a16:creationId xmlns:a16="http://schemas.microsoft.com/office/drawing/2014/main" id="{172D1A33-999A-C115-19CB-D8E8D3DD2038}"/>
                </a:ext>
              </a:extLst>
            </p:cNvPr>
            <p:cNvSpPr txBox="1"/>
            <p:nvPr/>
          </p:nvSpPr>
          <p:spPr>
            <a:xfrm>
              <a:off x="1520471" y="1458527"/>
              <a:ext cx="1720727" cy="830998"/>
            </a:xfrm>
            <a:prstGeom prst="rect">
              <a:avLst/>
            </a:prstGeom>
            <a:noFill/>
          </p:spPr>
          <p:txBody>
            <a:bodyPr wrap="square" rtlCol="0">
              <a:spAutoFit/>
            </a:bodyPr>
            <a:lstStyle/>
            <a:p>
              <a:r>
                <a:rPr lang="en-IE" sz="2400" dirty="0"/>
                <a:t>Ciliary muscle</a:t>
              </a:r>
            </a:p>
          </p:txBody>
        </p:sp>
        <p:sp>
          <p:nvSpPr>
            <p:cNvPr id="11" name="TextBox 10">
              <a:extLst>
                <a:ext uri="{FF2B5EF4-FFF2-40B4-BE49-F238E27FC236}">
                  <a16:creationId xmlns:a16="http://schemas.microsoft.com/office/drawing/2014/main" id="{39228706-7E19-03CC-D615-224C0FCE7D10}"/>
                </a:ext>
              </a:extLst>
            </p:cNvPr>
            <p:cNvSpPr txBox="1"/>
            <p:nvPr/>
          </p:nvSpPr>
          <p:spPr>
            <a:xfrm>
              <a:off x="1068811" y="5007192"/>
              <a:ext cx="903323" cy="645231"/>
            </a:xfrm>
            <a:prstGeom prst="rect">
              <a:avLst/>
            </a:prstGeom>
            <a:noFill/>
          </p:spPr>
          <p:txBody>
            <a:bodyPr wrap="none" rtlCol="0">
              <a:spAutoFit/>
            </a:bodyPr>
            <a:lstStyle/>
            <a:p>
              <a:r>
                <a:rPr lang="en-IE" sz="2400"/>
                <a:t>Iris</a:t>
              </a:r>
            </a:p>
          </p:txBody>
        </p:sp>
        <p:sp>
          <p:nvSpPr>
            <p:cNvPr id="12" name="TextBox 11">
              <a:extLst>
                <a:ext uri="{FF2B5EF4-FFF2-40B4-BE49-F238E27FC236}">
                  <a16:creationId xmlns:a16="http://schemas.microsoft.com/office/drawing/2014/main" id="{567A1E0E-5F6A-A498-F6A5-71F7349DB211}"/>
                </a:ext>
              </a:extLst>
            </p:cNvPr>
            <p:cNvSpPr txBox="1"/>
            <p:nvPr/>
          </p:nvSpPr>
          <p:spPr>
            <a:xfrm>
              <a:off x="2782255" y="3269388"/>
              <a:ext cx="1261783" cy="645231"/>
            </a:xfrm>
            <a:prstGeom prst="rect">
              <a:avLst/>
            </a:prstGeom>
            <a:noFill/>
          </p:spPr>
          <p:txBody>
            <a:bodyPr wrap="none" rtlCol="0">
              <a:spAutoFit/>
            </a:bodyPr>
            <a:lstStyle/>
            <a:p>
              <a:r>
                <a:rPr lang="en-IE" sz="2400" dirty="0"/>
                <a:t>Lens</a:t>
              </a:r>
            </a:p>
          </p:txBody>
        </p:sp>
        <p:cxnSp>
          <p:nvCxnSpPr>
            <p:cNvPr id="13" name="Straight Connector 12">
              <a:extLst>
                <a:ext uri="{FF2B5EF4-FFF2-40B4-BE49-F238E27FC236}">
                  <a16:creationId xmlns:a16="http://schemas.microsoft.com/office/drawing/2014/main" id="{BE482386-9485-1781-9082-74A70149F554}"/>
                </a:ext>
              </a:extLst>
            </p:cNvPr>
            <p:cNvCxnSpPr>
              <a:endCxn id="7" idx="1"/>
            </p:cNvCxnSpPr>
            <p:nvPr/>
          </p:nvCxnSpPr>
          <p:spPr bwMode="auto">
            <a:xfrm flipV="1">
              <a:off x="1638201" y="4323795"/>
              <a:ext cx="516293" cy="694689"/>
            </a:xfrm>
            <a:prstGeom prst="line">
              <a:avLst/>
            </a:prstGeom>
            <a:solidFill>
              <a:schemeClr val="accent1"/>
            </a:solidFill>
            <a:ln w="38100" cap="flat" cmpd="sng" algn="ctr">
              <a:solidFill>
                <a:schemeClr val="tx1"/>
              </a:solidFill>
              <a:prstDash val="solid"/>
              <a:round/>
              <a:headEnd type="none" w="med" len="med"/>
              <a:tailEnd type="arrow"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8BF46073-E9DD-7CCA-7FAC-23BB4ED2A10B}"/>
                </a:ext>
              </a:extLst>
            </p:cNvPr>
            <p:cNvCxnSpPr/>
            <p:nvPr/>
          </p:nvCxnSpPr>
          <p:spPr bwMode="auto">
            <a:xfrm flipH="1">
              <a:off x="2357417" y="3578699"/>
              <a:ext cx="554228" cy="0"/>
            </a:xfrm>
            <a:prstGeom prst="line">
              <a:avLst/>
            </a:prstGeom>
            <a:solidFill>
              <a:schemeClr val="accent1"/>
            </a:solidFill>
            <a:ln w="38100" cap="flat" cmpd="sng" algn="ctr">
              <a:solidFill>
                <a:schemeClr val="tx1"/>
              </a:solidFill>
              <a:prstDash val="solid"/>
              <a:round/>
              <a:headEnd type="none" w="med" len="med"/>
              <a:tailEnd type="arrow"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a:extLst>
                <a:ext uri="{FF2B5EF4-FFF2-40B4-BE49-F238E27FC236}">
                  <a16:creationId xmlns:a16="http://schemas.microsoft.com/office/drawing/2014/main" id="{4CA097F6-D517-A928-6B44-279C510E8C75}"/>
                </a:ext>
              </a:extLst>
            </p:cNvPr>
            <p:cNvCxnSpPr/>
            <p:nvPr/>
          </p:nvCxnSpPr>
          <p:spPr bwMode="auto">
            <a:xfrm flipH="1">
              <a:off x="2361670" y="2327031"/>
              <a:ext cx="187541" cy="696632"/>
            </a:xfrm>
            <a:prstGeom prst="line">
              <a:avLst/>
            </a:prstGeom>
            <a:solidFill>
              <a:schemeClr val="accent1"/>
            </a:solidFill>
            <a:ln w="38100" cap="flat" cmpd="sng" algn="ctr">
              <a:solidFill>
                <a:schemeClr val="tx1"/>
              </a:solidFill>
              <a:prstDash val="solid"/>
              <a:round/>
              <a:headEnd type="none" w="med" len="med"/>
              <a:tailEnd type="arrow"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a:extLst>
                <a:ext uri="{FF2B5EF4-FFF2-40B4-BE49-F238E27FC236}">
                  <a16:creationId xmlns:a16="http://schemas.microsoft.com/office/drawing/2014/main" id="{590BF4D9-BFB2-585C-5076-4A55B837C39B}"/>
                </a:ext>
              </a:extLst>
            </p:cNvPr>
            <p:cNvSpPr txBox="1"/>
            <p:nvPr/>
          </p:nvSpPr>
          <p:spPr>
            <a:xfrm>
              <a:off x="3693371" y="4091966"/>
              <a:ext cx="1273445" cy="461665"/>
            </a:xfrm>
            <a:prstGeom prst="rect">
              <a:avLst/>
            </a:prstGeom>
            <a:noFill/>
          </p:spPr>
          <p:txBody>
            <a:bodyPr wrap="square" rtlCol="0">
              <a:spAutoFit/>
            </a:bodyPr>
            <a:lstStyle/>
            <a:p>
              <a:r>
                <a:rPr lang="en-IE" sz="2400" dirty="0"/>
                <a:t>Retina</a:t>
              </a:r>
            </a:p>
          </p:txBody>
        </p:sp>
        <p:cxnSp>
          <p:nvCxnSpPr>
            <p:cNvPr id="17" name="Straight Connector 16">
              <a:extLst>
                <a:ext uri="{FF2B5EF4-FFF2-40B4-BE49-F238E27FC236}">
                  <a16:creationId xmlns:a16="http://schemas.microsoft.com/office/drawing/2014/main" id="{566A6A68-2047-8E5B-CE59-4D70E28B9D36}"/>
                </a:ext>
              </a:extLst>
            </p:cNvPr>
            <p:cNvCxnSpPr/>
            <p:nvPr/>
          </p:nvCxnSpPr>
          <p:spPr bwMode="auto">
            <a:xfrm>
              <a:off x="4919347" y="4354904"/>
              <a:ext cx="590473" cy="0"/>
            </a:xfrm>
            <a:prstGeom prst="line">
              <a:avLst/>
            </a:prstGeom>
            <a:solidFill>
              <a:schemeClr val="accent1"/>
            </a:solidFill>
            <a:ln w="38100" cap="flat" cmpd="sng" algn="ctr">
              <a:solidFill>
                <a:schemeClr val="tx1"/>
              </a:solidFill>
              <a:prstDash val="solid"/>
              <a:round/>
              <a:headEnd type="none" w="med" len="med"/>
              <a:tailEnd type="arrow"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a:extLst>
                <a:ext uri="{FF2B5EF4-FFF2-40B4-BE49-F238E27FC236}">
                  <a16:creationId xmlns:a16="http://schemas.microsoft.com/office/drawing/2014/main" id="{214BACDE-1F06-7F1C-E823-5539E068C230}"/>
                </a:ext>
              </a:extLst>
            </p:cNvPr>
            <p:cNvSpPr txBox="1"/>
            <p:nvPr/>
          </p:nvSpPr>
          <p:spPr>
            <a:xfrm>
              <a:off x="278540" y="2604430"/>
              <a:ext cx="1612272" cy="461665"/>
            </a:xfrm>
            <a:prstGeom prst="rect">
              <a:avLst/>
            </a:prstGeom>
            <a:noFill/>
          </p:spPr>
          <p:txBody>
            <a:bodyPr wrap="square" rtlCol="0">
              <a:spAutoFit/>
            </a:bodyPr>
            <a:lstStyle/>
            <a:p>
              <a:r>
                <a:rPr lang="en-IE" sz="2400" dirty="0"/>
                <a:t>Cornea</a:t>
              </a:r>
            </a:p>
          </p:txBody>
        </p:sp>
        <p:cxnSp>
          <p:nvCxnSpPr>
            <p:cNvPr id="28" name="Straight Connector 27">
              <a:extLst>
                <a:ext uri="{FF2B5EF4-FFF2-40B4-BE49-F238E27FC236}">
                  <a16:creationId xmlns:a16="http://schemas.microsoft.com/office/drawing/2014/main" id="{BD438822-6C2A-06E5-0317-3FDA2C0E2B7C}"/>
                </a:ext>
              </a:extLst>
            </p:cNvPr>
            <p:cNvCxnSpPr/>
            <p:nvPr/>
          </p:nvCxnSpPr>
          <p:spPr bwMode="auto">
            <a:xfrm>
              <a:off x="1179120" y="3084037"/>
              <a:ext cx="509171" cy="278899"/>
            </a:xfrm>
            <a:prstGeom prst="line">
              <a:avLst/>
            </a:prstGeom>
            <a:solidFill>
              <a:schemeClr val="accent1"/>
            </a:solidFill>
            <a:ln w="38100" cap="flat" cmpd="sng" algn="ctr">
              <a:solidFill>
                <a:schemeClr val="tx1"/>
              </a:solidFill>
              <a:prstDash val="solid"/>
              <a:round/>
              <a:headEnd type="none" w="med" len="med"/>
              <a:tailEnd type="arrow"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Box 32">
              <a:extLst>
                <a:ext uri="{FF2B5EF4-FFF2-40B4-BE49-F238E27FC236}">
                  <a16:creationId xmlns:a16="http://schemas.microsoft.com/office/drawing/2014/main" id="{CE4FE7A7-EC49-E09D-4989-61FB55C52EB6}"/>
                </a:ext>
              </a:extLst>
            </p:cNvPr>
            <p:cNvSpPr txBox="1"/>
            <p:nvPr/>
          </p:nvSpPr>
          <p:spPr>
            <a:xfrm>
              <a:off x="3535021" y="5543968"/>
              <a:ext cx="2623937" cy="645231"/>
            </a:xfrm>
            <a:prstGeom prst="rect">
              <a:avLst/>
            </a:prstGeom>
            <a:noFill/>
          </p:spPr>
          <p:txBody>
            <a:bodyPr wrap="none" rtlCol="0">
              <a:spAutoFit/>
            </a:bodyPr>
            <a:lstStyle/>
            <a:p>
              <a:r>
                <a:rPr lang="en-IE" sz="2400"/>
                <a:t>Optic nerve</a:t>
              </a:r>
            </a:p>
          </p:txBody>
        </p:sp>
        <p:cxnSp>
          <p:nvCxnSpPr>
            <p:cNvPr id="34" name="Straight Connector 33">
              <a:extLst>
                <a:ext uri="{FF2B5EF4-FFF2-40B4-BE49-F238E27FC236}">
                  <a16:creationId xmlns:a16="http://schemas.microsoft.com/office/drawing/2014/main" id="{A90BC37F-A38D-C623-2790-F52DFE42E299}"/>
                </a:ext>
              </a:extLst>
            </p:cNvPr>
            <p:cNvCxnSpPr/>
            <p:nvPr/>
          </p:nvCxnSpPr>
          <p:spPr bwMode="auto">
            <a:xfrm flipV="1">
              <a:off x="5214584" y="5283019"/>
              <a:ext cx="546836" cy="423659"/>
            </a:xfrm>
            <a:prstGeom prst="line">
              <a:avLst/>
            </a:prstGeom>
            <a:solidFill>
              <a:schemeClr val="accent1"/>
            </a:solidFill>
            <a:ln w="38100" cap="flat" cmpd="sng" algn="ctr">
              <a:solidFill>
                <a:schemeClr val="tx1"/>
              </a:solidFill>
              <a:prstDash val="solid"/>
              <a:round/>
              <a:headEnd type="none" w="med" len="med"/>
              <a:tailEnd type="arrow"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0" name="Title 19">
            <a:extLst>
              <a:ext uri="{FF2B5EF4-FFF2-40B4-BE49-F238E27FC236}">
                <a16:creationId xmlns:a16="http://schemas.microsoft.com/office/drawing/2014/main" id="{84F7A5F5-38B2-7A6D-81DC-00A0C8F76C31}"/>
              </a:ext>
            </a:extLst>
          </p:cNvPr>
          <p:cNvSpPr>
            <a:spLocks noGrp="1"/>
          </p:cNvSpPr>
          <p:nvPr>
            <p:ph type="title"/>
          </p:nvPr>
        </p:nvSpPr>
        <p:spPr>
          <a:xfrm>
            <a:off x="628650" y="1779254"/>
            <a:ext cx="7886700" cy="884202"/>
          </a:xfrm>
        </p:spPr>
        <p:txBody>
          <a:bodyPr/>
          <a:lstStyle/>
          <a:p>
            <a:r>
              <a:rPr lang="en-GB" dirty="0"/>
              <a:t>The Eye</a:t>
            </a:r>
          </a:p>
        </p:txBody>
      </p:sp>
      <p:sp>
        <p:nvSpPr>
          <p:cNvPr id="2" name="Slide Number Placeholder 1">
            <a:extLst>
              <a:ext uri="{FF2B5EF4-FFF2-40B4-BE49-F238E27FC236}">
                <a16:creationId xmlns:a16="http://schemas.microsoft.com/office/drawing/2014/main" id="{1B781FE9-E65B-319D-014F-B4AB6E8C6CE1}"/>
              </a:ext>
            </a:extLst>
          </p:cNvPr>
          <p:cNvSpPr>
            <a:spLocks noGrp="1"/>
          </p:cNvSpPr>
          <p:nvPr>
            <p:ph type="sldNum" sz="quarter" idx="4294967295"/>
          </p:nvPr>
        </p:nvSpPr>
        <p:spPr bwMode="auto">
          <a:xfrm>
            <a:off x="70104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4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70</a:t>
            </a:fld>
            <a:endParaRPr lang="en-GB" altLang="en-US"/>
          </a:p>
        </p:txBody>
      </p:sp>
    </p:spTree>
    <p:extLst>
      <p:ext uri="{BB962C8B-B14F-4D97-AF65-F5344CB8AC3E}">
        <p14:creationId xmlns:p14="http://schemas.microsoft.com/office/powerpoint/2010/main" val="323813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a:extLst>
              <a:ext uri="{FF2B5EF4-FFF2-40B4-BE49-F238E27FC236}">
                <a16:creationId xmlns:a16="http://schemas.microsoft.com/office/drawing/2014/main" id="{3AAD80CC-F3FE-85B0-9004-9E7A508B4AB2}"/>
              </a:ext>
            </a:extLst>
          </p:cNvPr>
          <p:cNvSpPr txBox="1">
            <a:spLocks noChangeArrowheads="1"/>
          </p:cNvSpPr>
          <p:nvPr/>
        </p:nvSpPr>
        <p:spPr bwMode="auto">
          <a:xfrm>
            <a:off x="539750" y="692150"/>
            <a:ext cx="79200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en-US"/>
          </a:p>
        </p:txBody>
      </p:sp>
      <p:sp>
        <p:nvSpPr>
          <p:cNvPr id="4" name="Title 3">
            <a:extLst>
              <a:ext uri="{FF2B5EF4-FFF2-40B4-BE49-F238E27FC236}">
                <a16:creationId xmlns:a16="http://schemas.microsoft.com/office/drawing/2014/main" id="{99D7B775-DF84-FEE4-E0D5-4B14A88DAC6F}"/>
              </a:ext>
            </a:extLst>
          </p:cNvPr>
          <p:cNvSpPr>
            <a:spLocks noGrp="1"/>
          </p:cNvSpPr>
          <p:nvPr>
            <p:ph type="title"/>
          </p:nvPr>
        </p:nvSpPr>
        <p:spPr>
          <a:xfrm>
            <a:off x="241300" y="155246"/>
            <a:ext cx="8724900" cy="1089529"/>
          </a:xfrm>
        </p:spPr>
        <p:txBody>
          <a:bodyPr/>
          <a:lstStyle/>
          <a:p>
            <a:r>
              <a:rPr lang="en-US" altLang="en-US" dirty="0"/>
              <a:t>How is light focused on the Retina?</a:t>
            </a:r>
            <a:br>
              <a:rPr lang="en-US" altLang="en-US" dirty="0"/>
            </a:br>
            <a:endParaRPr lang="en-GB" dirty="0"/>
          </a:p>
        </p:txBody>
      </p:sp>
      <p:sp>
        <p:nvSpPr>
          <p:cNvPr id="2" name="Slide Number Placeholder 1">
            <a:extLst>
              <a:ext uri="{FF2B5EF4-FFF2-40B4-BE49-F238E27FC236}">
                <a16:creationId xmlns:a16="http://schemas.microsoft.com/office/drawing/2014/main" id="{8F16A054-3A4A-94FE-C520-183B293F486D}"/>
              </a:ext>
            </a:extLst>
          </p:cNvPr>
          <p:cNvSpPr>
            <a:spLocks noGrp="1"/>
          </p:cNvSpPr>
          <p:nvPr>
            <p:ph type="sldNum" sz="quarter" idx="4294967295"/>
          </p:nvPr>
        </p:nvSpPr>
        <p:spPr bwMode="auto">
          <a:xfrm>
            <a:off x="70104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4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71</a:t>
            </a:fld>
            <a:endParaRPr lang="en-GB" altLang="en-US"/>
          </a:p>
        </p:txBody>
      </p:sp>
      <p:sp>
        <p:nvSpPr>
          <p:cNvPr id="32771" name="Text Box 5">
            <a:extLst>
              <a:ext uri="{FF2B5EF4-FFF2-40B4-BE49-F238E27FC236}">
                <a16:creationId xmlns:a16="http://schemas.microsoft.com/office/drawing/2014/main" id="{989DA35A-A1B4-1889-263B-3EB88EC63988}"/>
              </a:ext>
            </a:extLst>
          </p:cNvPr>
          <p:cNvSpPr txBox="1">
            <a:spLocks noChangeArrowheads="1"/>
          </p:cNvSpPr>
          <p:nvPr/>
        </p:nvSpPr>
        <p:spPr bwMode="auto">
          <a:xfrm>
            <a:off x="112869" y="1351363"/>
            <a:ext cx="4075868"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800" b="0" dirty="0"/>
              <a:t>The eye is a double lens consisting of the cornea, and the lens just behind it.</a:t>
            </a:r>
          </a:p>
          <a:p>
            <a:pPr eaLnBrk="1" hangingPunct="1">
              <a:spcBef>
                <a:spcPct val="50000"/>
              </a:spcBef>
            </a:pPr>
            <a:r>
              <a:rPr lang="en-US" altLang="en-US" sz="2800" b="0" dirty="0"/>
              <a:t>The focal length of the lens can be changed using the ciliary muscle. This allows the eye to focus on near or distant objects.</a:t>
            </a:r>
            <a:endParaRPr lang="en-GB" altLang="en-US" sz="2800" b="0" dirty="0"/>
          </a:p>
        </p:txBody>
      </p:sp>
      <p:grpSp>
        <p:nvGrpSpPr>
          <p:cNvPr id="22" name="Group 21">
            <a:extLst>
              <a:ext uri="{FF2B5EF4-FFF2-40B4-BE49-F238E27FC236}">
                <a16:creationId xmlns:a16="http://schemas.microsoft.com/office/drawing/2014/main" id="{D218DA4A-4BE7-E5BF-34B8-56A65BAB1612}"/>
              </a:ext>
            </a:extLst>
          </p:cNvPr>
          <p:cNvGrpSpPr/>
          <p:nvPr/>
        </p:nvGrpSpPr>
        <p:grpSpPr>
          <a:xfrm>
            <a:off x="4239988" y="1229349"/>
            <a:ext cx="4612021" cy="3675159"/>
            <a:chOff x="70381" y="1052736"/>
            <a:chExt cx="6445835" cy="5255868"/>
          </a:xfrm>
        </p:grpSpPr>
        <p:sp>
          <p:nvSpPr>
            <p:cNvPr id="23" name="Rectangle: Rounded Corners 22">
              <a:extLst>
                <a:ext uri="{FF2B5EF4-FFF2-40B4-BE49-F238E27FC236}">
                  <a16:creationId xmlns:a16="http://schemas.microsoft.com/office/drawing/2014/main" id="{B8B8A574-C6DA-DEE1-F3A5-6BDB0B3A8C14}"/>
                </a:ext>
              </a:extLst>
            </p:cNvPr>
            <p:cNvSpPr/>
            <p:nvPr/>
          </p:nvSpPr>
          <p:spPr bwMode="auto">
            <a:xfrm>
              <a:off x="188536" y="1052736"/>
              <a:ext cx="6327680" cy="5255868"/>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
          <p:nvSpPr>
            <p:cNvPr id="24" name="Oval 23">
              <a:extLst>
                <a:ext uri="{FF2B5EF4-FFF2-40B4-BE49-F238E27FC236}">
                  <a16:creationId xmlns:a16="http://schemas.microsoft.com/office/drawing/2014/main" id="{2DE3C94C-5690-0C1D-F3B1-FD271B635BE1}"/>
                </a:ext>
              </a:extLst>
            </p:cNvPr>
            <p:cNvSpPr/>
            <p:nvPr/>
          </p:nvSpPr>
          <p:spPr bwMode="auto">
            <a:xfrm>
              <a:off x="1638201" y="2905053"/>
              <a:ext cx="1273444" cy="1556401"/>
            </a:xfrm>
            <a:prstGeom prst="ellipse">
              <a:avLst/>
            </a:prstGeom>
            <a:solidFill>
              <a:schemeClr val="tx2">
                <a:lumMod val="10000"/>
                <a:lumOff val="90000"/>
              </a:schemeClr>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
          <p:nvSpPr>
            <p:cNvPr id="25" name="Oval 24">
              <a:extLst>
                <a:ext uri="{FF2B5EF4-FFF2-40B4-BE49-F238E27FC236}">
                  <a16:creationId xmlns:a16="http://schemas.microsoft.com/office/drawing/2014/main" id="{24A8332E-810D-E05B-8532-8B0639C78E04}"/>
                </a:ext>
              </a:extLst>
            </p:cNvPr>
            <p:cNvSpPr/>
            <p:nvPr/>
          </p:nvSpPr>
          <p:spPr bwMode="auto">
            <a:xfrm>
              <a:off x="2088075" y="1798018"/>
              <a:ext cx="3723664" cy="3723664"/>
            </a:xfrm>
            <a:prstGeom prst="ellipse">
              <a:avLst/>
            </a:prstGeom>
            <a:solidFill>
              <a:schemeClr val="tx2">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
          <p:nvSpPr>
            <p:cNvPr id="26" name="Oval 25">
              <a:extLst>
                <a:ext uri="{FF2B5EF4-FFF2-40B4-BE49-F238E27FC236}">
                  <a16:creationId xmlns:a16="http://schemas.microsoft.com/office/drawing/2014/main" id="{D2D40CD7-5A64-1614-EC0E-BCEE2F8882FE}"/>
                </a:ext>
              </a:extLst>
            </p:cNvPr>
            <p:cNvSpPr/>
            <p:nvPr/>
          </p:nvSpPr>
          <p:spPr bwMode="auto">
            <a:xfrm>
              <a:off x="2167684" y="2905053"/>
              <a:ext cx="301919" cy="1509593"/>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rgbClr val="FF0000"/>
                </a:solidFill>
                <a:effectLst/>
                <a:latin typeface="Arial" charset="0"/>
              </a:endParaRPr>
            </a:p>
          </p:txBody>
        </p:sp>
        <p:sp>
          <p:nvSpPr>
            <p:cNvPr id="27" name="Oval 26">
              <a:extLst>
                <a:ext uri="{FF2B5EF4-FFF2-40B4-BE49-F238E27FC236}">
                  <a16:creationId xmlns:a16="http://schemas.microsoft.com/office/drawing/2014/main" id="{B8CA06E7-1EFC-A7BA-D1B9-659AB3216F37}"/>
                </a:ext>
              </a:extLst>
            </p:cNvPr>
            <p:cNvSpPr/>
            <p:nvPr/>
          </p:nvSpPr>
          <p:spPr bwMode="auto">
            <a:xfrm>
              <a:off x="2137962" y="3106332"/>
              <a:ext cx="352672" cy="100698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
          <p:nvSpPr>
            <p:cNvPr id="28" name="Freeform: Shape 27">
              <a:extLst>
                <a:ext uri="{FF2B5EF4-FFF2-40B4-BE49-F238E27FC236}">
                  <a16:creationId xmlns:a16="http://schemas.microsoft.com/office/drawing/2014/main" id="{790CC79D-7A55-1721-6D83-2A14FA74334D}"/>
                </a:ext>
              </a:extLst>
            </p:cNvPr>
            <p:cNvSpPr/>
            <p:nvPr/>
          </p:nvSpPr>
          <p:spPr bwMode="auto">
            <a:xfrm>
              <a:off x="2086218" y="2782018"/>
              <a:ext cx="148603" cy="653851"/>
            </a:xfrm>
            <a:custGeom>
              <a:avLst/>
              <a:gdLst>
                <a:gd name="connsiteX0" fmla="*/ 106326 w 106326"/>
                <a:gd name="connsiteY0" fmla="*/ 0 h 467833"/>
                <a:gd name="connsiteX1" fmla="*/ 31898 w 106326"/>
                <a:gd name="connsiteY1" fmla="*/ 297712 h 467833"/>
                <a:gd name="connsiteX2" fmla="*/ 0 w 106326"/>
                <a:gd name="connsiteY2" fmla="*/ 467833 h 467833"/>
              </a:gdLst>
              <a:ahLst/>
              <a:cxnLst>
                <a:cxn ang="0">
                  <a:pos x="connsiteX0" y="connsiteY0"/>
                </a:cxn>
                <a:cxn ang="0">
                  <a:pos x="connsiteX1" y="connsiteY1"/>
                </a:cxn>
                <a:cxn ang="0">
                  <a:pos x="connsiteX2" y="connsiteY2"/>
                </a:cxn>
              </a:cxnLst>
              <a:rect l="l" t="t" r="r" b="b"/>
              <a:pathLst>
                <a:path w="106326" h="467833">
                  <a:moveTo>
                    <a:pt x="106326" y="0"/>
                  </a:moveTo>
                  <a:lnTo>
                    <a:pt x="31898" y="297712"/>
                  </a:lnTo>
                  <a:lnTo>
                    <a:pt x="0" y="467833"/>
                  </a:lnTo>
                </a:path>
              </a:pathLst>
            </a:custGeom>
            <a:no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
          <p:nvSpPr>
            <p:cNvPr id="29" name="Freeform: Shape 28">
              <a:extLst>
                <a:ext uri="{FF2B5EF4-FFF2-40B4-BE49-F238E27FC236}">
                  <a16:creationId xmlns:a16="http://schemas.microsoft.com/office/drawing/2014/main" id="{3544591B-908A-A766-277D-8CD579ADA423}"/>
                </a:ext>
              </a:extLst>
            </p:cNvPr>
            <p:cNvSpPr/>
            <p:nvPr/>
          </p:nvSpPr>
          <p:spPr bwMode="auto">
            <a:xfrm rot="19685096">
              <a:off x="2047212" y="3904479"/>
              <a:ext cx="148603" cy="653851"/>
            </a:xfrm>
            <a:custGeom>
              <a:avLst/>
              <a:gdLst>
                <a:gd name="connsiteX0" fmla="*/ 106326 w 106326"/>
                <a:gd name="connsiteY0" fmla="*/ 0 h 467833"/>
                <a:gd name="connsiteX1" fmla="*/ 31898 w 106326"/>
                <a:gd name="connsiteY1" fmla="*/ 297712 h 467833"/>
                <a:gd name="connsiteX2" fmla="*/ 0 w 106326"/>
                <a:gd name="connsiteY2" fmla="*/ 467833 h 467833"/>
              </a:gdLst>
              <a:ahLst/>
              <a:cxnLst>
                <a:cxn ang="0">
                  <a:pos x="connsiteX0" y="connsiteY0"/>
                </a:cxn>
                <a:cxn ang="0">
                  <a:pos x="connsiteX1" y="connsiteY1"/>
                </a:cxn>
                <a:cxn ang="0">
                  <a:pos x="connsiteX2" y="connsiteY2"/>
                </a:cxn>
              </a:cxnLst>
              <a:rect l="l" t="t" r="r" b="b"/>
              <a:pathLst>
                <a:path w="106326" h="467833">
                  <a:moveTo>
                    <a:pt x="106326" y="0"/>
                  </a:moveTo>
                  <a:lnTo>
                    <a:pt x="31898" y="297712"/>
                  </a:lnTo>
                  <a:lnTo>
                    <a:pt x="0" y="467833"/>
                  </a:lnTo>
                </a:path>
              </a:pathLst>
            </a:custGeom>
            <a:no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2400" b="1" i="0" u="none" strike="noStrike" cap="none" normalizeH="0" baseline="0">
                <a:ln>
                  <a:noFill/>
                </a:ln>
                <a:solidFill>
                  <a:schemeClr val="tx1"/>
                </a:solidFill>
                <a:effectLst/>
                <a:latin typeface="Arial" charset="0"/>
              </a:endParaRPr>
            </a:p>
          </p:txBody>
        </p:sp>
        <p:sp>
          <p:nvSpPr>
            <p:cNvPr id="30" name="Freeform: Shape 29">
              <a:extLst>
                <a:ext uri="{FF2B5EF4-FFF2-40B4-BE49-F238E27FC236}">
                  <a16:creationId xmlns:a16="http://schemas.microsoft.com/office/drawing/2014/main" id="{B084446F-F41A-1D3A-718B-2B34578EF187}"/>
                </a:ext>
              </a:extLst>
            </p:cNvPr>
            <p:cNvSpPr/>
            <p:nvPr/>
          </p:nvSpPr>
          <p:spPr bwMode="auto">
            <a:xfrm>
              <a:off x="3676264" y="1934984"/>
              <a:ext cx="1993783" cy="3469712"/>
            </a:xfrm>
            <a:custGeom>
              <a:avLst/>
              <a:gdLst>
                <a:gd name="connsiteX0" fmla="*/ 382772 w 1446028"/>
                <a:gd name="connsiteY0" fmla="*/ 0 h 2466754"/>
                <a:gd name="connsiteX1" fmla="*/ 744279 w 1446028"/>
                <a:gd name="connsiteY1" fmla="*/ 74428 h 2466754"/>
                <a:gd name="connsiteX2" fmla="*/ 956930 w 1446028"/>
                <a:gd name="connsiteY2" fmla="*/ 244549 h 2466754"/>
                <a:gd name="connsiteX3" fmla="*/ 1201479 w 1446028"/>
                <a:gd name="connsiteY3" fmla="*/ 446568 h 2466754"/>
                <a:gd name="connsiteX4" fmla="*/ 1307805 w 1446028"/>
                <a:gd name="connsiteY4" fmla="*/ 691116 h 2466754"/>
                <a:gd name="connsiteX5" fmla="*/ 1424763 w 1446028"/>
                <a:gd name="connsiteY5" fmla="*/ 1063256 h 2466754"/>
                <a:gd name="connsiteX6" fmla="*/ 1446028 w 1446028"/>
                <a:gd name="connsiteY6" fmla="*/ 1509823 h 2466754"/>
                <a:gd name="connsiteX7" fmla="*/ 1297172 w 1446028"/>
                <a:gd name="connsiteY7" fmla="*/ 1807535 h 2466754"/>
                <a:gd name="connsiteX8" fmla="*/ 1095153 w 1446028"/>
                <a:gd name="connsiteY8" fmla="*/ 2137144 h 2466754"/>
                <a:gd name="connsiteX9" fmla="*/ 786809 w 1446028"/>
                <a:gd name="connsiteY9" fmla="*/ 2360428 h 2466754"/>
                <a:gd name="connsiteX10" fmla="*/ 393405 w 1446028"/>
                <a:gd name="connsiteY10" fmla="*/ 2466754 h 2466754"/>
                <a:gd name="connsiteX11" fmla="*/ 0 w 1446028"/>
                <a:gd name="connsiteY11" fmla="*/ 2466754 h 2466754"/>
                <a:gd name="connsiteX0" fmla="*/ 382772 w 1446028"/>
                <a:gd name="connsiteY0" fmla="*/ 0 h 2466754"/>
                <a:gd name="connsiteX1" fmla="*/ 744279 w 1446028"/>
                <a:gd name="connsiteY1" fmla="*/ 74428 h 2466754"/>
                <a:gd name="connsiteX2" fmla="*/ 1201479 w 1446028"/>
                <a:gd name="connsiteY2" fmla="*/ 446568 h 2466754"/>
                <a:gd name="connsiteX3" fmla="*/ 1307805 w 1446028"/>
                <a:gd name="connsiteY3" fmla="*/ 691116 h 2466754"/>
                <a:gd name="connsiteX4" fmla="*/ 1424763 w 1446028"/>
                <a:gd name="connsiteY4" fmla="*/ 1063256 h 2466754"/>
                <a:gd name="connsiteX5" fmla="*/ 1446028 w 1446028"/>
                <a:gd name="connsiteY5" fmla="*/ 1509823 h 2466754"/>
                <a:gd name="connsiteX6" fmla="*/ 1297172 w 1446028"/>
                <a:gd name="connsiteY6" fmla="*/ 1807535 h 2466754"/>
                <a:gd name="connsiteX7" fmla="*/ 1095153 w 1446028"/>
                <a:gd name="connsiteY7" fmla="*/ 2137144 h 2466754"/>
                <a:gd name="connsiteX8" fmla="*/ 786809 w 1446028"/>
                <a:gd name="connsiteY8" fmla="*/ 2360428 h 2466754"/>
                <a:gd name="connsiteX9" fmla="*/ 393405 w 1446028"/>
                <a:gd name="connsiteY9" fmla="*/ 2466754 h 2466754"/>
                <a:gd name="connsiteX10" fmla="*/ 0 w 1446028"/>
                <a:gd name="connsiteY10" fmla="*/ 2466754 h 2466754"/>
                <a:gd name="connsiteX0" fmla="*/ 382772 w 1446028"/>
                <a:gd name="connsiteY0" fmla="*/ 0 h 2466754"/>
                <a:gd name="connsiteX1" fmla="*/ 744279 w 1446028"/>
                <a:gd name="connsiteY1" fmla="*/ 74428 h 2466754"/>
                <a:gd name="connsiteX2" fmla="*/ 1201479 w 1446028"/>
                <a:gd name="connsiteY2" fmla="*/ 446568 h 2466754"/>
                <a:gd name="connsiteX3" fmla="*/ 1424763 w 1446028"/>
                <a:gd name="connsiteY3" fmla="*/ 1063256 h 2466754"/>
                <a:gd name="connsiteX4" fmla="*/ 1446028 w 1446028"/>
                <a:gd name="connsiteY4" fmla="*/ 1509823 h 2466754"/>
                <a:gd name="connsiteX5" fmla="*/ 1297172 w 1446028"/>
                <a:gd name="connsiteY5" fmla="*/ 1807535 h 2466754"/>
                <a:gd name="connsiteX6" fmla="*/ 1095153 w 1446028"/>
                <a:gd name="connsiteY6" fmla="*/ 2137144 h 2466754"/>
                <a:gd name="connsiteX7" fmla="*/ 786809 w 1446028"/>
                <a:gd name="connsiteY7" fmla="*/ 2360428 h 2466754"/>
                <a:gd name="connsiteX8" fmla="*/ 393405 w 1446028"/>
                <a:gd name="connsiteY8" fmla="*/ 2466754 h 2466754"/>
                <a:gd name="connsiteX9" fmla="*/ 0 w 1446028"/>
                <a:gd name="connsiteY9" fmla="*/ 2466754 h 2466754"/>
                <a:gd name="connsiteX0" fmla="*/ 382772 w 1446028"/>
                <a:gd name="connsiteY0" fmla="*/ 0 h 2466754"/>
                <a:gd name="connsiteX1" fmla="*/ 1201479 w 1446028"/>
                <a:gd name="connsiteY1" fmla="*/ 446568 h 2466754"/>
                <a:gd name="connsiteX2" fmla="*/ 1424763 w 1446028"/>
                <a:gd name="connsiteY2" fmla="*/ 1063256 h 2466754"/>
                <a:gd name="connsiteX3" fmla="*/ 1446028 w 1446028"/>
                <a:gd name="connsiteY3" fmla="*/ 1509823 h 2466754"/>
                <a:gd name="connsiteX4" fmla="*/ 1297172 w 1446028"/>
                <a:gd name="connsiteY4" fmla="*/ 1807535 h 2466754"/>
                <a:gd name="connsiteX5" fmla="*/ 1095153 w 1446028"/>
                <a:gd name="connsiteY5" fmla="*/ 2137144 h 2466754"/>
                <a:gd name="connsiteX6" fmla="*/ 786809 w 1446028"/>
                <a:gd name="connsiteY6" fmla="*/ 2360428 h 2466754"/>
                <a:gd name="connsiteX7" fmla="*/ 393405 w 1446028"/>
                <a:gd name="connsiteY7" fmla="*/ 2466754 h 2466754"/>
                <a:gd name="connsiteX8" fmla="*/ 0 w 1446028"/>
                <a:gd name="connsiteY8" fmla="*/ 2466754 h 2466754"/>
                <a:gd name="connsiteX0" fmla="*/ 382772 w 1446028"/>
                <a:gd name="connsiteY0" fmla="*/ 0 h 2466754"/>
                <a:gd name="connsiteX1" fmla="*/ 1201479 w 1446028"/>
                <a:gd name="connsiteY1" fmla="*/ 446568 h 2466754"/>
                <a:gd name="connsiteX2" fmla="*/ 1424763 w 1446028"/>
                <a:gd name="connsiteY2" fmla="*/ 1063256 h 2466754"/>
                <a:gd name="connsiteX3" fmla="*/ 1446028 w 1446028"/>
                <a:gd name="connsiteY3" fmla="*/ 1509823 h 2466754"/>
                <a:gd name="connsiteX4" fmla="*/ 1095153 w 1446028"/>
                <a:gd name="connsiteY4" fmla="*/ 2137144 h 2466754"/>
                <a:gd name="connsiteX5" fmla="*/ 786809 w 1446028"/>
                <a:gd name="connsiteY5" fmla="*/ 2360428 h 2466754"/>
                <a:gd name="connsiteX6" fmla="*/ 393405 w 1446028"/>
                <a:gd name="connsiteY6" fmla="*/ 2466754 h 2466754"/>
                <a:gd name="connsiteX7" fmla="*/ 0 w 1446028"/>
                <a:gd name="connsiteY7" fmla="*/ 2466754 h 2466754"/>
                <a:gd name="connsiteX0" fmla="*/ 382772 w 1446028"/>
                <a:gd name="connsiteY0" fmla="*/ 0 h 2466754"/>
                <a:gd name="connsiteX1" fmla="*/ 1201479 w 1446028"/>
                <a:gd name="connsiteY1" fmla="*/ 446568 h 2466754"/>
                <a:gd name="connsiteX2" fmla="*/ 1424763 w 1446028"/>
                <a:gd name="connsiteY2" fmla="*/ 1063256 h 2466754"/>
                <a:gd name="connsiteX3" fmla="*/ 1446028 w 1446028"/>
                <a:gd name="connsiteY3" fmla="*/ 1509823 h 2466754"/>
                <a:gd name="connsiteX4" fmla="*/ 1095153 w 1446028"/>
                <a:gd name="connsiteY4" fmla="*/ 2137144 h 2466754"/>
                <a:gd name="connsiteX5" fmla="*/ 393405 w 1446028"/>
                <a:gd name="connsiteY5" fmla="*/ 2466754 h 2466754"/>
                <a:gd name="connsiteX6" fmla="*/ 0 w 1446028"/>
                <a:gd name="connsiteY6" fmla="*/ 2466754 h 2466754"/>
                <a:gd name="connsiteX0" fmla="*/ 382772 w 1446028"/>
                <a:gd name="connsiteY0" fmla="*/ 0 h 2466754"/>
                <a:gd name="connsiteX1" fmla="*/ 1201479 w 1446028"/>
                <a:gd name="connsiteY1" fmla="*/ 446568 h 2466754"/>
                <a:gd name="connsiteX2" fmla="*/ 1424763 w 1446028"/>
                <a:gd name="connsiteY2" fmla="*/ 1063256 h 2466754"/>
                <a:gd name="connsiteX3" fmla="*/ 1446028 w 1446028"/>
                <a:gd name="connsiteY3" fmla="*/ 1509823 h 2466754"/>
                <a:gd name="connsiteX4" fmla="*/ 1095153 w 1446028"/>
                <a:gd name="connsiteY4" fmla="*/ 2137144 h 2466754"/>
                <a:gd name="connsiteX5" fmla="*/ 0 w 1446028"/>
                <a:gd name="connsiteY5" fmla="*/ 2466754 h 2466754"/>
                <a:gd name="connsiteX0" fmla="*/ 382772 w 1446028"/>
                <a:gd name="connsiteY0" fmla="*/ 0 h 2472847"/>
                <a:gd name="connsiteX1" fmla="*/ 1201479 w 1446028"/>
                <a:gd name="connsiteY1" fmla="*/ 446568 h 2472847"/>
                <a:gd name="connsiteX2" fmla="*/ 1424763 w 1446028"/>
                <a:gd name="connsiteY2" fmla="*/ 1063256 h 2472847"/>
                <a:gd name="connsiteX3" fmla="*/ 1446028 w 1446028"/>
                <a:gd name="connsiteY3" fmla="*/ 1509823 h 2472847"/>
                <a:gd name="connsiteX4" fmla="*/ 1095153 w 1446028"/>
                <a:gd name="connsiteY4" fmla="*/ 2137144 h 2472847"/>
                <a:gd name="connsiteX5" fmla="*/ 0 w 1446028"/>
                <a:gd name="connsiteY5" fmla="*/ 2466754 h 2472847"/>
                <a:gd name="connsiteX0" fmla="*/ 382772 w 1446028"/>
                <a:gd name="connsiteY0" fmla="*/ 0 h 2473956"/>
                <a:gd name="connsiteX1" fmla="*/ 1201479 w 1446028"/>
                <a:gd name="connsiteY1" fmla="*/ 446568 h 2473956"/>
                <a:gd name="connsiteX2" fmla="*/ 1424763 w 1446028"/>
                <a:gd name="connsiteY2" fmla="*/ 1063256 h 2473956"/>
                <a:gd name="connsiteX3" fmla="*/ 1446028 w 1446028"/>
                <a:gd name="connsiteY3" fmla="*/ 1509823 h 2473956"/>
                <a:gd name="connsiteX4" fmla="*/ 1095153 w 1446028"/>
                <a:gd name="connsiteY4" fmla="*/ 2137144 h 2473956"/>
                <a:gd name="connsiteX5" fmla="*/ 0 w 1446028"/>
                <a:gd name="connsiteY5" fmla="*/ 2466754 h 2473956"/>
                <a:gd name="connsiteX0" fmla="*/ 382772 w 1446028"/>
                <a:gd name="connsiteY0" fmla="*/ 0 h 2473956"/>
                <a:gd name="connsiteX1" fmla="*/ 1201479 w 1446028"/>
                <a:gd name="connsiteY1" fmla="*/ 446568 h 2473956"/>
                <a:gd name="connsiteX2" fmla="*/ 1446028 w 1446028"/>
                <a:gd name="connsiteY2" fmla="*/ 1509823 h 2473956"/>
                <a:gd name="connsiteX3" fmla="*/ 1095153 w 1446028"/>
                <a:gd name="connsiteY3" fmla="*/ 2137144 h 2473956"/>
                <a:gd name="connsiteX4" fmla="*/ 0 w 1446028"/>
                <a:gd name="connsiteY4" fmla="*/ 2466754 h 2473956"/>
                <a:gd name="connsiteX0" fmla="*/ 382772 w 1448326"/>
                <a:gd name="connsiteY0" fmla="*/ 0 h 2473956"/>
                <a:gd name="connsiteX1" fmla="*/ 1201479 w 1448326"/>
                <a:gd name="connsiteY1" fmla="*/ 446568 h 2473956"/>
                <a:gd name="connsiteX2" fmla="*/ 1446028 w 1448326"/>
                <a:gd name="connsiteY2" fmla="*/ 1509823 h 2473956"/>
                <a:gd name="connsiteX3" fmla="*/ 1095153 w 1448326"/>
                <a:gd name="connsiteY3" fmla="*/ 2137144 h 2473956"/>
                <a:gd name="connsiteX4" fmla="*/ 0 w 1448326"/>
                <a:gd name="connsiteY4" fmla="*/ 2466754 h 2473956"/>
                <a:gd name="connsiteX0" fmla="*/ 382772 w 1448326"/>
                <a:gd name="connsiteY0" fmla="*/ 0 h 2473956"/>
                <a:gd name="connsiteX1" fmla="*/ 1201479 w 1448326"/>
                <a:gd name="connsiteY1" fmla="*/ 446568 h 2473956"/>
                <a:gd name="connsiteX2" fmla="*/ 1446028 w 1448326"/>
                <a:gd name="connsiteY2" fmla="*/ 1509823 h 2473956"/>
                <a:gd name="connsiteX3" fmla="*/ 1095153 w 1448326"/>
                <a:gd name="connsiteY3" fmla="*/ 2137144 h 2473956"/>
                <a:gd name="connsiteX4" fmla="*/ 0 w 1448326"/>
                <a:gd name="connsiteY4" fmla="*/ 2466754 h 2473956"/>
                <a:gd name="connsiteX0" fmla="*/ 382772 w 1448326"/>
                <a:gd name="connsiteY0" fmla="*/ 0 h 2473956"/>
                <a:gd name="connsiteX1" fmla="*/ 1201479 w 1448326"/>
                <a:gd name="connsiteY1" fmla="*/ 446568 h 2473956"/>
                <a:gd name="connsiteX2" fmla="*/ 1446028 w 1448326"/>
                <a:gd name="connsiteY2" fmla="*/ 1509823 h 2473956"/>
                <a:gd name="connsiteX3" fmla="*/ 1095153 w 1448326"/>
                <a:gd name="connsiteY3" fmla="*/ 2137144 h 2473956"/>
                <a:gd name="connsiteX4" fmla="*/ 0 w 1448326"/>
                <a:gd name="connsiteY4" fmla="*/ 2466754 h 2473956"/>
                <a:gd name="connsiteX0" fmla="*/ 382772 w 1454290"/>
                <a:gd name="connsiteY0" fmla="*/ 0 h 2473956"/>
                <a:gd name="connsiteX1" fmla="*/ 1201479 w 1454290"/>
                <a:gd name="connsiteY1" fmla="*/ 446568 h 2473956"/>
                <a:gd name="connsiteX2" fmla="*/ 1446028 w 1454290"/>
                <a:gd name="connsiteY2" fmla="*/ 1509823 h 2473956"/>
                <a:gd name="connsiteX3" fmla="*/ 1095153 w 1454290"/>
                <a:gd name="connsiteY3" fmla="*/ 2137144 h 2473956"/>
                <a:gd name="connsiteX4" fmla="*/ 0 w 1454290"/>
                <a:gd name="connsiteY4" fmla="*/ 2466754 h 2473956"/>
                <a:gd name="connsiteX0" fmla="*/ 382772 w 1425483"/>
                <a:gd name="connsiteY0" fmla="*/ 0 h 2473699"/>
                <a:gd name="connsiteX1" fmla="*/ 1201479 w 1425483"/>
                <a:gd name="connsiteY1" fmla="*/ 446568 h 2473699"/>
                <a:gd name="connsiteX2" fmla="*/ 1415598 w 1425483"/>
                <a:gd name="connsiteY2" fmla="*/ 1570684 h 2473699"/>
                <a:gd name="connsiteX3" fmla="*/ 1095153 w 1425483"/>
                <a:gd name="connsiteY3" fmla="*/ 2137144 h 2473699"/>
                <a:gd name="connsiteX4" fmla="*/ 0 w 1425483"/>
                <a:gd name="connsiteY4" fmla="*/ 2466754 h 2473699"/>
                <a:gd name="connsiteX0" fmla="*/ 382772 w 1445911"/>
                <a:gd name="connsiteY0" fmla="*/ 0 h 2473699"/>
                <a:gd name="connsiteX1" fmla="*/ 1201479 w 1445911"/>
                <a:gd name="connsiteY1" fmla="*/ 446568 h 2473699"/>
                <a:gd name="connsiteX2" fmla="*/ 1415598 w 1445911"/>
                <a:gd name="connsiteY2" fmla="*/ 1570684 h 2473699"/>
                <a:gd name="connsiteX3" fmla="*/ 1095153 w 1445911"/>
                <a:gd name="connsiteY3" fmla="*/ 2137144 h 2473699"/>
                <a:gd name="connsiteX4" fmla="*/ 0 w 1445911"/>
                <a:gd name="connsiteY4" fmla="*/ 2466754 h 2473699"/>
                <a:gd name="connsiteX0" fmla="*/ 382772 w 1418809"/>
                <a:gd name="connsiteY0" fmla="*/ 0 h 2471055"/>
                <a:gd name="connsiteX1" fmla="*/ 1201479 w 1418809"/>
                <a:gd name="connsiteY1" fmla="*/ 446568 h 2471055"/>
                <a:gd name="connsiteX2" fmla="*/ 1415598 w 1418809"/>
                <a:gd name="connsiteY2" fmla="*/ 1570684 h 2471055"/>
                <a:gd name="connsiteX3" fmla="*/ 1216875 w 1418809"/>
                <a:gd name="connsiteY3" fmla="*/ 1969775 h 2471055"/>
                <a:gd name="connsiteX4" fmla="*/ 0 w 1418809"/>
                <a:gd name="connsiteY4" fmla="*/ 2466754 h 2471055"/>
                <a:gd name="connsiteX0" fmla="*/ 382772 w 1439556"/>
                <a:gd name="connsiteY0" fmla="*/ 0 h 2471796"/>
                <a:gd name="connsiteX1" fmla="*/ 1201479 w 1439556"/>
                <a:gd name="connsiteY1" fmla="*/ 446568 h 2471796"/>
                <a:gd name="connsiteX2" fmla="*/ 1438421 w 1439556"/>
                <a:gd name="connsiteY2" fmla="*/ 1175087 h 2471796"/>
                <a:gd name="connsiteX3" fmla="*/ 1216875 w 1439556"/>
                <a:gd name="connsiteY3" fmla="*/ 1969775 h 2471796"/>
                <a:gd name="connsiteX4" fmla="*/ 0 w 1439556"/>
                <a:gd name="connsiteY4" fmla="*/ 2466754 h 2471796"/>
                <a:gd name="connsiteX0" fmla="*/ 382772 w 1338678"/>
                <a:gd name="connsiteY0" fmla="*/ 0 h 2471796"/>
                <a:gd name="connsiteX1" fmla="*/ 1201479 w 1338678"/>
                <a:gd name="connsiteY1" fmla="*/ 446568 h 2471796"/>
                <a:gd name="connsiteX2" fmla="*/ 1216875 w 1338678"/>
                <a:gd name="connsiteY2" fmla="*/ 1969775 h 2471796"/>
                <a:gd name="connsiteX3" fmla="*/ 0 w 1338678"/>
                <a:gd name="connsiteY3" fmla="*/ 2466754 h 2471796"/>
                <a:gd name="connsiteX0" fmla="*/ 382772 w 1419988"/>
                <a:gd name="connsiteY0" fmla="*/ 0 h 2472845"/>
                <a:gd name="connsiteX1" fmla="*/ 1338417 w 1419988"/>
                <a:gd name="connsiteY1" fmla="*/ 773696 h 2472845"/>
                <a:gd name="connsiteX2" fmla="*/ 1216875 w 1419988"/>
                <a:gd name="connsiteY2" fmla="*/ 1969775 h 2472845"/>
                <a:gd name="connsiteX3" fmla="*/ 0 w 1419988"/>
                <a:gd name="connsiteY3" fmla="*/ 2466754 h 2472845"/>
                <a:gd name="connsiteX0" fmla="*/ 382772 w 1419988"/>
                <a:gd name="connsiteY0" fmla="*/ 0 h 2472845"/>
                <a:gd name="connsiteX1" fmla="*/ 1338417 w 1419988"/>
                <a:gd name="connsiteY1" fmla="*/ 773696 h 2472845"/>
                <a:gd name="connsiteX2" fmla="*/ 1216875 w 1419988"/>
                <a:gd name="connsiteY2" fmla="*/ 1969775 h 2472845"/>
                <a:gd name="connsiteX3" fmla="*/ 0 w 1419988"/>
                <a:gd name="connsiteY3" fmla="*/ 2466754 h 2472845"/>
                <a:gd name="connsiteX0" fmla="*/ 382772 w 1426560"/>
                <a:gd name="connsiteY0" fmla="*/ 0 h 2474224"/>
                <a:gd name="connsiteX1" fmla="*/ 1338417 w 1426560"/>
                <a:gd name="connsiteY1" fmla="*/ 773696 h 2474224"/>
                <a:gd name="connsiteX2" fmla="*/ 1216875 w 1426560"/>
                <a:gd name="connsiteY2" fmla="*/ 1969775 h 2474224"/>
                <a:gd name="connsiteX3" fmla="*/ 0 w 1426560"/>
                <a:gd name="connsiteY3" fmla="*/ 2466754 h 2474224"/>
                <a:gd name="connsiteX0" fmla="*/ 382772 w 1426560"/>
                <a:gd name="connsiteY0" fmla="*/ 0 h 2482592"/>
                <a:gd name="connsiteX1" fmla="*/ 1338417 w 1426560"/>
                <a:gd name="connsiteY1" fmla="*/ 773696 h 2482592"/>
                <a:gd name="connsiteX2" fmla="*/ 1216875 w 1426560"/>
                <a:gd name="connsiteY2" fmla="*/ 1969775 h 2482592"/>
                <a:gd name="connsiteX3" fmla="*/ 0 w 1426560"/>
                <a:gd name="connsiteY3" fmla="*/ 2466754 h 2482592"/>
              </a:gdLst>
              <a:ahLst/>
              <a:cxnLst>
                <a:cxn ang="0">
                  <a:pos x="connsiteX0" y="connsiteY0"/>
                </a:cxn>
                <a:cxn ang="0">
                  <a:pos x="connsiteX1" y="connsiteY1"/>
                </a:cxn>
                <a:cxn ang="0">
                  <a:pos x="connsiteX2" y="connsiteY2"/>
                </a:cxn>
                <a:cxn ang="0">
                  <a:pos x="connsiteX3" y="connsiteY3"/>
                </a:cxn>
              </a:cxnLst>
              <a:rect l="l" t="t" r="r" b="b"/>
              <a:pathLst>
                <a:path w="1426560" h="2482592">
                  <a:moveTo>
                    <a:pt x="382772" y="0"/>
                  </a:moveTo>
                  <a:cubicBezTo>
                    <a:pt x="899118" y="87994"/>
                    <a:pt x="1199400" y="445400"/>
                    <a:pt x="1338417" y="773696"/>
                  </a:cubicBezTo>
                  <a:cubicBezTo>
                    <a:pt x="1477434" y="1101992"/>
                    <a:pt x="1462767" y="1626737"/>
                    <a:pt x="1216875" y="1969775"/>
                  </a:cubicBezTo>
                  <a:cubicBezTo>
                    <a:pt x="970983" y="2312813"/>
                    <a:pt x="547634" y="2547074"/>
                    <a:pt x="0" y="2466754"/>
                  </a:cubicBezTo>
                </a:path>
              </a:pathLst>
            </a:custGeom>
            <a:noFill/>
            <a:ln w="5715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cxnSp>
          <p:nvCxnSpPr>
            <p:cNvPr id="31" name="Straight Connector 30">
              <a:extLst>
                <a:ext uri="{FF2B5EF4-FFF2-40B4-BE49-F238E27FC236}">
                  <a16:creationId xmlns:a16="http://schemas.microsoft.com/office/drawing/2014/main" id="{2102941E-A8AA-03C1-CBCB-0A151B111F7A}"/>
                </a:ext>
              </a:extLst>
            </p:cNvPr>
            <p:cNvCxnSpPr/>
            <p:nvPr/>
          </p:nvCxnSpPr>
          <p:spPr bwMode="auto">
            <a:xfrm>
              <a:off x="5308541" y="4716565"/>
              <a:ext cx="905756" cy="665995"/>
            </a:xfrm>
            <a:prstGeom prst="line">
              <a:avLst/>
            </a:prstGeom>
            <a:solidFill>
              <a:schemeClr val="accent1"/>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31">
              <a:extLst>
                <a:ext uri="{FF2B5EF4-FFF2-40B4-BE49-F238E27FC236}">
                  <a16:creationId xmlns:a16="http://schemas.microsoft.com/office/drawing/2014/main" id="{53EBE6B7-FA8B-04D3-3621-6322DA94FE02}"/>
                </a:ext>
              </a:extLst>
            </p:cNvPr>
            <p:cNvSpPr txBox="1"/>
            <p:nvPr/>
          </p:nvSpPr>
          <p:spPr>
            <a:xfrm>
              <a:off x="1160550" y="1201480"/>
              <a:ext cx="2172899" cy="1188414"/>
            </a:xfrm>
            <a:prstGeom prst="rect">
              <a:avLst/>
            </a:prstGeom>
            <a:noFill/>
          </p:spPr>
          <p:txBody>
            <a:bodyPr wrap="square" rtlCol="0">
              <a:spAutoFit/>
            </a:bodyPr>
            <a:lstStyle/>
            <a:p>
              <a:r>
                <a:rPr lang="en-IE" sz="2400"/>
                <a:t>Ciliary muscle</a:t>
              </a:r>
            </a:p>
          </p:txBody>
        </p:sp>
        <p:sp>
          <p:nvSpPr>
            <p:cNvPr id="33" name="TextBox 32">
              <a:extLst>
                <a:ext uri="{FF2B5EF4-FFF2-40B4-BE49-F238E27FC236}">
                  <a16:creationId xmlns:a16="http://schemas.microsoft.com/office/drawing/2014/main" id="{E66D8DFA-CC0D-04E9-D4EE-A286C8493C65}"/>
                </a:ext>
              </a:extLst>
            </p:cNvPr>
            <p:cNvSpPr txBox="1"/>
            <p:nvPr/>
          </p:nvSpPr>
          <p:spPr>
            <a:xfrm>
              <a:off x="1068811" y="5007192"/>
              <a:ext cx="903323" cy="645231"/>
            </a:xfrm>
            <a:prstGeom prst="rect">
              <a:avLst/>
            </a:prstGeom>
            <a:noFill/>
          </p:spPr>
          <p:txBody>
            <a:bodyPr wrap="none" rtlCol="0">
              <a:spAutoFit/>
            </a:bodyPr>
            <a:lstStyle/>
            <a:p>
              <a:r>
                <a:rPr lang="en-IE" sz="2400"/>
                <a:t>Iris</a:t>
              </a:r>
            </a:p>
          </p:txBody>
        </p:sp>
        <p:sp>
          <p:nvSpPr>
            <p:cNvPr id="34" name="TextBox 33">
              <a:extLst>
                <a:ext uri="{FF2B5EF4-FFF2-40B4-BE49-F238E27FC236}">
                  <a16:creationId xmlns:a16="http://schemas.microsoft.com/office/drawing/2014/main" id="{5CBEF8DA-A237-3F2B-1784-5521BED37B1F}"/>
                </a:ext>
              </a:extLst>
            </p:cNvPr>
            <p:cNvSpPr txBox="1"/>
            <p:nvPr/>
          </p:nvSpPr>
          <p:spPr>
            <a:xfrm>
              <a:off x="2782255" y="3269388"/>
              <a:ext cx="1579055" cy="660230"/>
            </a:xfrm>
            <a:prstGeom prst="rect">
              <a:avLst/>
            </a:prstGeom>
            <a:noFill/>
          </p:spPr>
          <p:txBody>
            <a:bodyPr wrap="square" rtlCol="0">
              <a:spAutoFit/>
            </a:bodyPr>
            <a:lstStyle/>
            <a:p>
              <a:r>
                <a:rPr lang="en-IE" sz="2400"/>
                <a:t>Lens</a:t>
              </a:r>
            </a:p>
          </p:txBody>
        </p:sp>
        <p:cxnSp>
          <p:nvCxnSpPr>
            <p:cNvPr id="35" name="Straight Connector 34">
              <a:extLst>
                <a:ext uri="{FF2B5EF4-FFF2-40B4-BE49-F238E27FC236}">
                  <a16:creationId xmlns:a16="http://schemas.microsoft.com/office/drawing/2014/main" id="{2C72F7F1-11C9-58F4-A45D-647CF7F1E942}"/>
                </a:ext>
              </a:extLst>
            </p:cNvPr>
            <p:cNvCxnSpPr>
              <a:endCxn id="29" idx="1"/>
            </p:cNvCxnSpPr>
            <p:nvPr/>
          </p:nvCxnSpPr>
          <p:spPr bwMode="auto">
            <a:xfrm flipV="1">
              <a:off x="1638201" y="4322799"/>
              <a:ext cx="505222" cy="695685"/>
            </a:xfrm>
            <a:prstGeom prst="line">
              <a:avLst/>
            </a:prstGeom>
            <a:solidFill>
              <a:schemeClr val="accent1"/>
            </a:solidFill>
            <a:ln w="38100" cap="flat" cmpd="sng" algn="ctr">
              <a:solidFill>
                <a:schemeClr val="tx1"/>
              </a:solidFill>
              <a:prstDash val="solid"/>
              <a:round/>
              <a:headEnd type="none" w="med" len="med"/>
              <a:tailEnd type="arrow"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AA049E54-A08E-344D-1D81-28ED1E3C02BF}"/>
                </a:ext>
              </a:extLst>
            </p:cNvPr>
            <p:cNvCxnSpPr/>
            <p:nvPr/>
          </p:nvCxnSpPr>
          <p:spPr bwMode="auto">
            <a:xfrm flipH="1">
              <a:off x="2357417" y="3578699"/>
              <a:ext cx="554228" cy="0"/>
            </a:xfrm>
            <a:prstGeom prst="line">
              <a:avLst/>
            </a:prstGeom>
            <a:solidFill>
              <a:schemeClr val="accent1"/>
            </a:solidFill>
            <a:ln w="38100" cap="flat" cmpd="sng" algn="ctr">
              <a:solidFill>
                <a:schemeClr val="tx1"/>
              </a:solidFill>
              <a:prstDash val="solid"/>
              <a:round/>
              <a:headEnd type="none" w="med" len="med"/>
              <a:tailEnd type="arrow"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a:extLst>
                <a:ext uri="{FF2B5EF4-FFF2-40B4-BE49-F238E27FC236}">
                  <a16:creationId xmlns:a16="http://schemas.microsoft.com/office/drawing/2014/main" id="{79CE47FE-9EBF-AEC2-6C99-F7D07302F451}"/>
                </a:ext>
              </a:extLst>
            </p:cNvPr>
            <p:cNvCxnSpPr/>
            <p:nvPr/>
          </p:nvCxnSpPr>
          <p:spPr bwMode="auto">
            <a:xfrm flipH="1">
              <a:off x="2361670" y="2327031"/>
              <a:ext cx="187541" cy="696632"/>
            </a:xfrm>
            <a:prstGeom prst="line">
              <a:avLst/>
            </a:prstGeom>
            <a:solidFill>
              <a:schemeClr val="accent1"/>
            </a:solidFill>
            <a:ln w="38100" cap="flat" cmpd="sng" algn="ctr">
              <a:solidFill>
                <a:schemeClr val="tx1"/>
              </a:solidFill>
              <a:prstDash val="solid"/>
              <a:round/>
              <a:headEnd type="none" w="med" len="med"/>
              <a:tailEnd type="arrow"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TextBox 37">
              <a:extLst>
                <a:ext uri="{FF2B5EF4-FFF2-40B4-BE49-F238E27FC236}">
                  <a16:creationId xmlns:a16="http://schemas.microsoft.com/office/drawing/2014/main" id="{AC5E8F90-8FFE-7D22-BBB5-C6C4E3CB23A3}"/>
                </a:ext>
              </a:extLst>
            </p:cNvPr>
            <p:cNvSpPr txBox="1"/>
            <p:nvPr/>
          </p:nvSpPr>
          <p:spPr>
            <a:xfrm>
              <a:off x="3234223" y="4091968"/>
              <a:ext cx="1732594" cy="660230"/>
            </a:xfrm>
            <a:prstGeom prst="rect">
              <a:avLst/>
            </a:prstGeom>
            <a:noFill/>
          </p:spPr>
          <p:txBody>
            <a:bodyPr wrap="square" rtlCol="0">
              <a:spAutoFit/>
            </a:bodyPr>
            <a:lstStyle/>
            <a:p>
              <a:r>
                <a:rPr lang="en-IE" sz="2400"/>
                <a:t>Retina</a:t>
              </a:r>
            </a:p>
          </p:txBody>
        </p:sp>
        <p:cxnSp>
          <p:nvCxnSpPr>
            <p:cNvPr id="39" name="Straight Connector 38">
              <a:extLst>
                <a:ext uri="{FF2B5EF4-FFF2-40B4-BE49-F238E27FC236}">
                  <a16:creationId xmlns:a16="http://schemas.microsoft.com/office/drawing/2014/main" id="{16A6EC6C-A715-6F08-16DE-0EAFF6B4D06F}"/>
                </a:ext>
              </a:extLst>
            </p:cNvPr>
            <p:cNvCxnSpPr/>
            <p:nvPr/>
          </p:nvCxnSpPr>
          <p:spPr bwMode="auto">
            <a:xfrm>
              <a:off x="4919347" y="4354904"/>
              <a:ext cx="590473" cy="0"/>
            </a:xfrm>
            <a:prstGeom prst="line">
              <a:avLst/>
            </a:prstGeom>
            <a:solidFill>
              <a:schemeClr val="accent1"/>
            </a:solidFill>
            <a:ln w="38100" cap="flat" cmpd="sng" algn="ctr">
              <a:solidFill>
                <a:schemeClr val="tx1"/>
              </a:solidFill>
              <a:prstDash val="solid"/>
              <a:round/>
              <a:headEnd type="none" w="med" len="med"/>
              <a:tailEnd type="arrow"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a:extLst>
                <a:ext uri="{FF2B5EF4-FFF2-40B4-BE49-F238E27FC236}">
                  <a16:creationId xmlns:a16="http://schemas.microsoft.com/office/drawing/2014/main" id="{8CD3EB5A-D67A-FDCB-67C0-FA1C5838F81B}"/>
                </a:ext>
              </a:extLst>
            </p:cNvPr>
            <p:cNvSpPr txBox="1"/>
            <p:nvPr/>
          </p:nvSpPr>
          <p:spPr>
            <a:xfrm>
              <a:off x="70381" y="2479271"/>
              <a:ext cx="1991758" cy="660230"/>
            </a:xfrm>
            <a:prstGeom prst="rect">
              <a:avLst/>
            </a:prstGeom>
            <a:noFill/>
          </p:spPr>
          <p:txBody>
            <a:bodyPr wrap="square" rtlCol="0">
              <a:spAutoFit/>
            </a:bodyPr>
            <a:lstStyle/>
            <a:p>
              <a:r>
                <a:rPr lang="en-IE" sz="2400"/>
                <a:t>Cornea</a:t>
              </a:r>
            </a:p>
          </p:txBody>
        </p:sp>
        <p:cxnSp>
          <p:nvCxnSpPr>
            <p:cNvPr id="41" name="Straight Connector 40">
              <a:extLst>
                <a:ext uri="{FF2B5EF4-FFF2-40B4-BE49-F238E27FC236}">
                  <a16:creationId xmlns:a16="http://schemas.microsoft.com/office/drawing/2014/main" id="{54EF2982-9816-9575-9786-E9BB56966C7A}"/>
                </a:ext>
              </a:extLst>
            </p:cNvPr>
            <p:cNvCxnSpPr/>
            <p:nvPr/>
          </p:nvCxnSpPr>
          <p:spPr bwMode="auto">
            <a:xfrm>
              <a:off x="1179120" y="3084037"/>
              <a:ext cx="509171" cy="278899"/>
            </a:xfrm>
            <a:prstGeom prst="line">
              <a:avLst/>
            </a:prstGeom>
            <a:solidFill>
              <a:schemeClr val="accent1"/>
            </a:solidFill>
            <a:ln w="38100" cap="flat" cmpd="sng" algn="ctr">
              <a:solidFill>
                <a:schemeClr val="tx1"/>
              </a:solidFill>
              <a:prstDash val="solid"/>
              <a:round/>
              <a:headEnd type="none" w="med" len="med"/>
              <a:tailEnd type="arrow"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Box 41">
              <a:extLst>
                <a:ext uri="{FF2B5EF4-FFF2-40B4-BE49-F238E27FC236}">
                  <a16:creationId xmlns:a16="http://schemas.microsoft.com/office/drawing/2014/main" id="{D1C15805-D125-A5A9-EAFA-0104D3E3F774}"/>
                </a:ext>
              </a:extLst>
            </p:cNvPr>
            <p:cNvSpPr txBox="1"/>
            <p:nvPr/>
          </p:nvSpPr>
          <p:spPr>
            <a:xfrm>
              <a:off x="3535021" y="5543968"/>
              <a:ext cx="2623937" cy="645231"/>
            </a:xfrm>
            <a:prstGeom prst="rect">
              <a:avLst/>
            </a:prstGeom>
            <a:noFill/>
          </p:spPr>
          <p:txBody>
            <a:bodyPr wrap="none" rtlCol="0">
              <a:spAutoFit/>
            </a:bodyPr>
            <a:lstStyle/>
            <a:p>
              <a:r>
                <a:rPr lang="en-IE" sz="2400"/>
                <a:t>Optic nerve</a:t>
              </a:r>
            </a:p>
          </p:txBody>
        </p:sp>
        <p:cxnSp>
          <p:nvCxnSpPr>
            <p:cNvPr id="43" name="Straight Connector 42">
              <a:extLst>
                <a:ext uri="{FF2B5EF4-FFF2-40B4-BE49-F238E27FC236}">
                  <a16:creationId xmlns:a16="http://schemas.microsoft.com/office/drawing/2014/main" id="{5A30C934-5346-0297-DD2A-20ACF6AF9FFE}"/>
                </a:ext>
              </a:extLst>
            </p:cNvPr>
            <p:cNvCxnSpPr/>
            <p:nvPr/>
          </p:nvCxnSpPr>
          <p:spPr bwMode="auto">
            <a:xfrm flipV="1">
              <a:off x="5214584" y="5283019"/>
              <a:ext cx="546836" cy="423659"/>
            </a:xfrm>
            <a:prstGeom prst="line">
              <a:avLst/>
            </a:prstGeom>
            <a:solidFill>
              <a:schemeClr val="accent1"/>
            </a:solidFill>
            <a:ln w="38100" cap="flat" cmpd="sng" algn="ctr">
              <a:solidFill>
                <a:schemeClr val="tx1"/>
              </a:solidFill>
              <a:prstDash val="solid"/>
              <a:round/>
              <a:headEnd type="none" w="med" len="med"/>
              <a:tailEnd type="arrow"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60305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4FBEAFA-621B-3881-8550-EB1A7B4EEE47}"/>
              </a:ext>
            </a:extLst>
          </p:cNvPr>
          <p:cNvGrpSpPr/>
          <p:nvPr/>
        </p:nvGrpSpPr>
        <p:grpSpPr>
          <a:xfrm>
            <a:off x="539552" y="867227"/>
            <a:ext cx="3645024" cy="4865391"/>
            <a:chOff x="539552" y="867227"/>
            <a:chExt cx="3645024" cy="4865391"/>
          </a:xfrm>
        </p:grpSpPr>
        <p:pic>
          <p:nvPicPr>
            <p:cNvPr id="2050" name="Picture 2">
              <a:extLst>
                <a:ext uri="{FF2B5EF4-FFF2-40B4-BE49-F238E27FC236}">
                  <a16:creationId xmlns:a16="http://schemas.microsoft.com/office/drawing/2014/main" id="{0EB00F14-4FE5-D4E4-7AED-3D499AF815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72586"/>
              <a:ext cx="3645024" cy="486003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hlinkClick r:id="rId3"/>
              <a:extLst>
                <a:ext uri="{FF2B5EF4-FFF2-40B4-BE49-F238E27FC236}">
                  <a16:creationId xmlns:a16="http://schemas.microsoft.com/office/drawing/2014/main" id="{9727F14F-1A8E-3392-DE2A-8F0765A4256E}"/>
                </a:ext>
              </a:extLst>
            </p:cNvPr>
            <p:cNvSpPr txBox="1"/>
            <p:nvPr/>
          </p:nvSpPr>
          <p:spPr>
            <a:xfrm>
              <a:off x="3641582" y="867227"/>
              <a:ext cx="490840" cy="276999"/>
            </a:xfrm>
            <a:prstGeom prst="rect">
              <a:avLst/>
            </a:prstGeom>
            <a:noFill/>
          </p:spPr>
          <p:txBody>
            <a:bodyPr wrap="none" rtlCol="0">
              <a:spAutoFit/>
            </a:bodyPr>
            <a:lstStyle/>
            <a:p>
              <a:r>
                <a:rPr lang="en-GB" sz="1200" b="0" dirty="0"/>
                <a:t>CC0</a:t>
              </a:r>
            </a:p>
          </p:txBody>
        </p:sp>
      </p:grpSp>
      <p:grpSp>
        <p:nvGrpSpPr>
          <p:cNvPr id="15" name="Group 14">
            <a:extLst>
              <a:ext uri="{FF2B5EF4-FFF2-40B4-BE49-F238E27FC236}">
                <a16:creationId xmlns:a16="http://schemas.microsoft.com/office/drawing/2014/main" id="{CC833893-F21B-48E2-5F3A-A4DFC69E8090}"/>
              </a:ext>
            </a:extLst>
          </p:cNvPr>
          <p:cNvGrpSpPr/>
          <p:nvPr/>
        </p:nvGrpSpPr>
        <p:grpSpPr>
          <a:xfrm>
            <a:off x="4860032" y="872585"/>
            <a:ext cx="3645024" cy="4860031"/>
            <a:chOff x="4860032" y="872585"/>
            <a:chExt cx="3645024" cy="4860031"/>
          </a:xfrm>
        </p:grpSpPr>
        <p:pic>
          <p:nvPicPr>
            <p:cNvPr id="4" name="Picture 3">
              <a:extLst>
                <a:ext uri="{FF2B5EF4-FFF2-40B4-BE49-F238E27FC236}">
                  <a16:creationId xmlns:a16="http://schemas.microsoft.com/office/drawing/2014/main" id="{6C9E565A-2717-9E7D-808D-8C98E2DD493F}"/>
                </a:ext>
              </a:extLst>
            </p:cNvPr>
            <p:cNvPicPr>
              <a:picLocks noChangeAspect="1"/>
            </p:cNvPicPr>
            <p:nvPr/>
          </p:nvPicPr>
          <p:blipFill>
            <a:blip r:embed="rId4"/>
            <a:stretch>
              <a:fillRect/>
            </a:stretch>
          </p:blipFill>
          <p:spPr>
            <a:xfrm>
              <a:off x="4860032" y="872585"/>
              <a:ext cx="3645024" cy="4860031"/>
            </a:xfrm>
            <a:prstGeom prst="rect">
              <a:avLst/>
            </a:prstGeom>
          </p:spPr>
        </p:pic>
        <p:sp>
          <p:nvSpPr>
            <p:cNvPr id="13" name="TextBox 12">
              <a:hlinkClick r:id="rId3"/>
              <a:extLst>
                <a:ext uri="{FF2B5EF4-FFF2-40B4-BE49-F238E27FC236}">
                  <a16:creationId xmlns:a16="http://schemas.microsoft.com/office/drawing/2014/main" id="{236C347F-C9FD-8C80-8661-8994E02FB0CB}"/>
                </a:ext>
              </a:extLst>
            </p:cNvPr>
            <p:cNvSpPr txBox="1"/>
            <p:nvPr/>
          </p:nvSpPr>
          <p:spPr>
            <a:xfrm>
              <a:off x="8014216" y="872585"/>
              <a:ext cx="490840" cy="276999"/>
            </a:xfrm>
            <a:prstGeom prst="rect">
              <a:avLst/>
            </a:prstGeom>
            <a:noFill/>
          </p:spPr>
          <p:txBody>
            <a:bodyPr wrap="none" rtlCol="0">
              <a:spAutoFit/>
            </a:bodyPr>
            <a:lstStyle/>
            <a:p>
              <a:r>
                <a:rPr lang="en-GB" sz="1200" b="0" dirty="0"/>
                <a:t>CC0</a:t>
              </a:r>
            </a:p>
          </p:txBody>
        </p:sp>
      </p:grpSp>
      <p:sp>
        <p:nvSpPr>
          <p:cNvPr id="17" name="Title 16">
            <a:extLst>
              <a:ext uri="{FF2B5EF4-FFF2-40B4-BE49-F238E27FC236}">
                <a16:creationId xmlns:a16="http://schemas.microsoft.com/office/drawing/2014/main" id="{EC3DD878-18CE-B1B9-83DF-E2325829FBD5}"/>
              </a:ext>
            </a:extLst>
          </p:cNvPr>
          <p:cNvSpPr>
            <a:spLocks noGrp="1"/>
          </p:cNvSpPr>
          <p:nvPr>
            <p:ph type="title"/>
          </p:nvPr>
        </p:nvSpPr>
        <p:spPr/>
        <p:txBody>
          <a:bodyPr/>
          <a:lstStyle/>
          <a:p>
            <a:r>
              <a:rPr lang="en-GB" dirty="0"/>
              <a:t>Long sighted              Short sighted</a:t>
            </a:r>
          </a:p>
        </p:txBody>
      </p:sp>
      <p:grpSp>
        <p:nvGrpSpPr>
          <p:cNvPr id="10" name="Group 9">
            <a:extLst>
              <a:ext uri="{FF2B5EF4-FFF2-40B4-BE49-F238E27FC236}">
                <a16:creationId xmlns:a16="http://schemas.microsoft.com/office/drawing/2014/main" id="{69B0BAB7-194C-245A-66A0-467C983F1138}"/>
              </a:ext>
            </a:extLst>
          </p:cNvPr>
          <p:cNvGrpSpPr/>
          <p:nvPr/>
        </p:nvGrpSpPr>
        <p:grpSpPr>
          <a:xfrm>
            <a:off x="4715449" y="3313036"/>
            <a:ext cx="4143953" cy="3448531"/>
            <a:chOff x="4715449" y="3313036"/>
            <a:chExt cx="4143953" cy="3448531"/>
          </a:xfrm>
        </p:grpSpPr>
        <p:pic>
          <p:nvPicPr>
            <p:cNvPr id="3" name="Picture 2">
              <a:extLst>
                <a:ext uri="{FF2B5EF4-FFF2-40B4-BE49-F238E27FC236}">
                  <a16:creationId xmlns:a16="http://schemas.microsoft.com/office/drawing/2014/main" id="{0FF5A2B5-B1B2-319E-7E66-D5A3084A08CE}"/>
                </a:ext>
              </a:extLst>
            </p:cNvPr>
            <p:cNvPicPr>
              <a:picLocks noChangeAspect="1"/>
            </p:cNvPicPr>
            <p:nvPr/>
          </p:nvPicPr>
          <p:blipFill>
            <a:blip r:embed="rId5"/>
            <a:stretch>
              <a:fillRect/>
            </a:stretch>
          </p:blipFill>
          <p:spPr>
            <a:xfrm>
              <a:off x="4715449" y="3313036"/>
              <a:ext cx="4143953" cy="3448531"/>
            </a:xfrm>
            <a:prstGeom prst="rect">
              <a:avLst/>
            </a:prstGeom>
          </p:spPr>
        </p:pic>
        <p:sp>
          <p:nvSpPr>
            <p:cNvPr id="8" name="TextBox 7">
              <a:hlinkClick r:id="rId6"/>
              <a:extLst>
                <a:ext uri="{FF2B5EF4-FFF2-40B4-BE49-F238E27FC236}">
                  <a16:creationId xmlns:a16="http://schemas.microsoft.com/office/drawing/2014/main" id="{A8D74A52-B42D-04F5-CA84-19AE27BCC950}"/>
                </a:ext>
              </a:extLst>
            </p:cNvPr>
            <p:cNvSpPr txBox="1"/>
            <p:nvPr/>
          </p:nvSpPr>
          <p:spPr>
            <a:xfrm>
              <a:off x="7398176" y="6499957"/>
              <a:ext cx="468398" cy="261610"/>
            </a:xfrm>
            <a:prstGeom prst="rect">
              <a:avLst/>
            </a:prstGeom>
            <a:noFill/>
          </p:spPr>
          <p:txBody>
            <a:bodyPr wrap="none" rtlCol="0">
              <a:spAutoFit/>
            </a:bodyPr>
            <a:lstStyle/>
            <a:p>
              <a:pPr algn="l"/>
              <a:r>
                <a:rPr lang="en-GB" sz="1100" b="0" dirty="0"/>
                <a:t>CC0</a:t>
              </a:r>
            </a:p>
          </p:txBody>
        </p:sp>
      </p:grpSp>
      <p:grpSp>
        <p:nvGrpSpPr>
          <p:cNvPr id="11" name="Group 10">
            <a:extLst>
              <a:ext uri="{FF2B5EF4-FFF2-40B4-BE49-F238E27FC236}">
                <a16:creationId xmlns:a16="http://schemas.microsoft.com/office/drawing/2014/main" id="{4C16293D-77B7-13F0-24AF-686B56E37881}"/>
              </a:ext>
            </a:extLst>
          </p:cNvPr>
          <p:cNvGrpSpPr/>
          <p:nvPr/>
        </p:nvGrpSpPr>
        <p:grpSpPr>
          <a:xfrm>
            <a:off x="319795" y="3292837"/>
            <a:ext cx="4143953" cy="3448531"/>
            <a:chOff x="319795" y="3292837"/>
            <a:chExt cx="4143953" cy="3448531"/>
          </a:xfrm>
        </p:grpSpPr>
        <p:pic>
          <p:nvPicPr>
            <p:cNvPr id="7" name="Picture 6">
              <a:extLst>
                <a:ext uri="{FF2B5EF4-FFF2-40B4-BE49-F238E27FC236}">
                  <a16:creationId xmlns:a16="http://schemas.microsoft.com/office/drawing/2014/main" id="{F1B5C3E2-43DE-AD19-2E61-F49573BB952E}"/>
                </a:ext>
              </a:extLst>
            </p:cNvPr>
            <p:cNvPicPr>
              <a:picLocks noChangeAspect="1"/>
            </p:cNvPicPr>
            <p:nvPr/>
          </p:nvPicPr>
          <p:blipFill>
            <a:blip r:embed="rId7"/>
            <a:stretch>
              <a:fillRect/>
            </a:stretch>
          </p:blipFill>
          <p:spPr>
            <a:xfrm>
              <a:off x="319795" y="3292837"/>
              <a:ext cx="4143953" cy="3448531"/>
            </a:xfrm>
            <a:prstGeom prst="rect">
              <a:avLst/>
            </a:prstGeom>
          </p:spPr>
        </p:pic>
        <p:sp>
          <p:nvSpPr>
            <p:cNvPr id="9" name="TextBox 8">
              <a:hlinkClick r:id="rId6"/>
              <a:extLst>
                <a:ext uri="{FF2B5EF4-FFF2-40B4-BE49-F238E27FC236}">
                  <a16:creationId xmlns:a16="http://schemas.microsoft.com/office/drawing/2014/main" id="{5EE5855A-8107-13A0-91C1-2B1520CDB7B4}"/>
                </a:ext>
              </a:extLst>
            </p:cNvPr>
            <p:cNvSpPr txBox="1"/>
            <p:nvPr/>
          </p:nvSpPr>
          <p:spPr>
            <a:xfrm>
              <a:off x="3887002" y="6369152"/>
              <a:ext cx="468398" cy="261610"/>
            </a:xfrm>
            <a:prstGeom prst="rect">
              <a:avLst/>
            </a:prstGeom>
            <a:noFill/>
          </p:spPr>
          <p:txBody>
            <a:bodyPr wrap="none" rtlCol="0">
              <a:spAutoFit/>
            </a:bodyPr>
            <a:lstStyle/>
            <a:p>
              <a:pPr algn="l"/>
              <a:r>
                <a:rPr lang="en-GB" sz="1100" b="0" dirty="0"/>
                <a:t>CC0</a:t>
              </a:r>
            </a:p>
          </p:txBody>
        </p:sp>
      </p:grpSp>
    </p:spTree>
    <p:extLst>
      <p:ext uri="{BB962C8B-B14F-4D97-AF65-F5344CB8AC3E}">
        <p14:creationId xmlns:p14="http://schemas.microsoft.com/office/powerpoint/2010/main" val="33087919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Text Box 5">
            <a:extLst>
              <a:ext uri="{FF2B5EF4-FFF2-40B4-BE49-F238E27FC236}">
                <a16:creationId xmlns:a16="http://schemas.microsoft.com/office/drawing/2014/main" id="{BFA95052-0C12-B89A-4869-A0B1BDB36617}"/>
              </a:ext>
            </a:extLst>
          </p:cNvPr>
          <p:cNvSpPr txBox="1">
            <a:spLocks noChangeArrowheads="1"/>
          </p:cNvSpPr>
          <p:nvPr/>
        </p:nvSpPr>
        <p:spPr bwMode="auto">
          <a:xfrm>
            <a:off x="359284" y="1151949"/>
            <a:ext cx="8424862" cy="860425"/>
          </a:xfrm>
          <a:prstGeom prst="rect">
            <a:avLst/>
          </a:prstGeom>
          <a:solidFill>
            <a:srgbClr val="FFFF99"/>
          </a:solidFill>
          <a:ln>
            <a:noFill/>
          </a:ln>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90000"/>
              </a:lnSpc>
              <a:spcBef>
                <a:spcPct val="20000"/>
              </a:spcBef>
            </a:pPr>
            <a:r>
              <a:rPr lang="en-GB" altLang="en-US" sz="2800" dirty="0"/>
              <a:t>A Short-Sighted </a:t>
            </a:r>
            <a:r>
              <a:rPr lang="en-GB" altLang="en-US" sz="2800" b="0" dirty="0"/>
              <a:t>person can focus on nearby objects but not distant objects.</a:t>
            </a:r>
          </a:p>
        </p:txBody>
      </p:sp>
      <p:sp>
        <p:nvSpPr>
          <p:cNvPr id="8" name="Title 7">
            <a:extLst>
              <a:ext uri="{FF2B5EF4-FFF2-40B4-BE49-F238E27FC236}">
                <a16:creationId xmlns:a16="http://schemas.microsoft.com/office/drawing/2014/main" id="{B0459C1D-17E2-F63E-7E63-68EB16CA82A8}"/>
              </a:ext>
            </a:extLst>
          </p:cNvPr>
          <p:cNvSpPr>
            <a:spLocks noGrp="1"/>
          </p:cNvSpPr>
          <p:nvPr>
            <p:ph type="title"/>
          </p:nvPr>
        </p:nvSpPr>
        <p:spPr>
          <a:xfrm>
            <a:off x="241300" y="155246"/>
            <a:ext cx="8724900" cy="594137"/>
          </a:xfrm>
        </p:spPr>
        <p:txBody>
          <a:bodyPr/>
          <a:lstStyle/>
          <a:p>
            <a:r>
              <a:rPr lang="en-IE" altLang="en-US" dirty="0"/>
              <a:t>What does Short Sighted mean?</a:t>
            </a:r>
            <a:endParaRPr lang="en-GB" dirty="0"/>
          </a:p>
        </p:txBody>
      </p:sp>
      <p:sp>
        <p:nvSpPr>
          <p:cNvPr id="2" name="Slide Number Placeholder 1">
            <a:extLst>
              <a:ext uri="{FF2B5EF4-FFF2-40B4-BE49-F238E27FC236}">
                <a16:creationId xmlns:a16="http://schemas.microsoft.com/office/drawing/2014/main" id="{40FF2C97-1474-E279-7F98-346E98F0E443}"/>
              </a:ext>
            </a:extLst>
          </p:cNvPr>
          <p:cNvSpPr>
            <a:spLocks noGrp="1"/>
          </p:cNvSpPr>
          <p:nvPr>
            <p:ph type="sldNum" sz="quarter" idx="4294967295"/>
          </p:nvPr>
        </p:nvSpPr>
        <p:spPr bwMode="auto">
          <a:xfrm>
            <a:off x="70104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4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73</a:t>
            </a:fld>
            <a:endParaRPr lang="en-GB" altLang="en-US" dirty="0"/>
          </a:p>
        </p:txBody>
      </p:sp>
      <p:pic>
        <p:nvPicPr>
          <p:cNvPr id="3" name="Picture 2">
            <a:extLst>
              <a:ext uri="{FF2B5EF4-FFF2-40B4-BE49-F238E27FC236}">
                <a16:creationId xmlns:a16="http://schemas.microsoft.com/office/drawing/2014/main" id="{AFC8F46C-C97F-CC99-A2FE-37C935E2806F}"/>
              </a:ext>
            </a:extLst>
          </p:cNvPr>
          <p:cNvPicPr>
            <a:picLocks noChangeAspect="1"/>
          </p:cNvPicPr>
          <p:nvPr/>
        </p:nvPicPr>
        <p:blipFill rotWithShape="1">
          <a:blip r:embed="rId2"/>
          <a:srcRect t="11962" b="9660"/>
          <a:stretch/>
        </p:blipFill>
        <p:spPr>
          <a:xfrm>
            <a:off x="5364088" y="2780927"/>
            <a:ext cx="3431605" cy="3586157"/>
          </a:xfrm>
          <a:prstGeom prst="rect">
            <a:avLst/>
          </a:prstGeom>
        </p:spPr>
      </p:pic>
      <p:sp>
        <p:nvSpPr>
          <p:cNvPr id="5" name="Freeform: Shape 4">
            <a:extLst>
              <a:ext uri="{FF2B5EF4-FFF2-40B4-BE49-F238E27FC236}">
                <a16:creationId xmlns:a16="http://schemas.microsoft.com/office/drawing/2014/main" id="{030F7FA5-99D3-256B-2DC0-AFC09BA8C076}"/>
              </a:ext>
            </a:extLst>
          </p:cNvPr>
          <p:cNvSpPr/>
          <p:nvPr/>
        </p:nvSpPr>
        <p:spPr bwMode="auto">
          <a:xfrm>
            <a:off x="2483768" y="2323425"/>
            <a:ext cx="531628" cy="457200"/>
          </a:xfrm>
          <a:custGeom>
            <a:avLst/>
            <a:gdLst>
              <a:gd name="connsiteX0" fmla="*/ 63795 w 531628"/>
              <a:gd name="connsiteY0" fmla="*/ 212651 h 457200"/>
              <a:gd name="connsiteX1" fmla="*/ 0 w 531628"/>
              <a:gd name="connsiteY1" fmla="*/ 318976 h 457200"/>
              <a:gd name="connsiteX2" fmla="*/ 255181 w 531628"/>
              <a:gd name="connsiteY2" fmla="*/ 457200 h 457200"/>
              <a:gd name="connsiteX3" fmla="*/ 531628 w 531628"/>
              <a:gd name="connsiteY3" fmla="*/ 21265 h 457200"/>
              <a:gd name="connsiteX4" fmla="*/ 414670 w 531628"/>
              <a:gd name="connsiteY4" fmla="*/ 0 h 457200"/>
              <a:gd name="connsiteX5" fmla="*/ 244549 w 531628"/>
              <a:gd name="connsiteY5" fmla="*/ 318976 h 457200"/>
              <a:gd name="connsiteX6" fmla="*/ 63795 w 531628"/>
              <a:gd name="connsiteY6" fmla="*/ 212651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628" h="457200">
                <a:moveTo>
                  <a:pt x="63795" y="212651"/>
                </a:moveTo>
                <a:lnTo>
                  <a:pt x="0" y="318976"/>
                </a:lnTo>
                <a:lnTo>
                  <a:pt x="255181" y="457200"/>
                </a:lnTo>
                <a:lnTo>
                  <a:pt x="531628" y="21265"/>
                </a:lnTo>
                <a:lnTo>
                  <a:pt x="414670" y="0"/>
                </a:lnTo>
                <a:lnTo>
                  <a:pt x="244549" y="318976"/>
                </a:lnTo>
                <a:lnTo>
                  <a:pt x="63795" y="212651"/>
                </a:lnTo>
                <a:close/>
              </a:path>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grpSp>
        <p:nvGrpSpPr>
          <p:cNvPr id="7" name="Group 6">
            <a:extLst>
              <a:ext uri="{FF2B5EF4-FFF2-40B4-BE49-F238E27FC236}">
                <a16:creationId xmlns:a16="http://schemas.microsoft.com/office/drawing/2014/main" id="{2572FB16-EFD7-89A4-3F71-3E7123EEA3D2}"/>
              </a:ext>
            </a:extLst>
          </p:cNvPr>
          <p:cNvGrpSpPr/>
          <p:nvPr/>
        </p:nvGrpSpPr>
        <p:grpSpPr>
          <a:xfrm>
            <a:off x="605146" y="2744924"/>
            <a:ext cx="3970895" cy="3304515"/>
            <a:chOff x="605146" y="2744924"/>
            <a:chExt cx="3970895" cy="3304515"/>
          </a:xfrm>
        </p:grpSpPr>
        <p:pic>
          <p:nvPicPr>
            <p:cNvPr id="4" name="Picture 3">
              <a:extLst>
                <a:ext uri="{FF2B5EF4-FFF2-40B4-BE49-F238E27FC236}">
                  <a16:creationId xmlns:a16="http://schemas.microsoft.com/office/drawing/2014/main" id="{6DA58769-3308-4371-B62A-0D699CA5014D}"/>
                </a:ext>
              </a:extLst>
            </p:cNvPr>
            <p:cNvPicPr>
              <a:picLocks noChangeAspect="1"/>
            </p:cNvPicPr>
            <p:nvPr/>
          </p:nvPicPr>
          <p:blipFill>
            <a:blip r:embed="rId3"/>
            <a:stretch>
              <a:fillRect/>
            </a:stretch>
          </p:blipFill>
          <p:spPr>
            <a:xfrm>
              <a:off x="605146" y="2744924"/>
              <a:ext cx="3970895" cy="3304515"/>
            </a:xfrm>
            <a:prstGeom prst="rect">
              <a:avLst/>
            </a:prstGeom>
          </p:spPr>
        </p:pic>
        <p:sp>
          <p:nvSpPr>
            <p:cNvPr id="6" name="TextBox 5">
              <a:hlinkClick r:id="rId4"/>
              <a:extLst>
                <a:ext uri="{FF2B5EF4-FFF2-40B4-BE49-F238E27FC236}">
                  <a16:creationId xmlns:a16="http://schemas.microsoft.com/office/drawing/2014/main" id="{8DA11032-998F-5356-C4A3-74415DF1F645}"/>
                </a:ext>
              </a:extLst>
            </p:cNvPr>
            <p:cNvSpPr txBox="1"/>
            <p:nvPr/>
          </p:nvSpPr>
          <p:spPr>
            <a:xfrm>
              <a:off x="3196290" y="5787829"/>
              <a:ext cx="468398" cy="261610"/>
            </a:xfrm>
            <a:prstGeom prst="rect">
              <a:avLst/>
            </a:prstGeom>
            <a:noFill/>
          </p:spPr>
          <p:txBody>
            <a:bodyPr wrap="none" rtlCol="0">
              <a:spAutoFit/>
            </a:bodyPr>
            <a:lstStyle/>
            <a:p>
              <a:pPr algn="l"/>
              <a:r>
                <a:rPr lang="en-GB" sz="1100" b="0" dirty="0"/>
                <a:t>CC0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27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P spid="32773" grpId="1" animBg="1"/>
      <p:bldP spid="2" grpId="0"/>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Text Box 5">
            <a:extLst>
              <a:ext uri="{FF2B5EF4-FFF2-40B4-BE49-F238E27FC236}">
                <a16:creationId xmlns:a16="http://schemas.microsoft.com/office/drawing/2014/main" id="{FE3CC076-9A5A-9DCB-6289-AC9DBFD4C3EA}"/>
              </a:ext>
            </a:extLst>
          </p:cNvPr>
          <p:cNvSpPr txBox="1">
            <a:spLocks noChangeArrowheads="1"/>
          </p:cNvSpPr>
          <p:nvPr/>
        </p:nvSpPr>
        <p:spPr bwMode="auto">
          <a:xfrm>
            <a:off x="323056" y="1638946"/>
            <a:ext cx="8497887" cy="867930"/>
          </a:xfrm>
          <a:prstGeom prst="rect">
            <a:avLst/>
          </a:prstGeom>
          <a:solidFill>
            <a:srgbClr val="FFFF99"/>
          </a:solidFill>
          <a:ln>
            <a:noFill/>
          </a:ln>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90000"/>
              </a:lnSpc>
              <a:spcBef>
                <a:spcPct val="20000"/>
              </a:spcBef>
            </a:pPr>
            <a:r>
              <a:rPr lang="en-GB" altLang="en-US" sz="2800" dirty="0"/>
              <a:t>Short-Sight</a:t>
            </a:r>
            <a:r>
              <a:rPr lang="en-GB" altLang="en-US" sz="2800" b="0" dirty="0"/>
              <a:t> can be corrected with a </a:t>
            </a:r>
            <a:r>
              <a:rPr lang="en-GB" altLang="en-US" sz="2800" dirty="0"/>
              <a:t>Diverging Lens</a:t>
            </a:r>
            <a:r>
              <a:rPr lang="en-GB" altLang="en-US" sz="2400" b="0" dirty="0"/>
              <a:t> (concave)</a:t>
            </a:r>
          </a:p>
        </p:txBody>
      </p:sp>
      <p:sp>
        <p:nvSpPr>
          <p:cNvPr id="3" name="Title 2">
            <a:extLst>
              <a:ext uri="{FF2B5EF4-FFF2-40B4-BE49-F238E27FC236}">
                <a16:creationId xmlns:a16="http://schemas.microsoft.com/office/drawing/2014/main" id="{074EEE9B-AB1B-4370-8384-2927DDDB0C4B}"/>
              </a:ext>
            </a:extLst>
          </p:cNvPr>
          <p:cNvSpPr>
            <a:spLocks noGrp="1"/>
          </p:cNvSpPr>
          <p:nvPr>
            <p:ph type="title"/>
          </p:nvPr>
        </p:nvSpPr>
        <p:spPr>
          <a:xfrm>
            <a:off x="241300" y="155575"/>
            <a:ext cx="8724900" cy="978729"/>
          </a:xfrm>
        </p:spPr>
        <p:txBody>
          <a:bodyPr/>
          <a:lstStyle/>
          <a:p>
            <a:r>
              <a:rPr lang="en-IE" altLang="en-US" sz="3200" dirty="0"/>
              <a:t>What kind of lens can correct short-sightedness?</a:t>
            </a:r>
            <a:endParaRPr lang="en-GB" sz="3200" dirty="0"/>
          </a:p>
        </p:txBody>
      </p:sp>
      <p:sp>
        <p:nvSpPr>
          <p:cNvPr id="2" name="Slide Number Placeholder 1">
            <a:extLst>
              <a:ext uri="{FF2B5EF4-FFF2-40B4-BE49-F238E27FC236}">
                <a16:creationId xmlns:a16="http://schemas.microsoft.com/office/drawing/2014/main" id="{061FE0F4-7BF4-5DA4-E592-848D594FB400}"/>
              </a:ext>
            </a:extLst>
          </p:cNvPr>
          <p:cNvSpPr>
            <a:spLocks noGrp="1"/>
          </p:cNvSpPr>
          <p:nvPr>
            <p:ph type="sldNum" sz="quarter" idx="4294967295"/>
          </p:nvPr>
        </p:nvSpPr>
        <p:spPr bwMode="auto">
          <a:xfrm>
            <a:off x="70104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4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74</a:t>
            </a:fld>
            <a:endParaRPr lang="en-GB" altLang="en-US"/>
          </a:p>
        </p:txBody>
      </p:sp>
      <p:sp>
        <p:nvSpPr>
          <p:cNvPr id="4" name="TextBox 3">
            <a:extLst>
              <a:ext uri="{FF2B5EF4-FFF2-40B4-BE49-F238E27FC236}">
                <a16:creationId xmlns:a16="http://schemas.microsoft.com/office/drawing/2014/main" id="{15013D67-7903-CBB5-655C-0E32DAC9D0C8}"/>
              </a:ext>
            </a:extLst>
          </p:cNvPr>
          <p:cNvSpPr txBox="1"/>
          <p:nvPr/>
        </p:nvSpPr>
        <p:spPr>
          <a:xfrm>
            <a:off x="591532" y="4839974"/>
            <a:ext cx="3046817" cy="830997"/>
          </a:xfrm>
          <a:prstGeom prst="rect">
            <a:avLst/>
          </a:prstGeom>
          <a:noFill/>
        </p:spPr>
        <p:txBody>
          <a:bodyPr wrap="square" rtlCol="0">
            <a:spAutoFit/>
          </a:bodyPr>
          <a:lstStyle/>
          <a:p>
            <a:r>
              <a:rPr lang="en-GB" sz="2400" b="0" dirty="0"/>
              <a:t>Cannot focus on distant objects</a:t>
            </a:r>
          </a:p>
        </p:txBody>
      </p:sp>
      <p:sp>
        <p:nvSpPr>
          <p:cNvPr id="5" name="TextBox 4">
            <a:extLst>
              <a:ext uri="{FF2B5EF4-FFF2-40B4-BE49-F238E27FC236}">
                <a16:creationId xmlns:a16="http://schemas.microsoft.com/office/drawing/2014/main" id="{DB9428EE-0D03-EC49-3BEA-D823F38C784C}"/>
              </a:ext>
            </a:extLst>
          </p:cNvPr>
          <p:cNvSpPr txBox="1"/>
          <p:nvPr/>
        </p:nvSpPr>
        <p:spPr>
          <a:xfrm>
            <a:off x="5548572" y="4893738"/>
            <a:ext cx="3573183" cy="830997"/>
          </a:xfrm>
          <a:prstGeom prst="rect">
            <a:avLst/>
          </a:prstGeom>
          <a:noFill/>
        </p:spPr>
        <p:txBody>
          <a:bodyPr wrap="square" rtlCol="0">
            <a:spAutoFit/>
          </a:bodyPr>
          <a:lstStyle/>
          <a:p>
            <a:r>
              <a:rPr lang="en-GB" sz="2400" b="0" dirty="0"/>
              <a:t>A concave lens allows you to focus</a:t>
            </a:r>
          </a:p>
        </p:txBody>
      </p:sp>
      <p:sp>
        <p:nvSpPr>
          <p:cNvPr id="6" name="Arrow: Right 5">
            <a:extLst>
              <a:ext uri="{FF2B5EF4-FFF2-40B4-BE49-F238E27FC236}">
                <a16:creationId xmlns:a16="http://schemas.microsoft.com/office/drawing/2014/main" id="{58C94AD2-47BE-E1B6-53CA-FCDBBD5F9924}"/>
              </a:ext>
            </a:extLst>
          </p:cNvPr>
          <p:cNvSpPr/>
          <p:nvPr/>
        </p:nvSpPr>
        <p:spPr>
          <a:xfrm>
            <a:off x="4204356" y="3654699"/>
            <a:ext cx="901498" cy="6472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7" name="Group 6">
            <a:extLst>
              <a:ext uri="{FF2B5EF4-FFF2-40B4-BE49-F238E27FC236}">
                <a16:creationId xmlns:a16="http://schemas.microsoft.com/office/drawing/2014/main" id="{A820F803-E8F0-E6A6-8C25-8907A28A54F5}"/>
              </a:ext>
            </a:extLst>
          </p:cNvPr>
          <p:cNvGrpSpPr/>
          <p:nvPr/>
        </p:nvGrpSpPr>
        <p:grpSpPr>
          <a:xfrm>
            <a:off x="5238963" y="2950288"/>
            <a:ext cx="3843886" cy="1861320"/>
            <a:chOff x="323528" y="2189411"/>
            <a:chExt cx="6349423" cy="2579262"/>
          </a:xfrm>
        </p:grpSpPr>
        <p:grpSp>
          <p:nvGrpSpPr>
            <p:cNvPr id="8" name="Group 7">
              <a:extLst>
                <a:ext uri="{FF2B5EF4-FFF2-40B4-BE49-F238E27FC236}">
                  <a16:creationId xmlns:a16="http://schemas.microsoft.com/office/drawing/2014/main" id="{B50421B5-D407-0A79-BF5E-588595BA69A7}"/>
                </a:ext>
              </a:extLst>
            </p:cNvPr>
            <p:cNvGrpSpPr/>
            <p:nvPr/>
          </p:nvGrpSpPr>
          <p:grpSpPr>
            <a:xfrm>
              <a:off x="323528" y="2189411"/>
              <a:ext cx="6349423" cy="2579262"/>
              <a:chOff x="-2654777" y="1757462"/>
              <a:chExt cx="9119952" cy="3688619"/>
            </a:xfrm>
          </p:grpSpPr>
          <p:sp>
            <p:nvSpPr>
              <p:cNvPr id="13" name="Rectangle: Rounded Corners 12">
                <a:extLst>
                  <a:ext uri="{FF2B5EF4-FFF2-40B4-BE49-F238E27FC236}">
                    <a16:creationId xmlns:a16="http://schemas.microsoft.com/office/drawing/2014/main" id="{8E6F4EA0-0EAF-3992-B78C-F6B8051A260F}"/>
                  </a:ext>
                </a:extLst>
              </p:cNvPr>
              <p:cNvSpPr/>
              <p:nvPr/>
            </p:nvSpPr>
            <p:spPr bwMode="auto">
              <a:xfrm>
                <a:off x="-2654777" y="1757462"/>
                <a:ext cx="9119952" cy="3688619"/>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
            <p:nvSpPr>
              <p:cNvPr id="14" name="Oval 13">
                <a:extLst>
                  <a:ext uri="{FF2B5EF4-FFF2-40B4-BE49-F238E27FC236}">
                    <a16:creationId xmlns:a16="http://schemas.microsoft.com/office/drawing/2014/main" id="{D9A617F8-CF67-DA14-28E0-0BBC0F167795}"/>
                  </a:ext>
                </a:extLst>
              </p:cNvPr>
              <p:cNvSpPr/>
              <p:nvPr/>
            </p:nvSpPr>
            <p:spPr bwMode="auto">
              <a:xfrm>
                <a:off x="1638201" y="2905053"/>
                <a:ext cx="1273444" cy="1556401"/>
              </a:xfrm>
              <a:prstGeom prst="ellipse">
                <a:avLst/>
              </a:prstGeom>
              <a:solidFill>
                <a:schemeClr val="tx2">
                  <a:lumMod val="10000"/>
                  <a:lumOff val="90000"/>
                </a:schemeClr>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
            <p:nvSpPr>
              <p:cNvPr id="15" name="Oval 14">
                <a:extLst>
                  <a:ext uri="{FF2B5EF4-FFF2-40B4-BE49-F238E27FC236}">
                    <a16:creationId xmlns:a16="http://schemas.microsoft.com/office/drawing/2014/main" id="{6FB79E00-7CC2-D02F-437A-06F080F7E321}"/>
                  </a:ext>
                </a:extLst>
              </p:cNvPr>
              <p:cNvSpPr/>
              <p:nvPr/>
            </p:nvSpPr>
            <p:spPr bwMode="auto">
              <a:xfrm>
                <a:off x="2167684" y="1920221"/>
                <a:ext cx="2891346" cy="3479257"/>
              </a:xfrm>
              <a:prstGeom prst="ellipse">
                <a:avLst/>
              </a:prstGeom>
              <a:solidFill>
                <a:schemeClr val="tx2">
                  <a:lumMod val="10000"/>
                  <a:lumOff val="90000"/>
                </a:schemeClr>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
            <p:nvSpPr>
              <p:cNvPr id="16" name="Oval 15">
                <a:extLst>
                  <a:ext uri="{FF2B5EF4-FFF2-40B4-BE49-F238E27FC236}">
                    <a16:creationId xmlns:a16="http://schemas.microsoft.com/office/drawing/2014/main" id="{3AA2FBE9-609D-21C2-86B6-8DD0173F10EA}"/>
                  </a:ext>
                </a:extLst>
              </p:cNvPr>
              <p:cNvSpPr/>
              <p:nvPr/>
            </p:nvSpPr>
            <p:spPr bwMode="auto">
              <a:xfrm>
                <a:off x="2167684" y="2905053"/>
                <a:ext cx="301919" cy="1509593"/>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rgbClr val="FF0000"/>
                  </a:solidFill>
                  <a:effectLst/>
                  <a:latin typeface="Arial" charset="0"/>
                </a:endParaRPr>
              </a:p>
            </p:txBody>
          </p:sp>
          <p:sp>
            <p:nvSpPr>
              <p:cNvPr id="17" name="Oval 16">
                <a:extLst>
                  <a:ext uri="{FF2B5EF4-FFF2-40B4-BE49-F238E27FC236}">
                    <a16:creationId xmlns:a16="http://schemas.microsoft.com/office/drawing/2014/main" id="{8439BC4B-C322-CF98-D36B-7BA86448D4A0}"/>
                  </a:ext>
                </a:extLst>
              </p:cNvPr>
              <p:cNvSpPr/>
              <p:nvPr/>
            </p:nvSpPr>
            <p:spPr bwMode="auto">
              <a:xfrm>
                <a:off x="2176462" y="2905053"/>
                <a:ext cx="275671" cy="1409544"/>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cxnSp>
            <p:nvCxnSpPr>
              <p:cNvPr id="18" name="Straight Connector 17">
                <a:extLst>
                  <a:ext uri="{FF2B5EF4-FFF2-40B4-BE49-F238E27FC236}">
                    <a16:creationId xmlns:a16="http://schemas.microsoft.com/office/drawing/2014/main" id="{EE1F8B60-D382-E4CE-7768-16D048209011}"/>
                  </a:ext>
                </a:extLst>
              </p:cNvPr>
              <p:cNvCxnSpPr/>
              <p:nvPr/>
            </p:nvCxnSpPr>
            <p:spPr bwMode="auto">
              <a:xfrm>
                <a:off x="5059030" y="3683252"/>
                <a:ext cx="0" cy="509524"/>
              </a:xfrm>
              <a:prstGeom prst="line">
                <a:avLst/>
              </a:prstGeom>
              <a:solidFill>
                <a:schemeClr val="accent1"/>
              </a:solidFill>
              <a:ln w="381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a:extLst>
                  <a:ext uri="{FF2B5EF4-FFF2-40B4-BE49-F238E27FC236}">
                    <a16:creationId xmlns:a16="http://schemas.microsoft.com/office/drawing/2014/main" id="{48F51367-7EE8-F491-B087-6A333522DEBE}"/>
                  </a:ext>
                </a:extLst>
              </p:cNvPr>
              <p:cNvCxnSpPr/>
              <p:nvPr/>
            </p:nvCxnSpPr>
            <p:spPr bwMode="auto">
              <a:xfrm flipV="1">
                <a:off x="-1731243" y="2880698"/>
                <a:ext cx="0" cy="779152"/>
              </a:xfrm>
              <a:prstGeom prst="line">
                <a:avLst/>
              </a:prstGeom>
              <a:solidFill>
                <a:schemeClr val="accent1"/>
              </a:solidFill>
              <a:ln w="38100" cap="flat" cmpd="sng" algn="ctr">
                <a:solidFill>
                  <a:schemeClr val="tx1"/>
                </a:solidFill>
                <a:prstDash val="solid"/>
                <a:round/>
                <a:headEnd type="none" w="med" len="med"/>
                <a:tailEnd type="arrow"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 name="Straight Connector 8">
              <a:extLst>
                <a:ext uri="{FF2B5EF4-FFF2-40B4-BE49-F238E27FC236}">
                  <a16:creationId xmlns:a16="http://schemas.microsoft.com/office/drawing/2014/main" id="{CFD6BE67-7D6A-7E75-61A5-DEEF2F6DE5D1}"/>
                </a:ext>
              </a:extLst>
            </p:cNvPr>
            <p:cNvCxnSpPr>
              <a:cxnSpLocks/>
              <a:endCxn id="15" idx="6"/>
            </p:cNvCxnSpPr>
            <p:nvPr/>
          </p:nvCxnSpPr>
          <p:spPr>
            <a:xfrm>
              <a:off x="480264" y="3503287"/>
              <a:ext cx="5213712" cy="16366"/>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88B6CB18-4F80-A901-8EDB-54AAEA67D2D7}"/>
                </a:ext>
              </a:extLst>
            </p:cNvPr>
            <p:cNvCxnSpPr>
              <a:cxnSpLocks/>
            </p:cNvCxnSpPr>
            <p:nvPr/>
          </p:nvCxnSpPr>
          <p:spPr>
            <a:xfrm flipV="1">
              <a:off x="984320" y="2981962"/>
              <a:ext cx="2102800" cy="23682"/>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E39F55B8-CD75-47E1-1A88-A58D7BEC3D1B}"/>
                </a:ext>
              </a:extLst>
            </p:cNvPr>
            <p:cNvCxnSpPr>
              <a:cxnSpLocks/>
            </p:cNvCxnSpPr>
            <p:nvPr/>
          </p:nvCxnSpPr>
          <p:spPr>
            <a:xfrm>
              <a:off x="3774084" y="2959132"/>
              <a:ext cx="1919892" cy="897544"/>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7937A401-91DE-1D24-C2BA-CA267670C27D}"/>
                </a:ext>
              </a:extLst>
            </p:cNvPr>
            <p:cNvCxnSpPr>
              <a:cxnSpLocks/>
            </p:cNvCxnSpPr>
            <p:nvPr/>
          </p:nvCxnSpPr>
          <p:spPr>
            <a:xfrm>
              <a:off x="984320" y="3014692"/>
              <a:ext cx="4709656" cy="855045"/>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85311998-9C09-434D-EE0D-B8D434E85C40}"/>
                </a:ext>
              </a:extLst>
            </p:cNvPr>
            <p:cNvCxnSpPr>
              <a:cxnSpLocks/>
            </p:cNvCxnSpPr>
            <p:nvPr/>
          </p:nvCxnSpPr>
          <p:spPr>
            <a:xfrm flipV="1">
              <a:off x="3105761" y="2943235"/>
              <a:ext cx="668323" cy="55092"/>
            </a:xfrm>
            <a:prstGeom prst="line">
              <a:avLst/>
            </a:prstGeom>
          </p:spPr>
          <p:style>
            <a:lnRef idx="1">
              <a:schemeClr val="dk1"/>
            </a:lnRef>
            <a:fillRef idx="0">
              <a:schemeClr val="dk1"/>
            </a:fillRef>
            <a:effectRef idx="0">
              <a:schemeClr val="dk1"/>
            </a:effectRef>
            <a:fontRef idx="minor">
              <a:schemeClr val="tx1"/>
            </a:fontRef>
          </p:style>
        </p:cxnSp>
      </p:grpSp>
      <p:grpSp>
        <p:nvGrpSpPr>
          <p:cNvPr id="20" name="Group 19">
            <a:extLst>
              <a:ext uri="{FF2B5EF4-FFF2-40B4-BE49-F238E27FC236}">
                <a16:creationId xmlns:a16="http://schemas.microsoft.com/office/drawing/2014/main" id="{CB3462F9-EBA9-F88A-E314-834B6F8A0EDA}"/>
              </a:ext>
            </a:extLst>
          </p:cNvPr>
          <p:cNvGrpSpPr/>
          <p:nvPr/>
        </p:nvGrpSpPr>
        <p:grpSpPr>
          <a:xfrm>
            <a:off x="193423" y="2966576"/>
            <a:ext cx="3931348" cy="1795637"/>
            <a:chOff x="323528" y="2189411"/>
            <a:chExt cx="6349423" cy="2579262"/>
          </a:xfrm>
        </p:grpSpPr>
        <p:grpSp>
          <p:nvGrpSpPr>
            <p:cNvPr id="21" name="Group 20">
              <a:extLst>
                <a:ext uri="{FF2B5EF4-FFF2-40B4-BE49-F238E27FC236}">
                  <a16:creationId xmlns:a16="http://schemas.microsoft.com/office/drawing/2014/main" id="{7FC1C0A3-BBAC-2788-404F-89FDB0BB6F84}"/>
                </a:ext>
              </a:extLst>
            </p:cNvPr>
            <p:cNvGrpSpPr/>
            <p:nvPr/>
          </p:nvGrpSpPr>
          <p:grpSpPr>
            <a:xfrm>
              <a:off x="323528" y="2189411"/>
              <a:ext cx="6349423" cy="2579262"/>
              <a:chOff x="-2654777" y="1757462"/>
              <a:chExt cx="9119952" cy="3688619"/>
            </a:xfrm>
          </p:grpSpPr>
          <p:sp>
            <p:nvSpPr>
              <p:cNvPr id="26" name="Rectangle: Rounded Corners 25">
                <a:extLst>
                  <a:ext uri="{FF2B5EF4-FFF2-40B4-BE49-F238E27FC236}">
                    <a16:creationId xmlns:a16="http://schemas.microsoft.com/office/drawing/2014/main" id="{FCC42331-D76E-4936-F457-A6AE86EAE3A0}"/>
                  </a:ext>
                </a:extLst>
              </p:cNvPr>
              <p:cNvSpPr/>
              <p:nvPr/>
            </p:nvSpPr>
            <p:spPr bwMode="auto">
              <a:xfrm>
                <a:off x="-2654777" y="1757462"/>
                <a:ext cx="9119952" cy="3688619"/>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
            <p:nvSpPr>
              <p:cNvPr id="27" name="Oval 26">
                <a:extLst>
                  <a:ext uri="{FF2B5EF4-FFF2-40B4-BE49-F238E27FC236}">
                    <a16:creationId xmlns:a16="http://schemas.microsoft.com/office/drawing/2014/main" id="{28DA664D-1AA9-E6A2-6A76-5C194A7583E1}"/>
                  </a:ext>
                </a:extLst>
              </p:cNvPr>
              <p:cNvSpPr/>
              <p:nvPr/>
            </p:nvSpPr>
            <p:spPr bwMode="auto">
              <a:xfrm>
                <a:off x="1638201" y="2905053"/>
                <a:ext cx="1273444" cy="1556401"/>
              </a:xfrm>
              <a:prstGeom prst="ellipse">
                <a:avLst/>
              </a:prstGeom>
              <a:solidFill>
                <a:schemeClr val="tx2">
                  <a:lumMod val="10000"/>
                  <a:lumOff val="90000"/>
                </a:schemeClr>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
            <p:nvSpPr>
              <p:cNvPr id="28" name="Oval 27">
                <a:extLst>
                  <a:ext uri="{FF2B5EF4-FFF2-40B4-BE49-F238E27FC236}">
                    <a16:creationId xmlns:a16="http://schemas.microsoft.com/office/drawing/2014/main" id="{D1C50451-676F-6ADF-E4AE-000CEA740168}"/>
                  </a:ext>
                </a:extLst>
              </p:cNvPr>
              <p:cNvSpPr/>
              <p:nvPr/>
            </p:nvSpPr>
            <p:spPr bwMode="auto">
              <a:xfrm>
                <a:off x="2167684" y="1920221"/>
                <a:ext cx="2891346" cy="3479257"/>
              </a:xfrm>
              <a:prstGeom prst="ellipse">
                <a:avLst/>
              </a:prstGeom>
              <a:solidFill>
                <a:schemeClr val="tx2">
                  <a:lumMod val="10000"/>
                  <a:lumOff val="90000"/>
                </a:schemeClr>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dirty="0">
                  <a:ln>
                    <a:noFill/>
                  </a:ln>
                  <a:solidFill>
                    <a:schemeClr val="tx1"/>
                  </a:solidFill>
                  <a:effectLst/>
                  <a:latin typeface="Arial" charset="0"/>
                </a:endParaRPr>
              </a:p>
            </p:txBody>
          </p:sp>
          <p:sp>
            <p:nvSpPr>
              <p:cNvPr id="29" name="Oval 28">
                <a:extLst>
                  <a:ext uri="{FF2B5EF4-FFF2-40B4-BE49-F238E27FC236}">
                    <a16:creationId xmlns:a16="http://schemas.microsoft.com/office/drawing/2014/main" id="{17B264A5-DD4A-BA51-B43E-D622F6526F74}"/>
                  </a:ext>
                </a:extLst>
              </p:cNvPr>
              <p:cNvSpPr/>
              <p:nvPr/>
            </p:nvSpPr>
            <p:spPr bwMode="auto">
              <a:xfrm>
                <a:off x="2167684" y="2905053"/>
                <a:ext cx="301919" cy="1509593"/>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rgbClr val="FF0000"/>
                  </a:solidFill>
                  <a:effectLst/>
                  <a:latin typeface="Arial" charset="0"/>
                </a:endParaRPr>
              </a:p>
            </p:txBody>
          </p:sp>
          <p:sp>
            <p:nvSpPr>
              <p:cNvPr id="30" name="Oval 29">
                <a:extLst>
                  <a:ext uri="{FF2B5EF4-FFF2-40B4-BE49-F238E27FC236}">
                    <a16:creationId xmlns:a16="http://schemas.microsoft.com/office/drawing/2014/main" id="{CCC8003A-13EE-9E55-5405-1DBD6AB259D5}"/>
                  </a:ext>
                </a:extLst>
              </p:cNvPr>
              <p:cNvSpPr/>
              <p:nvPr/>
            </p:nvSpPr>
            <p:spPr bwMode="auto">
              <a:xfrm>
                <a:off x="2176462" y="2905053"/>
                <a:ext cx="275671" cy="1409544"/>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cxnSp>
            <p:nvCxnSpPr>
              <p:cNvPr id="31" name="Straight Connector 30">
                <a:extLst>
                  <a:ext uri="{FF2B5EF4-FFF2-40B4-BE49-F238E27FC236}">
                    <a16:creationId xmlns:a16="http://schemas.microsoft.com/office/drawing/2014/main" id="{1526D774-8DD0-A781-5418-D1C41FBF6492}"/>
                  </a:ext>
                </a:extLst>
              </p:cNvPr>
              <p:cNvCxnSpPr/>
              <p:nvPr/>
            </p:nvCxnSpPr>
            <p:spPr bwMode="auto">
              <a:xfrm flipH="1">
                <a:off x="4625251" y="3601770"/>
                <a:ext cx="17211" cy="469038"/>
              </a:xfrm>
              <a:prstGeom prst="line">
                <a:avLst/>
              </a:prstGeom>
              <a:solidFill>
                <a:schemeClr val="accent1"/>
              </a:solidFill>
              <a:ln w="381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a:extLst>
                  <a:ext uri="{FF2B5EF4-FFF2-40B4-BE49-F238E27FC236}">
                    <a16:creationId xmlns:a16="http://schemas.microsoft.com/office/drawing/2014/main" id="{1755460F-AB9F-A2D7-81AE-64B0F29E7CA4}"/>
                  </a:ext>
                </a:extLst>
              </p:cNvPr>
              <p:cNvCxnSpPr/>
              <p:nvPr/>
            </p:nvCxnSpPr>
            <p:spPr bwMode="auto">
              <a:xfrm flipV="1">
                <a:off x="-1731243" y="2880698"/>
                <a:ext cx="0" cy="779152"/>
              </a:xfrm>
              <a:prstGeom prst="line">
                <a:avLst/>
              </a:prstGeom>
              <a:solidFill>
                <a:schemeClr val="accent1"/>
              </a:solidFill>
              <a:ln w="38100" cap="flat" cmpd="sng" algn="ctr">
                <a:solidFill>
                  <a:schemeClr val="tx1"/>
                </a:solidFill>
                <a:prstDash val="solid"/>
                <a:round/>
                <a:headEnd type="none" w="med" len="med"/>
                <a:tailEnd type="arrow"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2" name="Straight Connector 21">
              <a:extLst>
                <a:ext uri="{FF2B5EF4-FFF2-40B4-BE49-F238E27FC236}">
                  <a16:creationId xmlns:a16="http://schemas.microsoft.com/office/drawing/2014/main" id="{703DF797-25FC-B34F-31B8-BAE3D66B8843}"/>
                </a:ext>
              </a:extLst>
            </p:cNvPr>
            <p:cNvCxnSpPr>
              <a:cxnSpLocks/>
            </p:cNvCxnSpPr>
            <p:nvPr/>
          </p:nvCxnSpPr>
          <p:spPr>
            <a:xfrm>
              <a:off x="480264" y="3503287"/>
              <a:ext cx="5646343"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3B0799EA-399A-C396-8466-81C13518DDFD}"/>
                </a:ext>
              </a:extLst>
            </p:cNvPr>
            <p:cNvCxnSpPr>
              <a:cxnSpLocks/>
            </p:cNvCxnSpPr>
            <p:nvPr/>
          </p:nvCxnSpPr>
          <p:spPr>
            <a:xfrm flipV="1">
              <a:off x="984320" y="2989279"/>
              <a:ext cx="2815836" cy="16366"/>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EDFE90E-ECEE-1398-A7CC-D5640529394A}"/>
                </a:ext>
              </a:extLst>
            </p:cNvPr>
            <p:cNvCxnSpPr>
              <a:cxnSpLocks/>
            </p:cNvCxnSpPr>
            <p:nvPr/>
          </p:nvCxnSpPr>
          <p:spPr>
            <a:xfrm>
              <a:off x="3850747" y="3000909"/>
              <a:ext cx="1553208" cy="760609"/>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ABD388B9-B121-E1FA-7D49-7FEFC74118D9}"/>
                </a:ext>
              </a:extLst>
            </p:cNvPr>
            <p:cNvCxnSpPr>
              <a:cxnSpLocks/>
            </p:cNvCxnSpPr>
            <p:nvPr/>
          </p:nvCxnSpPr>
          <p:spPr>
            <a:xfrm>
              <a:off x="984320" y="3014692"/>
              <a:ext cx="4407654" cy="768142"/>
            </a:xfrm>
            <a:prstGeom prst="line">
              <a:avLst/>
            </a:prstGeom>
          </p:spPr>
          <p:style>
            <a:lnRef idx="1">
              <a:schemeClr val="dk1"/>
            </a:lnRef>
            <a:fillRef idx="0">
              <a:schemeClr val="dk1"/>
            </a:fillRef>
            <a:effectRef idx="0">
              <a:schemeClr val="dk1"/>
            </a:effectRef>
            <a:fontRef idx="minor">
              <a:schemeClr val="tx1"/>
            </a:fontRef>
          </p:style>
        </p:cxnSp>
      </p:grpSp>
      <p:sp>
        <p:nvSpPr>
          <p:cNvPr id="38" name="Freeform: Shape 37">
            <a:extLst>
              <a:ext uri="{FF2B5EF4-FFF2-40B4-BE49-F238E27FC236}">
                <a16:creationId xmlns:a16="http://schemas.microsoft.com/office/drawing/2014/main" id="{EEF09EF9-5CC1-0308-6515-AD1ABF167D04}"/>
              </a:ext>
            </a:extLst>
          </p:cNvPr>
          <p:cNvSpPr/>
          <p:nvPr/>
        </p:nvSpPr>
        <p:spPr bwMode="auto">
          <a:xfrm>
            <a:off x="6731225" y="3235190"/>
            <a:ext cx="368773" cy="1373747"/>
          </a:xfrm>
          <a:custGeom>
            <a:avLst/>
            <a:gdLst>
              <a:gd name="connsiteX0" fmla="*/ 0 w 372140"/>
              <a:gd name="connsiteY0" fmla="*/ 21265 h 2286000"/>
              <a:gd name="connsiteX1" fmla="*/ 372140 w 372140"/>
              <a:gd name="connsiteY1" fmla="*/ 0 h 2286000"/>
              <a:gd name="connsiteX2" fmla="*/ 276447 w 372140"/>
              <a:gd name="connsiteY2" fmla="*/ 1105786 h 2286000"/>
              <a:gd name="connsiteX3" fmla="*/ 372140 w 372140"/>
              <a:gd name="connsiteY3" fmla="*/ 2286000 h 2286000"/>
              <a:gd name="connsiteX4" fmla="*/ 53163 w 372140"/>
              <a:gd name="connsiteY4" fmla="*/ 2286000 h 2286000"/>
              <a:gd name="connsiteX5" fmla="*/ 170121 w 372140"/>
              <a:gd name="connsiteY5" fmla="*/ 1116419 h 2286000"/>
              <a:gd name="connsiteX6" fmla="*/ 0 w 372140"/>
              <a:gd name="connsiteY6" fmla="*/ 21265 h 2286000"/>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4251 w 355126"/>
              <a:gd name="connsiteY0" fmla="*/ 0 h 2296632"/>
              <a:gd name="connsiteX1" fmla="*/ 355126 w 355126"/>
              <a:gd name="connsiteY1" fmla="*/ 10632 h 2296632"/>
              <a:gd name="connsiteX2" fmla="*/ 259433 w 355126"/>
              <a:gd name="connsiteY2" fmla="*/ 1116418 h 2296632"/>
              <a:gd name="connsiteX3" fmla="*/ 355126 w 355126"/>
              <a:gd name="connsiteY3" fmla="*/ 2296632 h 2296632"/>
              <a:gd name="connsiteX4" fmla="*/ 36149 w 355126"/>
              <a:gd name="connsiteY4" fmla="*/ 2296632 h 2296632"/>
              <a:gd name="connsiteX5" fmla="*/ 153107 w 355126"/>
              <a:gd name="connsiteY5" fmla="*/ 1127051 h 2296632"/>
              <a:gd name="connsiteX6" fmla="*/ 4251 w 355126"/>
              <a:gd name="connsiteY6" fmla="*/ 0 h 2296632"/>
              <a:gd name="connsiteX0" fmla="*/ 5021 w 355896"/>
              <a:gd name="connsiteY0" fmla="*/ 0 h 2296632"/>
              <a:gd name="connsiteX1" fmla="*/ 355896 w 355896"/>
              <a:gd name="connsiteY1" fmla="*/ 10632 h 2296632"/>
              <a:gd name="connsiteX2" fmla="*/ 260203 w 355896"/>
              <a:gd name="connsiteY2" fmla="*/ 1116418 h 2296632"/>
              <a:gd name="connsiteX3" fmla="*/ 355896 w 355896"/>
              <a:gd name="connsiteY3" fmla="*/ 2296632 h 2296632"/>
              <a:gd name="connsiteX4" fmla="*/ 36919 w 355896"/>
              <a:gd name="connsiteY4" fmla="*/ 2296632 h 2296632"/>
              <a:gd name="connsiteX5" fmla="*/ 153877 w 355896"/>
              <a:gd name="connsiteY5" fmla="*/ 1127051 h 2296632"/>
              <a:gd name="connsiteX6" fmla="*/ 5021 w 355896"/>
              <a:gd name="connsiteY6" fmla="*/ 0 h 2296632"/>
              <a:gd name="connsiteX0" fmla="*/ 5021 w 364023"/>
              <a:gd name="connsiteY0" fmla="*/ 0 h 2296632"/>
              <a:gd name="connsiteX1" fmla="*/ 355896 w 364023"/>
              <a:gd name="connsiteY1" fmla="*/ 10632 h 2296632"/>
              <a:gd name="connsiteX2" fmla="*/ 260203 w 364023"/>
              <a:gd name="connsiteY2" fmla="*/ 1116418 h 2296632"/>
              <a:gd name="connsiteX3" fmla="*/ 355896 w 364023"/>
              <a:gd name="connsiteY3" fmla="*/ 2296632 h 2296632"/>
              <a:gd name="connsiteX4" fmla="*/ 36919 w 364023"/>
              <a:gd name="connsiteY4" fmla="*/ 2296632 h 2296632"/>
              <a:gd name="connsiteX5" fmla="*/ 153877 w 364023"/>
              <a:gd name="connsiteY5" fmla="*/ 1127051 h 2296632"/>
              <a:gd name="connsiteX6" fmla="*/ 5021 w 364023"/>
              <a:gd name="connsiteY6" fmla="*/ 0 h 2296632"/>
              <a:gd name="connsiteX0" fmla="*/ 5021 w 364023"/>
              <a:gd name="connsiteY0" fmla="*/ 0 h 2296632"/>
              <a:gd name="connsiteX1" fmla="*/ 355896 w 364023"/>
              <a:gd name="connsiteY1" fmla="*/ 10632 h 2296632"/>
              <a:gd name="connsiteX2" fmla="*/ 260203 w 364023"/>
              <a:gd name="connsiteY2" fmla="*/ 1116418 h 2296632"/>
              <a:gd name="connsiteX3" fmla="*/ 355896 w 364023"/>
              <a:gd name="connsiteY3" fmla="*/ 2296632 h 2296632"/>
              <a:gd name="connsiteX4" fmla="*/ 36919 w 364023"/>
              <a:gd name="connsiteY4" fmla="*/ 2296632 h 2296632"/>
              <a:gd name="connsiteX5" fmla="*/ 153877 w 364023"/>
              <a:gd name="connsiteY5" fmla="*/ 1127051 h 2296632"/>
              <a:gd name="connsiteX6" fmla="*/ 5021 w 364023"/>
              <a:gd name="connsiteY6" fmla="*/ 0 h 2296632"/>
              <a:gd name="connsiteX0" fmla="*/ 5021 w 362470"/>
              <a:gd name="connsiteY0" fmla="*/ 0 h 2296632"/>
              <a:gd name="connsiteX1" fmla="*/ 355896 w 362470"/>
              <a:gd name="connsiteY1" fmla="*/ 10632 h 2296632"/>
              <a:gd name="connsiteX2" fmla="*/ 260203 w 362470"/>
              <a:gd name="connsiteY2" fmla="*/ 1116418 h 2296632"/>
              <a:gd name="connsiteX3" fmla="*/ 355896 w 362470"/>
              <a:gd name="connsiteY3" fmla="*/ 2296632 h 2296632"/>
              <a:gd name="connsiteX4" fmla="*/ 36919 w 362470"/>
              <a:gd name="connsiteY4" fmla="*/ 2296632 h 2296632"/>
              <a:gd name="connsiteX5" fmla="*/ 153877 w 362470"/>
              <a:gd name="connsiteY5" fmla="*/ 1127051 h 2296632"/>
              <a:gd name="connsiteX6" fmla="*/ 5021 w 362470"/>
              <a:gd name="connsiteY6" fmla="*/ 0 h 2296632"/>
              <a:gd name="connsiteX0" fmla="*/ 0 w 357449"/>
              <a:gd name="connsiteY0" fmla="*/ 0 h 2296632"/>
              <a:gd name="connsiteX1" fmla="*/ 350875 w 357449"/>
              <a:gd name="connsiteY1" fmla="*/ 10632 h 2296632"/>
              <a:gd name="connsiteX2" fmla="*/ 255182 w 357449"/>
              <a:gd name="connsiteY2" fmla="*/ 1116418 h 2296632"/>
              <a:gd name="connsiteX3" fmla="*/ 350875 w 357449"/>
              <a:gd name="connsiteY3" fmla="*/ 2296632 h 2296632"/>
              <a:gd name="connsiteX4" fmla="*/ 31898 w 357449"/>
              <a:gd name="connsiteY4" fmla="*/ 2296632 h 2296632"/>
              <a:gd name="connsiteX5" fmla="*/ 148856 w 357449"/>
              <a:gd name="connsiteY5" fmla="*/ 1127051 h 2296632"/>
              <a:gd name="connsiteX6" fmla="*/ 0 w 357449"/>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0 w 350875"/>
              <a:gd name="connsiteY0" fmla="*/ 0 h 2296632"/>
              <a:gd name="connsiteX1" fmla="*/ 350875 w 350875"/>
              <a:gd name="connsiteY1" fmla="*/ 10632 h 2296632"/>
              <a:gd name="connsiteX2" fmla="*/ 255182 w 350875"/>
              <a:gd name="connsiteY2" fmla="*/ 1116418 h 2296632"/>
              <a:gd name="connsiteX3" fmla="*/ 350875 w 350875"/>
              <a:gd name="connsiteY3" fmla="*/ 2296632 h 2296632"/>
              <a:gd name="connsiteX4" fmla="*/ 31898 w 350875"/>
              <a:gd name="connsiteY4" fmla="*/ 2296632 h 2296632"/>
              <a:gd name="connsiteX5" fmla="*/ 148856 w 350875"/>
              <a:gd name="connsiteY5" fmla="*/ 1127051 h 2296632"/>
              <a:gd name="connsiteX6" fmla="*/ 0 w 350875"/>
              <a:gd name="connsiteY6" fmla="*/ 0 h 2296632"/>
              <a:gd name="connsiteX0" fmla="*/ 1969 w 318977"/>
              <a:gd name="connsiteY0" fmla="*/ 6301 h 2286000"/>
              <a:gd name="connsiteX1" fmla="*/ 318977 w 318977"/>
              <a:gd name="connsiteY1" fmla="*/ 0 h 2286000"/>
              <a:gd name="connsiteX2" fmla="*/ 223284 w 318977"/>
              <a:gd name="connsiteY2" fmla="*/ 1105786 h 2286000"/>
              <a:gd name="connsiteX3" fmla="*/ 318977 w 318977"/>
              <a:gd name="connsiteY3" fmla="*/ 2286000 h 2286000"/>
              <a:gd name="connsiteX4" fmla="*/ 0 w 318977"/>
              <a:gd name="connsiteY4" fmla="*/ 2286000 h 2286000"/>
              <a:gd name="connsiteX5" fmla="*/ 116958 w 318977"/>
              <a:gd name="connsiteY5" fmla="*/ 1116419 h 2286000"/>
              <a:gd name="connsiteX6" fmla="*/ 1969 w 318977"/>
              <a:gd name="connsiteY6" fmla="*/ 6301 h 2286000"/>
              <a:gd name="connsiteX0" fmla="*/ 14669 w 318977"/>
              <a:gd name="connsiteY0" fmla="*/ 0 h 2288165"/>
              <a:gd name="connsiteX1" fmla="*/ 318977 w 318977"/>
              <a:gd name="connsiteY1" fmla="*/ 2165 h 2288165"/>
              <a:gd name="connsiteX2" fmla="*/ 223284 w 318977"/>
              <a:gd name="connsiteY2" fmla="*/ 1107951 h 2288165"/>
              <a:gd name="connsiteX3" fmla="*/ 318977 w 318977"/>
              <a:gd name="connsiteY3" fmla="*/ 2288165 h 2288165"/>
              <a:gd name="connsiteX4" fmla="*/ 0 w 318977"/>
              <a:gd name="connsiteY4" fmla="*/ 2288165 h 2288165"/>
              <a:gd name="connsiteX5" fmla="*/ 116958 w 318977"/>
              <a:gd name="connsiteY5" fmla="*/ 1118584 h 2288165"/>
              <a:gd name="connsiteX6" fmla="*/ 14669 w 318977"/>
              <a:gd name="connsiteY6" fmla="*/ 0 h 2288165"/>
              <a:gd name="connsiteX0" fmla="*/ 0 w 304308"/>
              <a:gd name="connsiteY0" fmla="*/ 0 h 2288165"/>
              <a:gd name="connsiteX1" fmla="*/ 304308 w 304308"/>
              <a:gd name="connsiteY1" fmla="*/ 2165 h 2288165"/>
              <a:gd name="connsiteX2" fmla="*/ 208615 w 304308"/>
              <a:gd name="connsiteY2" fmla="*/ 1107951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88165"/>
              <a:gd name="connsiteX1" fmla="*/ 304308 w 304308"/>
              <a:gd name="connsiteY1" fmla="*/ 2165 h 2288165"/>
              <a:gd name="connsiteX2" fmla="*/ 208615 w 304308"/>
              <a:gd name="connsiteY2" fmla="*/ 1107951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88165"/>
              <a:gd name="connsiteX1" fmla="*/ 304308 w 304308"/>
              <a:gd name="connsiteY1" fmla="*/ 2165 h 2288165"/>
              <a:gd name="connsiteX2" fmla="*/ 208615 w 304308"/>
              <a:gd name="connsiteY2" fmla="*/ 1129118 h 2288165"/>
              <a:gd name="connsiteX3" fmla="*/ 304308 w 304308"/>
              <a:gd name="connsiteY3" fmla="*/ 2288165 h 2288165"/>
              <a:gd name="connsiteX4" fmla="*/ 48831 w 304308"/>
              <a:gd name="connsiteY4" fmla="*/ 2279698 h 2288165"/>
              <a:gd name="connsiteX5" fmla="*/ 102289 w 304308"/>
              <a:gd name="connsiteY5" fmla="*/ 1118584 h 2288165"/>
              <a:gd name="connsiteX6" fmla="*/ 0 w 304308"/>
              <a:gd name="connsiteY6" fmla="*/ 0 h 2288165"/>
              <a:gd name="connsiteX0" fmla="*/ 0 w 304308"/>
              <a:gd name="connsiteY0" fmla="*/ 0 h 2296631"/>
              <a:gd name="connsiteX1" fmla="*/ 304308 w 304308"/>
              <a:gd name="connsiteY1" fmla="*/ 2165 h 2296631"/>
              <a:gd name="connsiteX2" fmla="*/ 208615 w 304308"/>
              <a:gd name="connsiteY2" fmla="*/ 1129118 h 2296631"/>
              <a:gd name="connsiteX3" fmla="*/ 304308 w 304308"/>
              <a:gd name="connsiteY3" fmla="*/ 2288165 h 2296631"/>
              <a:gd name="connsiteX4" fmla="*/ 23431 w 304308"/>
              <a:gd name="connsiteY4" fmla="*/ 2296631 h 2296631"/>
              <a:gd name="connsiteX5" fmla="*/ 102289 w 304308"/>
              <a:gd name="connsiteY5" fmla="*/ 1118584 h 2296631"/>
              <a:gd name="connsiteX6" fmla="*/ 0 w 304308"/>
              <a:gd name="connsiteY6" fmla="*/ 0 h 2296631"/>
              <a:gd name="connsiteX0" fmla="*/ 0 w 304308"/>
              <a:gd name="connsiteY0" fmla="*/ 0 h 2301325"/>
              <a:gd name="connsiteX1" fmla="*/ 304308 w 304308"/>
              <a:gd name="connsiteY1" fmla="*/ 2165 h 2301325"/>
              <a:gd name="connsiteX2" fmla="*/ 208615 w 304308"/>
              <a:gd name="connsiteY2" fmla="*/ 1129118 h 2301325"/>
              <a:gd name="connsiteX3" fmla="*/ 304308 w 304308"/>
              <a:gd name="connsiteY3" fmla="*/ 2288165 h 2301325"/>
              <a:gd name="connsiteX4" fmla="*/ 3156 w 304308"/>
              <a:gd name="connsiteY4" fmla="*/ 2301325 h 2301325"/>
              <a:gd name="connsiteX5" fmla="*/ 102289 w 304308"/>
              <a:gd name="connsiteY5" fmla="*/ 1118584 h 2301325"/>
              <a:gd name="connsiteX6" fmla="*/ 0 w 304308"/>
              <a:gd name="connsiteY6" fmla="*/ 0 h 2301325"/>
              <a:gd name="connsiteX0" fmla="*/ 0 w 304308"/>
              <a:gd name="connsiteY0" fmla="*/ 0 h 2296631"/>
              <a:gd name="connsiteX1" fmla="*/ 304308 w 304308"/>
              <a:gd name="connsiteY1" fmla="*/ 2165 h 2296631"/>
              <a:gd name="connsiteX2" fmla="*/ 208615 w 304308"/>
              <a:gd name="connsiteY2" fmla="*/ 1129118 h 2296631"/>
              <a:gd name="connsiteX3" fmla="*/ 304308 w 304308"/>
              <a:gd name="connsiteY3" fmla="*/ 2288165 h 2296631"/>
              <a:gd name="connsiteX4" fmla="*/ 3156 w 304308"/>
              <a:gd name="connsiteY4" fmla="*/ 2296631 h 2296631"/>
              <a:gd name="connsiteX5" fmla="*/ 102289 w 304308"/>
              <a:gd name="connsiteY5" fmla="*/ 1118584 h 2296631"/>
              <a:gd name="connsiteX6" fmla="*/ 0 w 304308"/>
              <a:gd name="connsiteY6" fmla="*/ 0 h 2296631"/>
              <a:gd name="connsiteX0" fmla="*/ 0 w 304308"/>
              <a:gd name="connsiteY0" fmla="*/ 0 h 2289590"/>
              <a:gd name="connsiteX1" fmla="*/ 304308 w 304308"/>
              <a:gd name="connsiteY1" fmla="*/ 2165 h 2289590"/>
              <a:gd name="connsiteX2" fmla="*/ 208615 w 304308"/>
              <a:gd name="connsiteY2" fmla="*/ 1129118 h 2289590"/>
              <a:gd name="connsiteX3" fmla="*/ 304308 w 304308"/>
              <a:gd name="connsiteY3" fmla="*/ 2288165 h 2289590"/>
              <a:gd name="connsiteX4" fmla="*/ 920 w 304308"/>
              <a:gd name="connsiteY4" fmla="*/ 2289590 h 2289590"/>
              <a:gd name="connsiteX5" fmla="*/ 102289 w 304308"/>
              <a:gd name="connsiteY5" fmla="*/ 1118584 h 2289590"/>
              <a:gd name="connsiteX6" fmla="*/ 0 w 304308"/>
              <a:gd name="connsiteY6" fmla="*/ 0 h 2289590"/>
              <a:gd name="connsiteX0" fmla="*/ 0 w 304308"/>
              <a:gd name="connsiteY0" fmla="*/ 0 h 2289590"/>
              <a:gd name="connsiteX1" fmla="*/ 304308 w 304308"/>
              <a:gd name="connsiteY1" fmla="*/ 2165 h 2289590"/>
              <a:gd name="connsiteX2" fmla="*/ 208615 w 304308"/>
              <a:gd name="connsiteY2" fmla="*/ 1129118 h 2289590"/>
              <a:gd name="connsiteX3" fmla="*/ 302966 w 304308"/>
              <a:gd name="connsiteY3" fmla="*/ 2286404 h 2289590"/>
              <a:gd name="connsiteX4" fmla="*/ 920 w 304308"/>
              <a:gd name="connsiteY4" fmla="*/ 2289590 h 2289590"/>
              <a:gd name="connsiteX5" fmla="*/ 102289 w 304308"/>
              <a:gd name="connsiteY5" fmla="*/ 1118584 h 2289590"/>
              <a:gd name="connsiteX6" fmla="*/ 0 w 304308"/>
              <a:gd name="connsiteY6" fmla="*/ 0 h 2289590"/>
              <a:gd name="connsiteX0" fmla="*/ 0 w 304308"/>
              <a:gd name="connsiteY0" fmla="*/ 0 h 2289590"/>
              <a:gd name="connsiteX1" fmla="*/ 304308 w 304308"/>
              <a:gd name="connsiteY1" fmla="*/ 2165 h 2289590"/>
              <a:gd name="connsiteX2" fmla="*/ 208615 w 304308"/>
              <a:gd name="connsiteY2" fmla="*/ 1129118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 name="connsiteX0" fmla="*/ 0 w 304308"/>
              <a:gd name="connsiteY0" fmla="*/ 0 h 2289590"/>
              <a:gd name="connsiteX1" fmla="*/ 304308 w 304308"/>
              <a:gd name="connsiteY1" fmla="*/ 2165 h 2289590"/>
              <a:gd name="connsiteX2" fmla="*/ 202353 w 304308"/>
              <a:gd name="connsiteY2" fmla="*/ 1146721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 name="connsiteX0" fmla="*/ 0 w 304308"/>
              <a:gd name="connsiteY0" fmla="*/ 0 h 2289590"/>
              <a:gd name="connsiteX1" fmla="*/ 304308 w 304308"/>
              <a:gd name="connsiteY1" fmla="*/ 2165 h 2289590"/>
              <a:gd name="connsiteX2" fmla="*/ 201906 w 304308"/>
              <a:gd name="connsiteY2" fmla="*/ 1136159 h 2289590"/>
              <a:gd name="connsiteX3" fmla="*/ 302966 w 304308"/>
              <a:gd name="connsiteY3" fmla="*/ 2286404 h 2289590"/>
              <a:gd name="connsiteX4" fmla="*/ 920 w 304308"/>
              <a:gd name="connsiteY4" fmla="*/ 2289590 h 2289590"/>
              <a:gd name="connsiteX5" fmla="*/ 102736 w 304308"/>
              <a:gd name="connsiteY5" fmla="*/ 1141468 h 2289590"/>
              <a:gd name="connsiteX6" fmla="*/ 0 w 304308"/>
              <a:gd name="connsiteY6" fmla="*/ 0 h 228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308" h="2289590">
                <a:moveTo>
                  <a:pt x="0" y="0"/>
                </a:moveTo>
                <a:lnTo>
                  <a:pt x="304308" y="2165"/>
                </a:lnTo>
                <a:cubicBezTo>
                  <a:pt x="251145" y="220132"/>
                  <a:pt x="202130" y="755453"/>
                  <a:pt x="201906" y="1136159"/>
                </a:cubicBezTo>
                <a:cubicBezTo>
                  <a:pt x="201682" y="1516865"/>
                  <a:pt x="276385" y="2100334"/>
                  <a:pt x="302966" y="2286404"/>
                </a:cubicBezTo>
                <a:lnTo>
                  <a:pt x="920" y="2289590"/>
                </a:lnTo>
                <a:cubicBezTo>
                  <a:pt x="50243" y="2039528"/>
                  <a:pt x="102889" y="1523066"/>
                  <a:pt x="102736" y="1141468"/>
                </a:cubicBezTo>
                <a:cubicBezTo>
                  <a:pt x="102583" y="759870"/>
                  <a:pt x="62023" y="186070"/>
                  <a:pt x="0" y="0"/>
                </a:cubicBezTo>
                <a:close/>
              </a:path>
            </a:pathLst>
          </a:cu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337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p:bldP spid="33797" grpId="1" animBg="1"/>
      <p:bldP spid="4" grpId="0"/>
      <p:bldP spid="5" grpId="0"/>
      <p:bldP spid="6" grpId="0" animBg="1"/>
      <p:bldP spid="3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Text Box 5">
            <a:extLst>
              <a:ext uri="{FF2B5EF4-FFF2-40B4-BE49-F238E27FC236}">
                <a16:creationId xmlns:a16="http://schemas.microsoft.com/office/drawing/2014/main" id="{48789815-9143-3870-B8A4-34BC7626A993}"/>
              </a:ext>
            </a:extLst>
          </p:cNvPr>
          <p:cNvSpPr txBox="1">
            <a:spLocks noChangeArrowheads="1"/>
          </p:cNvSpPr>
          <p:nvPr/>
        </p:nvSpPr>
        <p:spPr bwMode="auto">
          <a:xfrm>
            <a:off x="395288" y="980579"/>
            <a:ext cx="8207375" cy="134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90000"/>
              </a:lnSpc>
              <a:spcBef>
                <a:spcPct val="20000"/>
              </a:spcBef>
            </a:pPr>
            <a:r>
              <a:rPr lang="en-GB" altLang="en-US" sz="2800" b="0" dirty="0"/>
              <a:t>A </a:t>
            </a:r>
            <a:r>
              <a:rPr lang="en-GB" altLang="en-US" sz="2800" dirty="0"/>
              <a:t>Long-Sighted</a:t>
            </a:r>
            <a:r>
              <a:rPr lang="en-GB" altLang="en-US" sz="2800" b="0" dirty="0"/>
              <a:t> person cannot see nearby objects clearly. </a:t>
            </a:r>
          </a:p>
          <a:p>
            <a:pPr eaLnBrk="1" hangingPunct="1">
              <a:lnSpc>
                <a:spcPct val="90000"/>
              </a:lnSpc>
              <a:spcBef>
                <a:spcPct val="20000"/>
              </a:spcBef>
            </a:pPr>
            <a:r>
              <a:rPr lang="en-GB" altLang="en-US" sz="2800" b="0" dirty="0"/>
              <a:t>Some (but not all) can see distant objects clearly.</a:t>
            </a:r>
          </a:p>
        </p:txBody>
      </p:sp>
      <p:sp>
        <p:nvSpPr>
          <p:cNvPr id="9" name="Title 8">
            <a:extLst>
              <a:ext uri="{FF2B5EF4-FFF2-40B4-BE49-F238E27FC236}">
                <a16:creationId xmlns:a16="http://schemas.microsoft.com/office/drawing/2014/main" id="{FD48B759-C35C-167A-8AF0-6FB155791DFA}"/>
              </a:ext>
            </a:extLst>
          </p:cNvPr>
          <p:cNvSpPr>
            <a:spLocks noGrp="1"/>
          </p:cNvSpPr>
          <p:nvPr>
            <p:ph type="title"/>
          </p:nvPr>
        </p:nvSpPr>
        <p:spPr>
          <a:xfrm>
            <a:off x="241300" y="155246"/>
            <a:ext cx="8724900" cy="590931"/>
          </a:xfrm>
        </p:spPr>
        <p:txBody>
          <a:bodyPr/>
          <a:lstStyle/>
          <a:p>
            <a:r>
              <a:rPr lang="en-IE" altLang="en-US" b="0" dirty="0"/>
              <a:t>What does </a:t>
            </a:r>
            <a:r>
              <a:rPr lang="en-IE" altLang="en-US" dirty="0"/>
              <a:t>Long Sighted mean</a:t>
            </a:r>
            <a:endParaRPr lang="en-GB" dirty="0"/>
          </a:p>
        </p:txBody>
      </p:sp>
      <p:sp>
        <p:nvSpPr>
          <p:cNvPr id="2" name="Slide Number Placeholder 1">
            <a:extLst>
              <a:ext uri="{FF2B5EF4-FFF2-40B4-BE49-F238E27FC236}">
                <a16:creationId xmlns:a16="http://schemas.microsoft.com/office/drawing/2014/main" id="{EA57A82A-1037-BCE1-9F08-2C2CA599E5AC}"/>
              </a:ext>
            </a:extLst>
          </p:cNvPr>
          <p:cNvSpPr>
            <a:spLocks noGrp="1"/>
          </p:cNvSpPr>
          <p:nvPr>
            <p:ph type="sldNum" sz="quarter" idx="4294967295"/>
          </p:nvPr>
        </p:nvSpPr>
        <p:spPr bwMode="auto">
          <a:xfrm>
            <a:off x="70104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4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75</a:t>
            </a:fld>
            <a:endParaRPr lang="en-GB" altLang="en-US"/>
          </a:p>
        </p:txBody>
      </p:sp>
      <p:grpSp>
        <p:nvGrpSpPr>
          <p:cNvPr id="6" name="Group 5">
            <a:extLst>
              <a:ext uri="{FF2B5EF4-FFF2-40B4-BE49-F238E27FC236}">
                <a16:creationId xmlns:a16="http://schemas.microsoft.com/office/drawing/2014/main" id="{FA49DD50-3C92-4910-6D6E-AB518D818160}"/>
              </a:ext>
            </a:extLst>
          </p:cNvPr>
          <p:cNvGrpSpPr/>
          <p:nvPr/>
        </p:nvGrpSpPr>
        <p:grpSpPr>
          <a:xfrm>
            <a:off x="4498975" y="2598591"/>
            <a:ext cx="4143953" cy="3510913"/>
            <a:chOff x="4498975" y="2598591"/>
            <a:chExt cx="4143953" cy="3510913"/>
          </a:xfrm>
        </p:grpSpPr>
        <p:pic>
          <p:nvPicPr>
            <p:cNvPr id="4" name="Picture 3">
              <a:extLst>
                <a:ext uri="{FF2B5EF4-FFF2-40B4-BE49-F238E27FC236}">
                  <a16:creationId xmlns:a16="http://schemas.microsoft.com/office/drawing/2014/main" id="{0B81AA3B-9A20-1670-4C7F-A47B2E97B63F}"/>
                </a:ext>
              </a:extLst>
            </p:cNvPr>
            <p:cNvPicPr>
              <a:picLocks noChangeAspect="1"/>
            </p:cNvPicPr>
            <p:nvPr/>
          </p:nvPicPr>
          <p:blipFill>
            <a:blip r:embed="rId2"/>
            <a:stretch>
              <a:fillRect/>
            </a:stretch>
          </p:blipFill>
          <p:spPr>
            <a:xfrm>
              <a:off x="4498975" y="2598591"/>
              <a:ext cx="4143953" cy="3448531"/>
            </a:xfrm>
            <a:prstGeom prst="rect">
              <a:avLst/>
            </a:prstGeom>
          </p:spPr>
        </p:pic>
        <p:sp>
          <p:nvSpPr>
            <p:cNvPr id="5" name="TextBox 4">
              <a:hlinkClick r:id="rId3"/>
              <a:extLst>
                <a:ext uri="{FF2B5EF4-FFF2-40B4-BE49-F238E27FC236}">
                  <a16:creationId xmlns:a16="http://schemas.microsoft.com/office/drawing/2014/main" id="{91D4212E-05F3-B77B-23C8-7C8314F9B0B5}"/>
                </a:ext>
              </a:extLst>
            </p:cNvPr>
            <p:cNvSpPr txBox="1"/>
            <p:nvPr/>
          </p:nvSpPr>
          <p:spPr>
            <a:xfrm>
              <a:off x="7267547" y="5847894"/>
              <a:ext cx="468398" cy="261610"/>
            </a:xfrm>
            <a:prstGeom prst="rect">
              <a:avLst/>
            </a:prstGeom>
            <a:noFill/>
          </p:spPr>
          <p:txBody>
            <a:bodyPr wrap="none" rtlCol="0">
              <a:spAutoFit/>
            </a:bodyPr>
            <a:lstStyle/>
            <a:p>
              <a:pPr algn="l"/>
              <a:r>
                <a:rPr lang="en-GB" sz="1100" b="0" dirty="0"/>
                <a:t>CC0</a:t>
              </a:r>
            </a:p>
          </p:txBody>
        </p:sp>
      </p:grpSp>
      <p:grpSp>
        <p:nvGrpSpPr>
          <p:cNvPr id="8" name="Group 7">
            <a:extLst>
              <a:ext uri="{FF2B5EF4-FFF2-40B4-BE49-F238E27FC236}">
                <a16:creationId xmlns:a16="http://schemas.microsoft.com/office/drawing/2014/main" id="{58E64693-BEB9-C635-330F-189F1654BCF3}"/>
              </a:ext>
            </a:extLst>
          </p:cNvPr>
          <p:cNvGrpSpPr/>
          <p:nvPr/>
        </p:nvGrpSpPr>
        <p:grpSpPr>
          <a:xfrm>
            <a:off x="395288" y="2588162"/>
            <a:ext cx="3779345" cy="3468765"/>
            <a:chOff x="395288" y="2588162"/>
            <a:chExt cx="3779345" cy="3468765"/>
          </a:xfrm>
        </p:grpSpPr>
        <p:pic>
          <p:nvPicPr>
            <p:cNvPr id="3" name="Picture 2">
              <a:extLst>
                <a:ext uri="{FF2B5EF4-FFF2-40B4-BE49-F238E27FC236}">
                  <a16:creationId xmlns:a16="http://schemas.microsoft.com/office/drawing/2014/main" id="{B835E538-EFB7-756A-35D5-767E5859299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522" b="17338"/>
            <a:stretch/>
          </p:blipFill>
          <p:spPr bwMode="auto">
            <a:xfrm>
              <a:off x="395288" y="2588162"/>
              <a:ext cx="3779345" cy="34337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hlinkClick r:id="rId5"/>
              <a:extLst>
                <a:ext uri="{FF2B5EF4-FFF2-40B4-BE49-F238E27FC236}">
                  <a16:creationId xmlns:a16="http://schemas.microsoft.com/office/drawing/2014/main" id="{AC4968AD-B57C-B826-9988-E0E8CA51C872}"/>
                </a:ext>
              </a:extLst>
            </p:cNvPr>
            <p:cNvSpPr txBox="1"/>
            <p:nvPr/>
          </p:nvSpPr>
          <p:spPr>
            <a:xfrm>
              <a:off x="3446656" y="5718373"/>
              <a:ext cx="593432" cy="338554"/>
            </a:xfrm>
            <a:prstGeom prst="rect">
              <a:avLst/>
            </a:prstGeom>
            <a:noFill/>
          </p:spPr>
          <p:txBody>
            <a:bodyPr wrap="none" rtlCol="0">
              <a:spAutoFit/>
            </a:bodyPr>
            <a:lstStyle/>
            <a:p>
              <a:r>
                <a:rPr lang="en-GB" sz="1600" b="0" dirty="0"/>
                <a:t>CC0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348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P spid="34821" grpId="1"/>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 Box 5">
            <a:extLst>
              <a:ext uri="{FF2B5EF4-FFF2-40B4-BE49-F238E27FC236}">
                <a16:creationId xmlns:a16="http://schemas.microsoft.com/office/drawing/2014/main" id="{7441C068-A113-EBD7-FE70-E11C04510AC0}"/>
              </a:ext>
            </a:extLst>
          </p:cNvPr>
          <p:cNvSpPr txBox="1">
            <a:spLocks noChangeArrowheads="1"/>
          </p:cNvSpPr>
          <p:nvPr/>
        </p:nvSpPr>
        <p:spPr bwMode="auto">
          <a:xfrm>
            <a:off x="406161" y="1482836"/>
            <a:ext cx="8497887" cy="867930"/>
          </a:xfrm>
          <a:prstGeom prst="rect">
            <a:avLst/>
          </a:prstGeom>
          <a:solidFill>
            <a:srgbClr val="FFFF99"/>
          </a:solidFill>
          <a:ln>
            <a:noFill/>
          </a:ln>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90000"/>
              </a:lnSpc>
              <a:spcBef>
                <a:spcPct val="20000"/>
              </a:spcBef>
            </a:pPr>
            <a:r>
              <a:rPr lang="en-GB" altLang="en-US" sz="2800" dirty="0"/>
              <a:t>Long-Sight</a:t>
            </a:r>
            <a:r>
              <a:rPr lang="en-GB" altLang="en-US" sz="2800" b="0" dirty="0"/>
              <a:t> can be corrected with a </a:t>
            </a:r>
            <a:r>
              <a:rPr lang="en-GB" altLang="en-US" sz="2800" dirty="0"/>
              <a:t>converging Lens</a:t>
            </a:r>
            <a:r>
              <a:rPr lang="en-GB" altLang="en-US" sz="2400" b="0" dirty="0"/>
              <a:t> (convex)</a:t>
            </a:r>
          </a:p>
        </p:txBody>
      </p:sp>
      <p:sp>
        <p:nvSpPr>
          <p:cNvPr id="33" name="Title 32">
            <a:extLst>
              <a:ext uri="{FF2B5EF4-FFF2-40B4-BE49-F238E27FC236}">
                <a16:creationId xmlns:a16="http://schemas.microsoft.com/office/drawing/2014/main" id="{5E4FA396-9733-A03D-8660-A5785D5C7687}"/>
              </a:ext>
            </a:extLst>
          </p:cNvPr>
          <p:cNvSpPr>
            <a:spLocks noGrp="1"/>
          </p:cNvSpPr>
          <p:nvPr>
            <p:ph type="title"/>
          </p:nvPr>
        </p:nvSpPr>
        <p:spPr>
          <a:xfrm>
            <a:off x="241300" y="155246"/>
            <a:ext cx="8724900" cy="535531"/>
          </a:xfrm>
        </p:spPr>
        <p:txBody>
          <a:bodyPr/>
          <a:lstStyle/>
          <a:p>
            <a:r>
              <a:rPr lang="en-IE" altLang="en-US" sz="3200" dirty="0"/>
              <a:t>What kind of lens can correct Long-sight?</a:t>
            </a:r>
            <a:endParaRPr lang="en-GB" sz="3200" dirty="0"/>
          </a:p>
        </p:txBody>
      </p:sp>
      <p:sp>
        <p:nvSpPr>
          <p:cNvPr id="2" name="Slide Number Placeholder 1">
            <a:extLst>
              <a:ext uri="{FF2B5EF4-FFF2-40B4-BE49-F238E27FC236}">
                <a16:creationId xmlns:a16="http://schemas.microsoft.com/office/drawing/2014/main" id="{DA664651-96EF-177B-B567-A0E989D492A0}"/>
              </a:ext>
            </a:extLst>
          </p:cNvPr>
          <p:cNvSpPr>
            <a:spLocks noGrp="1"/>
          </p:cNvSpPr>
          <p:nvPr>
            <p:ph type="sldNum" sz="quarter" idx="4294967295"/>
          </p:nvPr>
        </p:nvSpPr>
        <p:spPr bwMode="auto">
          <a:xfrm>
            <a:off x="70104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4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76</a:t>
            </a:fld>
            <a:endParaRPr lang="en-GB" altLang="en-US"/>
          </a:p>
        </p:txBody>
      </p:sp>
      <p:sp>
        <p:nvSpPr>
          <p:cNvPr id="3" name="TextBox 2">
            <a:extLst>
              <a:ext uri="{FF2B5EF4-FFF2-40B4-BE49-F238E27FC236}">
                <a16:creationId xmlns:a16="http://schemas.microsoft.com/office/drawing/2014/main" id="{9DA243BC-D91F-FC86-8975-413114804D36}"/>
              </a:ext>
            </a:extLst>
          </p:cNvPr>
          <p:cNvSpPr txBox="1"/>
          <p:nvPr/>
        </p:nvSpPr>
        <p:spPr>
          <a:xfrm>
            <a:off x="290469" y="5117701"/>
            <a:ext cx="4190571" cy="830997"/>
          </a:xfrm>
          <a:prstGeom prst="rect">
            <a:avLst/>
          </a:prstGeom>
          <a:noFill/>
        </p:spPr>
        <p:txBody>
          <a:bodyPr wrap="none" rtlCol="0">
            <a:spAutoFit/>
          </a:bodyPr>
          <a:lstStyle/>
          <a:p>
            <a:r>
              <a:rPr lang="en-GB" sz="2400" b="0" dirty="0"/>
              <a:t>Long sight</a:t>
            </a:r>
          </a:p>
          <a:p>
            <a:r>
              <a:rPr lang="en-GB" sz="2400" b="0" dirty="0"/>
              <a:t>Cannot focus on near objects</a:t>
            </a:r>
          </a:p>
        </p:txBody>
      </p:sp>
      <p:sp>
        <p:nvSpPr>
          <p:cNvPr id="4" name="TextBox 3">
            <a:extLst>
              <a:ext uri="{FF2B5EF4-FFF2-40B4-BE49-F238E27FC236}">
                <a16:creationId xmlns:a16="http://schemas.microsoft.com/office/drawing/2014/main" id="{8065A1F0-542F-244C-04CA-F292C4874D64}"/>
              </a:ext>
            </a:extLst>
          </p:cNvPr>
          <p:cNvSpPr txBox="1"/>
          <p:nvPr/>
        </p:nvSpPr>
        <p:spPr>
          <a:xfrm>
            <a:off x="5333850" y="5154325"/>
            <a:ext cx="3396108" cy="830997"/>
          </a:xfrm>
          <a:prstGeom prst="rect">
            <a:avLst/>
          </a:prstGeom>
          <a:noFill/>
        </p:spPr>
        <p:txBody>
          <a:bodyPr wrap="square" rtlCol="0">
            <a:spAutoFit/>
          </a:bodyPr>
          <a:lstStyle/>
          <a:p>
            <a:r>
              <a:rPr lang="en-GB" sz="2400" b="0" dirty="0"/>
              <a:t>Focus corrected with convex lens</a:t>
            </a:r>
          </a:p>
        </p:txBody>
      </p:sp>
      <p:sp>
        <p:nvSpPr>
          <p:cNvPr id="5" name="Arrow: Right 4">
            <a:extLst>
              <a:ext uri="{FF2B5EF4-FFF2-40B4-BE49-F238E27FC236}">
                <a16:creationId xmlns:a16="http://schemas.microsoft.com/office/drawing/2014/main" id="{D2A2BBA8-6302-D8E6-89FB-1EDFD3FE30FE}"/>
              </a:ext>
            </a:extLst>
          </p:cNvPr>
          <p:cNvSpPr/>
          <p:nvPr/>
        </p:nvSpPr>
        <p:spPr>
          <a:xfrm>
            <a:off x="4204356" y="3654699"/>
            <a:ext cx="901498" cy="6472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6" name="Group 5">
            <a:extLst>
              <a:ext uri="{FF2B5EF4-FFF2-40B4-BE49-F238E27FC236}">
                <a16:creationId xmlns:a16="http://schemas.microsoft.com/office/drawing/2014/main" id="{2D61CC6C-66A4-6107-6A26-2AF8460959CB}"/>
              </a:ext>
            </a:extLst>
          </p:cNvPr>
          <p:cNvGrpSpPr/>
          <p:nvPr/>
        </p:nvGrpSpPr>
        <p:grpSpPr>
          <a:xfrm>
            <a:off x="5238963" y="2950288"/>
            <a:ext cx="3843886" cy="1861320"/>
            <a:chOff x="323528" y="2189411"/>
            <a:chExt cx="6349423" cy="2579262"/>
          </a:xfrm>
        </p:grpSpPr>
        <p:grpSp>
          <p:nvGrpSpPr>
            <p:cNvPr id="7" name="Group 6">
              <a:extLst>
                <a:ext uri="{FF2B5EF4-FFF2-40B4-BE49-F238E27FC236}">
                  <a16:creationId xmlns:a16="http://schemas.microsoft.com/office/drawing/2014/main" id="{11BE6169-E89F-8CFC-0B35-6E180069530B}"/>
                </a:ext>
              </a:extLst>
            </p:cNvPr>
            <p:cNvGrpSpPr/>
            <p:nvPr/>
          </p:nvGrpSpPr>
          <p:grpSpPr>
            <a:xfrm>
              <a:off x="323528" y="2189411"/>
              <a:ext cx="6349423" cy="2579262"/>
              <a:chOff x="-2654777" y="1757462"/>
              <a:chExt cx="9119952" cy="3688619"/>
            </a:xfrm>
          </p:grpSpPr>
          <p:sp>
            <p:nvSpPr>
              <p:cNvPr id="12" name="Rectangle: Rounded Corners 11">
                <a:extLst>
                  <a:ext uri="{FF2B5EF4-FFF2-40B4-BE49-F238E27FC236}">
                    <a16:creationId xmlns:a16="http://schemas.microsoft.com/office/drawing/2014/main" id="{2EAC7DDF-EA94-ADDE-75A3-E1BE8512BC76}"/>
                  </a:ext>
                </a:extLst>
              </p:cNvPr>
              <p:cNvSpPr/>
              <p:nvPr/>
            </p:nvSpPr>
            <p:spPr bwMode="auto">
              <a:xfrm>
                <a:off x="-2654777" y="1757462"/>
                <a:ext cx="9119952" cy="3688619"/>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
            <p:nvSpPr>
              <p:cNvPr id="13" name="Oval 12">
                <a:extLst>
                  <a:ext uri="{FF2B5EF4-FFF2-40B4-BE49-F238E27FC236}">
                    <a16:creationId xmlns:a16="http://schemas.microsoft.com/office/drawing/2014/main" id="{4CD10862-BAC4-6CDF-56F6-D6BD443D83F7}"/>
                  </a:ext>
                </a:extLst>
              </p:cNvPr>
              <p:cNvSpPr/>
              <p:nvPr/>
            </p:nvSpPr>
            <p:spPr bwMode="auto">
              <a:xfrm>
                <a:off x="1638201" y="2905053"/>
                <a:ext cx="1273444" cy="1556401"/>
              </a:xfrm>
              <a:prstGeom prst="ellipse">
                <a:avLst/>
              </a:prstGeom>
              <a:solidFill>
                <a:schemeClr val="tx2">
                  <a:lumMod val="10000"/>
                  <a:lumOff val="90000"/>
                </a:schemeClr>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
            <p:nvSpPr>
              <p:cNvPr id="14" name="Oval 13">
                <a:extLst>
                  <a:ext uri="{FF2B5EF4-FFF2-40B4-BE49-F238E27FC236}">
                    <a16:creationId xmlns:a16="http://schemas.microsoft.com/office/drawing/2014/main" id="{B9D52049-8854-D287-3074-CF572D2784AA}"/>
                  </a:ext>
                </a:extLst>
              </p:cNvPr>
              <p:cNvSpPr/>
              <p:nvPr/>
            </p:nvSpPr>
            <p:spPr bwMode="auto">
              <a:xfrm>
                <a:off x="2167684" y="1920221"/>
                <a:ext cx="2891346" cy="3479257"/>
              </a:xfrm>
              <a:prstGeom prst="ellipse">
                <a:avLst/>
              </a:prstGeom>
              <a:solidFill>
                <a:schemeClr val="tx2">
                  <a:lumMod val="10000"/>
                  <a:lumOff val="90000"/>
                </a:schemeClr>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dirty="0">
                  <a:ln>
                    <a:noFill/>
                  </a:ln>
                  <a:solidFill>
                    <a:schemeClr val="tx1"/>
                  </a:solidFill>
                  <a:effectLst/>
                  <a:latin typeface="Arial" charset="0"/>
                </a:endParaRPr>
              </a:p>
            </p:txBody>
          </p:sp>
          <p:sp>
            <p:nvSpPr>
              <p:cNvPr id="15" name="Oval 14">
                <a:extLst>
                  <a:ext uri="{FF2B5EF4-FFF2-40B4-BE49-F238E27FC236}">
                    <a16:creationId xmlns:a16="http://schemas.microsoft.com/office/drawing/2014/main" id="{591912A9-4502-DF10-B4BE-15AE62AE89B5}"/>
                  </a:ext>
                </a:extLst>
              </p:cNvPr>
              <p:cNvSpPr/>
              <p:nvPr/>
            </p:nvSpPr>
            <p:spPr bwMode="auto">
              <a:xfrm>
                <a:off x="2167684" y="2905053"/>
                <a:ext cx="301919" cy="1509593"/>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rgbClr val="FF0000"/>
                  </a:solidFill>
                  <a:effectLst/>
                  <a:latin typeface="Arial" charset="0"/>
                </a:endParaRPr>
              </a:p>
            </p:txBody>
          </p:sp>
          <p:sp>
            <p:nvSpPr>
              <p:cNvPr id="16" name="Oval 15">
                <a:extLst>
                  <a:ext uri="{FF2B5EF4-FFF2-40B4-BE49-F238E27FC236}">
                    <a16:creationId xmlns:a16="http://schemas.microsoft.com/office/drawing/2014/main" id="{BAF052C6-C1BB-3658-8C54-58417498C8BC}"/>
                  </a:ext>
                </a:extLst>
              </p:cNvPr>
              <p:cNvSpPr/>
              <p:nvPr/>
            </p:nvSpPr>
            <p:spPr bwMode="auto">
              <a:xfrm>
                <a:off x="2176462" y="2905053"/>
                <a:ext cx="275671" cy="1409544"/>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cxnSp>
            <p:nvCxnSpPr>
              <p:cNvPr id="17" name="Straight Connector 16">
                <a:extLst>
                  <a:ext uri="{FF2B5EF4-FFF2-40B4-BE49-F238E27FC236}">
                    <a16:creationId xmlns:a16="http://schemas.microsoft.com/office/drawing/2014/main" id="{90E57B13-4410-9EA4-C2EE-6725C180357E}"/>
                  </a:ext>
                </a:extLst>
              </p:cNvPr>
              <p:cNvCxnSpPr/>
              <p:nvPr/>
            </p:nvCxnSpPr>
            <p:spPr bwMode="auto">
              <a:xfrm>
                <a:off x="5059030" y="3683252"/>
                <a:ext cx="0" cy="509524"/>
              </a:xfrm>
              <a:prstGeom prst="line">
                <a:avLst/>
              </a:prstGeom>
              <a:solidFill>
                <a:schemeClr val="accent1"/>
              </a:solidFill>
              <a:ln w="38100" cap="flat" cmpd="sng" algn="ctr">
                <a:solidFill>
                  <a:schemeClr val="tx1"/>
                </a:solidFill>
                <a:prstDash val="solid"/>
                <a:round/>
                <a:headEnd type="none" w="med" len="med"/>
                <a:tailEnd type="arrow"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a:extLst>
                  <a:ext uri="{FF2B5EF4-FFF2-40B4-BE49-F238E27FC236}">
                    <a16:creationId xmlns:a16="http://schemas.microsoft.com/office/drawing/2014/main" id="{D50878AA-1FBE-373C-C470-BC884672BE6A}"/>
                  </a:ext>
                </a:extLst>
              </p:cNvPr>
              <p:cNvCxnSpPr/>
              <p:nvPr/>
            </p:nvCxnSpPr>
            <p:spPr bwMode="auto">
              <a:xfrm flipV="1">
                <a:off x="-1731243" y="2880698"/>
                <a:ext cx="0" cy="779152"/>
              </a:xfrm>
              <a:prstGeom prst="line">
                <a:avLst/>
              </a:prstGeom>
              <a:solidFill>
                <a:schemeClr val="accent1"/>
              </a:solidFill>
              <a:ln w="38100" cap="flat" cmpd="sng" algn="ctr">
                <a:solidFill>
                  <a:schemeClr val="tx1"/>
                </a:solidFill>
                <a:prstDash val="solid"/>
                <a:round/>
                <a:headEnd type="none" w="med" len="med"/>
                <a:tailEnd type="arrow"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8" name="Straight Connector 7">
              <a:extLst>
                <a:ext uri="{FF2B5EF4-FFF2-40B4-BE49-F238E27FC236}">
                  <a16:creationId xmlns:a16="http://schemas.microsoft.com/office/drawing/2014/main" id="{C0854F52-12C9-26D2-7D86-472D411B9133}"/>
                </a:ext>
              </a:extLst>
            </p:cNvPr>
            <p:cNvCxnSpPr>
              <a:cxnSpLocks/>
              <a:endCxn id="14" idx="6"/>
            </p:cNvCxnSpPr>
            <p:nvPr/>
          </p:nvCxnSpPr>
          <p:spPr>
            <a:xfrm>
              <a:off x="480264" y="3503287"/>
              <a:ext cx="5213712" cy="16366"/>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63CFDD2F-06AD-388B-86FC-A98F2A9C6143}"/>
                </a:ext>
              </a:extLst>
            </p:cNvPr>
            <p:cNvCxnSpPr>
              <a:cxnSpLocks/>
            </p:cNvCxnSpPr>
            <p:nvPr/>
          </p:nvCxnSpPr>
          <p:spPr>
            <a:xfrm flipV="1">
              <a:off x="984320" y="2989279"/>
              <a:ext cx="2815836" cy="16366"/>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D57ADE44-2FE8-86AE-3B33-8EF949C04C7B}"/>
                </a:ext>
              </a:extLst>
            </p:cNvPr>
            <p:cNvCxnSpPr>
              <a:cxnSpLocks/>
            </p:cNvCxnSpPr>
            <p:nvPr/>
          </p:nvCxnSpPr>
          <p:spPr>
            <a:xfrm>
              <a:off x="3850748" y="3000909"/>
              <a:ext cx="1843228" cy="855767"/>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C41A72CB-B062-F41C-EE33-658C6A8BCEFC}"/>
                </a:ext>
              </a:extLst>
            </p:cNvPr>
            <p:cNvCxnSpPr>
              <a:cxnSpLocks/>
            </p:cNvCxnSpPr>
            <p:nvPr/>
          </p:nvCxnSpPr>
          <p:spPr>
            <a:xfrm>
              <a:off x="984320" y="3014692"/>
              <a:ext cx="4709656" cy="855045"/>
            </a:xfrm>
            <a:prstGeom prst="line">
              <a:avLst/>
            </a:prstGeom>
          </p:spPr>
          <p:style>
            <a:lnRef idx="1">
              <a:schemeClr val="dk1"/>
            </a:lnRef>
            <a:fillRef idx="0">
              <a:schemeClr val="dk1"/>
            </a:fillRef>
            <a:effectRef idx="0">
              <a:schemeClr val="dk1"/>
            </a:effectRef>
            <a:fontRef idx="minor">
              <a:schemeClr val="tx1"/>
            </a:fontRef>
          </p:style>
        </p:cxnSp>
      </p:grpSp>
      <p:grpSp>
        <p:nvGrpSpPr>
          <p:cNvPr id="19" name="Group 18">
            <a:extLst>
              <a:ext uri="{FF2B5EF4-FFF2-40B4-BE49-F238E27FC236}">
                <a16:creationId xmlns:a16="http://schemas.microsoft.com/office/drawing/2014/main" id="{1D778272-3D87-DF4C-4CFB-1254E11B7020}"/>
              </a:ext>
            </a:extLst>
          </p:cNvPr>
          <p:cNvGrpSpPr/>
          <p:nvPr/>
        </p:nvGrpSpPr>
        <p:grpSpPr>
          <a:xfrm>
            <a:off x="193423" y="2966576"/>
            <a:ext cx="3931348" cy="1795637"/>
            <a:chOff x="323528" y="2189411"/>
            <a:chExt cx="6349423" cy="2579262"/>
          </a:xfrm>
        </p:grpSpPr>
        <p:grpSp>
          <p:nvGrpSpPr>
            <p:cNvPr id="20" name="Group 19">
              <a:extLst>
                <a:ext uri="{FF2B5EF4-FFF2-40B4-BE49-F238E27FC236}">
                  <a16:creationId xmlns:a16="http://schemas.microsoft.com/office/drawing/2014/main" id="{85E7FFFF-C968-4945-60F2-8D948EE4B0D8}"/>
                </a:ext>
              </a:extLst>
            </p:cNvPr>
            <p:cNvGrpSpPr/>
            <p:nvPr/>
          </p:nvGrpSpPr>
          <p:grpSpPr>
            <a:xfrm>
              <a:off x="323528" y="2189411"/>
              <a:ext cx="6349423" cy="2579262"/>
              <a:chOff x="-2654777" y="1757462"/>
              <a:chExt cx="9119952" cy="3688619"/>
            </a:xfrm>
          </p:grpSpPr>
          <p:sp>
            <p:nvSpPr>
              <p:cNvPr id="25" name="Rectangle: Rounded Corners 24">
                <a:extLst>
                  <a:ext uri="{FF2B5EF4-FFF2-40B4-BE49-F238E27FC236}">
                    <a16:creationId xmlns:a16="http://schemas.microsoft.com/office/drawing/2014/main" id="{815A0E1C-192C-ED22-5D32-6D01C28B9FA5}"/>
                  </a:ext>
                </a:extLst>
              </p:cNvPr>
              <p:cNvSpPr/>
              <p:nvPr/>
            </p:nvSpPr>
            <p:spPr bwMode="auto">
              <a:xfrm>
                <a:off x="-2654777" y="1757462"/>
                <a:ext cx="9119952" cy="3688619"/>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
            <p:nvSpPr>
              <p:cNvPr id="26" name="Oval 25">
                <a:extLst>
                  <a:ext uri="{FF2B5EF4-FFF2-40B4-BE49-F238E27FC236}">
                    <a16:creationId xmlns:a16="http://schemas.microsoft.com/office/drawing/2014/main" id="{BCBAD21E-1DE1-1EF6-5F6A-FA3BB4328CE9}"/>
                  </a:ext>
                </a:extLst>
              </p:cNvPr>
              <p:cNvSpPr/>
              <p:nvPr/>
            </p:nvSpPr>
            <p:spPr bwMode="auto">
              <a:xfrm>
                <a:off x="1638201" y="2905053"/>
                <a:ext cx="1273444" cy="1556401"/>
              </a:xfrm>
              <a:prstGeom prst="ellipse">
                <a:avLst/>
              </a:prstGeom>
              <a:solidFill>
                <a:schemeClr val="tx2">
                  <a:lumMod val="10000"/>
                  <a:lumOff val="90000"/>
                </a:schemeClr>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
            <p:nvSpPr>
              <p:cNvPr id="27" name="Oval 26">
                <a:extLst>
                  <a:ext uri="{FF2B5EF4-FFF2-40B4-BE49-F238E27FC236}">
                    <a16:creationId xmlns:a16="http://schemas.microsoft.com/office/drawing/2014/main" id="{41CE2088-A060-B7EB-EA70-12EF429235AC}"/>
                  </a:ext>
                </a:extLst>
              </p:cNvPr>
              <p:cNvSpPr/>
              <p:nvPr/>
            </p:nvSpPr>
            <p:spPr bwMode="auto">
              <a:xfrm>
                <a:off x="2167684" y="1920221"/>
                <a:ext cx="2891346" cy="3479257"/>
              </a:xfrm>
              <a:prstGeom prst="ellipse">
                <a:avLst/>
              </a:prstGeom>
              <a:solidFill>
                <a:schemeClr val="tx2">
                  <a:lumMod val="10000"/>
                  <a:lumOff val="90000"/>
                </a:schemeClr>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
            <p:nvSpPr>
              <p:cNvPr id="28" name="Oval 27">
                <a:extLst>
                  <a:ext uri="{FF2B5EF4-FFF2-40B4-BE49-F238E27FC236}">
                    <a16:creationId xmlns:a16="http://schemas.microsoft.com/office/drawing/2014/main" id="{36F98B6A-9362-58BE-24A5-A19E344FA6D5}"/>
                  </a:ext>
                </a:extLst>
              </p:cNvPr>
              <p:cNvSpPr/>
              <p:nvPr/>
            </p:nvSpPr>
            <p:spPr bwMode="auto">
              <a:xfrm>
                <a:off x="2167684" y="2905053"/>
                <a:ext cx="301919" cy="1509593"/>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rgbClr val="FF0000"/>
                  </a:solidFill>
                  <a:effectLst/>
                  <a:latin typeface="Arial" charset="0"/>
                </a:endParaRPr>
              </a:p>
            </p:txBody>
          </p:sp>
          <p:sp>
            <p:nvSpPr>
              <p:cNvPr id="29" name="Oval 28">
                <a:extLst>
                  <a:ext uri="{FF2B5EF4-FFF2-40B4-BE49-F238E27FC236}">
                    <a16:creationId xmlns:a16="http://schemas.microsoft.com/office/drawing/2014/main" id="{B4A40334-84CF-BC0C-C349-7F7BE75F8A06}"/>
                  </a:ext>
                </a:extLst>
              </p:cNvPr>
              <p:cNvSpPr/>
              <p:nvPr/>
            </p:nvSpPr>
            <p:spPr bwMode="auto">
              <a:xfrm>
                <a:off x="2176462" y="2905053"/>
                <a:ext cx="275671" cy="1409544"/>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cxnSp>
            <p:nvCxnSpPr>
              <p:cNvPr id="30" name="Straight Connector 29">
                <a:extLst>
                  <a:ext uri="{FF2B5EF4-FFF2-40B4-BE49-F238E27FC236}">
                    <a16:creationId xmlns:a16="http://schemas.microsoft.com/office/drawing/2014/main" id="{E26A81F4-7E32-19FE-82C0-D878FEF3FD9E}"/>
                  </a:ext>
                </a:extLst>
              </p:cNvPr>
              <p:cNvCxnSpPr/>
              <p:nvPr/>
            </p:nvCxnSpPr>
            <p:spPr bwMode="auto">
              <a:xfrm>
                <a:off x="5619480" y="3683253"/>
                <a:ext cx="0" cy="509524"/>
              </a:xfrm>
              <a:prstGeom prst="line">
                <a:avLst/>
              </a:prstGeom>
              <a:solidFill>
                <a:schemeClr val="accent1"/>
              </a:solidFill>
              <a:ln w="38100" cap="flat" cmpd="sng" algn="ctr">
                <a:solidFill>
                  <a:schemeClr val="tx1"/>
                </a:solidFill>
                <a:prstDash val="solid"/>
                <a:round/>
                <a:headEnd type="none" w="med" len="med"/>
                <a:tailEnd type="arrow"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a:extLst>
                  <a:ext uri="{FF2B5EF4-FFF2-40B4-BE49-F238E27FC236}">
                    <a16:creationId xmlns:a16="http://schemas.microsoft.com/office/drawing/2014/main" id="{C529D598-A17F-7F86-F110-7A18869CBA76}"/>
                  </a:ext>
                </a:extLst>
              </p:cNvPr>
              <p:cNvCxnSpPr/>
              <p:nvPr/>
            </p:nvCxnSpPr>
            <p:spPr bwMode="auto">
              <a:xfrm flipV="1">
                <a:off x="-1731243" y="2880698"/>
                <a:ext cx="0" cy="779152"/>
              </a:xfrm>
              <a:prstGeom prst="line">
                <a:avLst/>
              </a:prstGeom>
              <a:solidFill>
                <a:schemeClr val="accent1"/>
              </a:solidFill>
              <a:ln w="38100" cap="flat" cmpd="sng" algn="ctr">
                <a:solidFill>
                  <a:schemeClr val="tx1"/>
                </a:solidFill>
                <a:prstDash val="solid"/>
                <a:round/>
                <a:headEnd type="none" w="med" len="med"/>
                <a:tailEnd type="arrow"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 name="Straight Connector 20">
              <a:extLst>
                <a:ext uri="{FF2B5EF4-FFF2-40B4-BE49-F238E27FC236}">
                  <a16:creationId xmlns:a16="http://schemas.microsoft.com/office/drawing/2014/main" id="{5F08D4DC-DE2F-570A-1C5B-14E1408C999D}"/>
                </a:ext>
              </a:extLst>
            </p:cNvPr>
            <p:cNvCxnSpPr>
              <a:cxnSpLocks/>
            </p:cNvCxnSpPr>
            <p:nvPr/>
          </p:nvCxnSpPr>
          <p:spPr>
            <a:xfrm>
              <a:off x="480264" y="3503287"/>
              <a:ext cx="5646343"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9CDCE41A-534D-ABF7-D504-449CDD3B3234}"/>
                </a:ext>
              </a:extLst>
            </p:cNvPr>
            <p:cNvCxnSpPr>
              <a:cxnSpLocks/>
            </p:cNvCxnSpPr>
            <p:nvPr/>
          </p:nvCxnSpPr>
          <p:spPr>
            <a:xfrm flipV="1">
              <a:off x="984320" y="2989279"/>
              <a:ext cx="2815836" cy="16366"/>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3F93741-9B45-E8C1-CB1E-70DB2F005828}"/>
                </a:ext>
              </a:extLst>
            </p:cNvPr>
            <p:cNvCxnSpPr>
              <a:cxnSpLocks/>
            </p:cNvCxnSpPr>
            <p:nvPr/>
          </p:nvCxnSpPr>
          <p:spPr>
            <a:xfrm>
              <a:off x="3850748" y="3000909"/>
              <a:ext cx="2275859" cy="82079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4BEB5BF2-3ACC-DB84-97CB-9284E2E6B614}"/>
                </a:ext>
              </a:extLst>
            </p:cNvPr>
            <p:cNvCxnSpPr>
              <a:cxnSpLocks/>
            </p:cNvCxnSpPr>
            <p:nvPr/>
          </p:nvCxnSpPr>
          <p:spPr>
            <a:xfrm>
              <a:off x="984320" y="3014692"/>
              <a:ext cx="5056977" cy="841984"/>
            </a:xfrm>
            <a:prstGeom prst="line">
              <a:avLst/>
            </a:prstGeom>
          </p:spPr>
          <p:style>
            <a:lnRef idx="1">
              <a:schemeClr val="dk1"/>
            </a:lnRef>
            <a:fillRef idx="0">
              <a:schemeClr val="dk1"/>
            </a:fillRef>
            <a:effectRef idx="0">
              <a:schemeClr val="dk1"/>
            </a:effectRef>
            <a:fontRef idx="minor">
              <a:schemeClr val="tx1"/>
            </a:fontRef>
          </p:style>
        </p:cxnSp>
      </p:grpSp>
      <p:sp>
        <p:nvSpPr>
          <p:cNvPr id="32" name="Freeform: Shape 31">
            <a:extLst>
              <a:ext uri="{FF2B5EF4-FFF2-40B4-BE49-F238E27FC236}">
                <a16:creationId xmlns:a16="http://schemas.microsoft.com/office/drawing/2014/main" id="{4FEC2046-5BF5-DB7E-21E4-FBB3CC0E85BB}"/>
              </a:ext>
            </a:extLst>
          </p:cNvPr>
          <p:cNvSpPr/>
          <p:nvPr/>
        </p:nvSpPr>
        <p:spPr bwMode="auto">
          <a:xfrm>
            <a:off x="6792567" y="3216624"/>
            <a:ext cx="200697" cy="1352085"/>
          </a:xfrm>
          <a:custGeom>
            <a:avLst/>
            <a:gdLst>
              <a:gd name="connsiteX0" fmla="*/ 191386 w 627321"/>
              <a:gd name="connsiteY0" fmla="*/ 0 h 2519916"/>
              <a:gd name="connsiteX1" fmla="*/ 627321 w 627321"/>
              <a:gd name="connsiteY1" fmla="*/ 2519916 h 2519916"/>
              <a:gd name="connsiteX2" fmla="*/ 0 w 627321"/>
              <a:gd name="connsiteY2" fmla="*/ 2509283 h 2519916"/>
              <a:gd name="connsiteX3" fmla="*/ 191386 w 627321"/>
              <a:gd name="connsiteY3" fmla="*/ 0 h 2519916"/>
              <a:gd name="connsiteX0" fmla="*/ 191386 w 191386"/>
              <a:gd name="connsiteY0" fmla="*/ 0 h 2509283"/>
              <a:gd name="connsiteX1" fmla="*/ 0 w 191386"/>
              <a:gd name="connsiteY1" fmla="*/ 2509283 h 2509283"/>
              <a:gd name="connsiteX2" fmla="*/ 191386 w 191386"/>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191386 w 282600"/>
              <a:gd name="connsiteY0" fmla="*/ 0 h 2509283"/>
              <a:gd name="connsiteX1" fmla="*/ 0 w 282600"/>
              <a:gd name="connsiteY1" fmla="*/ 2509283 h 2509283"/>
              <a:gd name="connsiteX2" fmla="*/ 191386 w 282600"/>
              <a:gd name="connsiteY2" fmla="*/ 0 h 2509283"/>
              <a:gd name="connsiteX0" fmla="*/ 191386 w 220728"/>
              <a:gd name="connsiteY0" fmla="*/ 0 h 2509283"/>
              <a:gd name="connsiteX1" fmla="*/ 0 w 220728"/>
              <a:gd name="connsiteY1" fmla="*/ 2509283 h 2509283"/>
              <a:gd name="connsiteX2" fmla="*/ 191386 w 220728"/>
              <a:gd name="connsiteY2" fmla="*/ 0 h 2509283"/>
              <a:gd name="connsiteX0" fmla="*/ 242724 w 272066"/>
              <a:gd name="connsiteY0" fmla="*/ 0 h 2509283"/>
              <a:gd name="connsiteX1" fmla="*/ 51338 w 272066"/>
              <a:gd name="connsiteY1" fmla="*/ 2509283 h 2509283"/>
              <a:gd name="connsiteX2" fmla="*/ 242724 w 272066"/>
              <a:gd name="connsiteY2" fmla="*/ 0 h 2509283"/>
              <a:gd name="connsiteX0" fmla="*/ 242724 w 431108"/>
              <a:gd name="connsiteY0" fmla="*/ 0 h 2509283"/>
              <a:gd name="connsiteX1" fmla="*/ 51338 w 431108"/>
              <a:gd name="connsiteY1" fmla="*/ 2509283 h 2509283"/>
              <a:gd name="connsiteX2" fmla="*/ 242724 w 431108"/>
              <a:gd name="connsiteY2" fmla="*/ 0 h 2509283"/>
              <a:gd name="connsiteX0" fmla="*/ 198091 w 442874"/>
              <a:gd name="connsiteY0" fmla="*/ 0 h 2488018"/>
              <a:gd name="connsiteX1" fmla="*/ 144928 w 442874"/>
              <a:gd name="connsiteY1" fmla="*/ 2488018 h 2488018"/>
              <a:gd name="connsiteX2" fmla="*/ 198091 w 442874"/>
              <a:gd name="connsiteY2" fmla="*/ 0 h 2488018"/>
              <a:gd name="connsiteX0" fmla="*/ 258630 w 503413"/>
              <a:gd name="connsiteY0" fmla="*/ 0 h 2488018"/>
              <a:gd name="connsiteX1" fmla="*/ 205467 w 503413"/>
              <a:gd name="connsiteY1" fmla="*/ 2488018 h 2488018"/>
              <a:gd name="connsiteX2" fmla="*/ 258630 w 503413"/>
              <a:gd name="connsiteY2" fmla="*/ 0 h 2488018"/>
              <a:gd name="connsiteX0" fmla="*/ 258630 w 434490"/>
              <a:gd name="connsiteY0" fmla="*/ 0 h 2488018"/>
              <a:gd name="connsiteX1" fmla="*/ 205467 w 434490"/>
              <a:gd name="connsiteY1" fmla="*/ 2488018 h 2488018"/>
              <a:gd name="connsiteX2" fmla="*/ 258630 w 434490"/>
              <a:gd name="connsiteY2" fmla="*/ 0 h 2488018"/>
              <a:gd name="connsiteX0" fmla="*/ 242605 w 433746"/>
              <a:gd name="connsiteY0" fmla="*/ 0 h 2668772"/>
              <a:gd name="connsiteX1" fmla="*/ 231972 w 433746"/>
              <a:gd name="connsiteY1" fmla="*/ 2668772 h 2668772"/>
              <a:gd name="connsiteX2" fmla="*/ 242605 w 433746"/>
              <a:gd name="connsiteY2" fmla="*/ 0 h 2668772"/>
              <a:gd name="connsiteX0" fmla="*/ 179477 w 370618"/>
              <a:gd name="connsiteY0" fmla="*/ 0 h 2668772"/>
              <a:gd name="connsiteX1" fmla="*/ 168844 w 370618"/>
              <a:gd name="connsiteY1" fmla="*/ 2668772 h 2668772"/>
              <a:gd name="connsiteX2" fmla="*/ 179477 w 370618"/>
              <a:gd name="connsiteY2" fmla="*/ 0 h 2668772"/>
              <a:gd name="connsiteX0" fmla="*/ 179477 w 326609"/>
              <a:gd name="connsiteY0" fmla="*/ 0 h 2668772"/>
              <a:gd name="connsiteX1" fmla="*/ 168844 w 326609"/>
              <a:gd name="connsiteY1" fmla="*/ 2668772 h 2668772"/>
              <a:gd name="connsiteX2" fmla="*/ 179477 w 326609"/>
              <a:gd name="connsiteY2" fmla="*/ 0 h 2668772"/>
              <a:gd name="connsiteX0" fmla="*/ 179477 w 322355"/>
              <a:gd name="connsiteY0" fmla="*/ 0 h 2668772"/>
              <a:gd name="connsiteX1" fmla="*/ 168844 w 322355"/>
              <a:gd name="connsiteY1" fmla="*/ 2668772 h 2668772"/>
              <a:gd name="connsiteX2" fmla="*/ 179477 w 322355"/>
              <a:gd name="connsiteY2" fmla="*/ 0 h 2668772"/>
              <a:gd name="connsiteX0" fmla="*/ 157761 w 300639"/>
              <a:gd name="connsiteY0" fmla="*/ 0 h 2668772"/>
              <a:gd name="connsiteX1" fmla="*/ 147128 w 300639"/>
              <a:gd name="connsiteY1" fmla="*/ 2668772 h 2668772"/>
              <a:gd name="connsiteX2" fmla="*/ 157761 w 300639"/>
              <a:gd name="connsiteY2" fmla="*/ 0 h 2668772"/>
              <a:gd name="connsiteX0" fmla="*/ 144523 w 302708"/>
              <a:gd name="connsiteY0" fmla="*/ 0 h 2668772"/>
              <a:gd name="connsiteX1" fmla="*/ 165788 w 302708"/>
              <a:gd name="connsiteY1" fmla="*/ 2668772 h 2668772"/>
              <a:gd name="connsiteX2" fmla="*/ 144523 w 302708"/>
              <a:gd name="connsiteY2" fmla="*/ 0 h 2668772"/>
              <a:gd name="connsiteX0" fmla="*/ 141246 w 299431"/>
              <a:gd name="connsiteY0" fmla="*/ 0 h 2668772"/>
              <a:gd name="connsiteX1" fmla="*/ 162511 w 299431"/>
              <a:gd name="connsiteY1" fmla="*/ 2668772 h 2668772"/>
              <a:gd name="connsiteX2" fmla="*/ 141246 w 299431"/>
              <a:gd name="connsiteY2" fmla="*/ 0 h 2668772"/>
              <a:gd name="connsiteX0" fmla="*/ 141246 w 295417"/>
              <a:gd name="connsiteY0" fmla="*/ 0 h 2668772"/>
              <a:gd name="connsiteX1" fmla="*/ 162511 w 295417"/>
              <a:gd name="connsiteY1" fmla="*/ 2668772 h 2668772"/>
              <a:gd name="connsiteX2" fmla="*/ 141246 w 295417"/>
              <a:gd name="connsiteY2" fmla="*/ 0 h 2668772"/>
              <a:gd name="connsiteX0" fmla="*/ 174134 w 296321"/>
              <a:gd name="connsiteY0" fmla="*/ 0 h 2690037"/>
              <a:gd name="connsiteX1" fmla="*/ 120972 w 296321"/>
              <a:gd name="connsiteY1" fmla="*/ 2690037 h 2690037"/>
              <a:gd name="connsiteX2" fmla="*/ 174134 w 296321"/>
              <a:gd name="connsiteY2" fmla="*/ 0 h 2690037"/>
              <a:gd name="connsiteX0" fmla="*/ 141244 w 295416"/>
              <a:gd name="connsiteY0" fmla="*/ 0 h 2690037"/>
              <a:gd name="connsiteX1" fmla="*/ 162510 w 295416"/>
              <a:gd name="connsiteY1" fmla="*/ 2690037 h 2690037"/>
              <a:gd name="connsiteX2" fmla="*/ 141244 w 295416"/>
              <a:gd name="connsiteY2" fmla="*/ 0 h 2690037"/>
              <a:gd name="connsiteX0" fmla="*/ 110167 w 264339"/>
              <a:gd name="connsiteY0" fmla="*/ 0 h 2690037"/>
              <a:gd name="connsiteX1" fmla="*/ 131433 w 264339"/>
              <a:gd name="connsiteY1" fmla="*/ 2690037 h 2690037"/>
              <a:gd name="connsiteX2" fmla="*/ 110167 w 264339"/>
              <a:gd name="connsiteY2" fmla="*/ 0 h 2690037"/>
              <a:gd name="connsiteX0" fmla="*/ 117454 w 271626"/>
              <a:gd name="connsiteY0" fmla="*/ 0 h 2690037"/>
              <a:gd name="connsiteX1" fmla="*/ 138720 w 271626"/>
              <a:gd name="connsiteY1" fmla="*/ 2690037 h 2690037"/>
              <a:gd name="connsiteX2" fmla="*/ 117454 w 271626"/>
              <a:gd name="connsiteY2" fmla="*/ 0 h 2690037"/>
              <a:gd name="connsiteX0" fmla="*/ 117454 w 267667"/>
              <a:gd name="connsiteY0" fmla="*/ 0 h 2690037"/>
              <a:gd name="connsiteX1" fmla="*/ 138720 w 267667"/>
              <a:gd name="connsiteY1" fmla="*/ 2690037 h 2690037"/>
              <a:gd name="connsiteX2" fmla="*/ 117454 w 267667"/>
              <a:gd name="connsiteY2" fmla="*/ 0 h 2690037"/>
            </a:gdLst>
            <a:ahLst/>
            <a:cxnLst>
              <a:cxn ang="0">
                <a:pos x="connsiteX0" y="connsiteY0"/>
              </a:cxn>
              <a:cxn ang="0">
                <a:pos x="connsiteX1" y="connsiteY1"/>
              </a:cxn>
              <a:cxn ang="0">
                <a:pos x="connsiteX2" y="connsiteY2"/>
              </a:cxn>
            </a:cxnLst>
            <a:rect l="l" t="t" r="r" b="b"/>
            <a:pathLst>
              <a:path w="267667" h="2690037">
                <a:moveTo>
                  <a:pt x="117454" y="0"/>
                </a:moveTo>
                <a:cubicBezTo>
                  <a:pt x="330105" y="698204"/>
                  <a:pt x="298207" y="2076893"/>
                  <a:pt x="138720" y="2690037"/>
                </a:cubicBezTo>
                <a:cubicBezTo>
                  <a:pt x="-31401" y="2044995"/>
                  <a:pt x="-52666" y="730102"/>
                  <a:pt x="117454" y="0"/>
                </a:cubicBezTo>
                <a:close/>
              </a:path>
            </a:pathLst>
          </a:cu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1800" b="1"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animBg="1"/>
      <p:bldP spid="2" grpId="0"/>
      <p:bldP spid="3" grpId="0"/>
      <p:bldP spid="4" grpId="0"/>
      <p:bldP spid="5" grpId="0" animBg="1"/>
      <p:bldP spid="3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277E89-BD25-0AD2-F917-2EEB98566131}"/>
              </a:ext>
            </a:extLst>
          </p:cNvPr>
          <p:cNvSpPr>
            <a:spLocks noGrp="1"/>
          </p:cNvSpPr>
          <p:nvPr>
            <p:ph type="title"/>
          </p:nvPr>
        </p:nvSpPr>
        <p:spPr/>
        <p:txBody>
          <a:bodyPr/>
          <a:lstStyle/>
          <a:p>
            <a:r>
              <a:rPr lang="en-GB" dirty="0"/>
              <a:t>Laser surgery</a:t>
            </a:r>
          </a:p>
        </p:txBody>
      </p:sp>
      <p:sp>
        <p:nvSpPr>
          <p:cNvPr id="2" name="Slide Number Placeholder 1">
            <a:extLst>
              <a:ext uri="{FF2B5EF4-FFF2-40B4-BE49-F238E27FC236}">
                <a16:creationId xmlns:a16="http://schemas.microsoft.com/office/drawing/2014/main" id="{6860E184-6326-D6AF-5165-F9BA4B0A17FB}"/>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77</a:t>
            </a:fld>
            <a:endParaRPr lang="en-GB" altLang="en-US"/>
          </a:p>
        </p:txBody>
      </p:sp>
      <p:sp>
        <p:nvSpPr>
          <p:cNvPr id="4" name="TextBox 3">
            <a:extLst>
              <a:ext uri="{FF2B5EF4-FFF2-40B4-BE49-F238E27FC236}">
                <a16:creationId xmlns:a16="http://schemas.microsoft.com/office/drawing/2014/main" id="{08E79373-D981-8E8B-182A-5112D65790F5}"/>
              </a:ext>
            </a:extLst>
          </p:cNvPr>
          <p:cNvSpPr txBox="1"/>
          <p:nvPr/>
        </p:nvSpPr>
        <p:spPr>
          <a:xfrm>
            <a:off x="487379" y="836712"/>
            <a:ext cx="5389565" cy="4524315"/>
          </a:xfrm>
          <a:prstGeom prst="rect">
            <a:avLst/>
          </a:prstGeom>
          <a:noFill/>
        </p:spPr>
        <p:txBody>
          <a:bodyPr wrap="square">
            <a:spAutoFit/>
          </a:bodyPr>
          <a:lstStyle/>
          <a:p>
            <a:r>
              <a:rPr lang="en-GB" sz="2400" b="0" i="0" dirty="0">
                <a:solidFill>
                  <a:srgbClr val="202122"/>
                </a:solidFill>
                <a:effectLst/>
                <a:highlight>
                  <a:srgbClr val="FFFFFF"/>
                </a:highlight>
                <a:latin typeface="Arial" panose="020B0604020202020204" pitchFamily="34" charset="0"/>
              </a:rPr>
              <a:t>Treating long slightness</a:t>
            </a:r>
          </a:p>
          <a:p>
            <a:endParaRPr lang="en-GB" sz="2400" b="0" i="0" dirty="0">
              <a:solidFill>
                <a:srgbClr val="202122"/>
              </a:solidFill>
              <a:effectLst/>
              <a:highlight>
                <a:srgbClr val="FFFFFF"/>
              </a:highlight>
              <a:latin typeface="Arial" panose="020B0604020202020204" pitchFamily="34" charset="0"/>
            </a:endParaRPr>
          </a:p>
          <a:p>
            <a:r>
              <a:rPr lang="en-GB" sz="2400" b="0" i="0" dirty="0">
                <a:solidFill>
                  <a:srgbClr val="202122"/>
                </a:solidFill>
                <a:effectLst/>
                <a:highlight>
                  <a:srgbClr val="FFFFFF"/>
                </a:highlight>
                <a:latin typeface="Arial" panose="020B0604020202020204" pitchFamily="34" charset="0"/>
              </a:rPr>
              <a:t>In </a:t>
            </a:r>
            <a:r>
              <a:rPr lang="en-GB" sz="2400" b="0" i="0" u="none" strike="noStrike" dirty="0">
                <a:solidFill>
                  <a:srgbClr val="3366CC"/>
                </a:solidFill>
                <a:effectLst/>
                <a:highlight>
                  <a:srgbClr val="FFFFFF"/>
                </a:highlight>
                <a:latin typeface="Arial" panose="020B0604020202020204" pitchFamily="34" charset="0"/>
                <a:hlinkClick r:id="rId2" tooltip="Laser thermal keratoplasty"/>
              </a:rPr>
              <a:t>laser thermal keratoplasty</a:t>
            </a:r>
            <a:r>
              <a:rPr lang="en-GB" sz="2400" b="0" i="0" dirty="0">
                <a:solidFill>
                  <a:srgbClr val="202122"/>
                </a:solidFill>
                <a:effectLst/>
                <a:highlight>
                  <a:srgbClr val="FFFFFF"/>
                </a:highlight>
                <a:latin typeface="Arial" panose="020B0604020202020204" pitchFamily="34" charset="0"/>
              </a:rPr>
              <a:t>, a ring of concentric burns is made in the cornea, which causes its surface to steepen, allowing better near vision. </a:t>
            </a:r>
          </a:p>
          <a:p>
            <a:endParaRPr lang="en-GB" sz="2400" b="0" u="none" strike="noStrike" dirty="0">
              <a:solidFill>
                <a:srgbClr val="202122"/>
              </a:solidFill>
              <a:highlight>
                <a:srgbClr val="FFFFFF"/>
              </a:highlight>
              <a:hlinkClick r:id="rId3" tooltip="ReLEx SMILE (page does not exist)"/>
            </a:endParaRPr>
          </a:p>
          <a:p>
            <a:r>
              <a:rPr lang="en-GB" sz="2400" b="0" i="0" u="none" strike="noStrike" dirty="0">
                <a:solidFill>
                  <a:srgbClr val="D73333"/>
                </a:solidFill>
                <a:effectLst/>
                <a:highlight>
                  <a:srgbClr val="FFFFFF"/>
                </a:highlight>
                <a:latin typeface="Arial" panose="020B0604020202020204" pitchFamily="34" charset="0"/>
                <a:hlinkClick r:id="rId3" tooltip="ReLEx SMILE (page does not exist)"/>
              </a:rPr>
              <a:t>ReLEx SMILE</a:t>
            </a:r>
            <a:r>
              <a:rPr lang="en-GB" sz="2400" b="0" i="0" dirty="0">
                <a:solidFill>
                  <a:srgbClr val="202122"/>
                </a:solidFill>
                <a:effectLst/>
                <a:highlight>
                  <a:srgbClr val="FFFFFF"/>
                </a:highlight>
                <a:latin typeface="Arial" panose="020B0604020202020204" pitchFamily="34" charset="0"/>
              </a:rPr>
              <a:t> a femtosecond laser is used to make a small incision and to create a pre-calculated mini lens tissue (or lenticule) inside the cornea.</a:t>
            </a:r>
            <a:r>
              <a:rPr lang="en-GB" sz="2400" b="0" i="0" u="none" strike="noStrike" baseline="30000" dirty="0">
                <a:solidFill>
                  <a:srgbClr val="3366CC"/>
                </a:solidFill>
                <a:effectLst/>
                <a:highlight>
                  <a:srgbClr val="FFFFFF"/>
                </a:highlight>
                <a:latin typeface="Arial" panose="020B0604020202020204" pitchFamily="34" charset="0"/>
                <a:hlinkClick r:id="rId4"/>
              </a:rPr>
              <a:t>[13]</a:t>
            </a:r>
            <a:endParaRPr lang="en-GB" sz="2400" dirty="0"/>
          </a:p>
        </p:txBody>
      </p:sp>
      <p:sp>
        <p:nvSpPr>
          <p:cNvPr id="6" name="TextBox 5">
            <a:extLst>
              <a:ext uri="{FF2B5EF4-FFF2-40B4-BE49-F238E27FC236}">
                <a16:creationId xmlns:a16="http://schemas.microsoft.com/office/drawing/2014/main" id="{790C0180-3206-4216-04C6-F1E2D4F0EA50}"/>
              </a:ext>
            </a:extLst>
          </p:cNvPr>
          <p:cNvSpPr txBox="1"/>
          <p:nvPr/>
        </p:nvSpPr>
        <p:spPr>
          <a:xfrm>
            <a:off x="2448933" y="5728900"/>
            <a:ext cx="2988833" cy="584775"/>
          </a:xfrm>
          <a:prstGeom prst="rect">
            <a:avLst/>
          </a:prstGeom>
          <a:noFill/>
        </p:spPr>
        <p:txBody>
          <a:bodyPr wrap="square">
            <a:spAutoFit/>
          </a:bodyPr>
          <a:lstStyle/>
          <a:p>
            <a:r>
              <a:rPr lang="en-GB" sz="3200" b="0" i="0" dirty="0">
                <a:solidFill>
                  <a:srgbClr val="202122"/>
                </a:solidFill>
                <a:effectLst/>
                <a:highlight>
                  <a:srgbClr val="FFFFFF"/>
                </a:highlight>
                <a:latin typeface="Arial" panose="020B0604020202020204" pitchFamily="34" charset="0"/>
              </a:rPr>
              <a:t>Wikipedia </a:t>
            </a:r>
            <a:endParaRPr lang="en-GB" sz="3200" dirty="0"/>
          </a:p>
        </p:txBody>
      </p:sp>
      <p:pic>
        <p:nvPicPr>
          <p:cNvPr id="29" name="Picture 28">
            <a:extLst>
              <a:ext uri="{FF2B5EF4-FFF2-40B4-BE49-F238E27FC236}">
                <a16:creationId xmlns:a16="http://schemas.microsoft.com/office/drawing/2014/main" id="{971B9001-460F-F304-078A-FB5ED82D7733}"/>
              </a:ext>
            </a:extLst>
          </p:cNvPr>
          <p:cNvPicPr>
            <a:picLocks noChangeAspect="1"/>
          </p:cNvPicPr>
          <p:nvPr/>
        </p:nvPicPr>
        <p:blipFill>
          <a:blip r:embed="rId5"/>
          <a:stretch>
            <a:fillRect/>
          </a:stretch>
        </p:blipFill>
        <p:spPr>
          <a:xfrm>
            <a:off x="6016056" y="400296"/>
            <a:ext cx="2988832" cy="2381786"/>
          </a:xfrm>
          <a:prstGeom prst="rect">
            <a:avLst/>
          </a:prstGeom>
        </p:spPr>
      </p:pic>
    </p:spTree>
    <p:extLst>
      <p:ext uri="{BB962C8B-B14F-4D97-AF65-F5344CB8AC3E}">
        <p14:creationId xmlns:p14="http://schemas.microsoft.com/office/powerpoint/2010/main" val="40414034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3B1851-616F-5FAB-DA7F-8DE838410588}"/>
              </a:ext>
            </a:extLst>
          </p:cNvPr>
          <p:cNvSpPr>
            <a:spLocks noGrp="1"/>
          </p:cNvSpPr>
          <p:nvPr>
            <p:ph type="title"/>
          </p:nvPr>
        </p:nvSpPr>
        <p:spPr>
          <a:xfrm>
            <a:off x="10749" y="1"/>
            <a:ext cx="6740925" cy="425302"/>
          </a:xfrm>
        </p:spPr>
        <p:txBody>
          <a:bodyPr/>
          <a:lstStyle/>
          <a:p>
            <a:r>
              <a:rPr lang="en-GB" dirty="0"/>
              <a:t>2015 12 b</a:t>
            </a:r>
          </a:p>
        </p:txBody>
      </p:sp>
      <p:sp>
        <p:nvSpPr>
          <p:cNvPr id="2" name="Slide Number Placeholder 1">
            <a:extLst>
              <a:ext uri="{FF2B5EF4-FFF2-40B4-BE49-F238E27FC236}">
                <a16:creationId xmlns:a16="http://schemas.microsoft.com/office/drawing/2014/main" id="{3D6A8309-245A-63EF-E6AE-639C37D309CF}"/>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78</a:t>
            </a:fld>
            <a:endParaRPr lang="en-GB" altLang="en-US"/>
          </a:p>
        </p:txBody>
      </p:sp>
      <p:pic>
        <p:nvPicPr>
          <p:cNvPr id="4" name="Picture 3">
            <a:extLst>
              <a:ext uri="{FF2B5EF4-FFF2-40B4-BE49-F238E27FC236}">
                <a16:creationId xmlns:a16="http://schemas.microsoft.com/office/drawing/2014/main" id="{12855160-D308-1438-1762-985717256643}"/>
              </a:ext>
            </a:extLst>
          </p:cNvPr>
          <p:cNvPicPr>
            <a:picLocks noChangeAspect="1"/>
          </p:cNvPicPr>
          <p:nvPr/>
        </p:nvPicPr>
        <p:blipFill rotWithShape="1">
          <a:blip r:embed="rId2"/>
          <a:srcRect l="5971" b="41531"/>
          <a:stretch>
            <a:fillRect/>
          </a:stretch>
        </p:blipFill>
        <p:spPr>
          <a:xfrm>
            <a:off x="141015" y="469467"/>
            <a:ext cx="8895481" cy="2235634"/>
          </a:xfrm>
          <a:prstGeom prst="rect">
            <a:avLst/>
          </a:prstGeom>
        </p:spPr>
      </p:pic>
      <p:pic>
        <p:nvPicPr>
          <p:cNvPr id="7" name="Picture 6">
            <a:extLst>
              <a:ext uri="{FF2B5EF4-FFF2-40B4-BE49-F238E27FC236}">
                <a16:creationId xmlns:a16="http://schemas.microsoft.com/office/drawing/2014/main" id="{6FEAC78D-4EBD-C06F-7685-CF7A3FE9F975}"/>
              </a:ext>
            </a:extLst>
          </p:cNvPr>
          <p:cNvPicPr>
            <a:picLocks noChangeAspect="1"/>
          </p:cNvPicPr>
          <p:nvPr/>
        </p:nvPicPr>
        <p:blipFill rotWithShape="1">
          <a:blip r:embed="rId2"/>
          <a:srcRect l="6539" t="83541" r="-568" b="1834"/>
          <a:stretch>
            <a:fillRect/>
          </a:stretch>
        </p:blipFill>
        <p:spPr>
          <a:xfrm>
            <a:off x="194767" y="2869767"/>
            <a:ext cx="8895481" cy="559233"/>
          </a:xfrm>
          <a:prstGeom prst="rect">
            <a:avLst/>
          </a:prstGeom>
        </p:spPr>
      </p:pic>
    </p:spTree>
    <p:extLst>
      <p:ext uri="{BB962C8B-B14F-4D97-AF65-F5344CB8AC3E}">
        <p14:creationId xmlns:p14="http://schemas.microsoft.com/office/powerpoint/2010/main" val="22767898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C36FDA-E9EF-195F-A5BC-FE04C1616008}"/>
              </a:ext>
            </a:extLst>
          </p:cNvPr>
          <p:cNvSpPr>
            <a:spLocks noGrp="1"/>
          </p:cNvSpPr>
          <p:nvPr>
            <p:ph type="title"/>
          </p:nvPr>
        </p:nvSpPr>
        <p:spPr/>
        <p:txBody>
          <a:bodyPr/>
          <a:lstStyle/>
          <a:p>
            <a:r>
              <a:rPr lang="en-GB" dirty="0"/>
              <a:t>Marking scheme</a:t>
            </a:r>
          </a:p>
        </p:txBody>
      </p:sp>
      <p:sp>
        <p:nvSpPr>
          <p:cNvPr id="2" name="Slide Number Placeholder 1">
            <a:extLst>
              <a:ext uri="{FF2B5EF4-FFF2-40B4-BE49-F238E27FC236}">
                <a16:creationId xmlns:a16="http://schemas.microsoft.com/office/drawing/2014/main" id="{E09B2242-0DFB-BF2B-92B7-80169AE1AE2F}"/>
              </a:ext>
            </a:extLst>
          </p:cNvPr>
          <p:cNvSpPr>
            <a:spLocks noGrp="1"/>
          </p:cNvSpPr>
          <p:nvPr>
            <p:ph type="sldNum" sz="quarter" idx="4294967295"/>
          </p:nvPr>
        </p:nvSpPr>
        <p:spPr bwMode="auto">
          <a:xfrm>
            <a:off x="7010400" y="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2800" b="0" kern="1200">
                <a:solidFill>
                  <a:srgbClr val="00B0F0"/>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fld id="{00221EAE-5862-4B83-BB55-D302E617C4DB}" type="slidenum">
              <a:rPr lang="en-GB" altLang="en-US" smtClean="0"/>
              <a:pPr/>
              <a:t>79</a:t>
            </a:fld>
            <a:endParaRPr lang="en-GB" altLang="en-US"/>
          </a:p>
        </p:txBody>
      </p:sp>
      <p:pic>
        <p:nvPicPr>
          <p:cNvPr id="4" name="Picture 3">
            <a:extLst>
              <a:ext uri="{FF2B5EF4-FFF2-40B4-BE49-F238E27FC236}">
                <a16:creationId xmlns:a16="http://schemas.microsoft.com/office/drawing/2014/main" id="{CDB576EA-F149-E603-15E3-8E85AA13D69E}"/>
              </a:ext>
            </a:extLst>
          </p:cNvPr>
          <p:cNvPicPr>
            <a:picLocks noChangeAspect="1"/>
          </p:cNvPicPr>
          <p:nvPr/>
        </p:nvPicPr>
        <p:blipFill>
          <a:blip r:embed="rId2"/>
          <a:srcRect b="45875"/>
          <a:stretch>
            <a:fillRect/>
          </a:stretch>
        </p:blipFill>
        <p:spPr>
          <a:xfrm>
            <a:off x="1" y="404663"/>
            <a:ext cx="9019896" cy="2846537"/>
          </a:xfrm>
          <a:prstGeom prst="rect">
            <a:avLst/>
          </a:prstGeom>
        </p:spPr>
      </p:pic>
      <p:pic>
        <p:nvPicPr>
          <p:cNvPr id="5" name="Picture 4">
            <a:extLst>
              <a:ext uri="{FF2B5EF4-FFF2-40B4-BE49-F238E27FC236}">
                <a16:creationId xmlns:a16="http://schemas.microsoft.com/office/drawing/2014/main" id="{15B53F2E-3951-1EC8-DD6F-761A77030866}"/>
              </a:ext>
            </a:extLst>
          </p:cNvPr>
          <p:cNvPicPr>
            <a:picLocks noChangeAspect="1"/>
          </p:cNvPicPr>
          <p:nvPr/>
        </p:nvPicPr>
        <p:blipFill>
          <a:blip r:embed="rId2"/>
          <a:srcRect t="85725" b="27"/>
          <a:stretch>
            <a:fillRect/>
          </a:stretch>
        </p:blipFill>
        <p:spPr>
          <a:xfrm>
            <a:off x="0" y="3251201"/>
            <a:ext cx="9019896" cy="749300"/>
          </a:xfrm>
          <a:prstGeom prst="rect">
            <a:avLst/>
          </a:prstGeom>
        </p:spPr>
      </p:pic>
    </p:spTree>
    <p:extLst>
      <p:ext uri="{BB962C8B-B14F-4D97-AF65-F5344CB8AC3E}">
        <p14:creationId xmlns:p14="http://schemas.microsoft.com/office/powerpoint/2010/main" val="1895810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66128EE0-4065-CD5E-09A6-AB1F81C9620E}"/>
              </a:ext>
            </a:extLst>
          </p:cNvPr>
          <p:cNvSpPr/>
          <p:nvPr/>
        </p:nvSpPr>
        <p:spPr>
          <a:xfrm>
            <a:off x="4873152" y="1378236"/>
            <a:ext cx="452271" cy="2500547"/>
          </a:xfrm>
          <a:custGeom>
            <a:avLst/>
            <a:gdLst>
              <a:gd name="connsiteX0" fmla="*/ 124709 w 249418"/>
              <a:gd name="connsiteY0" fmla="*/ 0 h 1980320"/>
              <a:gd name="connsiteX1" fmla="*/ 165655 w 249418"/>
              <a:gd name="connsiteY1" fmla="*/ 159242 h 1980320"/>
              <a:gd name="connsiteX2" fmla="*/ 249418 w 249418"/>
              <a:gd name="connsiteY2" fmla="*/ 990160 h 1980320"/>
              <a:gd name="connsiteX3" fmla="*/ 165655 w 249418"/>
              <a:gd name="connsiteY3" fmla="*/ 1821078 h 1980320"/>
              <a:gd name="connsiteX4" fmla="*/ 124709 w 249418"/>
              <a:gd name="connsiteY4" fmla="*/ 1980320 h 1980320"/>
              <a:gd name="connsiteX5" fmla="*/ 83764 w 249418"/>
              <a:gd name="connsiteY5" fmla="*/ 1821078 h 1980320"/>
              <a:gd name="connsiteX6" fmla="*/ 0 w 249418"/>
              <a:gd name="connsiteY6" fmla="*/ 990160 h 1980320"/>
              <a:gd name="connsiteX7" fmla="*/ 83764 w 249418"/>
              <a:gd name="connsiteY7" fmla="*/ 159242 h 198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418" h="1980320">
                <a:moveTo>
                  <a:pt x="124709" y="0"/>
                </a:moveTo>
                <a:lnTo>
                  <a:pt x="165655" y="159242"/>
                </a:lnTo>
                <a:cubicBezTo>
                  <a:pt x="220576" y="427636"/>
                  <a:pt x="249418" y="705530"/>
                  <a:pt x="249418" y="990160"/>
                </a:cubicBezTo>
                <a:cubicBezTo>
                  <a:pt x="249418" y="1274791"/>
                  <a:pt x="220576" y="1552684"/>
                  <a:pt x="165655" y="1821078"/>
                </a:cubicBezTo>
                <a:lnTo>
                  <a:pt x="124709" y="1980320"/>
                </a:lnTo>
                <a:lnTo>
                  <a:pt x="83764" y="1821078"/>
                </a:lnTo>
                <a:cubicBezTo>
                  <a:pt x="28843" y="1552684"/>
                  <a:pt x="0" y="1274791"/>
                  <a:pt x="0" y="990160"/>
                </a:cubicBezTo>
                <a:cubicBezTo>
                  <a:pt x="0" y="705530"/>
                  <a:pt x="28843" y="427636"/>
                  <a:pt x="83764" y="159242"/>
                </a:cubicBezTo>
                <a:close/>
              </a:path>
            </a:pathLst>
          </a:custGeom>
          <a:solidFill>
            <a:schemeClr val="tx2">
              <a:lumMod val="10000"/>
              <a:lumOff val="9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GB" b="1">
              <a:solidFill>
                <a:schemeClr val="tx1"/>
              </a:solidFill>
              <a:latin typeface="Arial" charset="0"/>
            </a:endParaRPr>
          </a:p>
        </p:txBody>
      </p:sp>
      <p:sp>
        <p:nvSpPr>
          <p:cNvPr id="3075" name="Rectangle 4">
            <a:extLst>
              <a:ext uri="{FF2B5EF4-FFF2-40B4-BE49-F238E27FC236}">
                <a16:creationId xmlns:a16="http://schemas.microsoft.com/office/drawing/2014/main" id="{51AB53ED-ABE6-7919-FEA7-0008F02E4FA8}"/>
              </a:ext>
            </a:extLst>
          </p:cNvPr>
          <p:cNvSpPr>
            <a:spLocks noGrp="1" noChangeArrowheads="1"/>
          </p:cNvSpPr>
          <p:nvPr>
            <p:ph type="title"/>
          </p:nvPr>
        </p:nvSpPr>
        <p:spPr/>
        <p:txBody>
          <a:bodyPr/>
          <a:lstStyle/>
          <a:p>
            <a:r>
              <a:rPr lang="en-IE" altLang="en-US" dirty="0"/>
              <a:t>What is the focus of a lens</a:t>
            </a:r>
            <a:endParaRPr lang="en-GB" altLang="en-US" dirty="0"/>
          </a:p>
        </p:txBody>
      </p:sp>
      <p:cxnSp>
        <p:nvCxnSpPr>
          <p:cNvPr id="37" name="Straight Arrow Connector 36">
            <a:extLst>
              <a:ext uri="{FF2B5EF4-FFF2-40B4-BE49-F238E27FC236}">
                <a16:creationId xmlns:a16="http://schemas.microsoft.com/office/drawing/2014/main" id="{2B38C8DE-78E0-A248-FBF2-107DD70FD361}"/>
              </a:ext>
            </a:extLst>
          </p:cNvPr>
          <p:cNvCxnSpPr>
            <a:cxnSpLocks/>
          </p:cNvCxnSpPr>
          <p:nvPr/>
        </p:nvCxnSpPr>
        <p:spPr>
          <a:xfrm flipV="1">
            <a:off x="6638996" y="2863646"/>
            <a:ext cx="638275" cy="1978726"/>
          </a:xfrm>
          <a:prstGeom prst="straightConnector1">
            <a:avLst/>
          </a:prstGeom>
          <a:ln w="19050" cap="flat" cmpd="sng" algn="ctr">
            <a:solidFill>
              <a:schemeClr val="accent2"/>
            </a:solidFill>
            <a:prstDash val="solid"/>
            <a:round/>
            <a:headEnd type="none" w="med" len="med"/>
            <a:tailEnd type="arrow" w="med" len="lg"/>
          </a:ln>
        </p:spPr>
        <p:style>
          <a:lnRef idx="0">
            <a:scrgbClr r="0" g="0" b="0"/>
          </a:lnRef>
          <a:fillRef idx="0">
            <a:scrgbClr r="0" g="0" b="0"/>
          </a:fillRef>
          <a:effectRef idx="0">
            <a:scrgbClr r="0" g="0" b="0"/>
          </a:effectRef>
          <a:fontRef idx="minor">
            <a:schemeClr val="tx1"/>
          </a:fontRef>
        </p:style>
      </p:cxnSp>
      <p:sp>
        <p:nvSpPr>
          <p:cNvPr id="6" name="TextBox 5">
            <a:extLst>
              <a:ext uri="{FF2B5EF4-FFF2-40B4-BE49-F238E27FC236}">
                <a16:creationId xmlns:a16="http://schemas.microsoft.com/office/drawing/2014/main" id="{6B8B8422-EF2E-3C90-331E-874ADEFC07BD}"/>
              </a:ext>
            </a:extLst>
          </p:cNvPr>
          <p:cNvSpPr txBox="1"/>
          <p:nvPr/>
        </p:nvSpPr>
        <p:spPr>
          <a:xfrm>
            <a:off x="1929514" y="4508302"/>
            <a:ext cx="7036686" cy="1077218"/>
          </a:xfrm>
          <a:prstGeom prst="rect">
            <a:avLst/>
          </a:prstGeom>
          <a:solidFill>
            <a:srgbClr val="FFFF99"/>
          </a:solidFill>
        </p:spPr>
        <p:txBody>
          <a:bodyPr wrap="square" rtlCol="0">
            <a:spAutoFit/>
          </a:bodyPr>
          <a:lstStyle/>
          <a:p>
            <a:pPr algn="l"/>
            <a:r>
              <a:rPr lang="en-GB" sz="3200" dirty="0"/>
              <a:t>the point where all rays parallel to the axis converge after passing through</a:t>
            </a:r>
          </a:p>
        </p:txBody>
      </p:sp>
      <p:grpSp>
        <p:nvGrpSpPr>
          <p:cNvPr id="8" name="Group 7">
            <a:extLst>
              <a:ext uri="{FF2B5EF4-FFF2-40B4-BE49-F238E27FC236}">
                <a16:creationId xmlns:a16="http://schemas.microsoft.com/office/drawing/2014/main" id="{A229EB45-CA62-888C-F263-01994579645C}"/>
              </a:ext>
            </a:extLst>
          </p:cNvPr>
          <p:cNvGrpSpPr/>
          <p:nvPr/>
        </p:nvGrpSpPr>
        <p:grpSpPr>
          <a:xfrm>
            <a:off x="22376" y="2180881"/>
            <a:ext cx="9121624" cy="430544"/>
            <a:chOff x="2627784" y="1689926"/>
            <a:chExt cx="5781328" cy="442930"/>
          </a:xfrm>
        </p:grpSpPr>
        <p:cxnSp>
          <p:nvCxnSpPr>
            <p:cNvPr id="5" name="Straight Connector 4">
              <a:extLst>
                <a:ext uri="{FF2B5EF4-FFF2-40B4-BE49-F238E27FC236}">
                  <a16:creationId xmlns:a16="http://schemas.microsoft.com/office/drawing/2014/main" id="{B098AE91-874B-C4B8-B6DA-8E19C39403ED}"/>
                </a:ext>
              </a:extLst>
            </p:cNvPr>
            <p:cNvCxnSpPr/>
            <p:nvPr/>
          </p:nvCxnSpPr>
          <p:spPr>
            <a:xfrm flipH="1">
              <a:off x="2627784" y="2132856"/>
              <a:ext cx="5781328" cy="0"/>
            </a:xfrm>
            <a:prstGeom prst="line">
              <a:avLst/>
            </a:prstGeom>
            <a:ln w="19050"/>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957D5C50-15B3-F3C2-7402-7A5BB15F22EC}"/>
                </a:ext>
              </a:extLst>
            </p:cNvPr>
            <p:cNvSpPr txBox="1"/>
            <p:nvPr/>
          </p:nvSpPr>
          <p:spPr>
            <a:xfrm>
              <a:off x="2627784" y="1689926"/>
              <a:ext cx="670376" cy="400110"/>
            </a:xfrm>
            <a:prstGeom prst="rect">
              <a:avLst/>
            </a:prstGeom>
            <a:noFill/>
          </p:spPr>
          <p:txBody>
            <a:bodyPr wrap="none" rtlCol="0">
              <a:spAutoFit/>
            </a:bodyPr>
            <a:lstStyle/>
            <a:p>
              <a:pPr algn="l"/>
              <a:r>
                <a:rPr lang="en-GB" sz="2000"/>
                <a:t>Axis</a:t>
              </a:r>
              <a:endParaRPr lang="en-GB" sz="2800"/>
            </a:p>
          </p:txBody>
        </p:sp>
      </p:grpSp>
      <p:grpSp>
        <p:nvGrpSpPr>
          <p:cNvPr id="14" name="Group 13">
            <a:extLst>
              <a:ext uri="{FF2B5EF4-FFF2-40B4-BE49-F238E27FC236}">
                <a16:creationId xmlns:a16="http://schemas.microsoft.com/office/drawing/2014/main" id="{2898041C-9AAB-8281-AF16-700F5652E30E}"/>
              </a:ext>
            </a:extLst>
          </p:cNvPr>
          <p:cNvGrpSpPr/>
          <p:nvPr/>
        </p:nvGrpSpPr>
        <p:grpSpPr>
          <a:xfrm>
            <a:off x="920090" y="1577995"/>
            <a:ext cx="4169472" cy="189039"/>
            <a:chOff x="3462868" y="917407"/>
            <a:chExt cx="4169472" cy="189039"/>
          </a:xfrm>
        </p:grpSpPr>
        <p:cxnSp>
          <p:nvCxnSpPr>
            <p:cNvPr id="12" name="Straight Connector 11">
              <a:extLst>
                <a:ext uri="{FF2B5EF4-FFF2-40B4-BE49-F238E27FC236}">
                  <a16:creationId xmlns:a16="http://schemas.microsoft.com/office/drawing/2014/main" id="{EFB2FCF5-C38B-5A80-3754-F3A27071DDD5}"/>
                </a:ext>
              </a:extLst>
            </p:cNvPr>
            <p:cNvCxnSpPr>
              <a:cxnSpLocks/>
            </p:cNvCxnSpPr>
            <p:nvPr/>
          </p:nvCxnSpPr>
          <p:spPr>
            <a:xfrm flipH="1">
              <a:off x="3462868" y="990925"/>
              <a:ext cx="4169472" cy="19864"/>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6B5F8E47-EF71-24D4-4BB4-F2AF4FB54A5C}"/>
                </a:ext>
              </a:extLst>
            </p:cNvPr>
            <p:cNvSpPr/>
            <p:nvPr/>
          </p:nvSpPr>
          <p:spPr>
            <a:xfrm rot="5400000">
              <a:off x="4875351" y="854950"/>
              <a:ext cx="189039" cy="313953"/>
            </a:xfrm>
            <a:custGeom>
              <a:avLst/>
              <a:gdLst>
                <a:gd name="connsiteX0" fmla="*/ 0 w 1150938"/>
                <a:gd name="connsiteY0" fmla="*/ 790575 h 790575"/>
                <a:gd name="connsiteX1" fmla="*/ 581025 w 1150938"/>
                <a:gd name="connsiteY1" fmla="*/ 0 h 790575"/>
                <a:gd name="connsiteX2" fmla="*/ 1150938 w 1150938"/>
                <a:gd name="connsiteY2" fmla="*/ 784225 h 790575"/>
              </a:gdLst>
              <a:ahLst/>
              <a:cxnLst>
                <a:cxn ang="0">
                  <a:pos x="connsiteX0" y="connsiteY0"/>
                </a:cxn>
                <a:cxn ang="0">
                  <a:pos x="connsiteX1" y="connsiteY1"/>
                </a:cxn>
                <a:cxn ang="0">
                  <a:pos x="connsiteX2" y="connsiteY2"/>
                </a:cxn>
              </a:cxnLst>
              <a:rect l="l" t="t" r="r" b="b"/>
              <a:pathLst>
                <a:path w="1150938" h="790575">
                  <a:moveTo>
                    <a:pt x="0" y="790575"/>
                  </a:moveTo>
                  <a:lnTo>
                    <a:pt x="581025" y="0"/>
                  </a:lnTo>
                  <a:lnTo>
                    <a:pt x="1150938" y="784225"/>
                  </a:lnTo>
                </a:path>
              </a:pathLst>
            </a:custGeom>
            <a:noFill/>
            <a:ln w="28575" cap="rnd">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546F4334-736E-B24F-BC33-7D25964CF59C}"/>
              </a:ext>
            </a:extLst>
          </p:cNvPr>
          <p:cNvGrpSpPr/>
          <p:nvPr/>
        </p:nvGrpSpPr>
        <p:grpSpPr>
          <a:xfrm>
            <a:off x="933594" y="2071418"/>
            <a:ext cx="4169472" cy="189039"/>
            <a:chOff x="3462868" y="917407"/>
            <a:chExt cx="4169472" cy="189039"/>
          </a:xfrm>
        </p:grpSpPr>
        <p:cxnSp>
          <p:nvCxnSpPr>
            <p:cNvPr id="16" name="Straight Connector 15">
              <a:extLst>
                <a:ext uri="{FF2B5EF4-FFF2-40B4-BE49-F238E27FC236}">
                  <a16:creationId xmlns:a16="http://schemas.microsoft.com/office/drawing/2014/main" id="{DEB12F64-6DBB-BA38-2D19-8AF31FC11651}"/>
                </a:ext>
              </a:extLst>
            </p:cNvPr>
            <p:cNvCxnSpPr>
              <a:cxnSpLocks/>
            </p:cNvCxnSpPr>
            <p:nvPr/>
          </p:nvCxnSpPr>
          <p:spPr>
            <a:xfrm flipH="1">
              <a:off x="3462868" y="990925"/>
              <a:ext cx="4169472" cy="19864"/>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8C23CEB8-EE12-1B27-0EC1-8A879BC4016D}"/>
                </a:ext>
              </a:extLst>
            </p:cNvPr>
            <p:cNvSpPr/>
            <p:nvPr/>
          </p:nvSpPr>
          <p:spPr>
            <a:xfrm rot="5400000">
              <a:off x="4875351" y="854950"/>
              <a:ext cx="189039" cy="313953"/>
            </a:xfrm>
            <a:custGeom>
              <a:avLst/>
              <a:gdLst>
                <a:gd name="connsiteX0" fmla="*/ 0 w 1150938"/>
                <a:gd name="connsiteY0" fmla="*/ 790575 h 790575"/>
                <a:gd name="connsiteX1" fmla="*/ 581025 w 1150938"/>
                <a:gd name="connsiteY1" fmla="*/ 0 h 790575"/>
                <a:gd name="connsiteX2" fmla="*/ 1150938 w 1150938"/>
                <a:gd name="connsiteY2" fmla="*/ 784225 h 790575"/>
              </a:gdLst>
              <a:ahLst/>
              <a:cxnLst>
                <a:cxn ang="0">
                  <a:pos x="connsiteX0" y="connsiteY0"/>
                </a:cxn>
                <a:cxn ang="0">
                  <a:pos x="connsiteX1" y="connsiteY1"/>
                </a:cxn>
                <a:cxn ang="0">
                  <a:pos x="connsiteX2" y="connsiteY2"/>
                </a:cxn>
              </a:cxnLst>
              <a:rect l="l" t="t" r="r" b="b"/>
              <a:pathLst>
                <a:path w="1150938" h="790575">
                  <a:moveTo>
                    <a:pt x="0" y="790575"/>
                  </a:moveTo>
                  <a:lnTo>
                    <a:pt x="581025" y="0"/>
                  </a:lnTo>
                  <a:lnTo>
                    <a:pt x="1150938" y="784225"/>
                  </a:lnTo>
                </a:path>
              </a:pathLst>
            </a:custGeom>
            <a:noFill/>
            <a:ln w="28575" cap="rnd">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BCF026CD-B835-69AA-B1E8-5B60C9C7E90E}"/>
              </a:ext>
            </a:extLst>
          </p:cNvPr>
          <p:cNvGrpSpPr/>
          <p:nvPr/>
        </p:nvGrpSpPr>
        <p:grpSpPr>
          <a:xfrm>
            <a:off x="936901" y="3012956"/>
            <a:ext cx="4169472" cy="189039"/>
            <a:chOff x="3462868" y="917407"/>
            <a:chExt cx="4169472" cy="189039"/>
          </a:xfrm>
        </p:grpSpPr>
        <p:cxnSp>
          <p:nvCxnSpPr>
            <p:cNvPr id="22" name="Straight Connector 21">
              <a:extLst>
                <a:ext uri="{FF2B5EF4-FFF2-40B4-BE49-F238E27FC236}">
                  <a16:creationId xmlns:a16="http://schemas.microsoft.com/office/drawing/2014/main" id="{C5C87514-3323-9BAF-1780-FD6B32F49D06}"/>
                </a:ext>
              </a:extLst>
            </p:cNvPr>
            <p:cNvCxnSpPr>
              <a:cxnSpLocks/>
            </p:cNvCxnSpPr>
            <p:nvPr/>
          </p:nvCxnSpPr>
          <p:spPr>
            <a:xfrm flipH="1">
              <a:off x="3462868" y="990925"/>
              <a:ext cx="4169472" cy="19864"/>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a16="http://schemas.microsoft.com/office/drawing/2014/main" id="{20783AEA-0CC1-11F7-11C6-F1189032B3AE}"/>
                </a:ext>
              </a:extLst>
            </p:cNvPr>
            <p:cNvSpPr/>
            <p:nvPr/>
          </p:nvSpPr>
          <p:spPr>
            <a:xfrm rot="5400000">
              <a:off x="4875351" y="854950"/>
              <a:ext cx="189039" cy="313953"/>
            </a:xfrm>
            <a:custGeom>
              <a:avLst/>
              <a:gdLst>
                <a:gd name="connsiteX0" fmla="*/ 0 w 1150938"/>
                <a:gd name="connsiteY0" fmla="*/ 790575 h 790575"/>
                <a:gd name="connsiteX1" fmla="*/ 581025 w 1150938"/>
                <a:gd name="connsiteY1" fmla="*/ 0 h 790575"/>
                <a:gd name="connsiteX2" fmla="*/ 1150938 w 1150938"/>
                <a:gd name="connsiteY2" fmla="*/ 784225 h 790575"/>
              </a:gdLst>
              <a:ahLst/>
              <a:cxnLst>
                <a:cxn ang="0">
                  <a:pos x="connsiteX0" y="connsiteY0"/>
                </a:cxn>
                <a:cxn ang="0">
                  <a:pos x="connsiteX1" y="connsiteY1"/>
                </a:cxn>
                <a:cxn ang="0">
                  <a:pos x="connsiteX2" y="connsiteY2"/>
                </a:cxn>
              </a:cxnLst>
              <a:rect l="l" t="t" r="r" b="b"/>
              <a:pathLst>
                <a:path w="1150938" h="790575">
                  <a:moveTo>
                    <a:pt x="0" y="790575"/>
                  </a:moveTo>
                  <a:lnTo>
                    <a:pt x="581025" y="0"/>
                  </a:lnTo>
                  <a:lnTo>
                    <a:pt x="1150938" y="784225"/>
                  </a:lnTo>
                </a:path>
              </a:pathLst>
            </a:custGeom>
            <a:noFill/>
            <a:ln w="28575" cap="rnd">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49BBD8D2-8672-9FD6-4976-CC9F08556598}"/>
              </a:ext>
            </a:extLst>
          </p:cNvPr>
          <p:cNvGrpSpPr/>
          <p:nvPr/>
        </p:nvGrpSpPr>
        <p:grpSpPr>
          <a:xfrm>
            <a:off x="914314" y="3495065"/>
            <a:ext cx="4169472" cy="189039"/>
            <a:chOff x="3462868" y="917407"/>
            <a:chExt cx="4169472" cy="189039"/>
          </a:xfrm>
        </p:grpSpPr>
        <p:cxnSp>
          <p:nvCxnSpPr>
            <p:cNvPr id="25" name="Straight Connector 24">
              <a:extLst>
                <a:ext uri="{FF2B5EF4-FFF2-40B4-BE49-F238E27FC236}">
                  <a16:creationId xmlns:a16="http://schemas.microsoft.com/office/drawing/2014/main" id="{E838684D-F61B-9099-DC2A-9AE8783100D5}"/>
                </a:ext>
              </a:extLst>
            </p:cNvPr>
            <p:cNvCxnSpPr>
              <a:cxnSpLocks/>
            </p:cNvCxnSpPr>
            <p:nvPr/>
          </p:nvCxnSpPr>
          <p:spPr>
            <a:xfrm flipH="1">
              <a:off x="3462868" y="990925"/>
              <a:ext cx="4169472" cy="19864"/>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Freeform: Shape 25">
              <a:extLst>
                <a:ext uri="{FF2B5EF4-FFF2-40B4-BE49-F238E27FC236}">
                  <a16:creationId xmlns:a16="http://schemas.microsoft.com/office/drawing/2014/main" id="{4689CB7F-E2D6-0A08-C912-03E7FF040DCF}"/>
                </a:ext>
              </a:extLst>
            </p:cNvPr>
            <p:cNvSpPr/>
            <p:nvPr/>
          </p:nvSpPr>
          <p:spPr>
            <a:xfrm rot="5400000">
              <a:off x="4875351" y="854950"/>
              <a:ext cx="189039" cy="313953"/>
            </a:xfrm>
            <a:custGeom>
              <a:avLst/>
              <a:gdLst>
                <a:gd name="connsiteX0" fmla="*/ 0 w 1150938"/>
                <a:gd name="connsiteY0" fmla="*/ 790575 h 790575"/>
                <a:gd name="connsiteX1" fmla="*/ 581025 w 1150938"/>
                <a:gd name="connsiteY1" fmla="*/ 0 h 790575"/>
                <a:gd name="connsiteX2" fmla="*/ 1150938 w 1150938"/>
                <a:gd name="connsiteY2" fmla="*/ 784225 h 790575"/>
              </a:gdLst>
              <a:ahLst/>
              <a:cxnLst>
                <a:cxn ang="0">
                  <a:pos x="connsiteX0" y="connsiteY0"/>
                </a:cxn>
                <a:cxn ang="0">
                  <a:pos x="connsiteX1" y="connsiteY1"/>
                </a:cxn>
                <a:cxn ang="0">
                  <a:pos x="connsiteX2" y="connsiteY2"/>
                </a:cxn>
              </a:cxnLst>
              <a:rect l="l" t="t" r="r" b="b"/>
              <a:pathLst>
                <a:path w="1150938" h="790575">
                  <a:moveTo>
                    <a:pt x="0" y="790575"/>
                  </a:moveTo>
                  <a:lnTo>
                    <a:pt x="581025" y="0"/>
                  </a:lnTo>
                  <a:lnTo>
                    <a:pt x="1150938" y="784225"/>
                  </a:lnTo>
                </a:path>
              </a:pathLst>
            </a:custGeom>
            <a:noFill/>
            <a:ln w="28575" cap="rnd">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Oval 9">
            <a:extLst>
              <a:ext uri="{FF2B5EF4-FFF2-40B4-BE49-F238E27FC236}">
                <a16:creationId xmlns:a16="http://schemas.microsoft.com/office/drawing/2014/main" id="{BA31F728-977A-43E1-4E68-7062449B88EF}"/>
              </a:ext>
            </a:extLst>
          </p:cNvPr>
          <p:cNvSpPr/>
          <p:nvPr/>
        </p:nvSpPr>
        <p:spPr>
          <a:xfrm flipH="1">
            <a:off x="7277271" y="2547786"/>
            <a:ext cx="124542" cy="107149"/>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 name="Group 29">
            <a:extLst>
              <a:ext uri="{FF2B5EF4-FFF2-40B4-BE49-F238E27FC236}">
                <a16:creationId xmlns:a16="http://schemas.microsoft.com/office/drawing/2014/main" id="{BF7892F6-6C47-6A5E-F6AC-19A8038001DB}"/>
              </a:ext>
            </a:extLst>
          </p:cNvPr>
          <p:cNvGrpSpPr/>
          <p:nvPr/>
        </p:nvGrpSpPr>
        <p:grpSpPr>
          <a:xfrm rot="12162942" flipH="1">
            <a:off x="4950291" y="2303166"/>
            <a:ext cx="3716593" cy="125308"/>
            <a:chOff x="3462868" y="917407"/>
            <a:chExt cx="4169472" cy="189039"/>
          </a:xfrm>
        </p:grpSpPr>
        <p:cxnSp>
          <p:nvCxnSpPr>
            <p:cNvPr id="31" name="Straight Connector 30">
              <a:extLst>
                <a:ext uri="{FF2B5EF4-FFF2-40B4-BE49-F238E27FC236}">
                  <a16:creationId xmlns:a16="http://schemas.microsoft.com/office/drawing/2014/main" id="{6598A9B4-29F7-F532-C66F-CA316FF2D221}"/>
                </a:ext>
              </a:extLst>
            </p:cNvPr>
            <p:cNvCxnSpPr>
              <a:cxnSpLocks/>
            </p:cNvCxnSpPr>
            <p:nvPr/>
          </p:nvCxnSpPr>
          <p:spPr>
            <a:xfrm flipH="1">
              <a:off x="3462868" y="990925"/>
              <a:ext cx="4169472" cy="19864"/>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Freeform: Shape 31">
              <a:extLst>
                <a:ext uri="{FF2B5EF4-FFF2-40B4-BE49-F238E27FC236}">
                  <a16:creationId xmlns:a16="http://schemas.microsoft.com/office/drawing/2014/main" id="{32C7F576-D2DB-09DC-E621-5DC58ABDF3AC}"/>
                </a:ext>
              </a:extLst>
            </p:cNvPr>
            <p:cNvSpPr/>
            <p:nvPr/>
          </p:nvSpPr>
          <p:spPr>
            <a:xfrm rot="5400000">
              <a:off x="4875351" y="854950"/>
              <a:ext cx="189039" cy="313953"/>
            </a:xfrm>
            <a:custGeom>
              <a:avLst/>
              <a:gdLst>
                <a:gd name="connsiteX0" fmla="*/ 0 w 1150938"/>
                <a:gd name="connsiteY0" fmla="*/ 790575 h 790575"/>
                <a:gd name="connsiteX1" fmla="*/ 581025 w 1150938"/>
                <a:gd name="connsiteY1" fmla="*/ 0 h 790575"/>
                <a:gd name="connsiteX2" fmla="*/ 1150938 w 1150938"/>
                <a:gd name="connsiteY2" fmla="*/ 784225 h 790575"/>
              </a:gdLst>
              <a:ahLst/>
              <a:cxnLst>
                <a:cxn ang="0">
                  <a:pos x="connsiteX0" y="connsiteY0"/>
                </a:cxn>
                <a:cxn ang="0">
                  <a:pos x="connsiteX1" y="connsiteY1"/>
                </a:cxn>
                <a:cxn ang="0">
                  <a:pos x="connsiteX2" y="connsiteY2"/>
                </a:cxn>
              </a:cxnLst>
              <a:rect l="l" t="t" r="r" b="b"/>
              <a:pathLst>
                <a:path w="1150938" h="790575">
                  <a:moveTo>
                    <a:pt x="0" y="790575"/>
                  </a:moveTo>
                  <a:lnTo>
                    <a:pt x="581025" y="0"/>
                  </a:lnTo>
                  <a:lnTo>
                    <a:pt x="1150938" y="784225"/>
                  </a:lnTo>
                </a:path>
              </a:pathLst>
            </a:custGeom>
            <a:noFill/>
            <a:ln w="28575" cap="rnd">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a:extLst>
              <a:ext uri="{FF2B5EF4-FFF2-40B4-BE49-F238E27FC236}">
                <a16:creationId xmlns:a16="http://schemas.microsoft.com/office/drawing/2014/main" id="{9C6C9491-C7F8-771E-3120-FEB1101C81E5}"/>
              </a:ext>
            </a:extLst>
          </p:cNvPr>
          <p:cNvGrpSpPr/>
          <p:nvPr/>
        </p:nvGrpSpPr>
        <p:grpSpPr>
          <a:xfrm rot="11475877" flipH="1">
            <a:off x="5048663" y="2419354"/>
            <a:ext cx="3546398" cy="160790"/>
            <a:chOff x="3462868" y="917407"/>
            <a:chExt cx="4169472" cy="189039"/>
          </a:xfrm>
        </p:grpSpPr>
        <p:cxnSp>
          <p:nvCxnSpPr>
            <p:cNvPr id="34" name="Straight Connector 33">
              <a:extLst>
                <a:ext uri="{FF2B5EF4-FFF2-40B4-BE49-F238E27FC236}">
                  <a16:creationId xmlns:a16="http://schemas.microsoft.com/office/drawing/2014/main" id="{47905786-E2FB-66B0-C2ED-57F5D92ECE31}"/>
                </a:ext>
              </a:extLst>
            </p:cNvPr>
            <p:cNvCxnSpPr>
              <a:cxnSpLocks/>
            </p:cNvCxnSpPr>
            <p:nvPr/>
          </p:nvCxnSpPr>
          <p:spPr>
            <a:xfrm flipH="1">
              <a:off x="3462868" y="990925"/>
              <a:ext cx="4169472" cy="19864"/>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F5DD3DCD-9F12-BBDD-24C7-47C586E25D33}"/>
                </a:ext>
              </a:extLst>
            </p:cNvPr>
            <p:cNvSpPr/>
            <p:nvPr/>
          </p:nvSpPr>
          <p:spPr>
            <a:xfrm rot="5400000">
              <a:off x="4875351" y="854950"/>
              <a:ext cx="189039" cy="313953"/>
            </a:xfrm>
            <a:custGeom>
              <a:avLst/>
              <a:gdLst>
                <a:gd name="connsiteX0" fmla="*/ 0 w 1150938"/>
                <a:gd name="connsiteY0" fmla="*/ 790575 h 790575"/>
                <a:gd name="connsiteX1" fmla="*/ 581025 w 1150938"/>
                <a:gd name="connsiteY1" fmla="*/ 0 h 790575"/>
                <a:gd name="connsiteX2" fmla="*/ 1150938 w 1150938"/>
                <a:gd name="connsiteY2" fmla="*/ 784225 h 790575"/>
              </a:gdLst>
              <a:ahLst/>
              <a:cxnLst>
                <a:cxn ang="0">
                  <a:pos x="connsiteX0" y="connsiteY0"/>
                </a:cxn>
                <a:cxn ang="0">
                  <a:pos x="connsiteX1" y="connsiteY1"/>
                </a:cxn>
                <a:cxn ang="0">
                  <a:pos x="connsiteX2" y="connsiteY2"/>
                </a:cxn>
              </a:cxnLst>
              <a:rect l="l" t="t" r="r" b="b"/>
              <a:pathLst>
                <a:path w="1150938" h="790575">
                  <a:moveTo>
                    <a:pt x="0" y="790575"/>
                  </a:moveTo>
                  <a:lnTo>
                    <a:pt x="581025" y="0"/>
                  </a:lnTo>
                  <a:lnTo>
                    <a:pt x="1150938" y="784225"/>
                  </a:lnTo>
                </a:path>
              </a:pathLst>
            </a:custGeom>
            <a:noFill/>
            <a:ln w="28575" cap="rnd">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a:extLst>
              <a:ext uri="{FF2B5EF4-FFF2-40B4-BE49-F238E27FC236}">
                <a16:creationId xmlns:a16="http://schemas.microsoft.com/office/drawing/2014/main" id="{1E174E3B-02DD-2C5D-05AE-F6DBB9CBBF99}"/>
              </a:ext>
            </a:extLst>
          </p:cNvPr>
          <p:cNvGrpSpPr/>
          <p:nvPr/>
        </p:nvGrpSpPr>
        <p:grpSpPr>
          <a:xfrm rot="10026352" flipH="1">
            <a:off x="5069643" y="2598254"/>
            <a:ext cx="3739520" cy="169545"/>
            <a:chOff x="3462868" y="917407"/>
            <a:chExt cx="4169472" cy="189039"/>
          </a:xfrm>
        </p:grpSpPr>
        <p:cxnSp>
          <p:nvCxnSpPr>
            <p:cNvPr id="45" name="Straight Connector 44">
              <a:extLst>
                <a:ext uri="{FF2B5EF4-FFF2-40B4-BE49-F238E27FC236}">
                  <a16:creationId xmlns:a16="http://schemas.microsoft.com/office/drawing/2014/main" id="{F2E1EBE0-4D31-7452-D49D-0F743D3B3ADD}"/>
                </a:ext>
              </a:extLst>
            </p:cNvPr>
            <p:cNvCxnSpPr>
              <a:cxnSpLocks/>
            </p:cNvCxnSpPr>
            <p:nvPr/>
          </p:nvCxnSpPr>
          <p:spPr>
            <a:xfrm flipH="1">
              <a:off x="3462868" y="990925"/>
              <a:ext cx="4169472" cy="19864"/>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Freeform: Shape 45">
              <a:extLst>
                <a:ext uri="{FF2B5EF4-FFF2-40B4-BE49-F238E27FC236}">
                  <a16:creationId xmlns:a16="http://schemas.microsoft.com/office/drawing/2014/main" id="{B10D37C0-5542-7065-D137-637753175FF7}"/>
                </a:ext>
              </a:extLst>
            </p:cNvPr>
            <p:cNvSpPr/>
            <p:nvPr/>
          </p:nvSpPr>
          <p:spPr>
            <a:xfrm rot="5400000">
              <a:off x="4875351" y="854950"/>
              <a:ext cx="189039" cy="313953"/>
            </a:xfrm>
            <a:custGeom>
              <a:avLst/>
              <a:gdLst>
                <a:gd name="connsiteX0" fmla="*/ 0 w 1150938"/>
                <a:gd name="connsiteY0" fmla="*/ 790575 h 790575"/>
                <a:gd name="connsiteX1" fmla="*/ 581025 w 1150938"/>
                <a:gd name="connsiteY1" fmla="*/ 0 h 790575"/>
                <a:gd name="connsiteX2" fmla="*/ 1150938 w 1150938"/>
                <a:gd name="connsiteY2" fmla="*/ 784225 h 790575"/>
              </a:gdLst>
              <a:ahLst/>
              <a:cxnLst>
                <a:cxn ang="0">
                  <a:pos x="connsiteX0" y="connsiteY0"/>
                </a:cxn>
                <a:cxn ang="0">
                  <a:pos x="connsiteX1" y="connsiteY1"/>
                </a:cxn>
                <a:cxn ang="0">
                  <a:pos x="connsiteX2" y="connsiteY2"/>
                </a:cxn>
              </a:cxnLst>
              <a:rect l="l" t="t" r="r" b="b"/>
              <a:pathLst>
                <a:path w="1150938" h="790575">
                  <a:moveTo>
                    <a:pt x="0" y="790575"/>
                  </a:moveTo>
                  <a:lnTo>
                    <a:pt x="581025" y="0"/>
                  </a:lnTo>
                  <a:lnTo>
                    <a:pt x="1150938" y="784225"/>
                  </a:lnTo>
                </a:path>
              </a:pathLst>
            </a:custGeom>
            <a:noFill/>
            <a:ln w="28575" cap="rnd">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7" name="Group 46">
            <a:extLst>
              <a:ext uri="{FF2B5EF4-FFF2-40B4-BE49-F238E27FC236}">
                <a16:creationId xmlns:a16="http://schemas.microsoft.com/office/drawing/2014/main" id="{B2377D2F-8CD7-A092-BB9F-1622E63E21A5}"/>
              </a:ext>
            </a:extLst>
          </p:cNvPr>
          <p:cNvGrpSpPr/>
          <p:nvPr/>
        </p:nvGrpSpPr>
        <p:grpSpPr>
          <a:xfrm rot="9426662" flipH="1">
            <a:off x="4949438" y="2770395"/>
            <a:ext cx="3658299" cy="165863"/>
            <a:chOff x="3462868" y="917407"/>
            <a:chExt cx="4169472" cy="189039"/>
          </a:xfrm>
        </p:grpSpPr>
        <p:cxnSp>
          <p:nvCxnSpPr>
            <p:cNvPr id="48" name="Straight Connector 47">
              <a:extLst>
                <a:ext uri="{FF2B5EF4-FFF2-40B4-BE49-F238E27FC236}">
                  <a16:creationId xmlns:a16="http://schemas.microsoft.com/office/drawing/2014/main" id="{6042C860-A694-257B-59E5-E426928C384F}"/>
                </a:ext>
              </a:extLst>
            </p:cNvPr>
            <p:cNvCxnSpPr>
              <a:cxnSpLocks/>
            </p:cNvCxnSpPr>
            <p:nvPr/>
          </p:nvCxnSpPr>
          <p:spPr>
            <a:xfrm flipH="1">
              <a:off x="3462868" y="990925"/>
              <a:ext cx="4169472" cy="19864"/>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Freeform: Shape 48">
              <a:extLst>
                <a:ext uri="{FF2B5EF4-FFF2-40B4-BE49-F238E27FC236}">
                  <a16:creationId xmlns:a16="http://schemas.microsoft.com/office/drawing/2014/main" id="{C2C624D1-B54D-5050-004D-8E040B753F56}"/>
                </a:ext>
              </a:extLst>
            </p:cNvPr>
            <p:cNvSpPr/>
            <p:nvPr/>
          </p:nvSpPr>
          <p:spPr>
            <a:xfrm rot="5400000">
              <a:off x="4875351" y="854950"/>
              <a:ext cx="189039" cy="313953"/>
            </a:xfrm>
            <a:custGeom>
              <a:avLst/>
              <a:gdLst>
                <a:gd name="connsiteX0" fmla="*/ 0 w 1150938"/>
                <a:gd name="connsiteY0" fmla="*/ 790575 h 790575"/>
                <a:gd name="connsiteX1" fmla="*/ 581025 w 1150938"/>
                <a:gd name="connsiteY1" fmla="*/ 0 h 790575"/>
                <a:gd name="connsiteX2" fmla="*/ 1150938 w 1150938"/>
                <a:gd name="connsiteY2" fmla="*/ 784225 h 790575"/>
              </a:gdLst>
              <a:ahLst/>
              <a:cxnLst>
                <a:cxn ang="0">
                  <a:pos x="connsiteX0" y="connsiteY0"/>
                </a:cxn>
                <a:cxn ang="0">
                  <a:pos x="connsiteX1" y="connsiteY1"/>
                </a:cxn>
                <a:cxn ang="0">
                  <a:pos x="connsiteX2" y="connsiteY2"/>
                </a:cxn>
              </a:cxnLst>
              <a:rect l="l" t="t" r="r" b="b"/>
              <a:pathLst>
                <a:path w="1150938" h="790575">
                  <a:moveTo>
                    <a:pt x="0" y="790575"/>
                  </a:moveTo>
                  <a:lnTo>
                    <a:pt x="581025" y="0"/>
                  </a:lnTo>
                  <a:lnTo>
                    <a:pt x="1150938" y="784225"/>
                  </a:lnTo>
                </a:path>
              </a:pathLst>
            </a:custGeom>
            <a:noFill/>
            <a:ln w="28575" cap="rnd">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0" name="TextBox 49">
            <a:extLst>
              <a:ext uri="{FF2B5EF4-FFF2-40B4-BE49-F238E27FC236}">
                <a16:creationId xmlns:a16="http://schemas.microsoft.com/office/drawing/2014/main" id="{C79E7270-FE2E-1398-744B-20C07669FA66}"/>
              </a:ext>
            </a:extLst>
          </p:cNvPr>
          <p:cNvSpPr txBox="1"/>
          <p:nvPr/>
        </p:nvSpPr>
        <p:spPr>
          <a:xfrm flipH="1">
            <a:off x="7125942" y="1900179"/>
            <a:ext cx="404278" cy="523220"/>
          </a:xfrm>
          <a:prstGeom prst="rect">
            <a:avLst/>
          </a:prstGeom>
          <a:noFill/>
        </p:spPr>
        <p:txBody>
          <a:bodyPr wrap="none" rtlCol="0">
            <a:spAutoFit/>
          </a:bodyPr>
          <a:lstStyle/>
          <a:p>
            <a:pPr algn="l"/>
            <a:r>
              <a:rPr lang="en-GB" sz="2800" dirty="0"/>
              <a:t>F</a:t>
            </a:r>
          </a:p>
        </p:txBody>
      </p:sp>
      <p:sp>
        <p:nvSpPr>
          <p:cNvPr id="20" name="TextBox 19">
            <a:extLst>
              <a:ext uri="{FF2B5EF4-FFF2-40B4-BE49-F238E27FC236}">
                <a16:creationId xmlns:a16="http://schemas.microsoft.com/office/drawing/2014/main" id="{B0844C86-4E84-046B-848E-FAF058EF9BE1}"/>
              </a:ext>
            </a:extLst>
          </p:cNvPr>
          <p:cNvSpPr txBox="1"/>
          <p:nvPr/>
        </p:nvSpPr>
        <p:spPr>
          <a:xfrm>
            <a:off x="6616991" y="1343448"/>
            <a:ext cx="1300356" cy="584775"/>
          </a:xfrm>
          <a:prstGeom prst="rect">
            <a:avLst/>
          </a:prstGeom>
          <a:noFill/>
        </p:spPr>
        <p:txBody>
          <a:bodyPr wrap="none" rtlCol="0">
            <a:spAutoFit/>
          </a:bodyPr>
          <a:lstStyle/>
          <a:p>
            <a:pPr algn="l">
              <a:spcAft>
                <a:spcPts val="1200"/>
              </a:spcAft>
            </a:pPr>
            <a:r>
              <a:rPr lang="en-GB" sz="3200" dirty="0">
                <a:latin typeface="Arial" panose="020B0604020202020204" pitchFamily="34" charset="0"/>
                <a:cs typeface="Arial" panose="020B0604020202020204" pitchFamily="34" charset="0"/>
              </a:rPr>
              <a:t>Focus</a:t>
            </a:r>
          </a:p>
        </p:txBody>
      </p:sp>
    </p:spTree>
    <p:extLst>
      <p:ext uri="{BB962C8B-B14F-4D97-AF65-F5344CB8AC3E}">
        <p14:creationId xmlns:p14="http://schemas.microsoft.com/office/powerpoint/2010/main" val="264005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50" grpId="0"/>
      <p:bldP spid="2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99650-9FED-B604-EAAC-A09F1AECF1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0F598A-413B-7EAC-877B-59AC8559567B}"/>
              </a:ext>
            </a:extLst>
          </p:cNvPr>
          <p:cNvSpPr>
            <a:spLocks noGrp="1"/>
          </p:cNvSpPr>
          <p:nvPr>
            <p:ph type="title"/>
          </p:nvPr>
        </p:nvSpPr>
        <p:spPr/>
        <p:txBody>
          <a:bodyPr>
            <a:normAutofit fontScale="90000"/>
          </a:bodyPr>
          <a:lstStyle/>
          <a:p>
            <a:r>
              <a:rPr lang="en-GB" dirty="0"/>
              <a:t>Exercise</a:t>
            </a:r>
          </a:p>
        </p:txBody>
      </p:sp>
      <p:sp>
        <p:nvSpPr>
          <p:cNvPr id="3" name="Text Placeholder 2">
            <a:extLst>
              <a:ext uri="{FF2B5EF4-FFF2-40B4-BE49-F238E27FC236}">
                <a16:creationId xmlns:a16="http://schemas.microsoft.com/office/drawing/2014/main" id="{9ADB1E35-E967-ACA4-716D-75FC9951FD43}"/>
              </a:ext>
            </a:extLst>
          </p:cNvPr>
          <p:cNvSpPr>
            <a:spLocks noGrp="1"/>
          </p:cNvSpPr>
          <p:nvPr>
            <p:ph type="body" sz="quarter" idx="10"/>
          </p:nvPr>
        </p:nvSpPr>
        <p:spPr>
          <a:xfrm>
            <a:off x="122292" y="461664"/>
            <a:ext cx="8899415" cy="1255728"/>
          </a:xfrm>
        </p:spPr>
        <p:txBody>
          <a:bodyPr/>
          <a:lstStyle/>
          <a:p>
            <a:r>
              <a:rPr lang="en-IE" dirty="0"/>
              <a:t>Draw a ray diagram to find the image of the arrow in the plane mirror. Use your diagram to show that the image is the same size as the object.</a:t>
            </a:r>
          </a:p>
        </p:txBody>
      </p:sp>
      <p:grpSp>
        <p:nvGrpSpPr>
          <p:cNvPr id="21" name="Group 20">
            <a:extLst>
              <a:ext uri="{FF2B5EF4-FFF2-40B4-BE49-F238E27FC236}">
                <a16:creationId xmlns:a16="http://schemas.microsoft.com/office/drawing/2014/main" id="{B6BAE0CE-7CFF-9906-5444-AB22371A0C32}"/>
              </a:ext>
            </a:extLst>
          </p:cNvPr>
          <p:cNvGrpSpPr/>
          <p:nvPr/>
        </p:nvGrpSpPr>
        <p:grpSpPr>
          <a:xfrm>
            <a:off x="1007603" y="2093682"/>
            <a:ext cx="7128792" cy="3530504"/>
            <a:chOff x="1007603" y="2093682"/>
            <a:chExt cx="7128792" cy="3530504"/>
          </a:xfrm>
        </p:grpSpPr>
        <p:grpSp>
          <p:nvGrpSpPr>
            <p:cNvPr id="40" name="Group 39">
              <a:extLst>
                <a:ext uri="{FF2B5EF4-FFF2-40B4-BE49-F238E27FC236}">
                  <a16:creationId xmlns:a16="http://schemas.microsoft.com/office/drawing/2014/main" id="{4BAE1E67-9479-E1D8-03DF-2CFE21923CAD}"/>
                </a:ext>
              </a:extLst>
            </p:cNvPr>
            <p:cNvGrpSpPr/>
            <p:nvPr/>
          </p:nvGrpSpPr>
          <p:grpSpPr>
            <a:xfrm rot="16200000">
              <a:off x="4572319" y="2139081"/>
              <a:ext cx="3491239" cy="3400442"/>
              <a:chOff x="1007603" y="1520387"/>
              <a:chExt cx="7128793" cy="3400442"/>
            </a:xfrm>
          </p:grpSpPr>
          <p:cxnSp>
            <p:nvCxnSpPr>
              <p:cNvPr id="41" name="Straight Connector 40">
                <a:extLst>
                  <a:ext uri="{FF2B5EF4-FFF2-40B4-BE49-F238E27FC236}">
                    <a16:creationId xmlns:a16="http://schemas.microsoft.com/office/drawing/2014/main" id="{3A7F69DD-4A30-7253-0ED1-F1949E67AB73}"/>
                  </a:ext>
                </a:extLst>
              </p:cNvPr>
              <p:cNvCxnSpPr>
                <a:cxnSpLocks/>
              </p:cNvCxnSpPr>
              <p:nvPr/>
            </p:nvCxnSpPr>
            <p:spPr>
              <a:xfrm>
                <a:off x="1007604" y="3212976"/>
                <a:ext cx="7128792"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96D37ABB-811E-223B-DF5E-DF69EEF7D5D8}"/>
                  </a:ext>
                </a:extLst>
              </p:cNvPr>
              <p:cNvCxnSpPr>
                <a:cxnSpLocks/>
              </p:cNvCxnSpPr>
              <p:nvPr/>
            </p:nvCxnSpPr>
            <p:spPr>
              <a:xfrm>
                <a:off x="1007604" y="1520387"/>
                <a:ext cx="7128792"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09087944-4BF7-6765-EC44-6E770E7CD9B4}"/>
                  </a:ext>
                </a:extLst>
              </p:cNvPr>
              <p:cNvCxnSpPr>
                <a:cxnSpLocks/>
              </p:cNvCxnSpPr>
              <p:nvPr/>
            </p:nvCxnSpPr>
            <p:spPr>
              <a:xfrm>
                <a:off x="1007604" y="1943534"/>
                <a:ext cx="7128792"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3A0F6FAA-84B0-8B72-146F-BB78F2969C1A}"/>
                  </a:ext>
                </a:extLst>
              </p:cNvPr>
              <p:cNvCxnSpPr>
                <a:cxnSpLocks/>
              </p:cNvCxnSpPr>
              <p:nvPr/>
            </p:nvCxnSpPr>
            <p:spPr>
              <a:xfrm>
                <a:off x="1007604" y="2366682"/>
                <a:ext cx="7128792"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A6F0377D-3CE0-68D0-902A-6EFB517D0387}"/>
                  </a:ext>
                </a:extLst>
              </p:cNvPr>
              <p:cNvCxnSpPr>
                <a:cxnSpLocks/>
              </p:cNvCxnSpPr>
              <p:nvPr/>
            </p:nvCxnSpPr>
            <p:spPr>
              <a:xfrm>
                <a:off x="1007604" y="2805707"/>
                <a:ext cx="7128792"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736EEEFF-3385-A23E-0E92-5B50393833C8}"/>
                  </a:ext>
                </a:extLst>
              </p:cNvPr>
              <p:cNvCxnSpPr>
                <a:cxnSpLocks/>
              </p:cNvCxnSpPr>
              <p:nvPr/>
            </p:nvCxnSpPr>
            <p:spPr>
              <a:xfrm>
                <a:off x="1007604" y="3636123"/>
                <a:ext cx="7128792"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2D4FE37D-5D68-55A1-7BAD-4648F833D5CF}"/>
                  </a:ext>
                </a:extLst>
              </p:cNvPr>
              <p:cNvCxnSpPr>
                <a:cxnSpLocks/>
              </p:cNvCxnSpPr>
              <p:nvPr/>
            </p:nvCxnSpPr>
            <p:spPr>
              <a:xfrm>
                <a:off x="1007604" y="4059271"/>
                <a:ext cx="7128792"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6F46E61E-9675-D94C-83A1-E98B32D374DB}"/>
                  </a:ext>
                </a:extLst>
              </p:cNvPr>
              <p:cNvCxnSpPr>
                <a:cxnSpLocks/>
              </p:cNvCxnSpPr>
              <p:nvPr/>
            </p:nvCxnSpPr>
            <p:spPr>
              <a:xfrm>
                <a:off x="1007604" y="4482418"/>
                <a:ext cx="7128792"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D516A7C4-EAE6-EE96-5C3C-C7A2A8734B1A}"/>
                  </a:ext>
                </a:extLst>
              </p:cNvPr>
              <p:cNvCxnSpPr>
                <a:cxnSpLocks/>
              </p:cNvCxnSpPr>
              <p:nvPr/>
            </p:nvCxnSpPr>
            <p:spPr>
              <a:xfrm>
                <a:off x="1007603" y="4920829"/>
                <a:ext cx="7128792"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grpSp>
        <p:grpSp>
          <p:nvGrpSpPr>
            <p:cNvPr id="28" name="Group 27">
              <a:extLst>
                <a:ext uri="{FF2B5EF4-FFF2-40B4-BE49-F238E27FC236}">
                  <a16:creationId xmlns:a16="http://schemas.microsoft.com/office/drawing/2014/main" id="{4D76E4E2-954A-E61B-C065-8903E46BB5A6}"/>
                </a:ext>
              </a:extLst>
            </p:cNvPr>
            <p:cNvGrpSpPr/>
            <p:nvPr/>
          </p:nvGrpSpPr>
          <p:grpSpPr>
            <a:xfrm rot="16200000">
              <a:off x="1189299" y="2195766"/>
              <a:ext cx="3491239" cy="3365602"/>
              <a:chOff x="1007603" y="1943534"/>
              <a:chExt cx="7128793" cy="3365602"/>
            </a:xfrm>
          </p:grpSpPr>
          <p:cxnSp>
            <p:nvCxnSpPr>
              <p:cNvPr id="29" name="Straight Connector 28">
                <a:extLst>
                  <a:ext uri="{FF2B5EF4-FFF2-40B4-BE49-F238E27FC236}">
                    <a16:creationId xmlns:a16="http://schemas.microsoft.com/office/drawing/2014/main" id="{ECD8D7F4-D29C-D8CB-DC69-150E4CEAF325}"/>
                  </a:ext>
                </a:extLst>
              </p:cNvPr>
              <p:cNvCxnSpPr>
                <a:cxnSpLocks/>
              </p:cNvCxnSpPr>
              <p:nvPr/>
            </p:nvCxnSpPr>
            <p:spPr>
              <a:xfrm>
                <a:off x="1007604" y="3212976"/>
                <a:ext cx="7128792"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63516CCD-9A47-FF21-BD79-26B7353FC968}"/>
                  </a:ext>
                </a:extLst>
              </p:cNvPr>
              <p:cNvCxnSpPr>
                <a:cxnSpLocks/>
              </p:cNvCxnSpPr>
              <p:nvPr/>
            </p:nvCxnSpPr>
            <p:spPr>
              <a:xfrm>
                <a:off x="1007604" y="1943534"/>
                <a:ext cx="7128792"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4B0AF3B7-D2B3-87AA-6793-844A91F7FFA4}"/>
                  </a:ext>
                </a:extLst>
              </p:cNvPr>
              <p:cNvCxnSpPr>
                <a:cxnSpLocks/>
              </p:cNvCxnSpPr>
              <p:nvPr/>
            </p:nvCxnSpPr>
            <p:spPr>
              <a:xfrm>
                <a:off x="1007604" y="2366682"/>
                <a:ext cx="7128792"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DDB81454-D893-3CEC-F875-75A91A350552}"/>
                  </a:ext>
                </a:extLst>
              </p:cNvPr>
              <p:cNvCxnSpPr>
                <a:cxnSpLocks/>
              </p:cNvCxnSpPr>
              <p:nvPr/>
            </p:nvCxnSpPr>
            <p:spPr>
              <a:xfrm>
                <a:off x="1007604" y="2805707"/>
                <a:ext cx="7128792"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25829F36-ABAB-64CC-B34A-B814FAA2FDD7}"/>
                  </a:ext>
                </a:extLst>
              </p:cNvPr>
              <p:cNvCxnSpPr>
                <a:cxnSpLocks/>
              </p:cNvCxnSpPr>
              <p:nvPr/>
            </p:nvCxnSpPr>
            <p:spPr>
              <a:xfrm>
                <a:off x="1007604" y="3636123"/>
                <a:ext cx="7128792"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650B5FA4-D3E1-91C1-6721-4ADA32D187AA}"/>
                  </a:ext>
                </a:extLst>
              </p:cNvPr>
              <p:cNvCxnSpPr>
                <a:cxnSpLocks/>
              </p:cNvCxnSpPr>
              <p:nvPr/>
            </p:nvCxnSpPr>
            <p:spPr>
              <a:xfrm>
                <a:off x="1007604" y="4059271"/>
                <a:ext cx="7128792"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3956B61A-3DC1-06A9-B1D4-7BF5391E84BB}"/>
                  </a:ext>
                </a:extLst>
              </p:cNvPr>
              <p:cNvCxnSpPr>
                <a:cxnSpLocks/>
              </p:cNvCxnSpPr>
              <p:nvPr/>
            </p:nvCxnSpPr>
            <p:spPr>
              <a:xfrm>
                <a:off x="1007604" y="4482418"/>
                <a:ext cx="7128792"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178BED44-A9A6-8957-6B44-1FC504D7F813}"/>
                  </a:ext>
                </a:extLst>
              </p:cNvPr>
              <p:cNvCxnSpPr>
                <a:cxnSpLocks/>
              </p:cNvCxnSpPr>
              <p:nvPr/>
            </p:nvCxnSpPr>
            <p:spPr>
              <a:xfrm>
                <a:off x="1007603" y="4920829"/>
                <a:ext cx="7128792"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3CFA2651-AEC5-D751-BD29-35B5157F8109}"/>
                  </a:ext>
                </a:extLst>
              </p:cNvPr>
              <p:cNvCxnSpPr>
                <a:cxnSpLocks/>
              </p:cNvCxnSpPr>
              <p:nvPr/>
            </p:nvCxnSpPr>
            <p:spPr>
              <a:xfrm>
                <a:off x="1007604" y="5309136"/>
                <a:ext cx="7128792"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grpSp>
        <p:grpSp>
          <p:nvGrpSpPr>
            <p:cNvPr id="14" name="Group 13">
              <a:extLst>
                <a:ext uri="{FF2B5EF4-FFF2-40B4-BE49-F238E27FC236}">
                  <a16:creationId xmlns:a16="http://schemas.microsoft.com/office/drawing/2014/main" id="{B9A5F00C-141F-7497-03DB-7DC060F15911}"/>
                </a:ext>
              </a:extLst>
            </p:cNvPr>
            <p:cNvGrpSpPr/>
            <p:nvPr/>
          </p:nvGrpSpPr>
          <p:grpSpPr>
            <a:xfrm>
              <a:off x="1007603" y="2284475"/>
              <a:ext cx="7128792" cy="3212083"/>
              <a:chOff x="1007604" y="1520387"/>
              <a:chExt cx="7128792" cy="3212083"/>
            </a:xfrm>
          </p:grpSpPr>
          <p:cxnSp>
            <p:nvCxnSpPr>
              <p:cNvPr id="5" name="Straight Connector 4">
                <a:extLst>
                  <a:ext uri="{FF2B5EF4-FFF2-40B4-BE49-F238E27FC236}">
                    <a16:creationId xmlns:a16="http://schemas.microsoft.com/office/drawing/2014/main" id="{F38216D2-466B-023D-B9E9-C7FE716A4A6D}"/>
                  </a:ext>
                </a:extLst>
              </p:cNvPr>
              <p:cNvCxnSpPr>
                <a:cxnSpLocks/>
              </p:cNvCxnSpPr>
              <p:nvPr/>
            </p:nvCxnSpPr>
            <p:spPr>
              <a:xfrm>
                <a:off x="1007604" y="3212976"/>
                <a:ext cx="7128792"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F5AF5BE5-2C1E-BE9C-C106-2914521A5856}"/>
                  </a:ext>
                </a:extLst>
              </p:cNvPr>
              <p:cNvCxnSpPr>
                <a:cxnSpLocks/>
              </p:cNvCxnSpPr>
              <p:nvPr/>
            </p:nvCxnSpPr>
            <p:spPr>
              <a:xfrm>
                <a:off x="1007604" y="1520387"/>
                <a:ext cx="7128792"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2D6A6E5B-3407-57C6-8EDE-E2BB4BE0ECC6}"/>
                  </a:ext>
                </a:extLst>
              </p:cNvPr>
              <p:cNvCxnSpPr>
                <a:cxnSpLocks/>
              </p:cNvCxnSpPr>
              <p:nvPr/>
            </p:nvCxnSpPr>
            <p:spPr>
              <a:xfrm>
                <a:off x="1007604" y="1943534"/>
                <a:ext cx="7128792"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EE405C64-5610-91B2-178F-4E75722F95DD}"/>
                  </a:ext>
                </a:extLst>
              </p:cNvPr>
              <p:cNvCxnSpPr>
                <a:cxnSpLocks/>
              </p:cNvCxnSpPr>
              <p:nvPr/>
            </p:nvCxnSpPr>
            <p:spPr>
              <a:xfrm>
                <a:off x="1007604" y="2366682"/>
                <a:ext cx="7128792"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6DE64525-EFE4-DD40-F5C6-6BFF5F950B9C}"/>
                  </a:ext>
                </a:extLst>
              </p:cNvPr>
              <p:cNvCxnSpPr>
                <a:cxnSpLocks/>
              </p:cNvCxnSpPr>
              <p:nvPr/>
            </p:nvCxnSpPr>
            <p:spPr>
              <a:xfrm>
                <a:off x="1007604" y="2805707"/>
                <a:ext cx="7128792"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5F6E61A3-3087-7321-0E5B-3FA090CE1F84}"/>
                  </a:ext>
                </a:extLst>
              </p:cNvPr>
              <p:cNvCxnSpPr>
                <a:cxnSpLocks/>
              </p:cNvCxnSpPr>
              <p:nvPr/>
            </p:nvCxnSpPr>
            <p:spPr>
              <a:xfrm>
                <a:off x="1007604" y="3636123"/>
                <a:ext cx="7128792"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BBE14310-9BBB-C47F-18EC-88DA7C815CBB}"/>
                  </a:ext>
                </a:extLst>
              </p:cNvPr>
              <p:cNvCxnSpPr>
                <a:cxnSpLocks/>
              </p:cNvCxnSpPr>
              <p:nvPr/>
            </p:nvCxnSpPr>
            <p:spPr>
              <a:xfrm>
                <a:off x="1007604" y="4059271"/>
                <a:ext cx="7128792"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FE785384-BB6C-5C08-A8DC-D2C5C6740049}"/>
                  </a:ext>
                </a:extLst>
              </p:cNvPr>
              <p:cNvCxnSpPr>
                <a:cxnSpLocks/>
              </p:cNvCxnSpPr>
              <p:nvPr/>
            </p:nvCxnSpPr>
            <p:spPr>
              <a:xfrm>
                <a:off x="1007604" y="4482418"/>
                <a:ext cx="7128792"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22FF7750-94DB-2A99-08AB-B0A6904E88F9}"/>
                  </a:ext>
                </a:extLst>
              </p:cNvPr>
              <p:cNvCxnSpPr>
                <a:cxnSpLocks/>
              </p:cNvCxnSpPr>
              <p:nvPr/>
            </p:nvCxnSpPr>
            <p:spPr>
              <a:xfrm>
                <a:off x="4628303" y="1628594"/>
                <a:ext cx="0" cy="3103876"/>
              </a:xfrm>
              <a:prstGeom prst="line">
                <a:avLst/>
              </a:prstGeom>
              <a:ln w="38100"/>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3B483FB1-274A-755E-5CCE-2380AE9E575E}"/>
                  </a:ext>
                </a:extLst>
              </p:cNvPr>
              <p:cNvSpPr/>
              <p:nvPr/>
            </p:nvSpPr>
            <p:spPr>
              <a:xfrm>
                <a:off x="4689728" y="1628593"/>
                <a:ext cx="98280" cy="3103877"/>
              </a:xfrm>
              <a:prstGeom prst="rect">
                <a:avLst/>
              </a:prstGeom>
              <a:pattFill prst="wdDnDiag">
                <a:fgClr>
                  <a:schemeClr val="accent1"/>
                </a:fgClr>
                <a:bgClr>
                  <a:schemeClr val="bg1"/>
                </a:bgClr>
              </a:patt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Arrow: Right 15">
              <a:extLst>
                <a:ext uri="{FF2B5EF4-FFF2-40B4-BE49-F238E27FC236}">
                  <a16:creationId xmlns:a16="http://schemas.microsoft.com/office/drawing/2014/main" id="{BF4B1A13-D226-21E4-0B05-474CBAECDE01}"/>
                </a:ext>
              </a:extLst>
            </p:cNvPr>
            <p:cNvSpPr/>
            <p:nvPr/>
          </p:nvSpPr>
          <p:spPr>
            <a:xfrm rot="16200000">
              <a:off x="1912610" y="3286956"/>
              <a:ext cx="1221918" cy="134408"/>
            </a:xfrm>
            <a:prstGeom prst="rightArrow">
              <a:avLst>
                <a:gd name="adj1" fmla="val 40799"/>
                <a:gd name="adj2" fmla="val 84722"/>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20030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2E2C0BE9-E930-7EFF-DE07-CE149359B5DB}"/>
              </a:ext>
            </a:extLst>
          </p:cNvPr>
          <p:cNvSpPr/>
          <p:nvPr/>
        </p:nvSpPr>
        <p:spPr>
          <a:xfrm>
            <a:off x="6563348" y="1045028"/>
            <a:ext cx="482414" cy="2271472"/>
          </a:xfrm>
          <a:custGeom>
            <a:avLst/>
            <a:gdLst>
              <a:gd name="connsiteX0" fmla="*/ 124709 w 249418"/>
              <a:gd name="connsiteY0" fmla="*/ 0 h 1980320"/>
              <a:gd name="connsiteX1" fmla="*/ 165655 w 249418"/>
              <a:gd name="connsiteY1" fmla="*/ 159242 h 1980320"/>
              <a:gd name="connsiteX2" fmla="*/ 249418 w 249418"/>
              <a:gd name="connsiteY2" fmla="*/ 990160 h 1980320"/>
              <a:gd name="connsiteX3" fmla="*/ 165655 w 249418"/>
              <a:gd name="connsiteY3" fmla="*/ 1821078 h 1980320"/>
              <a:gd name="connsiteX4" fmla="*/ 124709 w 249418"/>
              <a:gd name="connsiteY4" fmla="*/ 1980320 h 1980320"/>
              <a:gd name="connsiteX5" fmla="*/ 83764 w 249418"/>
              <a:gd name="connsiteY5" fmla="*/ 1821078 h 1980320"/>
              <a:gd name="connsiteX6" fmla="*/ 0 w 249418"/>
              <a:gd name="connsiteY6" fmla="*/ 990160 h 1980320"/>
              <a:gd name="connsiteX7" fmla="*/ 83764 w 249418"/>
              <a:gd name="connsiteY7" fmla="*/ 159242 h 198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418" h="1980320">
                <a:moveTo>
                  <a:pt x="124709" y="0"/>
                </a:moveTo>
                <a:lnTo>
                  <a:pt x="165655" y="159242"/>
                </a:lnTo>
                <a:cubicBezTo>
                  <a:pt x="220576" y="427636"/>
                  <a:pt x="249418" y="705530"/>
                  <a:pt x="249418" y="990160"/>
                </a:cubicBezTo>
                <a:cubicBezTo>
                  <a:pt x="249418" y="1274791"/>
                  <a:pt x="220576" y="1552684"/>
                  <a:pt x="165655" y="1821078"/>
                </a:cubicBezTo>
                <a:lnTo>
                  <a:pt x="124709" y="1980320"/>
                </a:lnTo>
                <a:lnTo>
                  <a:pt x="83764" y="1821078"/>
                </a:lnTo>
                <a:cubicBezTo>
                  <a:pt x="28843" y="1552684"/>
                  <a:pt x="0" y="1274791"/>
                  <a:pt x="0" y="990160"/>
                </a:cubicBezTo>
                <a:cubicBezTo>
                  <a:pt x="0" y="705530"/>
                  <a:pt x="28843" y="427636"/>
                  <a:pt x="83764" y="159242"/>
                </a:cubicBezTo>
                <a:close/>
              </a:path>
            </a:pathLst>
          </a:custGeom>
          <a:solidFill>
            <a:schemeClr val="tx2">
              <a:lumMod val="10000"/>
              <a:lumOff val="9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GB" b="1">
              <a:solidFill>
                <a:schemeClr val="tx1"/>
              </a:solidFill>
              <a:latin typeface="Arial" charset="0"/>
            </a:endParaRPr>
          </a:p>
        </p:txBody>
      </p:sp>
      <p:sp>
        <p:nvSpPr>
          <p:cNvPr id="3075" name="Rectangle 4">
            <a:extLst>
              <a:ext uri="{FF2B5EF4-FFF2-40B4-BE49-F238E27FC236}">
                <a16:creationId xmlns:a16="http://schemas.microsoft.com/office/drawing/2014/main" id="{51AB53ED-ABE6-7919-FEA7-0008F02E4FA8}"/>
              </a:ext>
            </a:extLst>
          </p:cNvPr>
          <p:cNvSpPr>
            <a:spLocks noGrp="1" noChangeArrowheads="1"/>
          </p:cNvSpPr>
          <p:nvPr>
            <p:ph type="title"/>
          </p:nvPr>
        </p:nvSpPr>
        <p:spPr>
          <a:xfrm>
            <a:off x="179512" y="202630"/>
            <a:ext cx="8229600" cy="535531"/>
          </a:xfrm>
        </p:spPr>
        <p:txBody>
          <a:bodyPr/>
          <a:lstStyle/>
          <a:p>
            <a:pPr algn="l" eaLnBrk="1" hangingPunct="1"/>
            <a:r>
              <a:rPr lang="en-IE" altLang="en-US" sz="3200" b="1" dirty="0"/>
              <a:t>What is the focal length of a lens?</a:t>
            </a:r>
            <a:endParaRPr lang="en-GB" altLang="en-US" sz="3200" b="1" dirty="0"/>
          </a:p>
        </p:txBody>
      </p:sp>
      <p:cxnSp>
        <p:nvCxnSpPr>
          <p:cNvPr id="37" name="Straight Arrow Connector 36">
            <a:extLst>
              <a:ext uri="{FF2B5EF4-FFF2-40B4-BE49-F238E27FC236}">
                <a16:creationId xmlns:a16="http://schemas.microsoft.com/office/drawing/2014/main" id="{2B38C8DE-78E0-A248-FBF2-107DD70FD361}"/>
              </a:ext>
            </a:extLst>
          </p:cNvPr>
          <p:cNvCxnSpPr>
            <a:cxnSpLocks/>
          </p:cNvCxnSpPr>
          <p:nvPr/>
        </p:nvCxnSpPr>
        <p:spPr>
          <a:xfrm flipV="1">
            <a:off x="4448408" y="2960538"/>
            <a:ext cx="445322" cy="1183353"/>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 name="TextBox 5">
            <a:extLst>
              <a:ext uri="{FF2B5EF4-FFF2-40B4-BE49-F238E27FC236}">
                <a16:creationId xmlns:a16="http://schemas.microsoft.com/office/drawing/2014/main" id="{6B8B8422-EF2E-3C90-331E-874ADEFC07BD}"/>
              </a:ext>
            </a:extLst>
          </p:cNvPr>
          <p:cNvSpPr txBox="1"/>
          <p:nvPr/>
        </p:nvSpPr>
        <p:spPr>
          <a:xfrm>
            <a:off x="1125410" y="4227252"/>
            <a:ext cx="6213662" cy="1077218"/>
          </a:xfrm>
          <a:prstGeom prst="rect">
            <a:avLst/>
          </a:prstGeom>
          <a:solidFill>
            <a:srgbClr val="FFFF99"/>
          </a:solidFill>
        </p:spPr>
        <p:txBody>
          <a:bodyPr wrap="square" rtlCol="0">
            <a:spAutoFit/>
          </a:bodyPr>
          <a:lstStyle/>
          <a:p>
            <a:pPr algn="l"/>
            <a:r>
              <a:rPr lang="en-GB" sz="3200" dirty="0"/>
              <a:t>the distance from the focus to the optic centre of the lens</a:t>
            </a:r>
          </a:p>
        </p:txBody>
      </p:sp>
      <p:grpSp>
        <p:nvGrpSpPr>
          <p:cNvPr id="8" name="Group 7">
            <a:extLst>
              <a:ext uri="{FF2B5EF4-FFF2-40B4-BE49-F238E27FC236}">
                <a16:creationId xmlns:a16="http://schemas.microsoft.com/office/drawing/2014/main" id="{A229EB45-CA62-888C-F263-01994579645C}"/>
              </a:ext>
            </a:extLst>
          </p:cNvPr>
          <p:cNvGrpSpPr/>
          <p:nvPr/>
        </p:nvGrpSpPr>
        <p:grpSpPr>
          <a:xfrm>
            <a:off x="1557744" y="1751533"/>
            <a:ext cx="5781328" cy="442930"/>
            <a:chOff x="2627784" y="1689926"/>
            <a:chExt cx="5781328" cy="442930"/>
          </a:xfrm>
        </p:grpSpPr>
        <p:cxnSp>
          <p:nvCxnSpPr>
            <p:cNvPr id="5" name="Straight Connector 4">
              <a:extLst>
                <a:ext uri="{FF2B5EF4-FFF2-40B4-BE49-F238E27FC236}">
                  <a16:creationId xmlns:a16="http://schemas.microsoft.com/office/drawing/2014/main" id="{B098AE91-874B-C4B8-B6DA-8E19C39403ED}"/>
                </a:ext>
              </a:extLst>
            </p:cNvPr>
            <p:cNvCxnSpPr/>
            <p:nvPr/>
          </p:nvCxnSpPr>
          <p:spPr>
            <a:xfrm flipH="1">
              <a:off x="2627784" y="2132856"/>
              <a:ext cx="5781328" cy="0"/>
            </a:xfrm>
            <a:prstGeom prst="line">
              <a:avLst/>
            </a:prstGeom>
            <a:ln w="19050"/>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957D5C50-15B3-F3C2-7402-7A5BB15F22EC}"/>
                </a:ext>
              </a:extLst>
            </p:cNvPr>
            <p:cNvSpPr txBox="1"/>
            <p:nvPr/>
          </p:nvSpPr>
          <p:spPr>
            <a:xfrm>
              <a:off x="2627784" y="1689926"/>
              <a:ext cx="670376" cy="400110"/>
            </a:xfrm>
            <a:prstGeom prst="rect">
              <a:avLst/>
            </a:prstGeom>
            <a:noFill/>
          </p:spPr>
          <p:txBody>
            <a:bodyPr wrap="none" rtlCol="0">
              <a:spAutoFit/>
            </a:bodyPr>
            <a:lstStyle/>
            <a:p>
              <a:pPr algn="l"/>
              <a:r>
                <a:rPr lang="en-GB" sz="2000"/>
                <a:t>Axis</a:t>
              </a:r>
              <a:endParaRPr lang="en-GB" sz="2800"/>
            </a:p>
          </p:txBody>
        </p:sp>
      </p:grpSp>
      <p:sp>
        <p:nvSpPr>
          <p:cNvPr id="10" name="Oval 9">
            <a:extLst>
              <a:ext uri="{FF2B5EF4-FFF2-40B4-BE49-F238E27FC236}">
                <a16:creationId xmlns:a16="http://schemas.microsoft.com/office/drawing/2014/main" id="{BA31F728-977A-43E1-4E68-7062449B88EF}"/>
              </a:ext>
            </a:extLst>
          </p:cNvPr>
          <p:cNvSpPr/>
          <p:nvPr/>
        </p:nvSpPr>
        <p:spPr>
          <a:xfrm>
            <a:off x="3852435" y="2148407"/>
            <a:ext cx="124542" cy="107149"/>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C79E7270-FE2E-1398-744B-20C07669FA66}"/>
              </a:ext>
            </a:extLst>
          </p:cNvPr>
          <p:cNvSpPr txBox="1"/>
          <p:nvPr/>
        </p:nvSpPr>
        <p:spPr>
          <a:xfrm>
            <a:off x="3717984" y="1609299"/>
            <a:ext cx="404278" cy="523220"/>
          </a:xfrm>
          <a:prstGeom prst="rect">
            <a:avLst/>
          </a:prstGeom>
          <a:noFill/>
        </p:spPr>
        <p:txBody>
          <a:bodyPr wrap="none" rtlCol="0">
            <a:spAutoFit/>
          </a:bodyPr>
          <a:lstStyle/>
          <a:p>
            <a:pPr algn="l"/>
            <a:r>
              <a:rPr lang="en-GB" sz="2800"/>
              <a:t>F</a:t>
            </a:r>
          </a:p>
        </p:txBody>
      </p:sp>
      <p:cxnSp>
        <p:nvCxnSpPr>
          <p:cNvPr id="4" name="Straight Arrow Connector 3">
            <a:extLst>
              <a:ext uri="{FF2B5EF4-FFF2-40B4-BE49-F238E27FC236}">
                <a16:creationId xmlns:a16="http://schemas.microsoft.com/office/drawing/2014/main" id="{A17AE7FC-ACDE-C6C0-A143-55BF2E1A3C38}"/>
              </a:ext>
            </a:extLst>
          </p:cNvPr>
          <p:cNvCxnSpPr>
            <a:cxnSpLocks/>
          </p:cNvCxnSpPr>
          <p:nvPr/>
        </p:nvCxnSpPr>
        <p:spPr>
          <a:xfrm flipH="1">
            <a:off x="3955888" y="2329680"/>
            <a:ext cx="2894540" cy="9338"/>
          </a:xfrm>
          <a:prstGeom prst="straightConnector1">
            <a:avLst/>
          </a:prstGeom>
          <a:ln w="3810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46B92BF-A598-ADA2-2BFF-40435112066B}"/>
                  </a:ext>
                </a:extLst>
              </p:cNvPr>
              <p:cNvSpPr txBox="1"/>
              <p:nvPr/>
            </p:nvSpPr>
            <p:spPr>
              <a:xfrm>
                <a:off x="3852435" y="2330917"/>
                <a:ext cx="3131335" cy="584775"/>
              </a:xfrm>
              <a:prstGeom prst="rect">
                <a:avLst/>
              </a:prstGeom>
              <a:noFill/>
            </p:spPr>
            <p:txBody>
              <a:bodyPr wrap="square" rtlCol="0">
                <a:spAutoFit/>
              </a:bodyPr>
              <a:lstStyle/>
              <a:p>
                <a:pPr algn="l"/>
                <a:r>
                  <a:rPr lang="en-GB" sz="2800" dirty="0"/>
                  <a:t>Focal length  </a:t>
                </a:r>
                <a14:m>
                  <m:oMath xmlns:m="http://schemas.openxmlformats.org/officeDocument/2006/math">
                    <m:r>
                      <a:rPr lang="en-GB" sz="3200" b="1" i="1" smtClean="0">
                        <a:latin typeface="Cambria Math" panose="02040503050406030204" pitchFamily="18" charset="0"/>
                      </a:rPr>
                      <m:t>𝒇</m:t>
                    </m:r>
                  </m:oMath>
                </a14:m>
                <a:endParaRPr lang="en-GB" sz="3200" b="1" dirty="0"/>
              </a:p>
            </p:txBody>
          </p:sp>
        </mc:Choice>
        <mc:Fallback xmlns="">
          <p:sp>
            <p:nvSpPr>
              <p:cNvPr id="9" name="TextBox 8">
                <a:extLst>
                  <a:ext uri="{FF2B5EF4-FFF2-40B4-BE49-F238E27FC236}">
                    <a16:creationId xmlns:a16="http://schemas.microsoft.com/office/drawing/2014/main" id="{B46B92BF-A598-ADA2-2BFF-40435112066B}"/>
                  </a:ext>
                </a:extLst>
              </p:cNvPr>
              <p:cNvSpPr txBox="1">
                <a:spLocks noRot="1" noChangeAspect="1" noMove="1" noResize="1" noEditPoints="1" noAdjustHandles="1" noChangeArrowheads="1" noChangeShapeType="1" noTextEdit="1"/>
              </p:cNvSpPr>
              <p:nvPr/>
            </p:nvSpPr>
            <p:spPr>
              <a:xfrm>
                <a:off x="3852435" y="2330917"/>
                <a:ext cx="3131335" cy="584775"/>
              </a:xfrm>
              <a:prstGeom prst="rect">
                <a:avLst/>
              </a:prstGeom>
              <a:blipFill>
                <a:blip r:embed="rId2"/>
                <a:stretch>
                  <a:fillRect l="-4086" t="-2083" b="-26042"/>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2818762D-8FED-B9F1-8976-03AD1B570A0E}"/>
              </a:ext>
            </a:extLst>
          </p:cNvPr>
          <p:cNvSpPr txBox="1"/>
          <p:nvPr/>
        </p:nvSpPr>
        <p:spPr>
          <a:xfrm>
            <a:off x="5933915" y="4904360"/>
            <a:ext cx="1258866" cy="400110"/>
          </a:xfrm>
          <a:prstGeom prst="rect">
            <a:avLst/>
          </a:prstGeom>
          <a:noFill/>
        </p:spPr>
        <p:txBody>
          <a:bodyPr wrap="square">
            <a:spAutoFit/>
          </a:bodyPr>
          <a:lstStyle/>
          <a:p>
            <a:r>
              <a:rPr lang="en-GB" sz="2000" dirty="0">
                <a:effectLst/>
                <a:latin typeface="Aptos" panose="020B0004020202020204" pitchFamily="34" charset="0"/>
                <a:ea typeface="Times New Roman" panose="02020603050405020304" pitchFamily="18" charset="0"/>
                <a:cs typeface="Times New Roman" panose="02020603050405020304" pitchFamily="18" charset="0"/>
              </a:rPr>
              <a:t>HL 2022D</a:t>
            </a:r>
            <a:endParaRPr lang="en-GB" sz="2000" dirty="0"/>
          </a:p>
        </p:txBody>
      </p:sp>
    </p:spTree>
    <p:extLst>
      <p:ext uri="{BB962C8B-B14F-4D97-AF65-F5344CB8AC3E}">
        <p14:creationId xmlns:p14="http://schemas.microsoft.com/office/powerpoint/2010/main" val="120476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00"/>
                                        <p:tgtEl>
                                          <p:spTgt spid="37"/>
                                        </p:tgtEl>
                                      </p:cBhvr>
                                    </p:animEffec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8575">
          <a:solidFill>
            <a:schemeClr val="tx1"/>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28575">
          <a:solidFill>
            <a:schemeClr val="tx1"/>
          </a:solidFill>
          <a:tailEnd type="none" w="med" len="lg"/>
        </a:ln>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spcAft>
            <a:spcPts val="1200"/>
          </a:spcAft>
          <a:defRPr sz="28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emplate/>
  <TotalTime>22724</TotalTime>
  <Words>2822</Words>
  <Application>Microsoft Office PowerPoint</Application>
  <PresentationFormat>On-screen Show (4:3)</PresentationFormat>
  <Paragraphs>559</Paragraphs>
  <Slides>80</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80</vt:i4>
      </vt:variant>
    </vt:vector>
  </HeadingPairs>
  <TitlesOfParts>
    <vt:vector size="86" baseType="lpstr">
      <vt:lpstr>Aptos</vt:lpstr>
      <vt:lpstr>Arial</vt:lpstr>
      <vt:lpstr>Calibri</vt:lpstr>
      <vt:lpstr>Cambria Math</vt:lpstr>
      <vt:lpstr>Times New Roman</vt:lpstr>
      <vt:lpstr>Office Theme</vt:lpstr>
      <vt:lpstr>Lenses </vt:lpstr>
      <vt:lpstr>Physics Specification</vt:lpstr>
      <vt:lpstr>What is a converging lens?</vt:lpstr>
      <vt:lpstr>What is a Diverging Lens</vt:lpstr>
      <vt:lpstr>Describe a Convex and concave Lens</vt:lpstr>
      <vt:lpstr>Label the axis and optic centre</vt:lpstr>
      <vt:lpstr>What is the axis and optic centre of a lens</vt:lpstr>
      <vt:lpstr>What is the focus of a lens</vt:lpstr>
      <vt:lpstr>What is the focal length of a lens?</vt:lpstr>
      <vt:lpstr>Ray Diagrams for converging lenses</vt:lpstr>
      <vt:lpstr>Why draw an arrow here?</vt:lpstr>
      <vt:lpstr>Why is the arrow placed on the axis?</vt:lpstr>
      <vt:lpstr>Ray 1: Draw a ray through the optical centre.</vt:lpstr>
      <vt:lpstr>Ray 2: Draw a ray parallel to the axis.</vt:lpstr>
      <vt:lpstr>Can we draw the image now?</vt:lpstr>
      <vt:lpstr>Do we need a third ray?</vt:lpstr>
      <vt:lpstr>What is a Real Image?</vt:lpstr>
      <vt:lpstr>What is a Virtual Image?</vt:lpstr>
      <vt:lpstr>Exercise</vt:lpstr>
      <vt:lpstr>Exercise</vt:lpstr>
      <vt:lpstr>What kind of image forms if the object is beyond 2f?</vt:lpstr>
      <vt:lpstr>What kind of image forms if the object is at 2f?</vt:lpstr>
      <vt:lpstr>What if the object is between 2f and f?</vt:lpstr>
      <vt:lpstr>What if the object is at f?</vt:lpstr>
      <vt:lpstr>What if the object is inside F?</vt:lpstr>
      <vt:lpstr>Exercise</vt:lpstr>
      <vt:lpstr>Exercise</vt:lpstr>
      <vt:lpstr>2019 Q11e</vt:lpstr>
      <vt:lpstr>What is the Lens Formula</vt:lpstr>
      <vt:lpstr>When do you get negatives in the Lens Formula</vt:lpstr>
      <vt:lpstr>Example</vt:lpstr>
      <vt:lpstr>Example</vt:lpstr>
      <vt:lpstr>Exercise</vt:lpstr>
      <vt:lpstr>Exercise</vt:lpstr>
      <vt:lpstr>Exercise</vt:lpstr>
      <vt:lpstr>Exercise</vt:lpstr>
      <vt:lpstr>Exercise</vt:lpstr>
      <vt:lpstr>Exercise</vt:lpstr>
      <vt:lpstr>Experiment to Verify 1/f=1/u+1/v</vt:lpstr>
      <vt:lpstr>find f using a distant object</vt:lpstr>
      <vt:lpstr>find u and v</vt:lpstr>
      <vt:lpstr>Alternative setup using a small LED</vt:lpstr>
      <vt:lpstr>Find u and v</vt:lpstr>
      <vt:lpstr>Data and calculations</vt:lpstr>
      <vt:lpstr>Graph</vt:lpstr>
      <vt:lpstr>Example </vt:lpstr>
      <vt:lpstr>Exercise with Secondary Data</vt:lpstr>
      <vt:lpstr>Exercise with Secondary Data</vt:lpstr>
      <vt:lpstr>Diverging lenses</vt:lpstr>
      <vt:lpstr>What type of image do you get with diverging lenses?</vt:lpstr>
      <vt:lpstr>Ray Diagram for diverging lenses</vt:lpstr>
      <vt:lpstr>Ray 1: To the optic centre</vt:lpstr>
      <vt:lpstr>Ray 2: Parallel to axis</vt:lpstr>
      <vt:lpstr>Do any rays intersect?</vt:lpstr>
      <vt:lpstr>The image is at the intersection</vt:lpstr>
      <vt:lpstr>Why do we say the image is virtual</vt:lpstr>
      <vt:lpstr>Diverging lens summary </vt:lpstr>
      <vt:lpstr>Lens formula – diverging lens</vt:lpstr>
      <vt:lpstr>Negatives in the lens formula</vt:lpstr>
      <vt:lpstr>Example</vt:lpstr>
      <vt:lpstr>Exercise</vt:lpstr>
      <vt:lpstr>Exercise</vt:lpstr>
      <vt:lpstr>Exercise</vt:lpstr>
      <vt:lpstr>summary of expected images</vt:lpstr>
      <vt:lpstr>Use of Optics</vt:lpstr>
      <vt:lpstr>Cameras</vt:lpstr>
      <vt:lpstr>Phone camera (simplified)</vt:lpstr>
      <vt:lpstr>Exercise</vt:lpstr>
      <vt:lpstr>Exercise</vt:lpstr>
      <vt:lpstr>The Eye</vt:lpstr>
      <vt:lpstr>How is light focused on the Retina? </vt:lpstr>
      <vt:lpstr>Long sighted              Short sighted</vt:lpstr>
      <vt:lpstr>What does Short Sighted mean?</vt:lpstr>
      <vt:lpstr>What kind of lens can correct short-sightedness?</vt:lpstr>
      <vt:lpstr>What does Long Sighted mean</vt:lpstr>
      <vt:lpstr>What kind of lens can correct Long-sight?</vt:lpstr>
      <vt:lpstr>Laser surgery</vt:lpstr>
      <vt:lpstr>2015 12 b</vt:lpstr>
      <vt:lpstr>Marking scheme</vt:lpstr>
      <vt:lpstr>Exercise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Downey</dc:creator>
  <cp:lastModifiedBy>Tom  Tierney</cp:lastModifiedBy>
  <cp:revision>6</cp:revision>
  <dcterms:created xsi:type="dcterms:W3CDTF">2025-07-04T08:11:55Z</dcterms:created>
  <dcterms:modified xsi:type="dcterms:W3CDTF">2025-09-24T15:30:16Z</dcterms:modified>
</cp:coreProperties>
</file>